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113" d="100"/>
          <a:sy n="113" d="100"/>
        </p:scale>
        <p:origin x="2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D3CDB5-8D64-4B12-BFFA-E14C6B4CD0D3}"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43278D3-61D7-4A67-B5BA-367E63C7B22E}" type="slidenum">
              <a:rPr lang="en-US" smtClean="0"/>
              <a:t>‹#›</a:t>
            </a:fld>
            <a:endParaRPr lang="en-US"/>
          </a:p>
        </p:txBody>
      </p:sp>
    </p:spTree>
    <p:extLst>
      <p:ext uri="{BB962C8B-B14F-4D97-AF65-F5344CB8AC3E}">
        <p14:creationId xmlns:p14="http://schemas.microsoft.com/office/powerpoint/2010/main" val="245733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D3CDB5-8D64-4B12-BFFA-E14C6B4CD0D3}"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3278D3-61D7-4A67-B5BA-367E63C7B22E}" type="slidenum">
              <a:rPr lang="en-US" smtClean="0"/>
              <a:t>‹#›</a:t>
            </a:fld>
            <a:endParaRPr lang="en-US"/>
          </a:p>
        </p:txBody>
      </p:sp>
    </p:spTree>
    <p:extLst>
      <p:ext uri="{BB962C8B-B14F-4D97-AF65-F5344CB8AC3E}">
        <p14:creationId xmlns:p14="http://schemas.microsoft.com/office/powerpoint/2010/main" val="2324442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D3CDB5-8D64-4B12-BFFA-E14C6B4CD0D3}"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3278D3-61D7-4A67-B5BA-367E63C7B22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2726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D3CDB5-8D64-4B12-BFFA-E14C6B4CD0D3}"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3278D3-61D7-4A67-B5BA-367E63C7B22E}" type="slidenum">
              <a:rPr lang="en-US" smtClean="0"/>
              <a:t>‹#›</a:t>
            </a:fld>
            <a:endParaRPr lang="en-US"/>
          </a:p>
        </p:txBody>
      </p:sp>
    </p:spTree>
    <p:extLst>
      <p:ext uri="{BB962C8B-B14F-4D97-AF65-F5344CB8AC3E}">
        <p14:creationId xmlns:p14="http://schemas.microsoft.com/office/powerpoint/2010/main" val="83707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D3CDB5-8D64-4B12-BFFA-E14C6B4CD0D3}"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3278D3-61D7-4A67-B5BA-367E63C7B22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92644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D3CDB5-8D64-4B12-BFFA-E14C6B4CD0D3}"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3278D3-61D7-4A67-B5BA-367E63C7B22E}" type="slidenum">
              <a:rPr lang="en-US" smtClean="0"/>
              <a:t>‹#›</a:t>
            </a:fld>
            <a:endParaRPr lang="en-US"/>
          </a:p>
        </p:txBody>
      </p:sp>
    </p:spTree>
    <p:extLst>
      <p:ext uri="{BB962C8B-B14F-4D97-AF65-F5344CB8AC3E}">
        <p14:creationId xmlns:p14="http://schemas.microsoft.com/office/powerpoint/2010/main" val="4091110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3CDB5-8D64-4B12-BFFA-E14C6B4CD0D3}"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3278D3-61D7-4A67-B5BA-367E63C7B22E}" type="slidenum">
              <a:rPr lang="en-US" smtClean="0"/>
              <a:t>‹#›</a:t>
            </a:fld>
            <a:endParaRPr lang="en-US"/>
          </a:p>
        </p:txBody>
      </p:sp>
    </p:spTree>
    <p:extLst>
      <p:ext uri="{BB962C8B-B14F-4D97-AF65-F5344CB8AC3E}">
        <p14:creationId xmlns:p14="http://schemas.microsoft.com/office/powerpoint/2010/main" val="426058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3CDB5-8D64-4B12-BFFA-E14C6B4CD0D3}"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3278D3-61D7-4A67-B5BA-367E63C7B22E}" type="slidenum">
              <a:rPr lang="en-US" smtClean="0"/>
              <a:t>‹#›</a:t>
            </a:fld>
            <a:endParaRPr lang="en-US"/>
          </a:p>
        </p:txBody>
      </p:sp>
    </p:spTree>
    <p:extLst>
      <p:ext uri="{BB962C8B-B14F-4D97-AF65-F5344CB8AC3E}">
        <p14:creationId xmlns:p14="http://schemas.microsoft.com/office/powerpoint/2010/main" val="421684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3CDB5-8D64-4B12-BFFA-E14C6B4CD0D3}"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3278D3-61D7-4A67-B5BA-367E63C7B22E}" type="slidenum">
              <a:rPr lang="en-US" smtClean="0"/>
              <a:t>‹#›</a:t>
            </a:fld>
            <a:endParaRPr lang="en-US"/>
          </a:p>
        </p:txBody>
      </p:sp>
    </p:spTree>
    <p:extLst>
      <p:ext uri="{BB962C8B-B14F-4D97-AF65-F5344CB8AC3E}">
        <p14:creationId xmlns:p14="http://schemas.microsoft.com/office/powerpoint/2010/main" val="2422108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D3CDB5-8D64-4B12-BFFA-E14C6B4CD0D3}"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3278D3-61D7-4A67-B5BA-367E63C7B22E}" type="slidenum">
              <a:rPr lang="en-US" smtClean="0"/>
              <a:t>‹#›</a:t>
            </a:fld>
            <a:endParaRPr lang="en-US"/>
          </a:p>
        </p:txBody>
      </p:sp>
    </p:spTree>
    <p:extLst>
      <p:ext uri="{BB962C8B-B14F-4D97-AF65-F5344CB8AC3E}">
        <p14:creationId xmlns:p14="http://schemas.microsoft.com/office/powerpoint/2010/main" val="201330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D3CDB5-8D64-4B12-BFFA-E14C6B4CD0D3}"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43278D3-61D7-4A67-B5BA-367E63C7B22E}" type="slidenum">
              <a:rPr lang="en-US" smtClean="0"/>
              <a:t>‹#›</a:t>
            </a:fld>
            <a:endParaRPr lang="en-US"/>
          </a:p>
        </p:txBody>
      </p:sp>
    </p:spTree>
    <p:extLst>
      <p:ext uri="{BB962C8B-B14F-4D97-AF65-F5344CB8AC3E}">
        <p14:creationId xmlns:p14="http://schemas.microsoft.com/office/powerpoint/2010/main" val="135412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D3CDB5-8D64-4B12-BFFA-E14C6B4CD0D3}"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43278D3-61D7-4A67-B5BA-367E63C7B22E}" type="slidenum">
              <a:rPr lang="en-US" smtClean="0"/>
              <a:t>‹#›</a:t>
            </a:fld>
            <a:endParaRPr lang="en-US"/>
          </a:p>
        </p:txBody>
      </p:sp>
    </p:spTree>
    <p:extLst>
      <p:ext uri="{BB962C8B-B14F-4D97-AF65-F5344CB8AC3E}">
        <p14:creationId xmlns:p14="http://schemas.microsoft.com/office/powerpoint/2010/main" val="3467989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D3CDB5-8D64-4B12-BFFA-E14C6B4CD0D3}"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43278D3-61D7-4A67-B5BA-367E63C7B22E}" type="slidenum">
              <a:rPr lang="en-US" smtClean="0"/>
              <a:t>‹#›</a:t>
            </a:fld>
            <a:endParaRPr lang="en-US"/>
          </a:p>
        </p:txBody>
      </p:sp>
    </p:spTree>
    <p:extLst>
      <p:ext uri="{BB962C8B-B14F-4D97-AF65-F5344CB8AC3E}">
        <p14:creationId xmlns:p14="http://schemas.microsoft.com/office/powerpoint/2010/main" val="109800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3CDB5-8D64-4B12-BFFA-E14C6B4CD0D3}"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43278D3-61D7-4A67-B5BA-367E63C7B22E}" type="slidenum">
              <a:rPr lang="en-US" smtClean="0"/>
              <a:t>‹#›</a:t>
            </a:fld>
            <a:endParaRPr lang="en-US"/>
          </a:p>
        </p:txBody>
      </p:sp>
    </p:spTree>
    <p:extLst>
      <p:ext uri="{BB962C8B-B14F-4D97-AF65-F5344CB8AC3E}">
        <p14:creationId xmlns:p14="http://schemas.microsoft.com/office/powerpoint/2010/main" val="83301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D3CDB5-8D64-4B12-BFFA-E14C6B4CD0D3}"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43278D3-61D7-4A67-B5BA-367E63C7B22E}" type="slidenum">
              <a:rPr lang="en-US" smtClean="0"/>
              <a:t>‹#›</a:t>
            </a:fld>
            <a:endParaRPr lang="en-US"/>
          </a:p>
        </p:txBody>
      </p:sp>
    </p:spTree>
    <p:extLst>
      <p:ext uri="{BB962C8B-B14F-4D97-AF65-F5344CB8AC3E}">
        <p14:creationId xmlns:p14="http://schemas.microsoft.com/office/powerpoint/2010/main" val="346434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D3CDB5-8D64-4B12-BFFA-E14C6B4CD0D3}"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3278D3-61D7-4A67-B5BA-367E63C7B22E}" type="slidenum">
              <a:rPr lang="en-US" smtClean="0"/>
              <a:t>‹#›</a:t>
            </a:fld>
            <a:endParaRPr lang="en-US"/>
          </a:p>
        </p:txBody>
      </p:sp>
    </p:spTree>
    <p:extLst>
      <p:ext uri="{BB962C8B-B14F-4D97-AF65-F5344CB8AC3E}">
        <p14:creationId xmlns:p14="http://schemas.microsoft.com/office/powerpoint/2010/main" val="181365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1D3CDB5-8D64-4B12-BFFA-E14C6B4CD0D3}" type="datetimeFigureOut">
              <a:rPr lang="en-US" smtClean="0"/>
              <a:t>5/8/2023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43278D3-61D7-4A67-B5BA-367E63C7B22E}" type="slidenum">
              <a:rPr lang="en-US" smtClean="0"/>
              <a:t>‹#›</a:t>
            </a:fld>
            <a:endParaRPr lang="en-US"/>
          </a:p>
        </p:txBody>
      </p:sp>
    </p:spTree>
    <p:extLst>
      <p:ext uri="{BB962C8B-B14F-4D97-AF65-F5344CB8AC3E}">
        <p14:creationId xmlns:p14="http://schemas.microsoft.com/office/powerpoint/2010/main" val="3628678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C0E6-A522-7093-CF09-977D1015CF03}"/>
              </a:ext>
            </a:extLst>
          </p:cNvPr>
          <p:cNvSpPr>
            <a:spLocks noGrp="1"/>
          </p:cNvSpPr>
          <p:nvPr>
            <p:ph type="ctrTitle"/>
          </p:nvPr>
        </p:nvSpPr>
        <p:spPr/>
        <p:txBody>
          <a:bodyPr>
            <a:normAutofit/>
          </a:bodyPr>
          <a:lstStyle/>
          <a:p>
            <a:r>
              <a:rPr lang="en-US" sz="7000" dirty="0">
                <a:latin typeface="Times New Roman" panose="02020603050405020304" pitchFamily="18" charset="0"/>
                <a:cs typeface="Times New Roman" panose="02020603050405020304" pitchFamily="18" charset="0"/>
              </a:rPr>
              <a:t>Neural network</a:t>
            </a:r>
          </a:p>
        </p:txBody>
      </p:sp>
      <p:sp>
        <p:nvSpPr>
          <p:cNvPr id="3" name="Subtitle 2">
            <a:extLst>
              <a:ext uri="{FF2B5EF4-FFF2-40B4-BE49-F238E27FC236}">
                <a16:creationId xmlns:a16="http://schemas.microsoft.com/office/drawing/2014/main" id="{52AD04E5-818F-D8E6-4F54-F83BC924E8C2}"/>
              </a:ext>
            </a:extLst>
          </p:cNvPr>
          <p:cNvSpPr>
            <a:spLocks noGrp="1"/>
          </p:cNvSpPr>
          <p:nvPr>
            <p:ph type="subTitle" idx="1"/>
          </p:nvPr>
        </p:nvSpPr>
        <p:spPr/>
        <p:txBody>
          <a:bodyPr/>
          <a:lstStyle/>
          <a:p>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Bá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Anh			N18DCCN008</a:t>
            </a:r>
          </a:p>
        </p:txBody>
      </p:sp>
    </p:spTree>
    <p:extLst>
      <p:ext uri="{BB962C8B-B14F-4D97-AF65-F5344CB8AC3E}">
        <p14:creationId xmlns:p14="http://schemas.microsoft.com/office/powerpoint/2010/main" val="136695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94B0-BB73-AE49-08F2-B2E26F2243DF}"/>
              </a:ext>
            </a:extLst>
          </p:cNvPr>
          <p:cNvSpPr>
            <a:spLocks noGrp="1"/>
          </p:cNvSpPr>
          <p:nvPr>
            <p:ph type="title"/>
          </p:nvPr>
        </p:nvSpPr>
        <p:spPr>
          <a:xfrm>
            <a:off x="2592925" y="624110"/>
            <a:ext cx="8911687" cy="794787"/>
          </a:xfrm>
        </p:spPr>
        <p:txBody>
          <a:bodyPr>
            <a:noAutofit/>
          </a:bodyPr>
          <a:lstStyle/>
          <a:p>
            <a:r>
              <a:rPr lang="en-US" sz="4000" b="1" i="0" dirty="0">
                <a:solidFill>
                  <a:srgbClr val="333333"/>
                </a:solidFill>
                <a:effectLst/>
                <a:latin typeface="Times New Roman" panose="02020603050405020304" pitchFamily="18" charset="0"/>
                <a:cs typeface="Times New Roman" panose="02020603050405020304" pitchFamily="18" charset="0"/>
              </a:rPr>
              <a:t>Neural Network </a:t>
            </a:r>
            <a:r>
              <a:rPr lang="en-US" sz="4000" b="1" i="0" dirty="0" err="1">
                <a:solidFill>
                  <a:srgbClr val="333333"/>
                </a:solidFill>
                <a:effectLst/>
                <a:latin typeface="Times New Roman" panose="02020603050405020304" pitchFamily="18" charset="0"/>
                <a:cs typeface="Times New Roman" panose="02020603050405020304" pitchFamily="18" charset="0"/>
              </a:rPr>
              <a:t>là</a:t>
            </a:r>
            <a:r>
              <a:rPr lang="en-US" sz="4000" b="1" i="0" dirty="0">
                <a:solidFill>
                  <a:srgbClr val="333333"/>
                </a:solidFill>
                <a:effectLst/>
                <a:latin typeface="Times New Roman" panose="02020603050405020304" pitchFamily="18" charset="0"/>
                <a:cs typeface="Times New Roman" panose="02020603050405020304" pitchFamily="18" charset="0"/>
              </a:rPr>
              <a:t> </a:t>
            </a:r>
            <a:r>
              <a:rPr lang="en-US" sz="4000" b="1" i="0" dirty="0" err="1">
                <a:solidFill>
                  <a:srgbClr val="333333"/>
                </a:solidFill>
                <a:effectLst/>
                <a:latin typeface="Times New Roman" panose="02020603050405020304" pitchFamily="18" charset="0"/>
                <a:cs typeface="Times New Roman" panose="02020603050405020304" pitchFamily="18" charset="0"/>
              </a:rPr>
              <a:t>gì</a:t>
            </a:r>
            <a:r>
              <a:rPr lang="en-US" sz="4000" b="1" i="0" dirty="0">
                <a:solidFill>
                  <a:srgbClr val="333333"/>
                </a:solidFill>
                <a:effectLst/>
                <a:latin typeface="Times New Roman" panose="02020603050405020304" pitchFamily="18" charset="0"/>
                <a:cs typeface="Times New Roman" panose="02020603050405020304" pitchFamily="18" charset="0"/>
              </a:rPr>
              <a:t>?</a:t>
            </a:r>
            <a:br>
              <a:rPr lang="en-US" sz="4000" b="0" i="0" dirty="0">
                <a:solidFill>
                  <a:srgbClr val="333333"/>
                </a:solidFill>
                <a:effectLst/>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E70D7E-898B-610E-AF64-1B9CC1599331}"/>
              </a:ext>
            </a:extLst>
          </p:cNvPr>
          <p:cNvSpPr>
            <a:spLocks noGrp="1"/>
          </p:cNvSpPr>
          <p:nvPr>
            <p:ph idx="1"/>
          </p:nvPr>
        </p:nvSpPr>
        <p:spPr>
          <a:xfrm>
            <a:off x="2589212" y="1418897"/>
            <a:ext cx="8915400" cy="4492325"/>
          </a:xfrm>
        </p:spPr>
        <p:txBody>
          <a:bodyPr>
            <a:normAutofit/>
          </a:bodyPr>
          <a:lstStyle/>
          <a:p>
            <a:r>
              <a:rPr lang="vi-VN" sz="2000" b="0" i="0" dirty="0">
                <a:solidFill>
                  <a:srgbClr val="333333"/>
                </a:solidFill>
                <a:effectLst/>
                <a:latin typeface="Times New Roman" panose="02020603050405020304" pitchFamily="18" charset="0"/>
                <a:cs typeface="Times New Roman" panose="02020603050405020304" pitchFamily="18" charset="0"/>
              </a:rPr>
              <a:t>Neural Network đọc tiếng việt là Mạng nơ-ron nhân tạo, đây là một chuỗi những thuật toán được đưa ra để tìm kiếm các mối quan hệ cơ bản trong tập hợp các dữ liệu. Thông qua việc bắt bước cách thức hoạt động từ não bộ con người. Nói cách khác, mạng nơ ron nhân tạo được xem là hệ thống của các tế bào thần kinh nhân tạo. Đây thường có thể là hữu cơ hoặc nhân tạo về bản chất.</a:t>
            </a:r>
            <a:endParaRPr lang="en-US" sz="2000" b="0" i="0" dirty="0">
              <a:solidFill>
                <a:srgbClr val="333333"/>
              </a:solidFill>
              <a:effectLst/>
              <a:latin typeface="Times New Roman" panose="02020603050405020304" pitchFamily="18" charset="0"/>
              <a:cs typeface="Times New Roman" panose="02020603050405020304" pitchFamily="18" charset="0"/>
            </a:endParaRPr>
          </a:p>
          <a:p>
            <a:r>
              <a:rPr lang="vi-VN" sz="2000" b="0" i="0" dirty="0">
                <a:solidFill>
                  <a:srgbClr val="333333"/>
                </a:solidFill>
                <a:effectLst/>
                <a:latin typeface="Times New Roman" panose="02020603050405020304" pitchFamily="18" charset="0"/>
                <a:cs typeface="Times New Roman" panose="02020603050405020304" pitchFamily="18" charset="0"/>
              </a:rPr>
              <a:t>Neural Network có khả năng thích ứng được với mọi thay đổi từ đầu vào. Do vậy, nó có thể đưa ra được mọi kết quả một cách tốt nhất có thể mà bạn không cần phải thiết kế lại những tiêu chí đầu ra. Khái niệm này có nguồn gốc từ </a:t>
            </a:r>
            <a:r>
              <a:rPr lang="en-US" sz="2000" b="0" i="0" dirty="0" err="1">
                <a:solidFill>
                  <a:srgbClr val="333333"/>
                </a:solidFill>
                <a:effectLst/>
                <a:latin typeface="Times New Roman" panose="02020603050405020304" pitchFamily="18" charset="0"/>
                <a:cs typeface="Times New Roman" panose="02020603050405020304" pitchFamily="18" charset="0"/>
              </a:rPr>
              <a:t>trí</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tuệ</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nhân</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tạo</a:t>
            </a:r>
            <a:r>
              <a:rPr lang="vi-VN" sz="2000" b="0" i="0" dirty="0">
                <a:solidFill>
                  <a:srgbClr val="333333"/>
                </a:solidFill>
                <a:effectLst/>
                <a:latin typeface="Times New Roman" panose="02020603050405020304" pitchFamily="18" charset="0"/>
                <a:cs typeface="Times New Roman" panose="02020603050405020304" pitchFamily="18" charset="0"/>
              </a:rPr>
              <a:t>, đang nhanh chóng trở nên phổ biến hơn trong sự phát triển của những hệ thống giao dịch điện tử. </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405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94B0-BB73-AE49-08F2-B2E26F2243DF}"/>
              </a:ext>
            </a:extLst>
          </p:cNvPr>
          <p:cNvSpPr>
            <a:spLocks noGrp="1"/>
          </p:cNvSpPr>
          <p:nvPr>
            <p:ph type="title"/>
          </p:nvPr>
        </p:nvSpPr>
        <p:spPr>
          <a:xfrm>
            <a:off x="2592925" y="624110"/>
            <a:ext cx="8911687" cy="1220456"/>
          </a:xfrm>
        </p:spPr>
        <p:txBody>
          <a:bodyPr>
            <a:noAutofit/>
          </a:bodyPr>
          <a:lstStyle/>
          <a:p>
            <a:r>
              <a:rPr lang="en-US" sz="4000" b="1" i="0" dirty="0" err="1">
                <a:solidFill>
                  <a:srgbClr val="333333"/>
                </a:solidFill>
                <a:effectLst/>
                <a:latin typeface="Times New Roman" panose="02020603050405020304" pitchFamily="18" charset="0"/>
                <a:cs typeface="Times New Roman" panose="02020603050405020304" pitchFamily="18" charset="0"/>
              </a:rPr>
              <a:t>Đặc</a:t>
            </a:r>
            <a:r>
              <a:rPr lang="en-US" sz="4000" b="1" i="0" dirty="0">
                <a:solidFill>
                  <a:srgbClr val="333333"/>
                </a:solidFill>
                <a:effectLst/>
                <a:latin typeface="Times New Roman" panose="02020603050405020304" pitchFamily="18" charset="0"/>
                <a:cs typeface="Times New Roman" panose="02020603050405020304" pitchFamily="18" charset="0"/>
              </a:rPr>
              <a:t> </a:t>
            </a:r>
            <a:r>
              <a:rPr lang="en-US" sz="4000" b="1" i="0" dirty="0" err="1">
                <a:solidFill>
                  <a:srgbClr val="333333"/>
                </a:solidFill>
                <a:effectLst/>
                <a:latin typeface="Times New Roman" panose="02020603050405020304" pitchFamily="18" charset="0"/>
                <a:cs typeface="Times New Roman" panose="02020603050405020304" pitchFamily="18" charset="0"/>
              </a:rPr>
              <a:t>điểm</a:t>
            </a:r>
            <a:r>
              <a:rPr lang="en-US" sz="4000" b="1" i="0" dirty="0">
                <a:solidFill>
                  <a:srgbClr val="333333"/>
                </a:solidFill>
                <a:effectLst/>
                <a:latin typeface="Times New Roman" panose="02020603050405020304" pitchFamily="18" charset="0"/>
                <a:cs typeface="Times New Roman" panose="02020603050405020304" pitchFamily="18" charset="0"/>
              </a:rPr>
              <a:t> </a:t>
            </a:r>
            <a:r>
              <a:rPr lang="en-US" sz="4000" b="1" i="0" dirty="0" err="1">
                <a:solidFill>
                  <a:srgbClr val="333333"/>
                </a:solidFill>
                <a:effectLst/>
                <a:latin typeface="Times New Roman" panose="02020603050405020304" pitchFamily="18" charset="0"/>
                <a:cs typeface="Times New Roman" panose="02020603050405020304" pitchFamily="18" charset="0"/>
              </a:rPr>
              <a:t>của</a:t>
            </a:r>
            <a:r>
              <a:rPr lang="en-US" sz="4000" b="1" i="0" dirty="0">
                <a:solidFill>
                  <a:srgbClr val="333333"/>
                </a:solidFill>
                <a:effectLst/>
                <a:latin typeface="Times New Roman" panose="02020603050405020304" pitchFamily="18" charset="0"/>
                <a:cs typeface="Times New Roman" panose="02020603050405020304" pitchFamily="18" charset="0"/>
              </a:rPr>
              <a:t> Artificial Neural Network </a:t>
            </a:r>
            <a:r>
              <a:rPr lang="en-US" sz="4000" b="1" i="0" dirty="0" err="1">
                <a:solidFill>
                  <a:srgbClr val="333333"/>
                </a:solidFill>
                <a:effectLst/>
                <a:latin typeface="Times New Roman" panose="02020603050405020304" pitchFamily="18" charset="0"/>
                <a:cs typeface="Times New Roman" panose="02020603050405020304" pitchFamily="18" charset="0"/>
              </a:rPr>
              <a:t>là</a:t>
            </a:r>
            <a:r>
              <a:rPr lang="en-US" sz="4000" b="1" i="0" dirty="0">
                <a:solidFill>
                  <a:srgbClr val="333333"/>
                </a:solidFill>
                <a:effectLst/>
                <a:latin typeface="Times New Roman" panose="02020603050405020304" pitchFamily="18" charset="0"/>
                <a:cs typeface="Times New Roman" panose="02020603050405020304" pitchFamily="18" charset="0"/>
              </a:rPr>
              <a:t> </a:t>
            </a:r>
            <a:r>
              <a:rPr lang="en-US" sz="4000" b="1" i="0" dirty="0" err="1">
                <a:solidFill>
                  <a:srgbClr val="333333"/>
                </a:solidFill>
                <a:effectLst/>
                <a:latin typeface="Times New Roman" panose="02020603050405020304" pitchFamily="18" charset="0"/>
                <a:cs typeface="Times New Roman" panose="02020603050405020304" pitchFamily="18" charset="0"/>
              </a:rPr>
              <a:t>gì</a:t>
            </a:r>
            <a:r>
              <a:rPr lang="en-US" sz="4000" b="1" i="0" dirty="0">
                <a:solidFill>
                  <a:srgbClr val="333333"/>
                </a:solidFill>
                <a:effectLst/>
                <a:latin typeface="Times New Roman" panose="02020603050405020304" pitchFamily="18" charset="0"/>
                <a:cs typeface="Times New Roman" panose="02020603050405020304" pitchFamily="18" charset="0"/>
              </a:rPr>
              <a:t>?</a:t>
            </a:r>
            <a:br>
              <a:rPr lang="en-US" sz="4000" b="0" i="0" dirty="0">
                <a:solidFill>
                  <a:srgbClr val="333333"/>
                </a:solidFill>
                <a:effectLst/>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E70D7E-898B-610E-AF64-1B9CC1599331}"/>
              </a:ext>
            </a:extLst>
          </p:cNvPr>
          <p:cNvSpPr>
            <a:spLocks noGrp="1"/>
          </p:cNvSpPr>
          <p:nvPr>
            <p:ph idx="1"/>
          </p:nvPr>
        </p:nvSpPr>
        <p:spPr>
          <a:xfrm>
            <a:off x="2592925" y="1844566"/>
            <a:ext cx="8915400" cy="4492325"/>
          </a:xfrm>
        </p:spPr>
        <p:txBody>
          <a:bodyPr>
            <a:normAutofit/>
          </a:bodyPr>
          <a:lstStyle/>
          <a:p>
            <a:r>
              <a:rPr lang="vi-VN" sz="1800" b="0" i="0" dirty="0">
                <a:solidFill>
                  <a:srgbClr val="333333"/>
                </a:solidFill>
                <a:effectLst/>
                <a:latin typeface="arial" panose="020B0604020202020204" pitchFamily="34" charset="0"/>
              </a:rPr>
              <a:t>Trong lĩnh vực tài chính, mạng nơ ron nhân tạo hỗ trợ cho quá trình phát triển các quy trình như: giao dịch thuật toán, dự báo chuỗi thời gian, phân loại chứng khoán, mô hình rủi ro tín dụng và xây dựng chỉ báo độc quyền và công cụ phát sinh giá cả. Mạng nơ ron nhân tạo có thể hoạt động như mạng nơ ron của con người. Mỗi một nơ ron thần kinh trong nơ ron nhân tạo là hàm toán học với chức năng thu thập và phân loại các thông tin dựa theo cấu trúc cụ thể.  </a:t>
            </a:r>
            <a:endParaRPr lang="en-US" sz="1800" b="0" i="0" dirty="0">
              <a:solidFill>
                <a:srgbClr val="333333"/>
              </a:solidFill>
              <a:effectLst/>
              <a:latin typeface="arial" panose="020B0604020202020204" pitchFamily="34" charset="0"/>
            </a:endParaRPr>
          </a:p>
          <a:p>
            <a:r>
              <a:rPr lang="vi-VN" sz="1800" b="0" i="0" dirty="0">
                <a:solidFill>
                  <a:srgbClr val="333333"/>
                </a:solidFill>
                <a:effectLst/>
                <a:latin typeface="arial" panose="020B0604020202020204" pitchFamily="34" charset="0"/>
              </a:rPr>
              <a:t>Neural Network có sự tương đồng chuẩn mạnh vối những phương pháp thống kê như đồ thị đường cong và phân tích hồi quy. Neural Network có chứa những lớp bao hàm các nút được liên kết lại với nhau. Mỗi nút lại là một tri giác có cấu tạo tương tự với hàm hồi quy đa tuyến tính.Bên trong một lớp tri giác đa lớp, chúng sẽ được sắp xếp dựa theo các lớp liên kết với nhau. Lớp đầu vào sẽ thu thập các mẫu đầu vào và lớp đầu ra sẽ thu nhận các phân loại hoặc tín hiệu đầu ra mà các mẫu đầu vào có thể phản ánh lại. </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18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94B0-BB73-AE49-08F2-B2E26F2243DF}"/>
              </a:ext>
            </a:extLst>
          </p:cNvPr>
          <p:cNvSpPr>
            <a:spLocks noGrp="1"/>
          </p:cNvSpPr>
          <p:nvPr>
            <p:ph type="title"/>
          </p:nvPr>
        </p:nvSpPr>
        <p:spPr>
          <a:xfrm>
            <a:off x="2592925" y="624110"/>
            <a:ext cx="8911687" cy="857849"/>
          </a:xfrm>
        </p:spPr>
        <p:txBody>
          <a:bodyPr>
            <a:noAutofit/>
          </a:bodyPr>
          <a:lstStyle/>
          <a:p>
            <a:r>
              <a:rPr lang="en-US" sz="4000" b="1" i="0" dirty="0" err="1">
                <a:solidFill>
                  <a:srgbClr val="333333"/>
                </a:solidFill>
                <a:effectLst/>
                <a:latin typeface="Times New Roman" panose="02020603050405020304" pitchFamily="18" charset="0"/>
                <a:cs typeface="Times New Roman" panose="02020603050405020304" pitchFamily="18" charset="0"/>
              </a:rPr>
              <a:t>Kiến</a:t>
            </a:r>
            <a:r>
              <a:rPr lang="en-US" sz="4000" b="1" i="0" dirty="0">
                <a:solidFill>
                  <a:srgbClr val="333333"/>
                </a:solidFill>
                <a:effectLst/>
                <a:latin typeface="Times New Roman" panose="02020603050405020304" pitchFamily="18" charset="0"/>
                <a:cs typeface="Times New Roman" panose="02020603050405020304" pitchFamily="18" charset="0"/>
              </a:rPr>
              <a:t> </a:t>
            </a:r>
            <a:r>
              <a:rPr lang="en-US" sz="4000" b="1" i="0" dirty="0" err="1">
                <a:solidFill>
                  <a:srgbClr val="333333"/>
                </a:solidFill>
                <a:effectLst/>
                <a:latin typeface="Times New Roman" panose="02020603050405020304" pitchFamily="18" charset="0"/>
                <a:cs typeface="Times New Roman" panose="02020603050405020304" pitchFamily="18" charset="0"/>
              </a:rPr>
              <a:t>trúc</a:t>
            </a:r>
            <a:r>
              <a:rPr lang="en-US" sz="4000" b="1" i="0" dirty="0">
                <a:solidFill>
                  <a:srgbClr val="333333"/>
                </a:solidFill>
                <a:effectLst/>
                <a:latin typeface="Times New Roman" panose="02020603050405020304" pitchFamily="18" charset="0"/>
                <a:cs typeface="Times New Roman" panose="02020603050405020304" pitchFamily="18" charset="0"/>
              </a:rPr>
              <a:t> </a:t>
            </a:r>
            <a:r>
              <a:rPr lang="en-US" sz="4000" b="1" i="0" dirty="0" err="1">
                <a:solidFill>
                  <a:srgbClr val="333333"/>
                </a:solidFill>
                <a:effectLst/>
                <a:latin typeface="Times New Roman" panose="02020603050405020304" pitchFamily="18" charset="0"/>
                <a:cs typeface="Times New Roman" panose="02020603050405020304" pitchFamily="18" charset="0"/>
              </a:rPr>
              <a:t>mạng</a:t>
            </a:r>
            <a:r>
              <a:rPr lang="en-US" sz="4000" b="1" i="0" dirty="0">
                <a:solidFill>
                  <a:srgbClr val="333333"/>
                </a:solidFill>
                <a:effectLst/>
                <a:latin typeface="Times New Roman" panose="02020603050405020304" pitchFamily="18" charset="0"/>
                <a:cs typeface="Times New Roman" panose="02020603050405020304" pitchFamily="18" charset="0"/>
              </a:rPr>
              <a:t> Neural Network </a:t>
            </a:r>
            <a:r>
              <a:rPr lang="en-US" sz="4000" b="1" i="0" dirty="0" err="1">
                <a:solidFill>
                  <a:srgbClr val="333333"/>
                </a:solidFill>
                <a:effectLst/>
                <a:latin typeface="Times New Roman" panose="02020603050405020304" pitchFamily="18" charset="0"/>
                <a:cs typeface="Times New Roman" panose="02020603050405020304" pitchFamily="18" charset="0"/>
              </a:rPr>
              <a:t>là</a:t>
            </a:r>
            <a:r>
              <a:rPr lang="en-US" sz="4000" b="1" i="0" dirty="0">
                <a:solidFill>
                  <a:srgbClr val="333333"/>
                </a:solidFill>
                <a:effectLst/>
                <a:latin typeface="Times New Roman" panose="02020603050405020304" pitchFamily="18" charset="0"/>
                <a:cs typeface="Times New Roman" panose="02020603050405020304" pitchFamily="18" charset="0"/>
              </a:rPr>
              <a:t> </a:t>
            </a:r>
            <a:r>
              <a:rPr lang="en-US" sz="4000" b="1" i="0" dirty="0" err="1">
                <a:solidFill>
                  <a:srgbClr val="333333"/>
                </a:solidFill>
                <a:effectLst/>
                <a:latin typeface="Times New Roman" panose="02020603050405020304" pitchFamily="18" charset="0"/>
                <a:cs typeface="Times New Roman" panose="02020603050405020304" pitchFamily="18" charset="0"/>
              </a:rPr>
              <a:t>gì</a:t>
            </a:r>
            <a:r>
              <a:rPr lang="en-US" sz="4000" b="1" i="0" dirty="0">
                <a:solidFill>
                  <a:srgbClr val="333333"/>
                </a:solidFill>
                <a:effectLst/>
                <a:latin typeface="Times New Roman" panose="02020603050405020304" pitchFamily="18" charset="0"/>
                <a:cs typeface="Times New Roman" panose="02020603050405020304" pitchFamily="18" charset="0"/>
              </a:rPr>
              <a:t>?</a:t>
            </a:r>
            <a:br>
              <a:rPr lang="en-US" sz="4000" b="0" i="0" dirty="0">
                <a:solidFill>
                  <a:srgbClr val="333333"/>
                </a:solidFill>
                <a:effectLst/>
                <a:latin typeface="Times New Roman" panose="02020603050405020304" pitchFamily="18" charset="0"/>
                <a:cs typeface="Times New Roman" panose="02020603050405020304" pitchFamily="18" charset="0"/>
              </a:rPr>
            </a:br>
            <a:br>
              <a:rPr lang="en-US" sz="4000" b="0" i="0" dirty="0">
                <a:solidFill>
                  <a:srgbClr val="333333"/>
                </a:solidFill>
                <a:effectLst/>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E70D7E-898B-610E-AF64-1B9CC1599331}"/>
              </a:ext>
            </a:extLst>
          </p:cNvPr>
          <p:cNvSpPr>
            <a:spLocks noGrp="1"/>
          </p:cNvSpPr>
          <p:nvPr>
            <p:ph idx="1"/>
          </p:nvPr>
        </p:nvSpPr>
        <p:spPr>
          <a:xfrm>
            <a:off x="2589212" y="1481959"/>
            <a:ext cx="8915400" cy="4492325"/>
          </a:xfrm>
        </p:spPr>
        <p:txBody>
          <a:bodyPr>
            <a:normAutofit/>
          </a:bodyPr>
          <a:lstStyle/>
          <a:p>
            <a:r>
              <a:rPr lang="vi-VN" b="0" i="0" dirty="0">
                <a:solidFill>
                  <a:srgbClr val="333333"/>
                </a:solidFill>
                <a:effectLst/>
                <a:latin typeface="arial" panose="020B0604020202020204" pitchFamily="34" charset="0"/>
              </a:rPr>
              <a:t>Mạng Neural Network là sự kết hợp của những tầng perceptron hay còn gọi là perceptron đa tầng. Và mỗi một mạng Neural Network thường bao gồm 3 kiểu tầng là: </a:t>
            </a:r>
            <a:endParaRPr lang="en-US" b="0" i="0" dirty="0">
              <a:solidFill>
                <a:srgbClr val="333333"/>
              </a:solidFill>
              <a:effectLst/>
              <a:latin typeface="arial" panose="020B0604020202020204" pitchFamily="34" charset="0"/>
            </a:endParaRPr>
          </a:p>
          <a:p>
            <a:pPr lvl="1">
              <a:buFont typeface="Arial" panose="020B0604020202020204" pitchFamily="34" charset="0"/>
              <a:buChar char="•"/>
            </a:pPr>
            <a:r>
              <a:rPr lang="en-US" b="0" i="0" dirty="0" err="1">
                <a:solidFill>
                  <a:srgbClr val="333333"/>
                </a:solidFill>
                <a:effectLst/>
                <a:latin typeface="arial" panose="020B0604020202020204" pitchFamily="34" charset="0"/>
              </a:rPr>
              <a:t>Tầng</a:t>
            </a:r>
            <a:r>
              <a:rPr lang="en-US" b="0" i="0" dirty="0">
                <a:solidFill>
                  <a:srgbClr val="333333"/>
                </a:solidFill>
                <a:effectLst/>
                <a:latin typeface="arial" panose="020B0604020202020204" pitchFamily="34" charset="0"/>
              </a:rPr>
              <a:t> input layer (</a:t>
            </a:r>
            <a:r>
              <a:rPr lang="en-US" b="0" i="0" dirty="0" err="1">
                <a:solidFill>
                  <a:srgbClr val="333333"/>
                </a:solidFill>
                <a:effectLst/>
                <a:latin typeface="arial" panose="020B0604020202020204" pitchFamily="34" charset="0"/>
              </a:rPr>
              <a:t>tầng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vào</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Tầng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này</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nằm</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bên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trái</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cùng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của</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mạng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thể</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hiện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cho</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các</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đầu</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vào</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của</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mạng</a:t>
            </a:r>
            <a:r>
              <a:rPr lang="en-US" b="0" i="0" dirty="0">
                <a:solidFill>
                  <a:srgbClr val="333333"/>
                </a:solidFill>
                <a:effectLst/>
                <a:latin typeface="arial" panose="020B0604020202020204" pitchFamily="34" charset="0"/>
              </a:rPr>
              <a:t>. </a:t>
            </a:r>
            <a:endParaRPr lang="en-US" b="0" i="0" dirty="0">
              <a:solidFill>
                <a:srgbClr val="333333"/>
              </a:solidFill>
              <a:effectLst/>
              <a:latin typeface="Open Sans" panose="020B0604020202020204" pitchFamily="34" charset="0"/>
            </a:endParaRPr>
          </a:p>
          <a:p>
            <a:pPr lvl="1">
              <a:buFont typeface="Arial" panose="020B0604020202020204" pitchFamily="34" charset="0"/>
              <a:buChar char="•"/>
            </a:pPr>
            <a:r>
              <a:rPr lang="en-US" b="0" i="0" dirty="0" err="1">
                <a:solidFill>
                  <a:srgbClr val="333333"/>
                </a:solidFill>
                <a:effectLst/>
                <a:latin typeface="arial" panose="020B0604020202020204" pitchFamily="34" charset="0"/>
              </a:rPr>
              <a:t>Tầng</a:t>
            </a:r>
            <a:r>
              <a:rPr lang="en-US" b="0" i="0" dirty="0">
                <a:solidFill>
                  <a:srgbClr val="333333"/>
                </a:solidFill>
                <a:effectLst/>
                <a:latin typeface="arial" panose="020B0604020202020204" pitchFamily="34" charset="0"/>
              </a:rPr>
              <a:t> output layer (</a:t>
            </a:r>
            <a:r>
              <a:rPr lang="en-US" b="0" i="0" dirty="0" err="1">
                <a:solidFill>
                  <a:srgbClr val="333333"/>
                </a:solidFill>
                <a:effectLst/>
                <a:latin typeface="arial" panose="020B0604020202020204" pitchFamily="34" charset="0"/>
              </a:rPr>
              <a:t>tầng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ra</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Là</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tầng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bên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phải</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cùng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và</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nó</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thể</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hiện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cho</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những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đầu</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ra</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của</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mạng</a:t>
            </a:r>
            <a:r>
              <a:rPr lang="en-US" b="0" i="0" dirty="0">
                <a:solidFill>
                  <a:srgbClr val="333333"/>
                </a:solidFill>
                <a:effectLst/>
                <a:latin typeface="arial" panose="020B0604020202020204" pitchFamily="34" charset="0"/>
              </a:rPr>
              <a:t>.</a:t>
            </a:r>
            <a:endParaRPr lang="en-US" b="0" i="0" dirty="0">
              <a:solidFill>
                <a:srgbClr val="333333"/>
              </a:solidFill>
              <a:effectLst/>
              <a:latin typeface="Open Sans" panose="020B0604020202020204" pitchFamily="34" charset="0"/>
            </a:endParaRPr>
          </a:p>
          <a:p>
            <a:pPr lvl="1">
              <a:buFont typeface="Arial" panose="020B0604020202020204" pitchFamily="34" charset="0"/>
              <a:buChar char="•"/>
            </a:pPr>
            <a:r>
              <a:rPr lang="en-US" b="0" i="0" dirty="0" err="1">
                <a:solidFill>
                  <a:srgbClr val="333333"/>
                </a:solidFill>
                <a:effectLst/>
                <a:latin typeface="arial" panose="020B0604020202020204" pitchFamily="34" charset="0"/>
              </a:rPr>
              <a:t>Tầng</a:t>
            </a:r>
            <a:r>
              <a:rPr lang="en-US" b="0" i="0" dirty="0">
                <a:solidFill>
                  <a:srgbClr val="333333"/>
                </a:solidFill>
                <a:effectLst/>
                <a:latin typeface="arial" panose="020B0604020202020204" pitchFamily="34" charset="0"/>
              </a:rPr>
              <a:t> hidden layer (</a:t>
            </a:r>
            <a:r>
              <a:rPr lang="en-US" b="0" i="0" dirty="0" err="1">
                <a:solidFill>
                  <a:srgbClr val="333333"/>
                </a:solidFill>
                <a:effectLst/>
                <a:latin typeface="arial" panose="020B0604020202020204" pitchFamily="34" charset="0"/>
              </a:rPr>
              <a:t>tầng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ẩn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Tầng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này</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nằm</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giữa</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tầng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vào</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và</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tầng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ra</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nó</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thể</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hiện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cho</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quá</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trình</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suy</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luận</a:t>
            </a:r>
            <a:r>
              <a:rPr lang="en-US" b="0" i="0" dirty="0">
                <a:solidFill>
                  <a:srgbClr val="333333"/>
                </a:solidFill>
                <a:effectLst/>
                <a:latin typeface="arial" panose="020B0604020202020204" pitchFamily="34" charset="0"/>
              </a:rPr>
              <a:t> logic </a:t>
            </a:r>
            <a:r>
              <a:rPr lang="en-US" b="0" i="0" dirty="0" err="1">
                <a:solidFill>
                  <a:srgbClr val="333333"/>
                </a:solidFill>
                <a:effectLst/>
                <a:latin typeface="arial" panose="020B0604020202020204" pitchFamily="34" charset="0"/>
              </a:rPr>
              <a:t>của</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mạng</a:t>
            </a:r>
            <a:r>
              <a:rPr lang="en-US" b="0" i="0" dirty="0">
                <a:solidFill>
                  <a:srgbClr val="333333"/>
                </a:solidFill>
                <a:effectLst/>
                <a:latin typeface="arial" panose="020B0604020202020204" pitchFamily="34" charset="0"/>
              </a:rPr>
              <a:t>. </a:t>
            </a:r>
            <a:endParaRPr lang="en-US" b="0" i="0" dirty="0">
              <a:solidFill>
                <a:srgbClr val="333333"/>
              </a:solidFill>
              <a:effectLst/>
              <a:latin typeface="Open Sans" panose="020B0604020202020204" pitchFamily="34" charset="0"/>
            </a:endParaRPr>
          </a:p>
          <a:p>
            <a:r>
              <a:rPr lang="vi-VN" b="0" i="0" dirty="0">
                <a:solidFill>
                  <a:srgbClr val="333333"/>
                </a:solidFill>
                <a:effectLst/>
                <a:latin typeface="arial" panose="020B0604020202020204" pitchFamily="34" charset="0"/>
              </a:rPr>
              <a:t>Lưu ý: Mỗi một Neural Network chỉ có duy nhất một tầng vào và 1 tầng ra nhưng lại có rất nhiều tầng ẩn</a:t>
            </a:r>
            <a:endParaRPr 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55775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94B0-BB73-AE49-08F2-B2E26F2243DF}"/>
              </a:ext>
            </a:extLst>
          </p:cNvPr>
          <p:cNvSpPr>
            <a:spLocks noGrp="1"/>
          </p:cNvSpPr>
          <p:nvPr>
            <p:ph type="title"/>
          </p:nvPr>
        </p:nvSpPr>
        <p:spPr>
          <a:xfrm>
            <a:off x="2150533" y="479884"/>
            <a:ext cx="8911687" cy="857849"/>
          </a:xfrm>
        </p:spPr>
        <p:txBody>
          <a:bodyPr>
            <a:noAutofit/>
          </a:bodyPr>
          <a:lstStyle/>
          <a:p>
            <a:r>
              <a:rPr lang="en-US" sz="4000" b="1" i="0" dirty="0" err="1">
                <a:solidFill>
                  <a:srgbClr val="333333"/>
                </a:solidFill>
                <a:effectLst/>
                <a:latin typeface="Times New Roman" panose="02020603050405020304" pitchFamily="18" charset="0"/>
                <a:cs typeface="Times New Roman" panose="02020603050405020304" pitchFamily="18" charset="0"/>
              </a:rPr>
              <a:t>Thuật</a:t>
            </a:r>
            <a:r>
              <a:rPr lang="en-US" sz="4000" b="1" i="0" dirty="0">
                <a:solidFill>
                  <a:srgbClr val="333333"/>
                </a:solidFill>
                <a:effectLst/>
                <a:latin typeface="Times New Roman" panose="02020603050405020304" pitchFamily="18" charset="0"/>
                <a:cs typeface="Times New Roman" panose="02020603050405020304" pitchFamily="18" charset="0"/>
              </a:rPr>
              <a:t> </a:t>
            </a:r>
            <a:r>
              <a:rPr lang="en-US" sz="4000" b="1" i="0" dirty="0" err="1">
                <a:solidFill>
                  <a:srgbClr val="333333"/>
                </a:solidFill>
                <a:effectLst/>
                <a:latin typeface="Times New Roman" panose="02020603050405020304" pitchFamily="18" charset="0"/>
                <a:cs typeface="Times New Roman" panose="02020603050405020304" pitchFamily="18" charset="0"/>
              </a:rPr>
              <a:t>toán</a:t>
            </a:r>
            <a:r>
              <a:rPr lang="en-US" sz="4000" b="1" i="0" dirty="0">
                <a:solidFill>
                  <a:srgbClr val="333333"/>
                </a:solidFill>
                <a:effectLst/>
                <a:latin typeface="Times New Roman" panose="02020603050405020304" pitchFamily="18" charset="0"/>
                <a:cs typeface="Times New Roman" panose="02020603050405020304" pitchFamily="18" charset="0"/>
              </a:rPr>
              <a:t> </a:t>
            </a:r>
            <a:r>
              <a:rPr lang="en-US" sz="4000" b="1" i="0" dirty="0" err="1">
                <a:solidFill>
                  <a:srgbClr val="333333"/>
                </a:solidFill>
                <a:effectLst/>
                <a:latin typeface="Times New Roman" panose="02020603050405020304" pitchFamily="18" charset="0"/>
                <a:cs typeface="Times New Roman" panose="02020603050405020304" pitchFamily="18" charset="0"/>
              </a:rPr>
              <a:t>của</a:t>
            </a:r>
            <a:r>
              <a:rPr lang="en-US" sz="4000" b="1" i="0" dirty="0">
                <a:solidFill>
                  <a:srgbClr val="333333"/>
                </a:solidFill>
                <a:effectLst/>
                <a:latin typeface="Times New Roman" panose="02020603050405020304" pitchFamily="18" charset="0"/>
                <a:cs typeface="Times New Roman" panose="02020603050405020304" pitchFamily="18" charset="0"/>
              </a:rPr>
              <a:t> Neural network</a:t>
            </a:r>
            <a:br>
              <a:rPr lang="en-US" sz="4000" b="0" i="0" dirty="0">
                <a:solidFill>
                  <a:srgbClr val="333333"/>
                </a:solidFill>
                <a:effectLst/>
                <a:latin typeface="Times New Roman" panose="02020603050405020304" pitchFamily="18" charset="0"/>
                <a:cs typeface="Times New Roman" panose="02020603050405020304" pitchFamily="18" charset="0"/>
              </a:rPr>
            </a:br>
            <a:br>
              <a:rPr lang="en-US" sz="4000" b="0" i="0" dirty="0">
                <a:solidFill>
                  <a:srgbClr val="333333"/>
                </a:solidFill>
                <a:effectLst/>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E70D7E-898B-610E-AF64-1B9CC1599331}"/>
              </a:ext>
            </a:extLst>
          </p:cNvPr>
          <p:cNvSpPr>
            <a:spLocks noGrp="1"/>
          </p:cNvSpPr>
          <p:nvPr>
            <p:ph idx="1"/>
          </p:nvPr>
        </p:nvSpPr>
        <p:spPr>
          <a:xfrm>
            <a:off x="2150533" y="1337733"/>
            <a:ext cx="9533467" cy="5384800"/>
          </a:xfrm>
        </p:spPr>
        <p:txBody>
          <a:bodyPr>
            <a:normAutofit/>
          </a:bodyPr>
          <a:lstStyle/>
          <a:p>
            <a:pPr marL="0" indent="0" algn="l">
              <a:buNone/>
            </a:pPr>
            <a:r>
              <a:rPr lang="en-US" sz="2000" dirty="0">
                <a:solidFill>
                  <a:schemeClr val="tx1"/>
                </a:solidFill>
                <a:latin typeface="Times New Roman" panose="02020603050405020304" pitchFamily="18" charset="0"/>
                <a:cs typeface="Times New Roman" panose="02020603050405020304" pitchFamily="18" charset="0"/>
              </a:rPr>
              <a:t>T</a:t>
            </a:r>
            <a:r>
              <a:rPr lang="vi-VN" sz="2000" b="0" i="0" dirty="0">
                <a:solidFill>
                  <a:schemeClr val="tx1"/>
                </a:solidFill>
                <a:effectLst/>
                <a:latin typeface="Times New Roman" panose="02020603050405020304" pitchFamily="18" charset="0"/>
                <a:cs typeface="Times New Roman" panose="02020603050405020304" pitchFamily="18" charset="0"/>
              </a:rPr>
              <a:t>huật toán của Neural Network (Mạng nơ-ron) bao gồm các bước chính như sau:</a:t>
            </a:r>
          </a:p>
          <a:p>
            <a:pPr lvl="1">
              <a:buFont typeface="+mj-lt"/>
              <a:buAutoNum type="arabicPeriod"/>
            </a:pPr>
            <a:r>
              <a:rPr lang="vi-VN" sz="1700" b="0" i="0" dirty="0">
                <a:solidFill>
                  <a:schemeClr val="tx1"/>
                </a:solidFill>
                <a:effectLst/>
                <a:latin typeface="Times New Roman" panose="02020603050405020304" pitchFamily="18" charset="0"/>
                <a:cs typeface="Times New Roman" panose="02020603050405020304" pitchFamily="18" charset="0"/>
              </a:rPr>
              <a:t>Khởi tạo trọng số: Các trọng số ban đầu của mạng được khởi tạo ngẫu nhiên, với giá trị gần bằng 0.</a:t>
            </a:r>
          </a:p>
          <a:p>
            <a:pPr lvl="1">
              <a:buFont typeface="+mj-lt"/>
              <a:buAutoNum type="arabicPeriod"/>
            </a:pPr>
            <a:r>
              <a:rPr lang="vi-VN" sz="1700" b="0" i="0" dirty="0">
                <a:solidFill>
                  <a:schemeClr val="tx1"/>
                </a:solidFill>
                <a:effectLst/>
                <a:latin typeface="Times New Roman" panose="02020603050405020304" pitchFamily="18" charset="0"/>
                <a:cs typeface="Times New Roman" panose="02020603050405020304" pitchFamily="18" charset="0"/>
              </a:rPr>
              <a:t>Feedforward: Đầu vào của mạng (dữ liệu đầu vào) được nhân với trọng số và đưa qua các hàm kích hoạt tại mỗi lớp để tạo ra các giá trị đầu ra.</a:t>
            </a:r>
          </a:p>
          <a:p>
            <a:pPr lvl="1">
              <a:buFont typeface="+mj-lt"/>
              <a:buAutoNum type="arabicPeriod"/>
            </a:pPr>
            <a:r>
              <a:rPr lang="vi-VN" sz="1700" b="0" i="0" dirty="0">
                <a:solidFill>
                  <a:schemeClr val="tx1"/>
                </a:solidFill>
                <a:effectLst/>
                <a:latin typeface="Times New Roman" panose="02020603050405020304" pitchFamily="18" charset="0"/>
                <a:cs typeface="Times New Roman" panose="02020603050405020304" pitchFamily="18" charset="0"/>
              </a:rPr>
              <a:t>Tính toán sai số (loss function): Sau khi tạo ra các giá trị đầu ra, ta cần so sánh với giá trị thực tế để tính toán sai số của mô hình. Các hàm loss function thường được sử dụng như Mean Squared Error (MSE), Cross-Entropy loss,...</a:t>
            </a:r>
          </a:p>
          <a:p>
            <a:pPr lvl="1">
              <a:buFont typeface="+mj-lt"/>
              <a:buAutoNum type="arabicPeriod"/>
            </a:pPr>
            <a:r>
              <a:rPr lang="vi-VN" sz="1700" b="0" i="0" dirty="0">
                <a:solidFill>
                  <a:schemeClr val="tx1"/>
                </a:solidFill>
                <a:effectLst/>
                <a:latin typeface="Times New Roman" panose="02020603050405020304" pitchFamily="18" charset="0"/>
                <a:cs typeface="Times New Roman" panose="02020603050405020304" pitchFamily="18" charset="0"/>
              </a:rPr>
              <a:t>Backpropagation: Sau khi tính toán sai số, ta sử dụng thuật toán lan truyền ngược (backpropagation) để cập nhật lại trọng số sao cho sai số giảm đi. Thuật toán này tính toán đạo hàm của hàm loss function theo từng trọng số, sau đó dùng gradient để cập nhật trọng số.</a:t>
            </a:r>
          </a:p>
          <a:p>
            <a:pPr lvl="1">
              <a:buFont typeface="+mj-lt"/>
              <a:buAutoNum type="arabicPeriod"/>
            </a:pPr>
            <a:r>
              <a:rPr lang="vi-VN" sz="1700" b="0" i="0" dirty="0">
                <a:solidFill>
                  <a:schemeClr val="tx1"/>
                </a:solidFill>
                <a:effectLst/>
                <a:latin typeface="Times New Roman" panose="02020603050405020304" pitchFamily="18" charset="0"/>
                <a:cs typeface="Times New Roman" panose="02020603050405020304" pitchFamily="18" charset="0"/>
              </a:rPr>
              <a:t>Lặp lại quá trình feedforward và backpropagation nhiều lần (epochs): Để cải thiện mô hình, ta lặp lại quá trình feedforward và backpropagation nhiều lần (epochs). Trong mỗi epoch, ta đưa dữ liệu vào mạng, tính toán đầu ra, tính toán sai số, cập nhật trọng số, sau đó tiếp tục với dữ liệu mới cho đến khi đạt được một mức độ hội tụ mong muốn.</a:t>
            </a:r>
          </a:p>
          <a:p>
            <a:pPr lvl="1">
              <a:buFont typeface="+mj-lt"/>
              <a:buAutoNum type="arabicPeriod"/>
            </a:pPr>
            <a:r>
              <a:rPr lang="vi-VN" sz="1700" b="0" i="0" dirty="0">
                <a:solidFill>
                  <a:schemeClr val="tx1"/>
                </a:solidFill>
                <a:effectLst/>
                <a:latin typeface="Times New Roman" panose="02020603050405020304" pitchFamily="18" charset="0"/>
                <a:cs typeface="Times New Roman" panose="02020603050405020304" pitchFamily="18" charset="0"/>
              </a:rPr>
              <a:t>Đánh giá mô hình: Sau khi huấn luyện xong, ta đánh giá mô hình bằng cách đưa vào dữ liệu mới và so sánh với giá trị thực tế. Các phương pháp đánh giá mô hình thường được sử dụng như độ chính xác (accuracy), precision, recall,...</a:t>
            </a:r>
          </a:p>
        </p:txBody>
      </p:sp>
    </p:spTree>
    <p:extLst>
      <p:ext uri="{BB962C8B-B14F-4D97-AF65-F5344CB8AC3E}">
        <p14:creationId xmlns:p14="http://schemas.microsoft.com/office/powerpoint/2010/main" val="393220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94B0-BB73-AE49-08F2-B2E26F2243DF}"/>
              </a:ext>
            </a:extLst>
          </p:cNvPr>
          <p:cNvSpPr>
            <a:spLocks noGrp="1"/>
          </p:cNvSpPr>
          <p:nvPr>
            <p:ph type="title"/>
          </p:nvPr>
        </p:nvSpPr>
        <p:spPr>
          <a:xfrm>
            <a:off x="2150533" y="479884"/>
            <a:ext cx="8911687" cy="857849"/>
          </a:xfrm>
        </p:spPr>
        <p:txBody>
          <a:bodyPr>
            <a:noAutofit/>
          </a:bodyPr>
          <a:lstStyle/>
          <a:p>
            <a:r>
              <a:rPr lang="en-US" sz="4000" b="1" i="0" dirty="0" err="1">
                <a:solidFill>
                  <a:srgbClr val="333333"/>
                </a:solidFill>
                <a:effectLst/>
                <a:latin typeface="Times New Roman" panose="02020603050405020304" pitchFamily="18" charset="0"/>
                <a:cs typeface="Times New Roman" panose="02020603050405020304" pitchFamily="18" charset="0"/>
              </a:rPr>
              <a:t>Thuật</a:t>
            </a:r>
            <a:r>
              <a:rPr lang="en-US" sz="4000" b="1" i="0" dirty="0">
                <a:solidFill>
                  <a:srgbClr val="333333"/>
                </a:solidFill>
                <a:effectLst/>
                <a:latin typeface="Times New Roman" panose="02020603050405020304" pitchFamily="18" charset="0"/>
                <a:cs typeface="Times New Roman" panose="02020603050405020304" pitchFamily="18" charset="0"/>
              </a:rPr>
              <a:t> </a:t>
            </a:r>
            <a:r>
              <a:rPr lang="en-US" sz="4000" b="1" i="0" dirty="0" err="1">
                <a:solidFill>
                  <a:srgbClr val="333333"/>
                </a:solidFill>
                <a:effectLst/>
                <a:latin typeface="Times New Roman" panose="02020603050405020304" pitchFamily="18" charset="0"/>
                <a:cs typeface="Times New Roman" panose="02020603050405020304" pitchFamily="18" charset="0"/>
              </a:rPr>
              <a:t>toán</a:t>
            </a:r>
            <a:r>
              <a:rPr lang="en-US" sz="4000" b="1" i="0" dirty="0">
                <a:solidFill>
                  <a:srgbClr val="333333"/>
                </a:solidFill>
                <a:effectLst/>
                <a:latin typeface="Times New Roman" panose="02020603050405020304" pitchFamily="18" charset="0"/>
                <a:cs typeface="Times New Roman" panose="02020603050405020304" pitchFamily="18" charset="0"/>
              </a:rPr>
              <a:t> </a:t>
            </a:r>
            <a:r>
              <a:rPr lang="en-US" sz="4000" b="1" i="0" dirty="0" err="1">
                <a:solidFill>
                  <a:srgbClr val="333333"/>
                </a:solidFill>
                <a:effectLst/>
                <a:latin typeface="Times New Roman" panose="02020603050405020304" pitchFamily="18" charset="0"/>
                <a:cs typeface="Times New Roman" panose="02020603050405020304" pitchFamily="18" charset="0"/>
              </a:rPr>
              <a:t>của</a:t>
            </a:r>
            <a:r>
              <a:rPr lang="en-US" sz="4000" b="1" i="0" dirty="0">
                <a:solidFill>
                  <a:srgbClr val="333333"/>
                </a:solidFill>
                <a:effectLst/>
                <a:latin typeface="Times New Roman" panose="02020603050405020304" pitchFamily="18" charset="0"/>
                <a:cs typeface="Times New Roman" panose="02020603050405020304" pitchFamily="18" charset="0"/>
              </a:rPr>
              <a:t> Neural network</a:t>
            </a:r>
            <a:br>
              <a:rPr lang="en-US" sz="4000" b="0" i="0" dirty="0">
                <a:solidFill>
                  <a:srgbClr val="333333"/>
                </a:solidFill>
                <a:effectLst/>
                <a:latin typeface="Times New Roman" panose="02020603050405020304" pitchFamily="18" charset="0"/>
                <a:cs typeface="Times New Roman" panose="02020603050405020304" pitchFamily="18" charset="0"/>
              </a:rPr>
            </a:br>
            <a:br>
              <a:rPr lang="en-US" sz="4000" b="0" i="0" dirty="0">
                <a:solidFill>
                  <a:srgbClr val="333333"/>
                </a:solidFill>
                <a:effectLst/>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E70D7E-898B-610E-AF64-1B9CC1599331}"/>
              </a:ext>
            </a:extLst>
          </p:cNvPr>
          <p:cNvSpPr>
            <a:spLocks noGrp="1"/>
          </p:cNvSpPr>
          <p:nvPr>
            <p:ph idx="1"/>
          </p:nvPr>
        </p:nvSpPr>
        <p:spPr>
          <a:xfrm>
            <a:off x="2590800" y="1337733"/>
            <a:ext cx="8060268" cy="4690534"/>
          </a:xfrm>
        </p:spPr>
        <p:txBody>
          <a:bodyPr>
            <a:normAutofit lnSpcReduction="10000"/>
          </a:bodyPr>
          <a:lstStyle/>
          <a:p>
            <a:pPr marL="0" indent="0" algn="l">
              <a:buNone/>
            </a:pPr>
            <a:r>
              <a:rPr lang="en-US" sz="2000" b="0" i="0" dirty="0" err="1">
                <a:solidFill>
                  <a:schemeClr val="tx1"/>
                </a:solidFill>
                <a:effectLst/>
                <a:latin typeface="Times New Roman" panose="02020603050405020304" pitchFamily="18" charset="0"/>
                <a:cs typeface="Times New Roman" panose="02020603050405020304" pitchFamily="18" charset="0"/>
              </a:rPr>
              <a:t>Một</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số</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thuật</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toán</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cơ</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bản</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của</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mạng</a:t>
            </a:r>
            <a:r>
              <a:rPr lang="en-US" sz="2000" b="0" i="0" dirty="0">
                <a:solidFill>
                  <a:schemeClr val="tx1"/>
                </a:solidFill>
                <a:effectLst/>
                <a:latin typeface="Times New Roman" panose="02020603050405020304" pitchFamily="18" charset="0"/>
                <a:cs typeface="Times New Roman" panose="02020603050405020304" pitchFamily="18" charset="0"/>
              </a:rPr>
              <a:t> neural bao </a:t>
            </a:r>
            <a:r>
              <a:rPr lang="en-US" sz="2000" b="0" i="0" dirty="0" err="1">
                <a:solidFill>
                  <a:schemeClr val="tx1"/>
                </a:solidFill>
                <a:effectLst/>
                <a:latin typeface="Times New Roman" panose="02020603050405020304" pitchFamily="18" charset="0"/>
                <a:cs typeface="Times New Roman" panose="02020603050405020304" pitchFamily="18" charset="0"/>
              </a:rPr>
              <a:t>gồm</a:t>
            </a:r>
            <a:r>
              <a:rPr lang="en-US" sz="2000" b="0" i="0" dirty="0">
                <a:solidFill>
                  <a:schemeClr val="tx1"/>
                </a:solidFill>
                <a:effectLst/>
                <a:latin typeface="Times New Roman" panose="02020603050405020304" pitchFamily="18" charset="0"/>
                <a:cs typeface="Times New Roman" panose="02020603050405020304" pitchFamily="18" charset="0"/>
              </a:rPr>
              <a:t>:</a:t>
            </a:r>
            <a:endParaRPr lang="vi-VN" sz="2000" b="0" i="0" dirty="0">
              <a:solidFill>
                <a:schemeClr val="tx1"/>
              </a:solidFill>
              <a:effectLst/>
              <a:latin typeface="Times New Roman" panose="02020603050405020304" pitchFamily="18" charset="0"/>
              <a:cs typeface="Times New Roman" panose="02020603050405020304" pitchFamily="18" charset="0"/>
            </a:endParaRPr>
          </a:p>
          <a:p>
            <a:pPr lvl="1">
              <a:buFont typeface="+mj-lt"/>
              <a:buAutoNum type="arabicPeriod"/>
            </a:pPr>
            <a:r>
              <a:rPr lang="en-US" sz="1700" dirty="0">
                <a:solidFill>
                  <a:schemeClr val="tx1"/>
                </a:solidFill>
                <a:latin typeface="Times New Roman" panose="02020603050405020304" pitchFamily="18" charset="0"/>
                <a:cs typeface="Times New Roman" panose="02020603050405020304" pitchFamily="18" charset="0"/>
              </a:rPr>
              <a:t>T</a:t>
            </a:r>
            <a:r>
              <a:rPr lang="vi-VN" sz="1700" b="0" i="0" dirty="0">
                <a:solidFill>
                  <a:schemeClr val="tx1"/>
                </a:solidFill>
                <a:effectLst/>
                <a:latin typeface="Times New Roman" panose="02020603050405020304" pitchFamily="18" charset="0"/>
                <a:cs typeface="Times New Roman" panose="02020603050405020304" pitchFamily="18" charset="0"/>
              </a:rPr>
              <a:t>huật toán lan truyền ngược (Backpropagation): Đây là thuật toán phổ biến nhất được sử dụng để huấn luyện mạng neural. .</a:t>
            </a:r>
          </a:p>
          <a:p>
            <a:pPr lvl="1">
              <a:buFont typeface="+mj-lt"/>
              <a:buAutoNum type="arabicPeriod"/>
            </a:pPr>
            <a:r>
              <a:rPr lang="vi-VN" sz="1700" b="0" i="0" dirty="0">
                <a:solidFill>
                  <a:schemeClr val="tx1"/>
                </a:solidFill>
                <a:effectLst/>
                <a:latin typeface="Times New Roman" panose="02020603050405020304" pitchFamily="18" charset="0"/>
                <a:cs typeface="Times New Roman" panose="02020603050405020304" pitchFamily="18" charset="0"/>
              </a:rPr>
              <a:t>Thuật toán gradient descent: Thuật toán này được sử dụng để tìm kiếm điểm cực tiểu của hàm mất mát.</a:t>
            </a:r>
            <a:endParaRPr lang="en-US" sz="1700" b="0" i="0" dirty="0">
              <a:solidFill>
                <a:schemeClr val="tx1"/>
              </a:solidFill>
              <a:effectLst/>
              <a:latin typeface="Times New Roman" panose="02020603050405020304" pitchFamily="18" charset="0"/>
              <a:cs typeface="Times New Roman" panose="02020603050405020304" pitchFamily="18" charset="0"/>
            </a:endParaRPr>
          </a:p>
          <a:p>
            <a:pPr lvl="1">
              <a:buFont typeface="+mj-lt"/>
              <a:buAutoNum type="arabicPeriod"/>
            </a:pPr>
            <a:r>
              <a:rPr lang="vi-VN" sz="1700" b="0" i="0" dirty="0">
                <a:solidFill>
                  <a:schemeClr val="tx1"/>
                </a:solidFill>
                <a:effectLst/>
                <a:latin typeface="Times New Roman" panose="02020603050405020304" pitchFamily="18" charset="0"/>
                <a:cs typeface="Times New Roman" panose="02020603050405020304" pitchFamily="18" charset="0"/>
              </a:rPr>
              <a:t>Thuật toán tối ưu hóa Adam (Adam optimization algorithm): Đây là một thuật toán tối ưu hóa gradient descent được sử dụng để tối ưu hóa hàm mất mát trong mạng neural.</a:t>
            </a:r>
            <a:endParaRPr lang="en-US" sz="1700" b="0" i="0" dirty="0">
              <a:solidFill>
                <a:schemeClr val="tx1"/>
              </a:solidFill>
              <a:effectLst/>
              <a:latin typeface="Times New Roman" panose="02020603050405020304" pitchFamily="18" charset="0"/>
              <a:cs typeface="Times New Roman" panose="02020603050405020304" pitchFamily="18" charset="0"/>
            </a:endParaRPr>
          </a:p>
          <a:p>
            <a:pPr lvl="1">
              <a:buFont typeface="+mj-lt"/>
              <a:buAutoNum type="arabicPeriod"/>
            </a:pPr>
            <a:r>
              <a:rPr lang="vi-VN" sz="1700" b="0" i="0" dirty="0">
                <a:solidFill>
                  <a:schemeClr val="tx1"/>
                </a:solidFill>
                <a:effectLst/>
                <a:latin typeface="Times New Roman" panose="02020603050405020304" pitchFamily="18" charset="0"/>
                <a:cs typeface="Times New Roman" panose="02020603050405020304" pitchFamily="18" charset="0"/>
              </a:rPr>
              <a:t>Thuật toán dropout: Thuật toán này được sử dụng để tránh hiện tượng quá khớp trong mạng neural.</a:t>
            </a:r>
            <a:endParaRPr lang="en-US" sz="1700" b="0" i="0" dirty="0">
              <a:solidFill>
                <a:schemeClr val="tx1"/>
              </a:solidFill>
              <a:effectLst/>
              <a:latin typeface="Times New Roman" panose="02020603050405020304" pitchFamily="18" charset="0"/>
              <a:cs typeface="Times New Roman" panose="02020603050405020304" pitchFamily="18" charset="0"/>
            </a:endParaRPr>
          </a:p>
          <a:p>
            <a:pPr lvl="1">
              <a:buFont typeface="+mj-lt"/>
              <a:buAutoNum type="arabicPeriod"/>
            </a:pPr>
            <a:r>
              <a:rPr lang="vi-VN" sz="1700" b="0" i="0" dirty="0">
                <a:solidFill>
                  <a:schemeClr val="tx1"/>
                </a:solidFill>
                <a:effectLst/>
                <a:latin typeface="Times New Roman" panose="02020603050405020304" pitchFamily="18" charset="0"/>
                <a:cs typeface="Times New Roman" panose="02020603050405020304" pitchFamily="18" charset="0"/>
              </a:rPr>
              <a:t>Thuật toán tăng cường (Reinforcement learning): Thuật toán này được sử dụng trong các bài toán học tăng cường. </a:t>
            </a:r>
            <a:endParaRPr lang="en-US" sz="1700" b="0" i="0" dirty="0">
              <a:solidFill>
                <a:schemeClr val="tx1"/>
              </a:solidFill>
              <a:effectLst/>
              <a:latin typeface="Times New Roman" panose="02020603050405020304" pitchFamily="18" charset="0"/>
              <a:cs typeface="Times New Roman" panose="02020603050405020304" pitchFamily="18" charset="0"/>
            </a:endParaRPr>
          </a:p>
          <a:p>
            <a:pPr lvl="1">
              <a:buFont typeface="+mj-lt"/>
              <a:buAutoNum type="arabicPeriod"/>
            </a:pPr>
            <a:r>
              <a:rPr lang="vi-VN" sz="1700" b="0" i="0" dirty="0">
                <a:solidFill>
                  <a:schemeClr val="tx1"/>
                </a:solidFill>
                <a:effectLst/>
                <a:latin typeface="Times New Roman" panose="02020603050405020304" pitchFamily="18" charset="0"/>
                <a:cs typeface="Times New Roman" panose="02020603050405020304" pitchFamily="18" charset="0"/>
              </a:rPr>
              <a:t>Thuật toán mạng neural tích chập (Convolutional Neural Network): Đây là một loại mạng neural đặc biệt được sử dụng trong các bài toán liên quan đến hình ảnh và âm thanh. </a:t>
            </a:r>
          </a:p>
        </p:txBody>
      </p:sp>
    </p:spTree>
    <p:extLst>
      <p:ext uri="{BB962C8B-B14F-4D97-AF65-F5344CB8AC3E}">
        <p14:creationId xmlns:p14="http://schemas.microsoft.com/office/powerpoint/2010/main" val="290463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94B0-BB73-AE49-08F2-B2E26F2243DF}"/>
              </a:ext>
            </a:extLst>
          </p:cNvPr>
          <p:cNvSpPr>
            <a:spLocks noGrp="1"/>
          </p:cNvSpPr>
          <p:nvPr>
            <p:ph type="title"/>
          </p:nvPr>
        </p:nvSpPr>
        <p:spPr>
          <a:xfrm>
            <a:off x="2592925" y="624110"/>
            <a:ext cx="8911687" cy="857849"/>
          </a:xfrm>
        </p:spPr>
        <p:txBody>
          <a:bodyPr>
            <a:noAutofit/>
          </a:bodyPr>
          <a:lstStyle/>
          <a:p>
            <a:r>
              <a:rPr lang="en-US" sz="4000" b="1" i="0" dirty="0" err="1">
                <a:solidFill>
                  <a:srgbClr val="333333"/>
                </a:solidFill>
                <a:effectLst/>
                <a:latin typeface="Times New Roman" panose="02020603050405020304" pitchFamily="18" charset="0"/>
                <a:cs typeface="Times New Roman" panose="02020603050405020304" pitchFamily="18" charset="0"/>
              </a:rPr>
              <a:t>Ứng</a:t>
            </a:r>
            <a:r>
              <a:rPr lang="en-US" sz="4000" b="1" i="0" dirty="0">
                <a:solidFill>
                  <a:srgbClr val="333333"/>
                </a:solidFill>
                <a:effectLst/>
                <a:latin typeface="Times New Roman" panose="02020603050405020304" pitchFamily="18" charset="0"/>
                <a:cs typeface="Times New Roman" panose="02020603050405020304" pitchFamily="18" charset="0"/>
              </a:rPr>
              <a:t> </a:t>
            </a:r>
            <a:r>
              <a:rPr lang="en-US" sz="4000" b="1" i="0" dirty="0" err="1">
                <a:solidFill>
                  <a:srgbClr val="333333"/>
                </a:solidFill>
                <a:effectLst/>
                <a:latin typeface="Times New Roman" panose="02020603050405020304" pitchFamily="18" charset="0"/>
                <a:cs typeface="Times New Roman" panose="02020603050405020304" pitchFamily="18" charset="0"/>
              </a:rPr>
              <a:t>dụng</a:t>
            </a:r>
            <a:r>
              <a:rPr lang="en-US" sz="4000" b="1" i="0" dirty="0">
                <a:solidFill>
                  <a:srgbClr val="333333"/>
                </a:solidFill>
                <a:effectLst/>
                <a:latin typeface="Times New Roman" panose="02020603050405020304" pitchFamily="18" charset="0"/>
                <a:cs typeface="Times New Roman" panose="02020603050405020304" pitchFamily="18" charset="0"/>
              </a:rPr>
              <a:t> </a:t>
            </a:r>
            <a:r>
              <a:rPr lang="en-US" sz="4000" b="1" i="0" dirty="0" err="1">
                <a:solidFill>
                  <a:srgbClr val="333333"/>
                </a:solidFill>
                <a:effectLst/>
                <a:latin typeface="Times New Roman" panose="02020603050405020304" pitchFamily="18" charset="0"/>
                <a:cs typeface="Times New Roman" panose="02020603050405020304" pitchFamily="18" charset="0"/>
              </a:rPr>
              <a:t>của</a:t>
            </a:r>
            <a:r>
              <a:rPr lang="en-US" sz="4000" b="1" i="0" dirty="0">
                <a:solidFill>
                  <a:srgbClr val="333333"/>
                </a:solidFill>
                <a:effectLst/>
                <a:latin typeface="Times New Roman" panose="02020603050405020304" pitchFamily="18" charset="0"/>
                <a:cs typeface="Times New Roman" panose="02020603050405020304" pitchFamily="18" charset="0"/>
              </a:rPr>
              <a:t> Neural Network </a:t>
            </a:r>
            <a:r>
              <a:rPr lang="en-US" sz="4000" b="1" i="0" dirty="0" err="1">
                <a:solidFill>
                  <a:srgbClr val="333333"/>
                </a:solidFill>
                <a:effectLst/>
                <a:latin typeface="Times New Roman" panose="02020603050405020304" pitchFamily="18" charset="0"/>
                <a:cs typeface="Times New Roman" panose="02020603050405020304" pitchFamily="18" charset="0"/>
              </a:rPr>
              <a:t>là</a:t>
            </a:r>
            <a:r>
              <a:rPr lang="en-US" sz="4000" b="1" i="0" dirty="0">
                <a:solidFill>
                  <a:srgbClr val="333333"/>
                </a:solidFill>
                <a:effectLst/>
                <a:latin typeface="Times New Roman" panose="02020603050405020304" pitchFamily="18" charset="0"/>
                <a:cs typeface="Times New Roman" panose="02020603050405020304" pitchFamily="18" charset="0"/>
              </a:rPr>
              <a:t> </a:t>
            </a:r>
            <a:r>
              <a:rPr lang="en-US" sz="4000" b="1" i="0" dirty="0" err="1">
                <a:solidFill>
                  <a:srgbClr val="333333"/>
                </a:solidFill>
                <a:effectLst/>
                <a:latin typeface="Times New Roman" panose="02020603050405020304" pitchFamily="18" charset="0"/>
                <a:cs typeface="Times New Roman" panose="02020603050405020304" pitchFamily="18" charset="0"/>
              </a:rPr>
              <a:t>gì</a:t>
            </a:r>
            <a:r>
              <a:rPr lang="en-US" sz="4000" b="1" i="0" dirty="0">
                <a:solidFill>
                  <a:srgbClr val="333333"/>
                </a:solidFill>
                <a:effectLst/>
                <a:latin typeface="Times New Roman" panose="02020603050405020304" pitchFamily="18" charset="0"/>
                <a:cs typeface="Times New Roman" panose="02020603050405020304" pitchFamily="18" charset="0"/>
              </a:rPr>
              <a:t>?</a:t>
            </a:r>
            <a:br>
              <a:rPr lang="en-US" sz="4000" b="0" i="0" dirty="0">
                <a:solidFill>
                  <a:srgbClr val="333333"/>
                </a:solidFill>
                <a:effectLst/>
                <a:latin typeface="Times New Roman" panose="02020603050405020304" pitchFamily="18" charset="0"/>
                <a:cs typeface="Times New Roman" panose="02020603050405020304" pitchFamily="18" charset="0"/>
              </a:rPr>
            </a:br>
            <a:br>
              <a:rPr lang="en-US" sz="4000" b="0" i="0" dirty="0">
                <a:solidFill>
                  <a:srgbClr val="333333"/>
                </a:solidFill>
                <a:effectLst/>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E70D7E-898B-610E-AF64-1B9CC1599331}"/>
              </a:ext>
            </a:extLst>
          </p:cNvPr>
          <p:cNvSpPr>
            <a:spLocks noGrp="1"/>
          </p:cNvSpPr>
          <p:nvPr>
            <p:ph idx="1"/>
          </p:nvPr>
        </p:nvSpPr>
        <p:spPr>
          <a:xfrm>
            <a:off x="2589212" y="1481959"/>
            <a:ext cx="8915400" cy="4492325"/>
          </a:xfrm>
        </p:spPr>
        <p:txBody>
          <a:bodyPr>
            <a:normAutofit/>
          </a:bodyPr>
          <a:lstStyle/>
          <a:p>
            <a:r>
              <a:rPr lang="vi-VN" sz="1800" b="0" i="0" dirty="0">
                <a:solidFill>
                  <a:srgbClr val="333333"/>
                </a:solidFill>
                <a:effectLst/>
                <a:latin typeface="arial" panose="020B0604020202020204" pitchFamily="34" charset="0"/>
              </a:rPr>
              <a:t>Mạng nơ ron nhân tạo được ứng dụng cho rất nhiều lĩnh vực như: tài chính, giao dịch, phân tích kinh doanh, lập kế hoạch cho doanh nghiệp và bảo trì sản phẩm. Neural Network còn được sử dụng khá rộng rãi cho những hoạt động kinh doanh khác như: dự báo thời tiết, và tìm kiếm các giải pháp nhằm nghiên cứu tiếp thị, đánh giá rủi ro và phát hiện gian lận.  </a:t>
            </a:r>
            <a:endParaRPr lang="en-US" sz="1800" b="0" i="0" dirty="0">
              <a:solidFill>
                <a:srgbClr val="333333"/>
              </a:solidFill>
              <a:effectLst/>
              <a:latin typeface="arial" panose="020B0604020202020204" pitchFamily="34" charset="0"/>
            </a:endParaRPr>
          </a:p>
          <a:p>
            <a:r>
              <a:rPr lang="vi-VN" sz="1800" b="0" i="0" dirty="0">
                <a:solidFill>
                  <a:srgbClr val="333333"/>
                </a:solidFill>
                <a:effectLst/>
                <a:latin typeface="arial" panose="020B0604020202020204" pitchFamily="34" charset="0"/>
              </a:rPr>
              <a:t>Nhiều trường hợp còn sử dụng mạng nơ ron nhân tạo để thực hiện đánh giá và khai quật những cơ hội giao dịch dựa vào việc phân tích dữ liệu lịch sử. Mạng nơron còn được áp dụng rất phổ biến để phân biệt sự phụ thuộc giữa các phi tuyến lẫn nhau của đầu vào. Đây là vấn đề mà các mô hình phân tích kỹ thuật khác không thể đáp ứng được. Dù vậy, sự chính xác của việc áp dụng mạng nơron nhân tạo vào dự đoán giá cổ phiếu hoàn toàn khác nhau. </a:t>
            </a:r>
            <a:endParaRPr 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422361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94B0-BB73-AE49-08F2-B2E26F2243DF}"/>
              </a:ext>
            </a:extLst>
          </p:cNvPr>
          <p:cNvSpPr>
            <a:spLocks noGrp="1"/>
          </p:cNvSpPr>
          <p:nvPr>
            <p:ph type="title"/>
          </p:nvPr>
        </p:nvSpPr>
        <p:spPr>
          <a:xfrm>
            <a:off x="2592925" y="624110"/>
            <a:ext cx="8911687" cy="857849"/>
          </a:xfrm>
        </p:spPr>
        <p:txBody>
          <a:bodyPr>
            <a:noAutofit/>
          </a:bodyPr>
          <a:lstStyle/>
          <a:p>
            <a:r>
              <a:rPr lang="en-US" sz="4000" b="1" i="0" dirty="0" err="1">
                <a:solidFill>
                  <a:srgbClr val="333333"/>
                </a:solidFill>
                <a:effectLst/>
                <a:latin typeface="Times New Roman" panose="02020603050405020304" pitchFamily="18" charset="0"/>
                <a:cs typeface="Times New Roman" panose="02020603050405020304" pitchFamily="18" charset="0"/>
              </a:rPr>
              <a:t>Sử</a:t>
            </a:r>
            <a:r>
              <a:rPr lang="en-US" sz="4000" b="1" i="0" dirty="0">
                <a:solidFill>
                  <a:srgbClr val="333333"/>
                </a:solidFill>
                <a:effectLst/>
                <a:latin typeface="Times New Roman" panose="02020603050405020304" pitchFamily="18" charset="0"/>
                <a:cs typeface="Times New Roman" panose="02020603050405020304" pitchFamily="18" charset="0"/>
              </a:rPr>
              <a:t> </a:t>
            </a:r>
            <a:r>
              <a:rPr lang="en-US" sz="4000" b="1" i="0" dirty="0" err="1">
                <a:solidFill>
                  <a:srgbClr val="333333"/>
                </a:solidFill>
                <a:effectLst/>
                <a:latin typeface="Times New Roman" panose="02020603050405020304" pitchFamily="18" charset="0"/>
                <a:cs typeface="Times New Roman" panose="02020603050405020304" pitchFamily="18" charset="0"/>
              </a:rPr>
              <a:t>dụng</a:t>
            </a:r>
            <a:r>
              <a:rPr lang="en-US" sz="4000" b="1" i="0" dirty="0">
                <a:solidFill>
                  <a:srgbClr val="333333"/>
                </a:solidFill>
                <a:effectLst/>
                <a:latin typeface="Times New Roman" panose="02020603050405020304" pitchFamily="18" charset="0"/>
                <a:cs typeface="Times New Roman" panose="02020603050405020304" pitchFamily="18" charset="0"/>
              </a:rPr>
              <a:t> Neural Network </a:t>
            </a:r>
            <a:r>
              <a:rPr lang="en-US" sz="4000" b="1" i="0" dirty="0" err="1">
                <a:solidFill>
                  <a:srgbClr val="333333"/>
                </a:solidFill>
                <a:effectLst/>
                <a:latin typeface="Times New Roman" panose="02020603050405020304" pitchFamily="18" charset="0"/>
                <a:cs typeface="Times New Roman" panose="02020603050405020304" pitchFamily="18" charset="0"/>
              </a:rPr>
              <a:t>như</a:t>
            </a:r>
            <a:r>
              <a:rPr lang="en-US" sz="4000" b="1" i="0" dirty="0">
                <a:solidFill>
                  <a:srgbClr val="333333"/>
                </a:solidFill>
                <a:effectLst/>
                <a:latin typeface="Times New Roman" panose="02020603050405020304" pitchFamily="18" charset="0"/>
                <a:cs typeface="Times New Roman" panose="02020603050405020304" pitchFamily="18" charset="0"/>
              </a:rPr>
              <a:t> </a:t>
            </a:r>
            <a:r>
              <a:rPr lang="en-US" sz="4000" b="1" i="0" dirty="0" err="1">
                <a:solidFill>
                  <a:srgbClr val="333333"/>
                </a:solidFill>
                <a:effectLst/>
                <a:latin typeface="Times New Roman" panose="02020603050405020304" pitchFamily="18" charset="0"/>
                <a:cs typeface="Times New Roman" panose="02020603050405020304" pitchFamily="18" charset="0"/>
              </a:rPr>
              <a:t>thế</a:t>
            </a:r>
            <a:r>
              <a:rPr lang="en-US" sz="4000" b="1" i="0" dirty="0">
                <a:solidFill>
                  <a:srgbClr val="333333"/>
                </a:solidFill>
                <a:effectLst/>
                <a:latin typeface="Times New Roman" panose="02020603050405020304" pitchFamily="18" charset="0"/>
                <a:cs typeface="Times New Roman" panose="02020603050405020304" pitchFamily="18" charset="0"/>
              </a:rPr>
              <a:t> </a:t>
            </a:r>
            <a:r>
              <a:rPr lang="en-US" sz="4000" b="1" i="0" dirty="0" err="1">
                <a:solidFill>
                  <a:srgbClr val="333333"/>
                </a:solidFill>
                <a:effectLst/>
                <a:latin typeface="Times New Roman" panose="02020603050405020304" pitchFamily="18" charset="0"/>
                <a:cs typeface="Times New Roman" panose="02020603050405020304" pitchFamily="18" charset="0"/>
              </a:rPr>
              <a:t>nào</a:t>
            </a:r>
            <a:r>
              <a:rPr lang="en-US" sz="4000" b="1" i="0" dirty="0">
                <a:solidFill>
                  <a:srgbClr val="333333"/>
                </a:solidFill>
                <a:effectLst/>
                <a:latin typeface="Times New Roman" panose="02020603050405020304" pitchFamily="18" charset="0"/>
                <a:cs typeface="Times New Roman" panose="02020603050405020304" pitchFamily="18" charset="0"/>
              </a:rPr>
              <a:t>?</a:t>
            </a:r>
            <a:br>
              <a:rPr lang="en-US" sz="4000" b="0" i="0" dirty="0">
                <a:solidFill>
                  <a:srgbClr val="333333"/>
                </a:solidFill>
                <a:effectLst/>
                <a:latin typeface="Times New Roman" panose="02020603050405020304" pitchFamily="18" charset="0"/>
                <a:cs typeface="Times New Roman" panose="02020603050405020304" pitchFamily="18" charset="0"/>
              </a:rPr>
            </a:br>
            <a:br>
              <a:rPr lang="en-US" sz="4000" b="0" i="0" dirty="0">
                <a:solidFill>
                  <a:srgbClr val="333333"/>
                </a:solidFill>
                <a:effectLst/>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E70D7E-898B-610E-AF64-1B9CC1599331}"/>
              </a:ext>
            </a:extLst>
          </p:cNvPr>
          <p:cNvSpPr>
            <a:spLocks noGrp="1"/>
          </p:cNvSpPr>
          <p:nvPr>
            <p:ph idx="1"/>
          </p:nvPr>
        </p:nvSpPr>
        <p:spPr>
          <a:xfrm>
            <a:off x="2589212" y="1481959"/>
            <a:ext cx="8915400" cy="4492325"/>
          </a:xfrm>
        </p:spPr>
        <p:txBody>
          <a:bodyPr>
            <a:normAutofit/>
          </a:bodyPr>
          <a:lstStyle/>
          <a:p>
            <a:r>
              <a:rPr lang="vi-VN" b="0" i="0" dirty="0">
                <a:solidFill>
                  <a:srgbClr val="333333"/>
                </a:solidFill>
                <a:effectLst/>
                <a:latin typeface="arial" panose="020B0604020202020204" pitchFamily="34" charset="0"/>
              </a:rPr>
              <a:t>Mạng neural nhân tạo có khả năng sử dụng được như một loại cơ chế xấp xỉ hàm tùy ý mà học được từ việc dữ liệu quan sát. Tuy nhiên, việc sử dụng chúng khá khó và cần phải có sự hiểu biết tương đối về những lý thuyết cơ bản về mạng nơron này.  </a:t>
            </a:r>
            <a:endParaRPr lang="en-US" b="0" i="0" dirty="0">
              <a:solidFill>
                <a:srgbClr val="333333"/>
              </a:solidFill>
              <a:effectLst/>
              <a:latin typeface="arial" panose="020B0604020202020204" pitchFamily="34" charset="0"/>
            </a:endParaRPr>
          </a:p>
          <a:p>
            <a:pPr lvl="1">
              <a:buFont typeface="Arial" panose="020B0604020202020204" pitchFamily="34" charset="0"/>
              <a:buChar char="•"/>
            </a:pPr>
            <a:r>
              <a:rPr lang="vi-VN" b="1" i="1" dirty="0">
                <a:solidFill>
                  <a:srgbClr val="333333"/>
                </a:solidFill>
                <a:effectLst/>
                <a:latin typeface="arial" panose="020B0604020202020204" pitchFamily="34" charset="0"/>
              </a:rPr>
              <a:t>Lựa chọn mô hình: </a:t>
            </a:r>
            <a:r>
              <a:rPr lang="vi-VN" b="0" i="0" dirty="0">
                <a:solidFill>
                  <a:srgbClr val="333333"/>
                </a:solidFill>
                <a:effectLst/>
                <a:latin typeface="arial" panose="020B0604020202020204" pitchFamily="34" charset="0"/>
              </a:rPr>
              <a:t>Phụ thuộc vào cách trình bày dữ liệu và các ứng dụng của nó. Đây là mô hình khá phức tạp nên có thể dẫn đến nhiều thách thức cho quá trình học.</a:t>
            </a:r>
            <a:endParaRPr lang="vi-VN" b="0" i="0" dirty="0">
              <a:solidFill>
                <a:srgbClr val="333333"/>
              </a:solidFill>
              <a:effectLst/>
              <a:latin typeface="Open Sans" panose="020B0606030504020204" pitchFamily="34" charset="0"/>
            </a:endParaRPr>
          </a:p>
          <a:p>
            <a:pPr lvl="1">
              <a:buFont typeface="Arial" panose="020B0604020202020204" pitchFamily="34" charset="0"/>
              <a:buChar char="•"/>
            </a:pPr>
            <a:r>
              <a:rPr lang="vi-VN" b="1" i="1" dirty="0">
                <a:solidFill>
                  <a:srgbClr val="333333"/>
                </a:solidFill>
                <a:effectLst/>
                <a:latin typeface="arial" panose="020B0604020202020204" pitchFamily="34" charset="0"/>
              </a:rPr>
              <a:t>Thuật toán học: </a:t>
            </a:r>
            <a:r>
              <a:rPr lang="vi-VN" b="0" i="0" dirty="0">
                <a:solidFill>
                  <a:srgbClr val="333333"/>
                </a:solidFill>
                <a:effectLst/>
                <a:latin typeface="arial" panose="020B0604020202020204" pitchFamily="34" charset="0"/>
              </a:rPr>
              <a:t>Thường sẽ có rất nhiều thỏa thuận giữa các thuật toán học. Và hầu hết, chúng sẽ làm việc tốt với những tham số đúng nhằm huấn luyện trên dữ liệu mà không nhìn thấy yêu cầu một số lượng đáng kể các thử nghiệm. </a:t>
            </a:r>
            <a:endParaRPr lang="vi-VN" b="0" i="0" dirty="0">
              <a:solidFill>
                <a:srgbClr val="333333"/>
              </a:solidFill>
              <a:effectLst/>
              <a:latin typeface="Open Sans" panose="020B0606030504020204" pitchFamily="34" charset="0"/>
            </a:endParaRPr>
          </a:p>
          <a:p>
            <a:pPr lvl="1">
              <a:buFont typeface="Arial" panose="020B0604020202020204" pitchFamily="34" charset="0"/>
              <a:buChar char="•"/>
            </a:pPr>
            <a:r>
              <a:rPr lang="vi-VN" b="1" i="0" dirty="0">
                <a:solidFill>
                  <a:srgbClr val="333333"/>
                </a:solidFill>
                <a:effectLst/>
                <a:latin typeface="arial" panose="020B0604020202020204" pitchFamily="34" charset="0"/>
              </a:rPr>
              <a:t>Mạnh mẽ</a:t>
            </a:r>
            <a:r>
              <a:rPr lang="vi-VN" b="0" i="0" dirty="0">
                <a:solidFill>
                  <a:srgbClr val="333333"/>
                </a:solidFill>
                <a:effectLst/>
                <a:latin typeface="arial" panose="020B0604020202020204" pitchFamily="34" charset="0"/>
              </a:rPr>
              <a:t>: Nếu như các mô hình, thuật toán học và hàm chi phí được lựa chọn một cách thích hợp thì Neural Network có thể cho ra kết quả vô cùng hợp lý. </a:t>
            </a:r>
            <a:endParaRPr lang="en-US" b="0" i="0" dirty="0">
              <a:solidFill>
                <a:srgbClr val="333333"/>
              </a:solidFill>
              <a:effectLst/>
              <a:latin typeface="arial" panose="020B0604020202020204" pitchFamily="34" charset="0"/>
            </a:endParaRPr>
          </a:p>
          <a:p>
            <a:r>
              <a:rPr lang="en-US" b="0" i="0" dirty="0" err="1">
                <a:solidFill>
                  <a:srgbClr val="333333"/>
                </a:solidFill>
                <a:effectLst/>
                <a:latin typeface="arial" panose="020B0604020202020204" pitchFamily="34" charset="0"/>
              </a:rPr>
              <a:t>Nếu</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thực</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hiện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chính</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xác</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thì</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bạn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có</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thể</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sử</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dụng</a:t>
            </a:r>
            <a:r>
              <a:rPr lang="en-US" b="0" i="0" dirty="0">
                <a:solidFill>
                  <a:srgbClr val="333333"/>
                </a:solidFill>
                <a:effectLst/>
                <a:latin typeface="arial" panose="020B0604020202020204" pitchFamily="34" charset="0"/>
              </a:rPr>
              <a:t> Neural Network </a:t>
            </a:r>
            <a:r>
              <a:rPr lang="en-US" b="0" i="0" dirty="0" err="1">
                <a:solidFill>
                  <a:srgbClr val="333333"/>
                </a:solidFill>
                <a:effectLst/>
                <a:latin typeface="arial" panose="020B0604020202020204" pitchFamily="34" charset="0"/>
              </a:rPr>
              <a:t>một</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cách</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tự</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nhiên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và</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có</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thể</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ứng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dụng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vào</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những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tập</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dữ</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liệu</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lớn</a:t>
            </a:r>
            <a:r>
              <a:rPr lang="en-US" b="0" i="0" dirty="0">
                <a:solidFill>
                  <a:srgbClr val="333333"/>
                </a:solidFill>
                <a:effectLst/>
                <a:latin typeface="arial" panose="020B0604020202020204" pitchFamily="34" charset="0"/>
              </a:rPr>
              <a:t>.</a:t>
            </a:r>
            <a:r>
              <a:rPr lang="vi-VN" sz="1800" b="0" i="0" dirty="0">
                <a:solidFill>
                  <a:srgbClr val="333333"/>
                </a:solidFill>
                <a:effectLst/>
                <a:latin typeface="arial" panose="020B0604020202020204" pitchFamily="34" charset="0"/>
              </a:rPr>
              <a:t>. </a:t>
            </a:r>
            <a:endParaRPr 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5698051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78</TotalTime>
  <Words>1506</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vt:lpstr>
      <vt:lpstr>Century Gothic</vt:lpstr>
      <vt:lpstr>Open Sans</vt:lpstr>
      <vt:lpstr>Times New Roman</vt:lpstr>
      <vt:lpstr>Wingdings 3</vt:lpstr>
      <vt:lpstr>Wisp</vt:lpstr>
      <vt:lpstr>Neural network</vt:lpstr>
      <vt:lpstr>Neural Network là gì? </vt:lpstr>
      <vt:lpstr>Đặc điểm của Artificial Neural Network là gì? </vt:lpstr>
      <vt:lpstr>Kiến trúc mạng Neural Network là gì?  </vt:lpstr>
      <vt:lpstr>Thuật toán của Neural network  </vt:lpstr>
      <vt:lpstr>Thuật toán của Neural network  </vt:lpstr>
      <vt:lpstr>Ứng dụng của Neural Network là gì?  </vt:lpstr>
      <vt:lpstr>Sử dụng Neural Network như thế nào?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dc:title>
  <dc:creator>Ann TraN</dc:creator>
  <cp:lastModifiedBy>Ann TraN</cp:lastModifiedBy>
  <cp:revision>3</cp:revision>
  <dcterms:created xsi:type="dcterms:W3CDTF">2023-05-07T03:40:18Z</dcterms:created>
  <dcterms:modified xsi:type="dcterms:W3CDTF">2023-05-08T07:01:24Z</dcterms:modified>
</cp:coreProperties>
</file>