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60" r:id="rId4"/>
    <p:sldId id="261" r:id="rId5"/>
    <p:sldId id="262" r:id="rId6"/>
    <p:sldId id="263" r:id="rId7"/>
    <p:sldId id="264" r:id="rId8"/>
    <p:sldId id="265" r:id="rId9"/>
    <p:sldId id="266" r:id="rId10"/>
    <p:sldId id="258" r:id="rId11"/>
    <p:sldId id="259"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4" d="100"/>
          <a:sy n="64" d="100"/>
        </p:scale>
        <p:origin x="102" y="8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217F899-43E7-44A9-86BA-65A87324CEDF}"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0EE6763-1623-4C3A-9910-F226D38373E8}" type="slidenum">
              <a:rPr lang="en-US" smtClean="0"/>
              <a:t>‹#›</a:t>
            </a:fld>
            <a:endParaRPr lang="en-US"/>
          </a:p>
        </p:txBody>
      </p:sp>
    </p:spTree>
    <p:extLst>
      <p:ext uri="{BB962C8B-B14F-4D97-AF65-F5344CB8AC3E}">
        <p14:creationId xmlns:p14="http://schemas.microsoft.com/office/powerpoint/2010/main" val="168097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17F899-43E7-44A9-86BA-65A87324CEDF}"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0EE6763-1623-4C3A-9910-F226D38373E8}" type="slidenum">
              <a:rPr lang="en-US" smtClean="0"/>
              <a:t>‹#›</a:t>
            </a:fld>
            <a:endParaRPr lang="en-US"/>
          </a:p>
        </p:txBody>
      </p:sp>
    </p:spTree>
    <p:extLst>
      <p:ext uri="{BB962C8B-B14F-4D97-AF65-F5344CB8AC3E}">
        <p14:creationId xmlns:p14="http://schemas.microsoft.com/office/powerpoint/2010/main" val="8117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17F899-43E7-44A9-86BA-65A87324CEDF}"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0EE6763-1623-4C3A-9910-F226D38373E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84233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217F899-43E7-44A9-86BA-65A87324CEDF}" type="datetimeFigureOut">
              <a:rPr lang="en-US" smtClean="0"/>
              <a:t>5/8/2023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0EE6763-1623-4C3A-9910-F226D38373E8}" type="slidenum">
              <a:rPr lang="en-US" smtClean="0"/>
              <a:t>‹#›</a:t>
            </a:fld>
            <a:endParaRPr lang="en-US"/>
          </a:p>
        </p:txBody>
      </p:sp>
    </p:spTree>
    <p:extLst>
      <p:ext uri="{BB962C8B-B14F-4D97-AF65-F5344CB8AC3E}">
        <p14:creationId xmlns:p14="http://schemas.microsoft.com/office/powerpoint/2010/main" val="9904134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217F899-43E7-44A9-86BA-65A87324CEDF}" type="datetimeFigureOut">
              <a:rPr lang="en-US" smtClean="0"/>
              <a:t>5/8/2023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0EE6763-1623-4C3A-9910-F226D38373E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929562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217F899-43E7-44A9-86BA-65A87324CEDF}" type="datetimeFigureOut">
              <a:rPr lang="en-US" smtClean="0"/>
              <a:t>5/8/2023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0EE6763-1623-4C3A-9910-F226D38373E8}" type="slidenum">
              <a:rPr lang="en-US" smtClean="0"/>
              <a:t>‹#›</a:t>
            </a:fld>
            <a:endParaRPr lang="en-US"/>
          </a:p>
        </p:txBody>
      </p:sp>
    </p:spTree>
    <p:extLst>
      <p:ext uri="{BB962C8B-B14F-4D97-AF65-F5344CB8AC3E}">
        <p14:creationId xmlns:p14="http://schemas.microsoft.com/office/powerpoint/2010/main" val="26642527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17F899-43E7-44A9-86BA-65A87324CEDF}"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0EE6763-1623-4C3A-9910-F226D38373E8}" type="slidenum">
              <a:rPr lang="en-US" smtClean="0"/>
              <a:t>‹#›</a:t>
            </a:fld>
            <a:endParaRPr lang="en-US"/>
          </a:p>
        </p:txBody>
      </p:sp>
    </p:spTree>
    <p:extLst>
      <p:ext uri="{BB962C8B-B14F-4D97-AF65-F5344CB8AC3E}">
        <p14:creationId xmlns:p14="http://schemas.microsoft.com/office/powerpoint/2010/main" val="7654794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17F899-43E7-44A9-86BA-65A87324CEDF}"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0EE6763-1623-4C3A-9910-F226D38373E8}" type="slidenum">
              <a:rPr lang="en-US" smtClean="0"/>
              <a:t>‹#›</a:t>
            </a:fld>
            <a:endParaRPr lang="en-US"/>
          </a:p>
        </p:txBody>
      </p:sp>
    </p:spTree>
    <p:extLst>
      <p:ext uri="{BB962C8B-B14F-4D97-AF65-F5344CB8AC3E}">
        <p14:creationId xmlns:p14="http://schemas.microsoft.com/office/powerpoint/2010/main" val="1021082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17F899-43E7-44A9-86BA-65A87324CEDF}"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0EE6763-1623-4C3A-9910-F226D38373E8}" type="slidenum">
              <a:rPr lang="en-US" smtClean="0"/>
              <a:t>‹#›</a:t>
            </a:fld>
            <a:endParaRPr lang="en-US"/>
          </a:p>
        </p:txBody>
      </p:sp>
    </p:spTree>
    <p:extLst>
      <p:ext uri="{BB962C8B-B14F-4D97-AF65-F5344CB8AC3E}">
        <p14:creationId xmlns:p14="http://schemas.microsoft.com/office/powerpoint/2010/main" val="1147288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17F899-43E7-44A9-86BA-65A87324CEDF}"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0EE6763-1623-4C3A-9910-F226D38373E8}" type="slidenum">
              <a:rPr lang="en-US" smtClean="0"/>
              <a:t>‹#›</a:t>
            </a:fld>
            <a:endParaRPr lang="en-US"/>
          </a:p>
        </p:txBody>
      </p:sp>
    </p:spTree>
    <p:extLst>
      <p:ext uri="{BB962C8B-B14F-4D97-AF65-F5344CB8AC3E}">
        <p14:creationId xmlns:p14="http://schemas.microsoft.com/office/powerpoint/2010/main" val="2414176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217F899-43E7-44A9-86BA-65A87324CEDF}" type="datetimeFigureOut">
              <a:rPr lang="en-US" smtClean="0"/>
              <a:t>5/8/2023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0EE6763-1623-4C3A-9910-F226D38373E8}" type="slidenum">
              <a:rPr lang="en-US" smtClean="0"/>
              <a:t>‹#›</a:t>
            </a:fld>
            <a:endParaRPr lang="en-US"/>
          </a:p>
        </p:txBody>
      </p:sp>
    </p:spTree>
    <p:extLst>
      <p:ext uri="{BB962C8B-B14F-4D97-AF65-F5344CB8AC3E}">
        <p14:creationId xmlns:p14="http://schemas.microsoft.com/office/powerpoint/2010/main" val="116635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217F899-43E7-44A9-86BA-65A87324CEDF}" type="datetimeFigureOut">
              <a:rPr lang="en-US" smtClean="0"/>
              <a:t>5/8/2023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0EE6763-1623-4C3A-9910-F226D38373E8}" type="slidenum">
              <a:rPr lang="en-US" smtClean="0"/>
              <a:t>‹#›</a:t>
            </a:fld>
            <a:endParaRPr lang="en-US"/>
          </a:p>
        </p:txBody>
      </p:sp>
    </p:spTree>
    <p:extLst>
      <p:ext uri="{BB962C8B-B14F-4D97-AF65-F5344CB8AC3E}">
        <p14:creationId xmlns:p14="http://schemas.microsoft.com/office/powerpoint/2010/main" val="938450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217F899-43E7-44A9-86BA-65A87324CEDF}" type="datetimeFigureOut">
              <a:rPr lang="en-US" smtClean="0"/>
              <a:t>5/8/2023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0EE6763-1623-4C3A-9910-F226D38373E8}" type="slidenum">
              <a:rPr lang="en-US" smtClean="0"/>
              <a:t>‹#›</a:t>
            </a:fld>
            <a:endParaRPr lang="en-US"/>
          </a:p>
        </p:txBody>
      </p:sp>
    </p:spTree>
    <p:extLst>
      <p:ext uri="{BB962C8B-B14F-4D97-AF65-F5344CB8AC3E}">
        <p14:creationId xmlns:p14="http://schemas.microsoft.com/office/powerpoint/2010/main" val="3511144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17F899-43E7-44A9-86BA-65A87324CEDF}" type="datetimeFigureOut">
              <a:rPr lang="en-US" smtClean="0"/>
              <a:t>5/8/2023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0EE6763-1623-4C3A-9910-F226D38373E8}" type="slidenum">
              <a:rPr lang="en-US" smtClean="0"/>
              <a:t>‹#›</a:t>
            </a:fld>
            <a:endParaRPr lang="en-US"/>
          </a:p>
        </p:txBody>
      </p:sp>
    </p:spTree>
    <p:extLst>
      <p:ext uri="{BB962C8B-B14F-4D97-AF65-F5344CB8AC3E}">
        <p14:creationId xmlns:p14="http://schemas.microsoft.com/office/powerpoint/2010/main" val="3695832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17F899-43E7-44A9-86BA-65A87324CEDF}" type="datetimeFigureOut">
              <a:rPr lang="en-US" smtClean="0"/>
              <a:t>5/8/2023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0EE6763-1623-4C3A-9910-F226D38373E8}" type="slidenum">
              <a:rPr lang="en-US" smtClean="0"/>
              <a:t>‹#›</a:t>
            </a:fld>
            <a:endParaRPr lang="en-US"/>
          </a:p>
        </p:txBody>
      </p:sp>
    </p:spTree>
    <p:extLst>
      <p:ext uri="{BB962C8B-B14F-4D97-AF65-F5344CB8AC3E}">
        <p14:creationId xmlns:p14="http://schemas.microsoft.com/office/powerpoint/2010/main" val="3616887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17F899-43E7-44A9-86BA-65A87324CEDF}" type="datetimeFigureOut">
              <a:rPr lang="en-US" smtClean="0"/>
              <a:t>5/8/2023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0EE6763-1623-4C3A-9910-F226D38373E8}" type="slidenum">
              <a:rPr lang="en-US" smtClean="0"/>
              <a:t>‹#›</a:t>
            </a:fld>
            <a:endParaRPr lang="en-US"/>
          </a:p>
        </p:txBody>
      </p:sp>
    </p:spTree>
    <p:extLst>
      <p:ext uri="{BB962C8B-B14F-4D97-AF65-F5344CB8AC3E}">
        <p14:creationId xmlns:p14="http://schemas.microsoft.com/office/powerpoint/2010/main" val="2017768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217F899-43E7-44A9-86BA-65A87324CEDF}" type="datetimeFigureOut">
              <a:rPr lang="en-US" smtClean="0"/>
              <a:t>5/8/2023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0EE6763-1623-4C3A-9910-F226D38373E8}" type="slidenum">
              <a:rPr lang="en-US" smtClean="0"/>
              <a:t>‹#›</a:t>
            </a:fld>
            <a:endParaRPr lang="en-US"/>
          </a:p>
        </p:txBody>
      </p:sp>
    </p:spTree>
    <p:extLst>
      <p:ext uri="{BB962C8B-B14F-4D97-AF65-F5344CB8AC3E}">
        <p14:creationId xmlns:p14="http://schemas.microsoft.com/office/powerpoint/2010/main" val="171466384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ACCA2-E9E3-8DF2-DDD2-598A41B3EE8A}"/>
              </a:ext>
            </a:extLst>
          </p:cNvPr>
          <p:cNvSpPr>
            <a:spLocks noGrp="1"/>
          </p:cNvSpPr>
          <p:nvPr>
            <p:ph type="ctrTitle"/>
          </p:nvPr>
        </p:nvSpPr>
        <p:spPr/>
        <p:txBody>
          <a:bodyPr/>
          <a:lstStyle/>
          <a:p>
            <a:r>
              <a:rPr lang="en-US" dirty="0" err="1">
                <a:latin typeface="Times New Roman" panose="02020603050405020304" pitchFamily="18" charset="0"/>
                <a:cs typeface="Times New Roman" panose="02020603050405020304" pitchFamily="18" charset="0"/>
              </a:rPr>
              <a:t>Thuật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 KNN, Decision Tree</a:t>
            </a:r>
          </a:p>
        </p:txBody>
      </p:sp>
      <p:sp>
        <p:nvSpPr>
          <p:cNvPr id="3" name="Subtitle 2">
            <a:extLst>
              <a:ext uri="{FF2B5EF4-FFF2-40B4-BE49-F238E27FC236}">
                <a16:creationId xmlns:a16="http://schemas.microsoft.com/office/drawing/2014/main" id="{FF92EEA3-5C0A-2EAD-744A-7C3B2293B0D4}"/>
              </a:ext>
            </a:extLst>
          </p:cNvPr>
          <p:cNvSpPr>
            <a:spLocks noGrp="1"/>
          </p:cNvSpPr>
          <p:nvPr>
            <p:ph type="subTitle" idx="1"/>
          </p:nvPr>
        </p:nvSpPr>
        <p:spPr/>
        <p:txBody>
          <a:bodyPr/>
          <a:lstStyle/>
          <a:p>
            <a:r>
              <a:rPr lang="en-US" dirty="0" err="1">
                <a:latin typeface="Times New Roman" panose="02020603050405020304" pitchFamily="18" charset="0"/>
                <a:cs typeface="Times New Roman" panose="02020603050405020304" pitchFamily="18" charset="0"/>
              </a:rPr>
              <a:t>Trần</a:t>
            </a:r>
            <a:r>
              <a:rPr lang="en-US" dirty="0">
                <a:latin typeface="Times New Roman" panose="02020603050405020304" pitchFamily="18" charset="0"/>
                <a:cs typeface="Times New Roman" panose="02020603050405020304" pitchFamily="18" charset="0"/>
              </a:rPr>
              <a:t> Bá </a:t>
            </a:r>
            <a:r>
              <a:rPr lang="en-US" dirty="0" err="1">
                <a:latin typeface="Times New Roman" panose="02020603050405020304" pitchFamily="18" charset="0"/>
                <a:cs typeface="Times New Roman" panose="02020603050405020304" pitchFamily="18" charset="0"/>
              </a:rPr>
              <a:t>Tiến</a:t>
            </a:r>
            <a:r>
              <a:rPr lang="en-US" dirty="0">
                <a:latin typeface="Times New Roman" panose="02020603050405020304" pitchFamily="18" charset="0"/>
                <a:cs typeface="Times New Roman" panose="02020603050405020304" pitchFamily="18" charset="0"/>
              </a:rPr>
              <a:t> Anh	N18DCCN008</a:t>
            </a:r>
          </a:p>
        </p:txBody>
      </p:sp>
    </p:spTree>
    <p:extLst>
      <p:ext uri="{BB962C8B-B14F-4D97-AF65-F5344CB8AC3E}">
        <p14:creationId xmlns:p14="http://schemas.microsoft.com/office/powerpoint/2010/main" val="36104938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991EE-3D58-861F-195B-C47A0375D06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KNN</a:t>
            </a:r>
          </a:p>
        </p:txBody>
      </p:sp>
      <p:sp>
        <p:nvSpPr>
          <p:cNvPr id="3" name="Content Placeholder 2">
            <a:extLst>
              <a:ext uri="{FF2B5EF4-FFF2-40B4-BE49-F238E27FC236}">
                <a16:creationId xmlns:a16="http://schemas.microsoft.com/office/drawing/2014/main" id="{C487A0A2-8BDA-B1AA-5AEF-8E23870B52D2}"/>
              </a:ext>
            </a:extLst>
          </p:cNvPr>
          <p:cNvSpPr>
            <a:spLocks noGrp="1"/>
          </p:cNvSpPr>
          <p:nvPr>
            <p:ph idx="1"/>
          </p:nvPr>
        </p:nvSpPr>
        <p:spPr>
          <a:xfrm>
            <a:off x="2589212" y="1414732"/>
            <a:ext cx="8915400" cy="4819158"/>
          </a:xfrm>
        </p:spPr>
        <p:txBody>
          <a:bodyPr>
            <a:normAutofit/>
          </a:bodyPr>
          <a:lstStyle/>
          <a:p>
            <a:r>
              <a:rPr lang="en-US" dirty="0" err="1">
                <a:solidFill>
                  <a:schemeClr val="tx1"/>
                </a:solidFill>
                <a:latin typeface="Times New Roman" panose="02020603050405020304" pitchFamily="18" charset="0"/>
                <a:cs typeface="Times New Roman" panose="02020603050405020304" pitchFamily="18" charset="0"/>
              </a:rPr>
              <a:t>Ưu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điểm</a:t>
            </a:r>
            <a:r>
              <a:rPr lang="en-US" dirty="0">
                <a:solidFill>
                  <a:schemeClr val="tx1"/>
                </a:solidFill>
                <a:latin typeface="Times New Roman" panose="02020603050405020304" pitchFamily="18" charset="0"/>
                <a:cs typeface="Times New Roman" panose="02020603050405020304" pitchFamily="18" charset="0"/>
              </a:rPr>
              <a:t>: </a:t>
            </a:r>
          </a:p>
          <a:p>
            <a:pPr lvl="1"/>
            <a:r>
              <a:rPr lang="en-US" dirty="0" err="1">
                <a:solidFill>
                  <a:schemeClr val="tx1"/>
                </a:solidFill>
                <a:latin typeface="Times New Roman" panose="02020603050405020304" pitchFamily="18" charset="0"/>
                <a:cs typeface="Times New Roman" panose="02020603050405020304" pitchFamily="18" charset="0"/>
              </a:rPr>
              <a:t>Đơn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giản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dễ</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triển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khai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và</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không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yêu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cầu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giả</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sử</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về</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phân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phối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dữ</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liệu</a:t>
            </a:r>
            <a:r>
              <a:rPr lang="en-US" dirty="0">
                <a:solidFill>
                  <a:schemeClr val="tx1"/>
                </a:solidFill>
                <a:latin typeface="Times New Roman" panose="02020603050405020304" pitchFamily="18" charset="0"/>
                <a:cs typeface="Times New Roman" panose="02020603050405020304" pitchFamily="18" charset="0"/>
              </a:rPr>
              <a:t>.</a:t>
            </a:r>
          </a:p>
          <a:p>
            <a:pPr lvl="1"/>
            <a:r>
              <a:rPr lang="en-US" dirty="0" err="1">
                <a:solidFill>
                  <a:schemeClr val="tx1"/>
                </a:solidFill>
                <a:latin typeface="Times New Roman" panose="02020603050405020304" pitchFamily="18" charset="0"/>
                <a:cs typeface="Times New Roman" panose="02020603050405020304" pitchFamily="18" charset="0"/>
              </a:rPr>
              <a:t>Hoạt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động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tốt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trên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các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tập</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dữ</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liệu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lớn</a:t>
            </a:r>
            <a:r>
              <a:rPr lang="en-US" dirty="0">
                <a:solidFill>
                  <a:schemeClr val="tx1"/>
                </a:solidFill>
                <a:latin typeface="Times New Roman" panose="02020603050405020304" pitchFamily="18" charset="0"/>
                <a:cs typeface="Times New Roman" panose="02020603050405020304" pitchFamily="18" charset="0"/>
              </a:rPr>
              <a:t>.</a:t>
            </a:r>
          </a:p>
          <a:p>
            <a:r>
              <a:rPr lang="en-US" dirty="0" err="1">
                <a:solidFill>
                  <a:schemeClr val="tx1"/>
                </a:solidFill>
                <a:latin typeface="Times New Roman" panose="02020603050405020304" pitchFamily="18" charset="0"/>
                <a:cs typeface="Times New Roman" panose="02020603050405020304" pitchFamily="18" charset="0"/>
              </a:rPr>
              <a:t>Nhược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điểm</a:t>
            </a:r>
            <a:r>
              <a:rPr lang="en-US" dirty="0">
                <a:solidFill>
                  <a:schemeClr val="tx1"/>
                </a:solidFill>
                <a:latin typeface="Times New Roman" panose="02020603050405020304" pitchFamily="18" charset="0"/>
                <a:cs typeface="Times New Roman" panose="02020603050405020304" pitchFamily="18" charset="0"/>
              </a:rPr>
              <a:t>:</a:t>
            </a:r>
          </a:p>
          <a:p>
            <a:pPr lvl="1"/>
            <a:r>
              <a:rPr lang="en-US" dirty="0" err="1">
                <a:solidFill>
                  <a:schemeClr val="tx1"/>
                </a:solidFill>
                <a:latin typeface="Times New Roman" panose="02020603050405020304" pitchFamily="18" charset="0"/>
                <a:cs typeface="Times New Roman" panose="02020603050405020304" pitchFamily="18" charset="0"/>
              </a:rPr>
              <a:t>Tốc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độ</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sử</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lý</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chậm</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khi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số</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lượng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điểm</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dữ</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liệu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tăng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lên</a:t>
            </a:r>
            <a:r>
              <a:rPr lang="en-US" dirty="0">
                <a:solidFill>
                  <a:schemeClr val="tx1"/>
                </a:solidFill>
                <a:latin typeface="Times New Roman" panose="02020603050405020304" pitchFamily="18" charset="0"/>
                <a:cs typeface="Times New Roman" panose="02020603050405020304" pitchFamily="18" charset="0"/>
              </a:rPr>
              <a:t>.</a:t>
            </a:r>
          </a:p>
          <a:p>
            <a:pPr lvl="1"/>
            <a:r>
              <a:rPr lang="en-US" dirty="0" err="1">
                <a:solidFill>
                  <a:schemeClr val="tx1"/>
                </a:solidFill>
                <a:latin typeface="Times New Roman" panose="02020603050405020304" pitchFamily="18" charset="0"/>
                <a:cs typeface="Times New Roman" panose="02020603050405020304" pitchFamily="18" charset="0"/>
              </a:rPr>
              <a:t>Yêu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cầu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các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giá</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trị</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đặc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trưng</a:t>
            </a:r>
            <a:r>
              <a:rPr lang="en-US" dirty="0">
                <a:solidFill>
                  <a:schemeClr val="tx1"/>
                </a:solidFill>
                <a:latin typeface="Times New Roman" panose="02020603050405020304" pitchFamily="18" charset="0"/>
                <a:cs typeface="Times New Roman" panose="02020603050405020304" pitchFamily="18" charset="0"/>
              </a:rPr>
              <a:t> ở </a:t>
            </a:r>
            <a:r>
              <a:rPr lang="en-US" dirty="0" err="1">
                <a:solidFill>
                  <a:schemeClr val="tx1"/>
                </a:solidFill>
                <a:latin typeface="Times New Roman" panose="02020603050405020304" pitchFamily="18" charset="0"/>
                <a:cs typeface="Times New Roman" panose="02020603050405020304" pitchFamily="18" charset="0"/>
              </a:rPr>
              <a:t>cùng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một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phạm</a:t>
            </a:r>
            <a:r>
              <a:rPr lang="en-US" dirty="0">
                <a:solidFill>
                  <a:schemeClr val="tx1"/>
                </a:solidFill>
                <a:latin typeface="Times New Roman" panose="02020603050405020304" pitchFamily="18" charset="0"/>
                <a:cs typeface="Times New Roman" panose="02020603050405020304" pitchFamily="18" charset="0"/>
              </a:rPr>
              <a:t> vi, do </a:t>
            </a:r>
            <a:r>
              <a:rPr lang="en-US" dirty="0" err="1">
                <a:solidFill>
                  <a:schemeClr val="tx1"/>
                </a:solidFill>
                <a:latin typeface="Times New Roman" panose="02020603050405020304" pitchFamily="18" charset="0"/>
                <a:cs typeface="Times New Roman" panose="02020603050405020304" pitchFamily="18" charset="0"/>
              </a:rPr>
              <a:t>đó</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nếu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các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giá</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trị</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đặc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trưng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không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cùng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phạm</a:t>
            </a:r>
            <a:r>
              <a:rPr lang="en-US" dirty="0">
                <a:solidFill>
                  <a:schemeClr val="tx1"/>
                </a:solidFill>
                <a:latin typeface="Times New Roman" panose="02020603050405020304" pitchFamily="18" charset="0"/>
                <a:cs typeface="Times New Roman" panose="02020603050405020304" pitchFamily="18" charset="0"/>
              </a:rPr>
              <a:t> vi, </a:t>
            </a:r>
            <a:r>
              <a:rPr lang="en-US" dirty="0" err="1">
                <a:solidFill>
                  <a:schemeClr val="tx1"/>
                </a:solidFill>
                <a:latin typeface="Times New Roman" panose="02020603050405020304" pitchFamily="18" charset="0"/>
                <a:cs typeface="Times New Roman" panose="02020603050405020304" pitchFamily="18" charset="0"/>
              </a:rPr>
              <a:t>cần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phải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chuẩn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hóa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dữ</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liệu</a:t>
            </a:r>
            <a:r>
              <a:rPr lang="en-US" dirty="0">
                <a:solidFill>
                  <a:schemeClr val="tx1"/>
                </a:solidFill>
                <a:latin typeface="Times New Roman" panose="02020603050405020304" pitchFamily="18" charset="0"/>
                <a:cs typeface="Times New Roman" panose="02020603050405020304" pitchFamily="18" charset="0"/>
              </a:rPr>
              <a:t>.</a:t>
            </a:r>
          </a:p>
          <a:p>
            <a:r>
              <a:rPr lang="en-US" dirty="0" err="1">
                <a:solidFill>
                  <a:schemeClr val="tx1"/>
                </a:solidFill>
                <a:latin typeface="Times New Roman" panose="02020603050405020304" pitchFamily="18" charset="0"/>
                <a:cs typeface="Times New Roman" panose="02020603050405020304" pitchFamily="18" charset="0"/>
              </a:rPr>
              <a:t>Sử</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dụng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thuật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toán</a:t>
            </a:r>
            <a:r>
              <a:rPr lang="en-US" dirty="0">
                <a:solidFill>
                  <a:schemeClr val="tx1"/>
                </a:solidFill>
                <a:latin typeface="Times New Roman" panose="02020603050405020304" pitchFamily="18" charset="0"/>
                <a:cs typeface="Times New Roman" panose="02020603050405020304" pitchFamily="18" charset="0"/>
              </a:rPr>
              <a:t> KNN </a:t>
            </a:r>
            <a:r>
              <a:rPr lang="en-US" dirty="0" err="1">
                <a:solidFill>
                  <a:schemeClr val="tx1"/>
                </a:solidFill>
                <a:latin typeface="Times New Roman" panose="02020603050405020304" pitchFamily="18" charset="0"/>
                <a:cs typeface="Times New Roman" panose="02020603050405020304" pitchFamily="18" charset="0"/>
              </a:rPr>
              <a:t>phụ</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thuộc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vào</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vấn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đề</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cụ</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thể</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mà</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chúng</a:t>
            </a:r>
            <a:r>
              <a:rPr lang="en-US" dirty="0">
                <a:solidFill>
                  <a:schemeClr val="tx1"/>
                </a:solidFill>
                <a:latin typeface="Times New Roman" panose="02020603050405020304" pitchFamily="18" charset="0"/>
                <a:cs typeface="Times New Roman" panose="02020603050405020304" pitchFamily="18" charset="0"/>
              </a:rPr>
              <a:t> ta </a:t>
            </a:r>
            <a:r>
              <a:rPr lang="en-US" dirty="0" err="1">
                <a:solidFill>
                  <a:schemeClr val="tx1"/>
                </a:solidFill>
                <a:latin typeface="Times New Roman" panose="02020603050405020304" pitchFamily="18" charset="0"/>
                <a:cs typeface="Times New Roman" panose="02020603050405020304" pitchFamily="18" charset="0"/>
              </a:rPr>
              <a:t>cần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giải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quyết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Nếu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dữ</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liệu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không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quá</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lớn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và</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có</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số</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lượng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đặc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trưng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thấp</a:t>
            </a:r>
            <a:r>
              <a:rPr lang="en-US" dirty="0">
                <a:solidFill>
                  <a:schemeClr val="tx1"/>
                </a:solidFill>
                <a:latin typeface="Times New Roman" panose="02020603050405020304" pitchFamily="18" charset="0"/>
                <a:cs typeface="Times New Roman" panose="02020603050405020304" pitchFamily="18" charset="0"/>
              </a:rPr>
              <a:t> </a:t>
            </a:r>
            <a:r>
              <a:rPr lang="vi-VN" b="0" i="0" dirty="0">
                <a:solidFill>
                  <a:schemeClr val="tx1"/>
                </a:solidFill>
                <a:effectLst/>
                <a:latin typeface="Times New Roman" panose="02020603050405020304" pitchFamily="18" charset="0"/>
                <a:cs typeface="Times New Roman" panose="02020603050405020304" pitchFamily="18" charset="0"/>
              </a:rPr>
              <a:t>và bạn muốn phân loại các điểm dữ liệu dựa trên các điểm dữ liệu tương tự trong tập dữ liệu, KNN có thể là một lựa chọn tốt.</a:t>
            </a:r>
            <a:endParaRPr lang="en-US" b="0" i="0" dirty="0">
              <a:solidFill>
                <a:schemeClr val="tx1"/>
              </a:solidFill>
              <a:effectLst/>
              <a:latin typeface="Times New Roman" panose="02020603050405020304" pitchFamily="18" charset="0"/>
              <a:cs typeface="Times New Roman" panose="02020603050405020304" pitchFamily="18" charset="0"/>
            </a:endParaRPr>
          </a:p>
          <a:p>
            <a:r>
              <a:rPr lang="vi-VN" b="0" i="0" dirty="0">
                <a:solidFill>
                  <a:schemeClr val="tx1"/>
                </a:solidFill>
                <a:effectLst/>
                <a:latin typeface="Times New Roman" panose="02020603050405020304" pitchFamily="18" charset="0"/>
                <a:cs typeface="Times New Roman" panose="02020603050405020304" pitchFamily="18" charset="0"/>
              </a:rPr>
              <a:t>KNN là một thuật toán đơn giản và hiệu quả, và nó thường được sử dụng khi chúng ta cần phân loại các điểm dữ liệu dựa trên các điểm dữ liệu tương tự trong tập dữ liệu. Tuy nhiên, nó cũng có nhược điểm như chậm với dữ liệu lớn hoặc không đồng nhất. Nên lựa chọn KNN hay không phụ thuộc vào bài toán và tính chất của dữ liệu.</a:t>
            </a:r>
            <a:endParaRPr lang="en-US"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669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BFB63-E533-A570-83C3-E8CFB1F972F6}"/>
              </a:ext>
            </a:extLst>
          </p:cNvPr>
          <p:cNvSpPr>
            <a:spLocks noGrp="1"/>
          </p:cNvSpPr>
          <p:nvPr>
            <p:ph type="title"/>
          </p:nvPr>
        </p:nvSpPr>
        <p:spPr>
          <a:xfrm>
            <a:off x="2592925" y="624110"/>
            <a:ext cx="8911687" cy="738864"/>
          </a:xfrm>
        </p:spPr>
        <p:txBody>
          <a:bodyPr>
            <a:normAutofit/>
          </a:bodyPr>
          <a:lstStyle/>
          <a:p>
            <a:r>
              <a:rPr lang="en-US" dirty="0"/>
              <a:t>DECISION TREE</a:t>
            </a:r>
          </a:p>
        </p:txBody>
      </p:sp>
      <p:sp>
        <p:nvSpPr>
          <p:cNvPr id="3" name="Content Placeholder 2">
            <a:extLst>
              <a:ext uri="{FF2B5EF4-FFF2-40B4-BE49-F238E27FC236}">
                <a16:creationId xmlns:a16="http://schemas.microsoft.com/office/drawing/2014/main" id="{BBC8BF1A-C689-5B6F-3749-9C65162BD923}"/>
              </a:ext>
            </a:extLst>
          </p:cNvPr>
          <p:cNvSpPr>
            <a:spLocks noGrp="1"/>
          </p:cNvSpPr>
          <p:nvPr>
            <p:ph idx="1"/>
          </p:nvPr>
        </p:nvSpPr>
        <p:spPr>
          <a:xfrm>
            <a:off x="2589212" y="1362974"/>
            <a:ext cx="8915400" cy="4548248"/>
          </a:xfrm>
        </p:spPr>
        <p:txBody>
          <a:bodyPr/>
          <a:lstStyle/>
          <a:p>
            <a:r>
              <a:rPr lang="en-US" dirty="0" err="1">
                <a:solidFill>
                  <a:schemeClr val="tx1"/>
                </a:solidFill>
                <a:latin typeface="Times New Roman" panose="02020603050405020304" pitchFamily="18" charset="0"/>
                <a:cs typeface="Times New Roman" panose="02020603050405020304" pitchFamily="18" charset="0"/>
              </a:rPr>
              <a:t>Khái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niệm</a:t>
            </a:r>
            <a:r>
              <a:rPr lang="en-US" dirty="0">
                <a:solidFill>
                  <a:schemeClr val="tx1"/>
                </a:solidFill>
                <a:latin typeface="Times New Roman" panose="02020603050405020304" pitchFamily="18" charset="0"/>
                <a:cs typeface="Times New Roman" panose="02020603050405020304" pitchFamily="18" charset="0"/>
              </a:rPr>
              <a:t>: </a:t>
            </a:r>
            <a:r>
              <a:rPr lang="vi-VN" b="0" i="0" dirty="0">
                <a:solidFill>
                  <a:srgbClr val="3A3A3A"/>
                </a:solidFill>
                <a:effectLst/>
                <a:latin typeface="Times New Roman" panose="02020603050405020304" pitchFamily="18" charset="0"/>
                <a:cs typeface="Times New Roman" panose="02020603050405020304" pitchFamily="18" charset="0"/>
              </a:rPr>
              <a:t>Cây quyết định (Decision Tree) là một cây phân cấp có cấu trúc được dùng để phân lớp các đối tượng dựa vào dãy các luật. Các thuộc tính của đối tượngncó thể thuộc các kiểu dữ liệu khác nhau như Nhị phân (Binary) , Định danh (Nominal), Thứ tự (Ordinal), Số lượng (Quantitative) trong khi đó thuộc tính phân lớp phải có kiểu dữ liệu là Binary hoặc Ordinal.</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9011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BFB63-E533-A570-83C3-E8CFB1F972F6}"/>
              </a:ext>
            </a:extLst>
          </p:cNvPr>
          <p:cNvSpPr>
            <a:spLocks noGrp="1"/>
          </p:cNvSpPr>
          <p:nvPr>
            <p:ph type="title"/>
          </p:nvPr>
        </p:nvSpPr>
        <p:spPr>
          <a:xfrm>
            <a:off x="2592925" y="624110"/>
            <a:ext cx="8911687" cy="738864"/>
          </a:xfrm>
        </p:spPr>
        <p:txBody>
          <a:bodyPr>
            <a:normAutofit/>
          </a:bodyPr>
          <a:lstStyle/>
          <a:p>
            <a:r>
              <a:rPr lang="en-US" dirty="0"/>
              <a:t>DECISION TREE</a:t>
            </a:r>
          </a:p>
        </p:txBody>
      </p:sp>
      <p:sp>
        <p:nvSpPr>
          <p:cNvPr id="3" name="Content Placeholder 2">
            <a:extLst>
              <a:ext uri="{FF2B5EF4-FFF2-40B4-BE49-F238E27FC236}">
                <a16:creationId xmlns:a16="http://schemas.microsoft.com/office/drawing/2014/main" id="{BBC8BF1A-C689-5B6F-3749-9C65162BD923}"/>
              </a:ext>
            </a:extLst>
          </p:cNvPr>
          <p:cNvSpPr>
            <a:spLocks noGrp="1"/>
          </p:cNvSpPr>
          <p:nvPr>
            <p:ph idx="1"/>
          </p:nvPr>
        </p:nvSpPr>
        <p:spPr>
          <a:xfrm>
            <a:off x="2589212" y="1362974"/>
            <a:ext cx="8915400" cy="5022836"/>
          </a:xfrm>
        </p:spPr>
        <p:txBody>
          <a:bodyPr/>
          <a:lstStyle/>
          <a:p>
            <a:r>
              <a:rPr lang="vi-VN" dirty="0">
                <a:solidFill>
                  <a:schemeClr val="tx1"/>
                </a:solidFill>
                <a:latin typeface="Times New Roman" panose="02020603050405020304" pitchFamily="18" charset="0"/>
                <a:cs typeface="Times New Roman" panose="02020603050405020304" pitchFamily="18" charset="0"/>
              </a:rPr>
              <a:t>Ư</a:t>
            </a:r>
            <a:r>
              <a:rPr lang="en-US" dirty="0">
                <a:solidFill>
                  <a:schemeClr val="tx1"/>
                </a:solidFill>
                <a:latin typeface="Times New Roman" panose="02020603050405020304" pitchFamily="18" charset="0"/>
                <a:cs typeface="Times New Roman" panose="02020603050405020304" pitchFamily="18" charset="0"/>
              </a:rPr>
              <a:t>u </a:t>
            </a:r>
            <a:r>
              <a:rPr lang="en-US" dirty="0" err="1">
                <a:solidFill>
                  <a:schemeClr val="tx1"/>
                </a:solidFill>
                <a:latin typeface="Times New Roman" panose="02020603050405020304" pitchFamily="18" charset="0"/>
                <a:cs typeface="Times New Roman" panose="02020603050405020304" pitchFamily="18" charset="0"/>
              </a:rPr>
              <a:t>điểm</a:t>
            </a:r>
            <a:r>
              <a:rPr lang="en-US" dirty="0">
                <a:solidFill>
                  <a:schemeClr val="tx1"/>
                </a:solidFill>
                <a:latin typeface="Times New Roman" panose="02020603050405020304" pitchFamily="18" charset="0"/>
                <a:cs typeface="Times New Roman" panose="02020603050405020304" pitchFamily="18" charset="0"/>
              </a:rPr>
              <a:t>: </a:t>
            </a:r>
          </a:p>
          <a:p>
            <a:pPr lvl="1"/>
            <a:r>
              <a:rPr lang="vi-VN" b="1" i="0" dirty="0">
                <a:solidFill>
                  <a:srgbClr val="333333"/>
                </a:solidFill>
                <a:effectLst/>
                <a:latin typeface="Times New Roman" panose="02020603050405020304" pitchFamily="18" charset="0"/>
                <a:cs typeface="Times New Roman" panose="02020603050405020304" pitchFamily="18" charset="0"/>
              </a:rPr>
              <a:t>Dễ hiểu:</a:t>
            </a:r>
            <a:r>
              <a:rPr lang="vi-VN" b="0" i="0" dirty="0">
                <a:solidFill>
                  <a:srgbClr val="333333"/>
                </a:solidFill>
                <a:effectLst/>
                <a:latin typeface="Times New Roman" panose="02020603050405020304" pitchFamily="18" charset="0"/>
                <a:cs typeface="Times New Roman" panose="02020603050405020304" pitchFamily="18" charset="0"/>
              </a:rPr>
              <a:t> Logic Boolean và các biểu diễn trực quan của cây quyết định giúp chúng dễ hiểu và dễ hiểu hơn.</a:t>
            </a:r>
            <a:endParaRPr lang="en-US" b="0" i="0" dirty="0">
              <a:solidFill>
                <a:schemeClr val="tx1"/>
              </a:solidFill>
              <a:effectLst/>
              <a:latin typeface="Times New Roman" panose="02020603050405020304" pitchFamily="18" charset="0"/>
              <a:cs typeface="Times New Roman" panose="02020603050405020304" pitchFamily="18" charset="0"/>
            </a:endParaRPr>
          </a:p>
          <a:p>
            <a:pPr lvl="1"/>
            <a:r>
              <a:rPr lang="vi-VN" b="0" i="0" dirty="0">
                <a:solidFill>
                  <a:srgbClr val="333333"/>
                </a:solidFill>
                <a:effectLst/>
                <a:latin typeface="Times New Roman" panose="02020603050405020304" pitchFamily="18" charset="0"/>
                <a:cs typeface="Times New Roman" panose="02020603050405020304" pitchFamily="18" charset="0"/>
              </a:rPr>
              <a:t> </a:t>
            </a:r>
            <a:r>
              <a:rPr lang="vi-VN" b="1" i="0" dirty="0">
                <a:solidFill>
                  <a:srgbClr val="333333"/>
                </a:solidFill>
                <a:effectLst/>
                <a:latin typeface="Times New Roman" panose="02020603050405020304" pitchFamily="18" charset="0"/>
                <a:cs typeface="Times New Roman" panose="02020603050405020304" pitchFamily="18" charset="0"/>
              </a:rPr>
              <a:t>Ít hoặc không cần chuẩn bị dữ liệu:</a:t>
            </a:r>
            <a:r>
              <a:rPr lang="vi-VN" b="0" i="0" dirty="0">
                <a:solidFill>
                  <a:srgbClr val="333333"/>
                </a:solidFill>
                <a:effectLst/>
                <a:latin typeface="Times New Roman" panose="02020603050405020304" pitchFamily="18" charset="0"/>
                <a:cs typeface="Times New Roman" panose="02020603050405020304" pitchFamily="18" charset="0"/>
              </a:rPr>
              <a:t> Cây quyết định có một số đặc điểm, làm cho nó linh hoạt hơn các bộ phân loại khác.</a:t>
            </a:r>
            <a:endParaRPr lang="en-US" dirty="0">
              <a:solidFill>
                <a:schemeClr val="tx1"/>
              </a:solidFill>
              <a:latin typeface="Times New Roman" panose="02020603050405020304" pitchFamily="18" charset="0"/>
              <a:cs typeface="Times New Roman" panose="02020603050405020304" pitchFamily="18" charset="0"/>
            </a:endParaRPr>
          </a:p>
          <a:p>
            <a:pPr lvl="1"/>
            <a:r>
              <a:rPr lang="vi-VN" b="1" i="0" dirty="0">
                <a:solidFill>
                  <a:srgbClr val="333333"/>
                </a:solidFill>
                <a:effectLst/>
                <a:latin typeface="Times New Roman" panose="02020603050405020304" pitchFamily="18" charset="0"/>
                <a:cs typeface="Times New Roman" panose="02020603050405020304" pitchFamily="18" charset="0"/>
              </a:rPr>
              <a:t>Linh hoạt hơn:</a:t>
            </a:r>
            <a:r>
              <a:rPr lang="vi-VN" b="0" i="0" dirty="0">
                <a:solidFill>
                  <a:srgbClr val="333333"/>
                </a:solidFill>
                <a:effectLst/>
                <a:latin typeface="Times New Roman" panose="02020603050405020304" pitchFamily="18" charset="0"/>
                <a:cs typeface="Times New Roman" panose="02020603050405020304" pitchFamily="18" charset="0"/>
              </a:rPr>
              <a:t> Cây quyết định có thể được tận dụng cho cả nhiệm vụ phân loại và hồi quy, làm cho nó linh hoạt hơn so với một số thuật toán khác.</a:t>
            </a:r>
            <a:endParaRPr lang="en-US" dirty="0">
              <a:solidFill>
                <a:schemeClr val="tx1"/>
              </a:solidFill>
              <a:latin typeface="Times New Roman" panose="02020603050405020304" pitchFamily="18" charset="0"/>
              <a:cs typeface="Times New Roman" panose="02020603050405020304" pitchFamily="18" charset="0"/>
            </a:endParaRPr>
          </a:p>
          <a:p>
            <a:r>
              <a:rPr lang="en-US" dirty="0" err="1">
                <a:solidFill>
                  <a:schemeClr val="tx1"/>
                </a:solidFill>
                <a:latin typeface="Times New Roman" panose="02020603050405020304" pitchFamily="18" charset="0"/>
                <a:cs typeface="Times New Roman" panose="02020603050405020304" pitchFamily="18" charset="0"/>
              </a:rPr>
              <a:t>Nhược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điểm</a:t>
            </a:r>
            <a:r>
              <a:rPr lang="en-US" dirty="0">
                <a:solidFill>
                  <a:schemeClr val="tx1"/>
                </a:solidFill>
                <a:latin typeface="Times New Roman" panose="02020603050405020304" pitchFamily="18" charset="0"/>
                <a:cs typeface="Times New Roman" panose="02020603050405020304" pitchFamily="18" charset="0"/>
              </a:rPr>
              <a:t>:</a:t>
            </a:r>
          </a:p>
          <a:p>
            <a:pPr lvl="1"/>
            <a:r>
              <a:rPr lang="vi-VN" b="1" i="0" dirty="0">
                <a:solidFill>
                  <a:srgbClr val="333333"/>
                </a:solidFill>
                <a:effectLst/>
                <a:latin typeface="Times New Roman" panose="02020603050405020304" pitchFamily="18" charset="0"/>
                <a:cs typeface="Times New Roman" panose="02020603050405020304" pitchFamily="18" charset="0"/>
              </a:rPr>
              <a:t>Dễ bị overfitting</a:t>
            </a:r>
            <a:r>
              <a:rPr lang="vi-VN" b="0" i="0" dirty="0">
                <a:solidFill>
                  <a:srgbClr val="333333"/>
                </a:solidFill>
                <a:effectLst/>
                <a:latin typeface="Times New Roman" panose="02020603050405020304" pitchFamily="18" charset="0"/>
                <a:cs typeface="Times New Roman" panose="02020603050405020304" pitchFamily="18" charset="0"/>
              </a:rPr>
              <a:t>: Cây quyết định phức tạp có xu hướng quá mức và không tổng quát hóa tốt cho dữ liệu mới.</a:t>
            </a:r>
            <a:endParaRPr lang="en-US" b="0" i="0" dirty="0">
              <a:solidFill>
                <a:schemeClr val="tx1"/>
              </a:solidFill>
              <a:effectLst/>
              <a:latin typeface="Times New Roman" panose="02020603050405020304" pitchFamily="18" charset="0"/>
              <a:cs typeface="Times New Roman" panose="02020603050405020304" pitchFamily="18" charset="0"/>
            </a:endParaRPr>
          </a:p>
          <a:p>
            <a:pPr lvl="1"/>
            <a:r>
              <a:rPr lang="vi-VN" b="1" i="0" dirty="0">
                <a:solidFill>
                  <a:srgbClr val="333333"/>
                </a:solidFill>
                <a:effectLst/>
                <a:latin typeface="Times New Roman" panose="02020603050405020304" pitchFamily="18" charset="0"/>
                <a:cs typeface="Times New Roman" panose="02020603050405020304" pitchFamily="18" charset="0"/>
              </a:rPr>
              <a:t>Các công cụ ước tính phương sai cao:</a:t>
            </a:r>
            <a:r>
              <a:rPr lang="vi-VN" b="0" i="0" dirty="0">
                <a:solidFill>
                  <a:srgbClr val="333333"/>
                </a:solidFill>
                <a:effectLst/>
                <a:latin typeface="Times New Roman" panose="02020603050405020304" pitchFamily="18" charset="0"/>
                <a:cs typeface="Times New Roman" panose="02020603050405020304" pitchFamily="18" charset="0"/>
              </a:rPr>
              <a:t> Các biến thể nhỏ trong dữ liệu có thể tạo ra một cây quyết định rất khác.</a:t>
            </a:r>
            <a:endParaRPr lang="en-US" dirty="0">
              <a:solidFill>
                <a:schemeClr val="tx1"/>
              </a:solidFill>
              <a:latin typeface="Times New Roman" panose="02020603050405020304" pitchFamily="18" charset="0"/>
              <a:cs typeface="Times New Roman" panose="02020603050405020304" pitchFamily="18" charset="0"/>
            </a:endParaRPr>
          </a:p>
          <a:p>
            <a:pPr lvl="1"/>
            <a:r>
              <a:rPr lang="vi-VN" b="1" i="0" dirty="0">
                <a:solidFill>
                  <a:srgbClr val="333333"/>
                </a:solidFill>
                <a:effectLst/>
                <a:latin typeface="Times New Roman" panose="02020603050405020304" pitchFamily="18" charset="0"/>
                <a:cs typeface="Times New Roman" panose="02020603050405020304" pitchFamily="18" charset="0"/>
              </a:rPr>
              <a:t>Tốn kém hơn:</a:t>
            </a:r>
            <a:r>
              <a:rPr lang="vi-VN" b="0" i="0" dirty="0">
                <a:solidFill>
                  <a:srgbClr val="333333"/>
                </a:solidFill>
                <a:effectLst/>
                <a:latin typeface="Times New Roman" panose="02020603050405020304" pitchFamily="18" charset="0"/>
                <a:cs typeface="Times New Roman" panose="02020603050405020304" pitchFamily="18" charset="0"/>
              </a:rPr>
              <a:t> Do cây quyết định có cách tiếp cận tìm kiếm tham lam trong quá trình xây dựng, chúng có thể tốn kém hơn để đào tạo so với các thuật toán khác.</a:t>
            </a:r>
            <a:endParaRPr lang="en-US" b="0" i="0" dirty="0">
              <a:solidFill>
                <a:srgbClr val="333333"/>
              </a:solidFill>
              <a:effectLst/>
              <a:latin typeface="Times New Roman" panose="02020603050405020304" pitchFamily="18" charset="0"/>
              <a:cs typeface="Times New Roman" panose="02020603050405020304" pitchFamily="18" charset="0"/>
            </a:endParaRPr>
          </a:p>
          <a:p>
            <a:pPr lvl="1"/>
            <a:r>
              <a:rPr lang="vi-VN" b="1" i="0" dirty="0">
                <a:solidFill>
                  <a:srgbClr val="333333"/>
                </a:solidFill>
                <a:effectLst/>
                <a:latin typeface="Times New Roman" panose="02020603050405020304" pitchFamily="18" charset="0"/>
                <a:cs typeface="Times New Roman" panose="02020603050405020304" pitchFamily="18" charset="0"/>
              </a:rPr>
              <a:t>Không được hỗ trợ đầy đủ trong scikit-learning</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5676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BFB63-E533-A570-83C3-E8CFB1F972F6}"/>
              </a:ext>
            </a:extLst>
          </p:cNvPr>
          <p:cNvSpPr>
            <a:spLocks noGrp="1"/>
          </p:cNvSpPr>
          <p:nvPr>
            <p:ph type="title"/>
          </p:nvPr>
        </p:nvSpPr>
        <p:spPr>
          <a:xfrm>
            <a:off x="2592925" y="624110"/>
            <a:ext cx="8911687" cy="738864"/>
          </a:xfrm>
        </p:spPr>
        <p:txBody>
          <a:bodyPr>
            <a:normAutofit/>
          </a:bodyPr>
          <a:lstStyle/>
          <a:p>
            <a:r>
              <a:rPr lang="en-US" dirty="0"/>
              <a:t>DECISION TREE</a:t>
            </a:r>
          </a:p>
        </p:txBody>
      </p:sp>
      <p:sp>
        <p:nvSpPr>
          <p:cNvPr id="3" name="Content Placeholder 2">
            <a:extLst>
              <a:ext uri="{FF2B5EF4-FFF2-40B4-BE49-F238E27FC236}">
                <a16:creationId xmlns:a16="http://schemas.microsoft.com/office/drawing/2014/main" id="{BBC8BF1A-C689-5B6F-3749-9C65162BD923}"/>
              </a:ext>
            </a:extLst>
          </p:cNvPr>
          <p:cNvSpPr>
            <a:spLocks noGrp="1"/>
          </p:cNvSpPr>
          <p:nvPr>
            <p:ph idx="1"/>
          </p:nvPr>
        </p:nvSpPr>
        <p:spPr>
          <a:xfrm>
            <a:off x="2589212" y="1362974"/>
            <a:ext cx="8915400" cy="5022836"/>
          </a:xfrm>
        </p:spPr>
        <p:txBody>
          <a:bodyPr/>
          <a:lstStyle/>
          <a:p>
            <a:r>
              <a:rPr lang="en-US" dirty="0" err="1">
                <a:solidFill>
                  <a:schemeClr val="tx1"/>
                </a:solidFill>
                <a:latin typeface="Times New Roman" panose="02020603050405020304" pitchFamily="18" charset="0"/>
                <a:cs typeface="Times New Roman" panose="02020603050405020304" pitchFamily="18" charset="0"/>
              </a:rPr>
              <a:t>Một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số</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trường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hợp</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có</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thể</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sử</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dụng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thuật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toán</a:t>
            </a:r>
            <a:r>
              <a:rPr lang="en-US" dirty="0">
                <a:solidFill>
                  <a:schemeClr val="tx1"/>
                </a:solidFill>
                <a:latin typeface="Times New Roman" panose="02020603050405020304" pitchFamily="18" charset="0"/>
                <a:cs typeface="Times New Roman" panose="02020603050405020304" pitchFamily="18" charset="0"/>
              </a:rPr>
              <a:t> decision tree:</a:t>
            </a:r>
          </a:p>
          <a:p>
            <a:pPr lvl="1">
              <a:buFont typeface="+mj-lt"/>
              <a:buAutoNum type="arabicPeriod"/>
            </a:pPr>
            <a:r>
              <a:rPr lang="vi-VN" b="0" i="0" dirty="0">
                <a:solidFill>
                  <a:schemeClr val="tx1"/>
                </a:solidFill>
                <a:effectLst/>
                <a:latin typeface="Times New Roman" panose="02020603050405020304" pitchFamily="18" charset="0"/>
                <a:cs typeface="Times New Roman" panose="02020603050405020304" pitchFamily="18" charset="0"/>
              </a:rPr>
              <a:t>Khi dữ liệu có cấu trúc rõ ràng và dễ hiểu: Thuật toán Decision Tree phù hợp cho những bài toán mà các quyết định dựa trên dữ liệu rõ ràng, các thuộc tính, đặc trưng có ý nghĩa rõ ràng.</a:t>
            </a:r>
          </a:p>
          <a:p>
            <a:pPr lvl="1">
              <a:buFont typeface="+mj-lt"/>
              <a:buAutoNum type="arabicPeriod"/>
            </a:pPr>
            <a:r>
              <a:rPr lang="vi-VN" b="0" i="0" dirty="0">
                <a:solidFill>
                  <a:schemeClr val="tx1"/>
                </a:solidFill>
                <a:effectLst/>
                <a:latin typeface="Times New Roman" panose="02020603050405020304" pitchFamily="18" charset="0"/>
                <a:cs typeface="Times New Roman" panose="02020603050405020304" pitchFamily="18" charset="0"/>
              </a:rPr>
              <a:t>Khi muốn đưa ra quyết định dựa trên dữ liệu hiện tại: Decision Tree là một phương pháp phân tích dữ liệu tốt để đưa ra quyết định dựa trên dữ liệu hiện tại.</a:t>
            </a:r>
          </a:p>
          <a:p>
            <a:pPr lvl="1">
              <a:buFont typeface="+mj-lt"/>
              <a:buAutoNum type="arabicPeriod"/>
            </a:pPr>
            <a:r>
              <a:rPr lang="vi-VN" b="0" i="0" dirty="0">
                <a:solidFill>
                  <a:schemeClr val="tx1"/>
                </a:solidFill>
                <a:effectLst/>
                <a:latin typeface="Times New Roman" panose="02020603050405020304" pitchFamily="18" charset="0"/>
                <a:cs typeface="Times New Roman" panose="02020603050405020304" pitchFamily="18" charset="0"/>
              </a:rPr>
              <a:t>Khi muốn xây dựng mô hình đơn giản và có thể giải thích: Decision Tree được xây dựng dựa trên các quyết định đơn giản dựa trên các đặc trưng của dữ liệu đầu vào, do đó cây quyết định được sinh ra rất dễ hiểu và giải thích.</a:t>
            </a:r>
          </a:p>
          <a:p>
            <a:pPr lvl="1">
              <a:buFont typeface="+mj-lt"/>
              <a:buAutoNum type="arabicPeriod"/>
            </a:pPr>
            <a:r>
              <a:rPr lang="vi-VN" b="0" i="0" dirty="0">
                <a:solidFill>
                  <a:schemeClr val="tx1"/>
                </a:solidFill>
                <a:effectLst/>
                <a:latin typeface="Times New Roman" panose="02020603050405020304" pitchFamily="18" charset="0"/>
                <a:cs typeface="Times New Roman" panose="02020603050405020304" pitchFamily="18" charset="0"/>
              </a:rPr>
              <a:t>Khi cần xử lý dữ liệu bị thiếu hoặc nhiễu: Decision Tree có khả năng xử lý dữ liệu bị thiếu hoặc nhiễu trong dữ liệu đầu vào.</a:t>
            </a:r>
          </a:p>
          <a:p>
            <a:pPr lvl="1"/>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9283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6A157-AA39-A983-30C4-08884D7AC8E1}"/>
              </a:ext>
            </a:extLst>
          </p:cNvPr>
          <p:cNvSpPr>
            <a:spLocks noGrp="1"/>
          </p:cNvSpPr>
          <p:nvPr>
            <p:ph type="title"/>
          </p:nvPr>
        </p:nvSpPr>
        <p:spPr>
          <a:xfrm>
            <a:off x="2592925" y="624110"/>
            <a:ext cx="8911687" cy="712984"/>
          </a:xfrm>
        </p:spPr>
        <p:txBody>
          <a:bodyPr/>
          <a:lstStyle/>
          <a:p>
            <a:r>
              <a:rPr lang="en-US" dirty="0">
                <a:latin typeface="Times New Roman" panose="02020603050405020304" pitchFamily="18" charset="0"/>
                <a:cs typeface="Times New Roman" panose="02020603050405020304" pitchFamily="18" charset="0"/>
              </a:rPr>
              <a:t>KNN</a:t>
            </a:r>
          </a:p>
        </p:txBody>
      </p:sp>
      <p:sp>
        <p:nvSpPr>
          <p:cNvPr id="3" name="Content Placeholder 2">
            <a:extLst>
              <a:ext uri="{FF2B5EF4-FFF2-40B4-BE49-F238E27FC236}">
                <a16:creationId xmlns:a16="http://schemas.microsoft.com/office/drawing/2014/main" id="{99A46FDB-ED9D-172F-E610-9B9D74759774}"/>
              </a:ext>
            </a:extLst>
          </p:cNvPr>
          <p:cNvSpPr>
            <a:spLocks noGrp="1"/>
          </p:cNvSpPr>
          <p:nvPr>
            <p:ph idx="1"/>
          </p:nvPr>
        </p:nvSpPr>
        <p:spPr>
          <a:xfrm>
            <a:off x="2589212" y="1337094"/>
            <a:ext cx="8915400" cy="4574128"/>
          </a:xfrm>
        </p:spPr>
        <p:txBody>
          <a:bodyPr/>
          <a:lstStyle/>
          <a:p>
            <a:pPr marL="86868"/>
            <a:r>
              <a:rPr lang="vi-VN" b="0" i="0" dirty="0">
                <a:solidFill>
                  <a:schemeClr val="tx1"/>
                </a:solidFill>
                <a:effectLst/>
                <a:latin typeface="Times New Roman" panose="02020603050405020304" pitchFamily="18" charset="0"/>
                <a:cs typeface="Times New Roman" panose="02020603050405020304" pitchFamily="18" charset="0"/>
              </a:rPr>
              <a:t>Thuật toán K-Nearest Neighbors (KNN) là một thuật toán học có giám sát được sử dụng để</a:t>
            </a:r>
            <a:r>
              <a:rPr lang="en-US" b="0" i="0" dirty="0">
                <a:solidFill>
                  <a:schemeClr val="tx1"/>
                </a:solidFill>
                <a:effectLst/>
                <a:latin typeface="Times New Roman" panose="02020603050405020304" pitchFamily="18" charset="0"/>
                <a:cs typeface="Times New Roman" panose="02020603050405020304" pitchFamily="18" charset="0"/>
              </a:rPr>
              <a:t> </a:t>
            </a:r>
            <a:r>
              <a:rPr lang="vi-VN" b="0" i="0" dirty="0">
                <a:solidFill>
                  <a:schemeClr val="tx1"/>
                </a:solidFill>
                <a:effectLst/>
                <a:latin typeface="Times New Roman" panose="02020603050405020304" pitchFamily="18" charset="0"/>
                <a:cs typeface="Times New Roman" panose="02020603050405020304" pitchFamily="18" charset="0"/>
              </a:rPr>
              <a:t>phân loại dữ liệu. Đây là một thuật toán phân loại dựa trên khoảng cách giữa các điểm dữ liệu.</a:t>
            </a:r>
            <a:endParaRPr lang="en-US" b="0" i="0" dirty="0">
              <a:solidFill>
                <a:schemeClr val="tx1"/>
              </a:solidFill>
              <a:effectLst/>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Ý </a:t>
            </a:r>
            <a:r>
              <a:rPr lang="en-US" dirty="0" err="1">
                <a:solidFill>
                  <a:schemeClr val="tx1"/>
                </a:solidFill>
                <a:latin typeface="Times New Roman" panose="02020603050405020304" pitchFamily="18" charset="0"/>
                <a:cs typeface="Times New Roman" panose="02020603050405020304" pitchFamily="18" charset="0"/>
              </a:rPr>
              <a:t>tưởng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của</a:t>
            </a:r>
            <a:r>
              <a:rPr lang="en-US" dirty="0">
                <a:solidFill>
                  <a:schemeClr val="tx1"/>
                </a:solidFill>
                <a:latin typeface="Times New Roman" panose="02020603050405020304" pitchFamily="18" charset="0"/>
                <a:cs typeface="Times New Roman" panose="02020603050405020304" pitchFamily="18" charset="0"/>
              </a:rPr>
              <a:t> KNN: </a:t>
            </a:r>
          </a:p>
          <a:p>
            <a:pPr lvl="1"/>
            <a:r>
              <a:rPr lang="vi-VN" b="0" i="0" dirty="0">
                <a:solidFill>
                  <a:schemeClr val="tx1"/>
                </a:solidFill>
                <a:effectLst/>
                <a:latin typeface="Times New Roman" panose="02020603050405020304" pitchFamily="18" charset="0"/>
                <a:cs typeface="Times New Roman" panose="02020603050405020304" pitchFamily="18" charset="0"/>
              </a:rPr>
              <a:t>Thuật toán KNN cho rằng những dữ liệu tương tự nhau sẽ tồn tại </a:t>
            </a:r>
            <a:r>
              <a:rPr lang="vi-VN" i="0" dirty="0">
                <a:solidFill>
                  <a:schemeClr val="tx1"/>
                </a:solidFill>
                <a:effectLst/>
                <a:latin typeface="Times New Roman" panose="02020603050405020304" pitchFamily="18" charset="0"/>
                <a:cs typeface="Times New Roman" panose="02020603050405020304" pitchFamily="18" charset="0"/>
              </a:rPr>
              <a:t>gần nhau </a:t>
            </a:r>
            <a:r>
              <a:rPr lang="vi-VN" b="0" i="0" dirty="0">
                <a:solidFill>
                  <a:schemeClr val="tx1"/>
                </a:solidFill>
                <a:effectLst/>
                <a:latin typeface="Times New Roman" panose="02020603050405020304" pitchFamily="18" charset="0"/>
                <a:cs typeface="Times New Roman" panose="02020603050405020304" pitchFamily="18" charset="0"/>
              </a:rPr>
              <a:t>trong một không gian, từ đó công việc của chúng ta là sẽ tìm k điểm gần với dữ liệu cần kiểm tra nhất. Việc tìm khoảng cách giữa 2 điểm củng có nhiều công thức có thể sử dụng, tùy trường hợp mà chúng ta lựa chọn cho phù hợp. Đây là 3 cách cơ bản để tính khoảng cách 2 điểm dữ liệu x, y có k thuộc tính:</a:t>
            </a:r>
            <a:endParaRPr lang="en-US" b="0" i="0" dirty="0">
              <a:solidFill>
                <a:schemeClr val="tx1"/>
              </a:solidFill>
              <a:effectLst/>
              <a:latin typeface="Times New Roman" panose="02020603050405020304" pitchFamily="18" charset="0"/>
              <a:cs typeface="Times New Roman" panose="02020603050405020304" pitchFamily="18" charset="0"/>
            </a:endParaRPr>
          </a:p>
          <a:p>
            <a:pPr marL="201168" lvl="1" indent="0">
              <a:buNone/>
            </a:pPr>
            <a:endParaRPr lang="en-US" dirty="0">
              <a:solidFill>
                <a:schemeClr val="tx1"/>
              </a:solidFill>
              <a:latin typeface="Times New Roman" panose="02020603050405020304" pitchFamily="18" charset="0"/>
              <a:cs typeface="Times New Roman" panose="02020603050405020304" pitchFamily="18" charset="0"/>
            </a:endParaRPr>
          </a:p>
          <a:p>
            <a:pPr marL="201168" lvl="1" indent="0">
              <a:buNone/>
            </a:pPr>
            <a:endParaRPr lang="en-US" dirty="0">
              <a:solidFill>
                <a:schemeClr val="tx1"/>
              </a:solidFill>
              <a:latin typeface="Times New Roman" panose="02020603050405020304" pitchFamily="18" charset="0"/>
              <a:cs typeface="Times New Roman" panose="02020603050405020304" pitchFamily="18" charset="0"/>
            </a:endParaRPr>
          </a:p>
        </p:txBody>
      </p:sp>
      <p:pic>
        <p:nvPicPr>
          <p:cNvPr id="4" name="Picture 4" descr="Thuật Toán K-Nearest Neighbors (KNN) Siêu Cơ Bản (2022)">
            <a:extLst>
              <a:ext uri="{FF2B5EF4-FFF2-40B4-BE49-F238E27FC236}">
                <a16:creationId xmlns:a16="http://schemas.microsoft.com/office/drawing/2014/main" id="{1D3F7941-F742-1276-93DF-8C9AA97045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8669" y="3624158"/>
            <a:ext cx="2796485" cy="2399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5721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EC443-DA5E-8842-93AA-5D3791BCCF17}"/>
              </a:ext>
            </a:extLst>
          </p:cNvPr>
          <p:cNvSpPr>
            <a:spLocks noGrp="1"/>
          </p:cNvSpPr>
          <p:nvPr>
            <p:ph type="title"/>
          </p:nvPr>
        </p:nvSpPr>
        <p:spPr>
          <a:xfrm>
            <a:off x="2592925" y="624110"/>
            <a:ext cx="8911687" cy="756116"/>
          </a:xfrm>
        </p:spPr>
        <p:txBody>
          <a:bodyPr/>
          <a:lstStyle/>
          <a:p>
            <a:r>
              <a:rPr lang="en-US" dirty="0"/>
              <a:t>KNN</a:t>
            </a:r>
          </a:p>
        </p:txBody>
      </p:sp>
      <p:sp>
        <p:nvSpPr>
          <p:cNvPr id="3" name="Content Placeholder 2">
            <a:extLst>
              <a:ext uri="{FF2B5EF4-FFF2-40B4-BE49-F238E27FC236}">
                <a16:creationId xmlns:a16="http://schemas.microsoft.com/office/drawing/2014/main" id="{CE8DBA69-4195-CA47-D197-617B3F0CD68C}"/>
              </a:ext>
            </a:extLst>
          </p:cNvPr>
          <p:cNvSpPr>
            <a:spLocks noGrp="1"/>
          </p:cNvSpPr>
          <p:nvPr>
            <p:ph idx="1"/>
          </p:nvPr>
        </p:nvSpPr>
        <p:spPr>
          <a:xfrm>
            <a:off x="2589212" y="1380226"/>
            <a:ext cx="8915400" cy="4530996"/>
          </a:xfrm>
        </p:spPr>
        <p:txBody>
          <a:bodyPr/>
          <a:lstStyle/>
          <a:p>
            <a:r>
              <a:rPr lang="en-US" dirty="0" err="1">
                <a:solidFill>
                  <a:schemeClr val="tx1"/>
                </a:solidFill>
                <a:latin typeface="Times New Roman" panose="02020603050405020304" pitchFamily="18" charset="0"/>
                <a:cs typeface="Times New Roman" panose="02020603050405020304" pitchFamily="18" charset="0"/>
              </a:rPr>
              <a:t>Các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bước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áp</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dụng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thuật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toán</a:t>
            </a:r>
            <a:r>
              <a:rPr lang="en-US" dirty="0">
                <a:solidFill>
                  <a:schemeClr val="tx1"/>
                </a:solidFill>
                <a:latin typeface="Times New Roman" panose="02020603050405020304" pitchFamily="18" charset="0"/>
                <a:cs typeface="Times New Roman" panose="02020603050405020304" pitchFamily="18" charset="0"/>
              </a:rPr>
              <a:t> KNN </a:t>
            </a:r>
            <a:r>
              <a:rPr lang="en-US" dirty="0" err="1">
                <a:solidFill>
                  <a:schemeClr val="tx1"/>
                </a:solidFill>
                <a:latin typeface="Times New Roman" panose="02020603050405020304" pitchFamily="18" charset="0"/>
                <a:cs typeface="Times New Roman" panose="02020603050405020304" pitchFamily="18" charset="0"/>
              </a:rPr>
              <a:t>vào</a:t>
            </a:r>
            <a:r>
              <a:rPr lang="en-US" dirty="0">
                <a:solidFill>
                  <a:schemeClr val="tx1"/>
                </a:solidFill>
                <a:latin typeface="Times New Roman" panose="02020603050405020304" pitchFamily="18" charset="0"/>
                <a:cs typeface="Times New Roman" panose="02020603050405020304" pitchFamily="18" charset="0"/>
              </a:rPr>
              <a:t> 1 </a:t>
            </a:r>
            <a:r>
              <a:rPr lang="en-US" dirty="0" err="1">
                <a:solidFill>
                  <a:schemeClr val="tx1"/>
                </a:solidFill>
                <a:latin typeface="Times New Roman" panose="02020603050405020304" pitchFamily="18" charset="0"/>
                <a:cs typeface="Times New Roman" panose="02020603050405020304" pitchFamily="18" charset="0"/>
              </a:rPr>
              <a:t>tập</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dữ</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liệu</a:t>
            </a:r>
            <a:r>
              <a:rPr lang="en-US" dirty="0">
                <a:solidFill>
                  <a:schemeClr val="tx1"/>
                </a:solidFill>
                <a:latin typeface="Times New Roman" panose="02020603050405020304" pitchFamily="18" charset="0"/>
                <a:cs typeface="Times New Roman" panose="02020603050405020304" pitchFamily="18" charset="0"/>
              </a:rPr>
              <a:t>:</a:t>
            </a:r>
          </a:p>
          <a:p>
            <a:pPr lvl="1">
              <a:buFont typeface="+mj-lt"/>
              <a:buAutoNum type="arabicPeriod"/>
            </a:pPr>
            <a:r>
              <a:rPr lang="en-US" b="0" i="0" dirty="0" err="1">
                <a:solidFill>
                  <a:schemeClr val="tx1"/>
                </a:solidFill>
                <a:effectLst/>
                <a:latin typeface="Times New Roman" panose="02020603050405020304" pitchFamily="18" charset="0"/>
                <a:cs typeface="Times New Roman" panose="02020603050405020304" pitchFamily="18" charset="0"/>
              </a:rPr>
              <a:t>Tính</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toán</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khoảng</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cách</a:t>
            </a:r>
            <a:r>
              <a:rPr lang="en-US" b="0" i="0" dirty="0">
                <a:solidFill>
                  <a:schemeClr val="tx1"/>
                </a:solidFill>
                <a:effectLst/>
                <a:latin typeface="Times New Roman" panose="02020603050405020304" pitchFamily="18" charset="0"/>
                <a:cs typeface="Times New Roman" panose="02020603050405020304" pitchFamily="18" charset="0"/>
              </a:rPr>
              <a:t> Euclidean </a:t>
            </a:r>
            <a:r>
              <a:rPr lang="en-US" b="0" i="0" dirty="0" err="1">
                <a:solidFill>
                  <a:schemeClr val="tx1"/>
                </a:solidFill>
                <a:effectLst/>
                <a:latin typeface="Times New Roman" panose="02020603050405020304" pitchFamily="18" charset="0"/>
                <a:cs typeface="Times New Roman" panose="02020603050405020304" pitchFamily="18" charset="0"/>
              </a:rPr>
              <a:t>giữa</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điểm</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dữ</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liệu</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đầu</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vào</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và</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các</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điểm</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dữ</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liệu</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trong</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tập</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dữ</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liệu</a:t>
            </a:r>
            <a:r>
              <a:rPr lang="en-US" b="0" i="0" dirty="0">
                <a:solidFill>
                  <a:schemeClr val="tx1"/>
                </a:solidFill>
                <a:effectLst/>
                <a:latin typeface="Times New Roman" panose="02020603050405020304" pitchFamily="18" charset="0"/>
                <a:cs typeface="Times New Roman" panose="02020603050405020304" pitchFamily="18" charset="0"/>
              </a:rPr>
              <a:t>.</a:t>
            </a:r>
          </a:p>
          <a:p>
            <a:pPr lvl="1">
              <a:buFont typeface="+mj-lt"/>
              <a:buAutoNum type="arabicPeriod"/>
            </a:pPr>
            <a:r>
              <a:rPr lang="en-US" b="0" i="0" dirty="0" err="1">
                <a:solidFill>
                  <a:schemeClr val="tx1"/>
                </a:solidFill>
                <a:effectLst/>
                <a:latin typeface="Times New Roman" panose="02020603050405020304" pitchFamily="18" charset="0"/>
                <a:cs typeface="Times New Roman" panose="02020603050405020304" pitchFamily="18" charset="0"/>
              </a:rPr>
              <a:t>Sắp</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xếp</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các</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điểm</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dữ</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liệu</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trong</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tập</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dữ</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liệu</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theo</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khoảng</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cách</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tăng</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dần</a:t>
            </a:r>
            <a:r>
              <a:rPr lang="en-US" b="0" i="0" dirty="0">
                <a:solidFill>
                  <a:schemeClr val="tx1"/>
                </a:solidFill>
                <a:effectLst/>
                <a:latin typeface="Times New Roman" panose="02020603050405020304" pitchFamily="18" charset="0"/>
                <a:cs typeface="Times New Roman" panose="02020603050405020304" pitchFamily="18" charset="0"/>
              </a:rPr>
              <a:t>.</a:t>
            </a:r>
          </a:p>
          <a:p>
            <a:pPr lvl="1">
              <a:buFont typeface="+mj-lt"/>
              <a:buAutoNum type="arabicPeriod"/>
            </a:pPr>
            <a:r>
              <a:rPr lang="en-US" b="0" i="0" dirty="0" err="1">
                <a:solidFill>
                  <a:schemeClr val="tx1"/>
                </a:solidFill>
                <a:effectLst/>
                <a:latin typeface="Times New Roman" panose="02020603050405020304" pitchFamily="18" charset="0"/>
                <a:cs typeface="Times New Roman" panose="02020603050405020304" pitchFamily="18" charset="0"/>
              </a:rPr>
              <a:t>Lựa</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chọn</a:t>
            </a:r>
            <a:r>
              <a:rPr lang="en-US" b="0" i="0" dirty="0">
                <a:solidFill>
                  <a:schemeClr val="tx1"/>
                </a:solidFill>
                <a:effectLst/>
                <a:latin typeface="Times New Roman" panose="02020603050405020304" pitchFamily="18" charset="0"/>
                <a:cs typeface="Times New Roman" panose="02020603050405020304" pitchFamily="18" charset="0"/>
              </a:rPr>
              <a:t> k </a:t>
            </a:r>
            <a:r>
              <a:rPr lang="en-US" b="0" i="0" dirty="0" err="1">
                <a:solidFill>
                  <a:schemeClr val="tx1"/>
                </a:solidFill>
                <a:effectLst/>
                <a:latin typeface="Times New Roman" panose="02020603050405020304" pitchFamily="18" charset="0"/>
                <a:cs typeface="Times New Roman" panose="02020603050405020304" pitchFamily="18" charset="0"/>
              </a:rPr>
              <a:t>điểm</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dữ</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liệu</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gần</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nhất</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với</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điểm</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dữ</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liệu</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đầu</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vào</a:t>
            </a:r>
            <a:r>
              <a:rPr lang="en-US" b="0" i="0" dirty="0">
                <a:solidFill>
                  <a:schemeClr val="tx1"/>
                </a:solidFill>
                <a:effectLst/>
                <a:latin typeface="Times New Roman" panose="02020603050405020304" pitchFamily="18" charset="0"/>
                <a:cs typeface="Times New Roman" panose="02020603050405020304" pitchFamily="18" charset="0"/>
              </a:rPr>
              <a:t>.</a:t>
            </a:r>
          </a:p>
          <a:p>
            <a:pPr lvl="1">
              <a:buFont typeface="+mj-lt"/>
              <a:buAutoNum type="arabicPeriod"/>
            </a:pPr>
            <a:r>
              <a:rPr lang="en-US" b="0" i="0" dirty="0" err="1">
                <a:solidFill>
                  <a:schemeClr val="tx1"/>
                </a:solidFill>
                <a:effectLst/>
                <a:latin typeface="Times New Roman" panose="02020603050405020304" pitchFamily="18" charset="0"/>
                <a:cs typeface="Times New Roman" panose="02020603050405020304" pitchFamily="18" charset="0"/>
              </a:rPr>
              <a:t>Tính</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toán</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phần</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trăm</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của</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những</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điểm</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dữ</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liệu</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gần</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nhất</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là</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nhãn</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dữ</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liệu</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cần</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phân</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loại</a:t>
            </a:r>
            <a:r>
              <a:rPr lang="en-US" b="0" i="0" dirty="0">
                <a:solidFill>
                  <a:schemeClr val="tx1"/>
                </a:solidFill>
                <a:effectLst/>
                <a:latin typeface="Times New Roman" panose="02020603050405020304" pitchFamily="18" charset="0"/>
                <a:cs typeface="Times New Roman" panose="02020603050405020304" pitchFamily="18" charset="0"/>
              </a:rPr>
              <a:t>.</a:t>
            </a:r>
          </a:p>
          <a:p>
            <a:pPr lvl="1">
              <a:buFont typeface="+mj-lt"/>
              <a:buAutoNum type="arabicPeriod"/>
            </a:pPr>
            <a:r>
              <a:rPr lang="en-US" b="0" i="0" dirty="0" err="1">
                <a:solidFill>
                  <a:schemeClr val="tx1"/>
                </a:solidFill>
                <a:effectLst/>
                <a:latin typeface="Times New Roman" panose="02020603050405020304" pitchFamily="18" charset="0"/>
                <a:cs typeface="Times New Roman" panose="02020603050405020304" pitchFamily="18" charset="0"/>
              </a:rPr>
              <a:t>Gán</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nhãn</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cho</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điểm</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dữ</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liệu</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đầu</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vào</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bằng</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cách</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sử</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dụng</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nhãn</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dữ</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liệu</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phổ</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biến</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nhất</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trong</a:t>
            </a:r>
            <a:r>
              <a:rPr lang="en-US" b="0" i="0" dirty="0">
                <a:solidFill>
                  <a:schemeClr val="tx1"/>
                </a:solidFill>
                <a:effectLst/>
                <a:latin typeface="Times New Roman" panose="02020603050405020304" pitchFamily="18" charset="0"/>
                <a:cs typeface="Times New Roman" panose="02020603050405020304" pitchFamily="18" charset="0"/>
              </a:rPr>
              <a:t> k </a:t>
            </a:r>
            <a:r>
              <a:rPr lang="en-US" b="0" i="0" dirty="0" err="1">
                <a:solidFill>
                  <a:schemeClr val="tx1"/>
                </a:solidFill>
                <a:effectLst/>
                <a:latin typeface="Times New Roman" panose="02020603050405020304" pitchFamily="18" charset="0"/>
                <a:cs typeface="Times New Roman" panose="02020603050405020304" pitchFamily="18" charset="0"/>
              </a:rPr>
              <a:t>điểm</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dữ</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liệu</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gần</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nhất</a:t>
            </a:r>
            <a:r>
              <a:rPr lang="en-US" b="0" i="0" dirty="0">
                <a:solidFill>
                  <a:schemeClr val="tx1"/>
                </a:solidFill>
                <a:effectLst/>
                <a:latin typeface="Times New Roman" panose="02020603050405020304" pitchFamily="18" charset="0"/>
                <a:cs typeface="Times New Roman" panose="02020603050405020304" pitchFamily="18" charset="0"/>
              </a:rPr>
              <a:t>.</a:t>
            </a:r>
          </a:p>
          <a:p>
            <a:pPr lvl="1"/>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947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E9C14-9001-878E-A387-4BB40F3B923F}"/>
              </a:ext>
            </a:extLst>
          </p:cNvPr>
          <p:cNvSpPr>
            <a:spLocks noGrp="1"/>
          </p:cNvSpPr>
          <p:nvPr>
            <p:ph type="title"/>
          </p:nvPr>
        </p:nvSpPr>
        <p:spPr>
          <a:xfrm>
            <a:off x="2592925" y="624110"/>
            <a:ext cx="8911687" cy="780741"/>
          </a:xfrm>
        </p:spPr>
        <p:txBody>
          <a:bodyPr/>
          <a:lstStyle/>
          <a:p>
            <a:r>
              <a:rPr lang="en-US" dirty="0"/>
              <a:t>KNN</a:t>
            </a:r>
          </a:p>
        </p:txBody>
      </p:sp>
      <p:sp>
        <p:nvSpPr>
          <p:cNvPr id="3" name="Content Placeholder 2">
            <a:extLst>
              <a:ext uri="{FF2B5EF4-FFF2-40B4-BE49-F238E27FC236}">
                <a16:creationId xmlns:a16="http://schemas.microsoft.com/office/drawing/2014/main" id="{DD8CDF18-10B0-39E7-CFE3-6D3C4F49EA52}"/>
              </a:ext>
            </a:extLst>
          </p:cNvPr>
          <p:cNvSpPr>
            <a:spLocks noGrp="1"/>
          </p:cNvSpPr>
          <p:nvPr>
            <p:ph idx="1"/>
          </p:nvPr>
        </p:nvSpPr>
        <p:spPr>
          <a:xfrm>
            <a:off x="2319867" y="1404851"/>
            <a:ext cx="9431866" cy="5106016"/>
          </a:xfrm>
        </p:spPr>
        <p:txBody>
          <a:bodyPr>
            <a:normAutofit fontScale="92500" lnSpcReduction="10000"/>
          </a:bodyPr>
          <a:lstStyle/>
          <a:p>
            <a:r>
              <a:rPr lang="en-US" dirty="0" err="1">
                <a:solidFill>
                  <a:schemeClr val="tx1"/>
                </a:solidFill>
                <a:latin typeface="Times New Roman" panose="02020603050405020304" pitchFamily="18" charset="0"/>
                <a:cs typeface="Times New Roman" panose="02020603050405020304" pitchFamily="18" charset="0"/>
              </a:rPr>
              <a:t>Bài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toán</a:t>
            </a:r>
            <a:r>
              <a:rPr lang="en-US" dirty="0">
                <a:solidFill>
                  <a:schemeClr val="tx1"/>
                </a:solidFill>
                <a:latin typeface="Times New Roman" panose="02020603050405020304" pitchFamily="18" charset="0"/>
                <a:cs typeface="Times New Roman" panose="02020603050405020304" pitchFamily="18" charset="0"/>
              </a:rPr>
              <a:t>: </a:t>
            </a:r>
            <a:r>
              <a:rPr lang="vi-VN" b="0" i="0" dirty="0">
                <a:solidFill>
                  <a:schemeClr val="tx1"/>
                </a:solidFill>
                <a:effectLst/>
                <a:latin typeface="Times New Roman" panose="02020603050405020304" pitchFamily="18" charset="0"/>
                <a:cs typeface="Times New Roman" panose="02020603050405020304" pitchFamily="18" charset="0"/>
              </a:rPr>
              <a:t>Giả sử chúng ta có một tập dữ liệu gồm 10 điểm, mỗi điểm được đặc trưng bởi chiều cao và cân nặng, và đã được gán nhãn là "Nam" hoặc "Nữ". Chúng ta muốn sử dụng thuật toán KNN để phân loại các điểm dữ liệu này là "Nam" hoặc "Nữ" dựa trên khoảng cách giữa chúng.</a:t>
            </a:r>
            <a:endParaRPr lang="en-US" b="0" i="0" dirty="0">
              <a:solidFill>
                <a:schemeClr val="tx1"/>
              </a:solidFill>
              <a:effectLst/>
              <a:latin typeface="Times New Roman" panose="02020603050405020304" pitchFamily="18" charset="0"/>
              <a:cs typeface="Times New Roman" panose="02020603050405020304" pitchFamily="18" charset="0"/>
            </a:endParaRPr>
          </a:p>
          <a:p>
            <a:r>
              <a:rPr lang="en-US" dirty="0" err="1">
                <a:solidFill>
                  <a:schemeClr val="tx1"/>
                </a:solidFill>
                <a:latin typeface="Times New Roman" panose="02020603050405020304" pitchFamily="18" charset="0"/>
                <a:cs typeface="Times New Roman" panose="02020603050405020304" pitchFamily="18" charset="0"/>
              </a:rPr>
              <a:t>Các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bước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thực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hiện</a:t>
            </a:r>
            <a:endParaRPr lang="en-US" b="0" i="0" dirty="0">
              <a:solidFill>
                <a:schemeClr val="tx1"/>
              </a:solidFill>
              <a:effectLst/>
              <a:latin typeface="Times New Roman" panose="02020603050405020304" pitchFamily="18" charset="0"/>
              <a:cs typeface="Times New Roman" panose="02020603050405020304" pitchFamily="18" charset="0"/>
            </a:endParaRPr>
          </a:p>
          <a:p>
            <a:pPr lvl="1"/>
            <a:r>
              <a:rPr lang="vi-VN" b="0" i="0" dirty="0">
                <a:solidFill>
                  <a:schemeClr val="tx1"/>
                </a:solidFill>
                <a:effectLst/>
                <a:latin typeface="Times New Roman" panose="02020603050405020304" pitchFamily="18" charset="0"/>
                <a:cs typeface="Times New Roman" panose="02020603050405020304" pitchFamily="18" charset="0"/>
              </a:rPr>
              <a:t>Bước 1: Chuẩn bị dữ liệu</a:t>
            </a:r>
          </a:p>
          <a:p>
            <a:pPr lvl="1">
              <a:buFont typeface="Arial" panose="020B0604020202020204" pitchFamily="34" charset="0"/>
              <a:buChar char="•"/>
            </a:pPr>
            <a:r>
              <a:rPr lang="vi-VN" b="0" i="0" dirty="0">
                <a:solidFill>
                  <a:schemeClr val="tx1"/>
                </a:solidFill>
                <a:effectLst/>
                <a:latin typeface="Times New Roman" panose="02020603050405020304" pitchFamily="18" charset="0"/>
                <a:cs typeface="Times New Roman" panose="02020603050405020304" pitchFamily="18" charset="0"/>
              </a:rPr>
              <a:t>Đọc dữ liệu và tách các cột chiều cao và cân nặng thành các mảng riêng biệt.</a:t>
            </a:r>
          </a:p>
          <a:p>
            <a:pPr lvl="1">
              <a:buFont typeface="Arial" panose="020B0604020202020204" pitchFamily="34" charset="0"/>
              <a:buChar char="•"/>
            </a:pPr>
            <a:r>
              <a:rPr lang="vi-VN" b="0" i="0" dirty="0">
                <a:solidFill>
                  <a:schemeClr val="tx1"/>
                </a:solidFill>
                <a:effectLst/>
                <a:latin typeface="Times New Roman" panose="02020603050405020304" pitchFamily="18" charset="0"/>
                <a:cs typeface="Times New Roman" panose="02020603050405020304" pitchFamily="18" charset="0"/>
              </a:rPr>
              <a:t>Chuẩn hóa dữ liệu bằng cách tính trung bình và độ lệch chuẩn của mỗi cột, sau đó chia mỗi giá trị của cột cho độ lệch chuẩn tương ứng.</a:t>
            </a:r>
          </a:p>
          <a:p>
            <a:pPr lvl="1">
              <a:buFont typeface="Arial" panose="020B0604020202020204" pitchFamily="34" charset="0"/>
              <a:buChar char="•"/>
            </a:pPr>
            <a:r>
              <a:rPr lang="vi-VN" b="0" i="0" dirty="0">
                <a:solidFill>
                  <a:schemeClr val="tx1"/>
                </a:solidFill>
                <a:effectLst/>
                <a:latin typeface="Times New Roman" panose="02020603050405020304" pitchFamily="18" charset="0"/>
                <a:cs typeface="Times New Roman" panose="02020603050405020304" pitchFamily="18" charset="0"/>
              </a:rPr>
              <a:t>Chọn k là số điểm dữ liệu gần nhất mà chúng ta muốn sử dụng để phân loại mỗi điểm dữ liệu mới.</a:t>
            </a:r>
          </a:p>
          <a:p>
            <a:pPr lvl="1"/>
            <a:r>
              <a:rPr lang="vi-VN" b="0" i="0" dirty="0">
                <a:solidFill>
                  <a:schemeClr val="tx1"/>
                </a:solidFill>
                <a:effectLst/>
                <a:latin typeface="Times New Roman" panose="02020603050405020304" pitchFamily="18" charset="0"/>
                <a:cs typeface="Times New Roman" panose="02020603050405020304" pitchFamily="18" charset="0"/>
              </a:rPr>
              <a:t>Bước 2: Phân loại dữ liệu</a:t>
            </a:r>
          </a:p>
          <a:p>
            <a:pPr lvl="1">
              <a:buFont typeface="Arial" panose="020B0604020202020204" pitchFamily="34" charset="0"/>
              <a:buChar char="•"/>
            </a:pPr>
            <a:r>
              <a:rPr lang="vi-VN" b="0" i="0" dirty="0">
                <a:solidFill>
                  <a:schemeClr val="tx1"/>
                </a:solidFill>
                <a:effectLst/>
                <a:latin typeface="Times New Roman" panose="02020603050405020304" pitchFamily="18" charset="0"/>
                <a:cs typeface="Times New Roman" panose="02020603050405020304" pitchFamily="18" charset="0"/>
              </a:rPr>
              <a:t>Để phân loại một điểm dữ liệu mới, tính khoảng cách giữa điểm dữ liệu mới và tất cả các điểm dữ liệu trong tập dữ liệu bằng khoảng cách Euclidean.</a:t>
            </a:r>
          </a:p>
          <a:p>
            <a:pPr lvl="1">
              <a:buFont typeface="Arial" panose="020B0604020202020204" pitchFamily="34" charset="0"/>
              <a:buChar char="•"/>
            </a:pPr>
            <a:r>
              <a:rPr lang="vi-VN" b="0" i="0" dirty="0">
                <a:solidFill>
                  <a:schemeClr val="tx1"/>
                </a:solidFill>
                <a:effectLst/>
                <a:latin typeface="Times New Roman" panose="02020603050405020304" pitchFamily="18" charset="0"/>
                <a:cs typeface="Times New Roman" panose="02020603050405020304" pitchFamily="18" charset="0"/>
              </a:rPr>
              <a:t>Sắp xếp các điểm dữ liệu theo khoảng cách tăng dần.</a:t>
            </a:r>
          </a:p>
          <a:p>
            <a:pPr lvl="1">
              <a:buFont typeface="Arial" panose="020B0604020202020204" pitchFamily="34" charset="0"/>
              <a:buChar char="•"/>
            </a:pPr>
            <a:r>
              <a:rPr lang="vi-VN" b="0" i="0" dirty="0">
                <a:solidFill>
                  <a:schemeClr val="tx1"/>
                </a:solidFill>
                <a:effectLst/>
                <a:latin typeface="Times New Roman" panose="02020603050405020304" pitchFamily="18" charset="0"/>
                <a:cs typeface="Times New Roman" panose="02020603050405020304" pitchFamily="18" charset="0"/>
              </a:rPr>
              <a:t>Lựa chọn k điểm dữ liệu gần nhất với điểm dữ liệu đầu vào.</a:t>
            </a:r>
          </a:p>
          <a:p>
            <a:pPr lvl="1">
              <a:buFont typeface="Arial" panose="020B0604020202020204" pitchFamily="34" charset="0"/>
              <a:buChar char="•"/>
            </a:pPr>
            <a:r>
              <a:rPr lang="vi-VN" b="0" i="0" dirty="0">
                <a:solidFill>
                  <a:schemeClr val="tx1"/>
                </a:solidFill>
                <a:effectLst/>
                <a:latin typeface="Times New Roman" panose="02020603050405020304" pitchFamily="18" charset="0"/>
                <a:cs typeface="Times New Roman" panose="02020603050405020304" pitchFamily="18" charset="0"/>
              </a:rPr>
              <a:t>Tính phần trăm của những điểm dữ liệu gần nhất là "Nam" và "Nữ".</a:t>
            </a:r>
          </a:p>
          <a:p>
            <a:pPr lvl="1">
              <a:buFont typeface="Arial" panose="020B0604020202020204" pitchFamily="34" charset="0"/>
              <a:buChar char="•"/>
            </a:pPr>
            <a:r>
              <a:rPr lang="vi-VN" b="0" i="0" dirty="0">
                <a:solidFill>
                  <a:schemeClr val="tx1"/>
                </a:solidFill>
                <a:effectLst/>
                <a:latin typeface="Times New Roman" panose="02020603050405020304" pitchFamily="18" charset="0"/>
                <a:cs typeface="Times New Roman" panose="02020603050405020304" pitchFamily="18" charset="0"/>
              </a:rPr>
              <a:t>Gán nhãn cho điểm dữ liệu đầu vào bằng cách sử dụng nhãn dữ liệu phổ biến nhất trong k điểm dữ liệu gần nhất.</a:t>
            </a:r>
          </a:p>
          <a:p>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0002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77023-1DAB-F39A-D39B-3B6B1D79564A}"/>
              </a:ext>
            </a:extLst>
          </p:cNvPr>
          <p:cNvSpPr>
            <a:spLocks noGrp="1"/>
          </p:cNvSpPr>
          <p:nvPr>
            <p:ph type="title"/>
          </p:nvPr>
        </p:nvSpPr>
        <p:spPr>
          <a:xfrm>
            <a:off x="2592925" y="624110"/>
            <a:ext cx="8911687" cy="662823"/>
          </a:xfrm>
        </p:spPr>
        <p:txBody>
          <a:bodyPr/>
          <a:lstStyle/>
          <a:p>
            <a:r>
              <a:rPr lang="en-US" dirty="0"/>
              <a:t>KNN</a:t>
            </a:r>
          </a:p>
        </p:txBody>
      </p:sp>
      <p:sp>
        <p:nvSpPr>
          <p:cNvPr id="3" name="Content Placeholder 2">
            <a:extLst>
              <a:ext uri="{FF2B5EF4-FFF2-40B4-BE49-F238E27FC236}">
                <a16:creationId xmlns:a16="http://schemas.microsoft.com/office/drawing/2014/main" id="{9CD60B0E-9028-DF00-6FC4-7213F48FCEA1}"/>
              </a:ext>
            </a:extLst>
          </p:cNvPr>
          <p:cNvSpPr>
            <a:spLocks noGrp="1"/>
          </p:cNvSpPr>
          <p:nvPr>
            <p:ph idx="1"/>
          </p:nvPr>
        </p:nvSpPr>
        <p:spPr>
          <a:xfrm>
            <a:off x="2589212" y="1286933"/>
            <a:ext cx="8915400" cy="5318819"/>
          </a:xfrm>
        </p:spPr>
        <p:txBody>
          <a:bodyPr/>
          <a:lstStyle/>
          <a:p>
            <a:r>
              <a:rPr lang="en-US" b="0" i="0" dirty="0" err="1">
                <a:solidFill>
                  <a:schemeClr val="tx1"/>
                </a:solidFill>
                <a:effectLst/>
                <a:latin typeface="Times New Roman" panose="02020603050405020304" pitchFamily="18" charset="0"/>
                <a:cs typeface="Times New Roman" panose="02020603050405020304" pitchFamily="18" charset="0"/>
              </a:rPr>
              <a:t>Ví</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dụ</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cụ</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thể</a:t>
            </a:r>
            <a:r>
              <a:rPr lang="en-US" b="0" i="0" dirty="0">
                <a:solidFill>
                  <a:schemeClr val="tx1"/>
                </a:solidFill>
                <a:effectLst/>
                <a:latin typeface="Times New Roman" panose="02020603050405020304" pitchFamily="18" charset="0"/>
                <a:cs typeface="Times New Roman" panose="02020603050405020304" pitchFamily="18" charset="0"/>
              </a:rPr>
              <a:t>: </a:t>
            </a:r>
            <a:r>
              <a:rPr lang="vi-VN" b="0" i="0" dirty="0">
                <a:solidFill>
                  <a:schemeClr val="tx1"/>
                </a:solidFill>
                <a:effectLst/>
                <a:latin typeface="Times New Roman" panose="02020603050405020304" pitchFamily="18" charset="0"/>
                <a:cs typeface="Times New Roman" panose="02020603050405020304" pitchFamily="18" charset="0"/>
              </a:rPr>
              <a:t>Ta có tập dữ liệu gồm 10 điểm như sau:</a:t>
            </a:r>
            <a:endParaRPr lang="en-US" b="0" i="0" dirty="0">
              <a:solidFill>
                <a:schemeClr val="tx1"/>
              </a:solidFill>
              <a:effectLst/>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endParaRPr lang="en-US" b="0" i="0" dirty="0">
              <a:solidFill>
                <a:schemeClr val="tx1"/>
              </a:solidFill>
              <a:effectLst/>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endParaRPr lang="en-US" b="0" i="0" dirty="0">
              <a:solidFill>
                <a:schemeClr val="tx1"/>
              </a:solidFill>
              <a:effectLst/>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endParaRPr lang="en-US" b="0" i="0" dirty="0">
              <a:solidFill>
                <a:schemeClr val="tx1"/>
              </a:solidFill>
              <a:effectLst/>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endParaRPr lang="en-US" b="0" i="0" dirty="0">
              <a:solidFill>
                <a:schemeClr val="tx1"/>
              </a:solidFill>
              <a:effectLst/>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endParaRPr lang="en-US" b="0" i="0" dirty="0">
              <a:solidFill>
                <a:schemeClr val="tx1"/>
              </a:solidFill>
              <a:effectLst/>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pPr marL="0" indent="0">
              <a:buNone/>
            </a:pPr>
            <a:r>
              <a:rPr lang="en-US" dirty="0" err="1">
                <a:solidFill>
                  <a:schemeClr val="tx1"/>
                </a:solidFill>
                <a:latin typeface="Times New Roman" panose="02020603050405020304" pitchFamily="18" charset="0"/>
                <a:cs typeface="Times New Roman" panose="02020603050405020304" pitchFamily="18" charset="0"/>
              </a:rPr>
              <a:t>Giả</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sử</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chúng</a:t>
            </a:r>
            <a:r>
              <a:rPr lang="en-US" dirty="0">
                <a:solidFill>
                  <a:schemeClr val="tx1"/>
                </a:solidFill>
                <a:latin typeface="Times New Roman" panose="02020603050405020304" pitchFamily="18" charset="0"/>
                <a:cs typeface="Times New Roman" panose="02020603050405020304" pitchFamily="18" charset="0"/>
              </a:rPr>
              <a:t> ta </a:t>
            </a:r>
            <a:r>
              <a:rPr lang="en-US" dirty="0" err="1">
                <a:solidFill>
                  <a:schemeClr val="tx1"/>
                </a:solidFill>
                <a:latin typeface="Times New Roman" panose="02020603050405020304" pitchFamily="18" charset="0"/>
                <a:cs typeface="Times New Roman" panose="02020603050405020304" pitchFamily="18" charset="0"/>
              </a:rPr>
              <a:t>muốn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phân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loại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một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điểm</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dữ</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liệu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mới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có</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chiều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cao</a:t>
            </a:r>
            <a:r>
              <a:rPr lang="en-US" dirty="0">
                <a:solidFill>
                  <a:schemeClr val="tx1"/>
                </a:solidFill>
                <a:latin typeface="Times New Roman" panose="02020603050405020304" pitchFamily="18" charset="0"/>
                <a:cs typeface="Times New Roman" panose="02020603050405020304" pitchFamily="18" charset="0"/>
              </a:rPr>
              <a:t> 1.74m </a:t>
            </a:r>
            <a:r>
              <a:rPr lang="en-US" dirty="0" err="1">
                <a:solidFill>
                  <a:schemeClr val="tx1"/>
                </a:solidFill>
                <a:latin typeface="Times New Roman" panose="02020603050405020304" pitchFamily="18" charset="0"/>
                <a:cs typeface="Times New Roman" panose="02020603050405020304" pitchFamily="18" charset="0"/>
              </a:rPr>
              <a:t>và</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cân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nặng</a:t>
            </a:r>
            <a:r>
              <a:rPr lang="en-US" dirty="0">
                <a:solidFill>
                  <a:schemeClr val="tx1"/>
                </a:solidFill>
                <a:latin typeface="Times New Roman" panose="02020603050405020304" pitchFamily="18" charset="0"/>
                <a:cs typeface="Times New Roman" panose="02020603050405020304" pitchFamily="18" charset="0"/>
              </a:rPr>
              <a:t> 67kg.</a:t>
            </a:r>
            <a:endParaRPr lang="en-US" b="0" i="0" dirty="0">
              <a:solidFill>
                <a:schemeClr val="tx1"/>
              </a:solidFill>
              <a:effectLst/>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893D0075-F304-3CD5-57C6-3CE053991B46}"/>
              </a:ext>
            </a:extLst>
          </p:cNvPr>
          <p:cNvGraphicFramePr>
            <a:graphicFrameLocks noGrp="1"/>
          </p:cNvGraphicFramePr>
          <p:nvPr>
            <p:extLst>
              <p:ext uri="{D42A27DB-BD31-4B8C-83A1-F6EECF244321}">
                <p14:modId xmlns:p14="http://schemas.microsoft.com/office/powerpoint/2010/main" val="1045665949"/>
              </p:ext>
            </p:extLst>
          </p:nvPr>
        </p:nvGraphicFramePr>
        <p:xfrm>
          <a:off x="3057993" y="1753849"/>
          <a:ext cx="5374806" cy="4111855"/>
        </p:xfrm>
        <a:graphic>
          <a:graphicData uri="http://schemas.openxmlformats.org/drawingml/2006/table">
            <a:tbl>
              <a:tblPr firstRow="1" bandRow="1">
                <a:tableStyleId>{2D5ABB26-0587-4C30-8999-92F81FD0307C}</a:tableStyleId>
              </a:tblPr>
              <a:tblGrid>
                <a:gridCol w="1791602">
                  <a:extLst>
                    <a:ext uri="{9D8B030D-6E8A-4147-A177-3AD203B41FA5}">
                      <a16:colId xmlns:a16="http://schemas.microsoft.com/office/drawing/2014/main" val="1120701221"/>
                    </a:ext>
                  </a:extLst>
                </a:gridCol>
                <a:gridCol w="1791602">
                  <a:extLst>
                    <a:ext uri="{9D8B030D-6E8A-4147-A177-3AD203B41FA5}">
                      <a16:colId xmlns:a16="http://schemas.microsoft.com/office/drawing/2014/main" val="3597188046"/>
                    </a:ext>
                  </a:extLst>
                </a:gridCol>
                <a:gridCol w="1791602">
                  <a:extLst>
                    <a:ext uri="{9D8B030D-6E8A-4147-A177-3AD203B41FA5}">
                      <a16:colId xmlns:a16="http://schemas.microsoft.com/office/drawing/2014/main" val="293146740"/>
                    </a:ext>
                  </a:extLst>
                </a:gridCol>
              </a:tblGrid>
              <a:tr h="373805">
                <a:tc>
                  <a:txBody>
                    <a:bodyPr/>
                    <a:lstStyle/>
                    <a:p>
                      <a:r>
                        <a:rPr lang="en-US" dirty="0" err="1"/>
                        <a:t>Chiều</a:t>
                      </a:r>
                      <a:r>
                        <a:rPr lang="en-US" dirty="0"/>
                        <a:t> </a:t>
                      </a:r>
                      <a:r>
                        <a:rPr lang="en-US" dirty="0" err="1"/>
                        <a:t>cao</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err="1"/>
                        <a:t>Cân</a:t>
                      </a:r>
                      <a:r>
                        <a:rPr lang="en-US" dirty="0"/>
                        <a:t> </a:t>
                      </a:r>
                      <a:r>
                        <a:rPr lang="en-US" dirty="0" err="1"/>
                        <a:t>nặng</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err="1"/>
                        <a:t>Giới</a:t>
                      </a:r>
                      <a:r>
                        <a:rPr lang="en-US" dirty="0"/>
                        <a:t> </a:t>
                      </a:r>
                      <a:r>
                        <a:rPr lang="en-US" dirty="0" err="1"/>
                        <a:t>tính</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71102428"/>
                  </a:ext>
                </a:extLst>
              </a:tr>
              <a:tr h="373805">
                <a:tc>
                  <a:txBody>
                    <a:bodyPr/>
                    <a:lstStyle/>
                    <a:p>
                      <a:r>
                        <a:rPr lang="en-US" dirty="0">
                          <a:latin typeface="Times New Roman" panose="02020603050405020304" pitchFamily="18" charset="0"/>
                          <a:cs typeface="Times New Roman" panose="02020603050405020304" pitchFamily="18" charset="0"/>
                        </a:rPr>
                        <a:t>1.70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Times New Roman" panose="02020603050405020304" pitchFamily="18" charset="0"/>
                          <a:cs typeface="Times New Roman" panose="02020603050405020304" pitchFamily="18" charset="0"/>
                        </a:rPr>
                        <a:t>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Times New Roman" panose="02020603050405020304" pitchFamily="18" charset="0"/>
                          <a:cs typeface="Times New Roman" panose="02020603050405020304" pitchFamily="18" charset="0"/>
                        </a:rPr>
                        <a:t>Nam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66413645"/>
                  </a:ext>
                </a:extLst>
              </a:tr>
              <a:tr h="373805">
                <a:tc>
                  <a:txBody>
                    <a:bodyPr/>
                    <a:lstStyle/>
                    <a:p>
                      <a:r>
                        <a:rPr lang="en-US" dirty="0">
                          <a:latin typeface="Times New Roman" panose="02020603050405020304" pitchFamily="18" charset="0"/>
                          <a:cs typeface="Times New Roman" panose="02020603050405020304" pitchFamily="18" charset="0"/>
                        </a:rPr>
                        <a:t>1.65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Times New Roman" panose="02020603050405020304" pitchFamily="18" charset="0"/>
                          <a:cs typeface="Times New Roman" panose="02020603050405020304" pitchFamily="18" charset="0"/>
                        </a:rPr>
                        <a:t>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err="1">
                          <a:latin typeface="Times New Roman" panose="02020603050405020304" pitchFamily="18" charset="0"/>
                          <a:cs typeface="Times New Roman" panose="02020603050405020304" pitchFamily="18" charset="0"/>
                        </a:rPr>
                        <a:t>Nữ</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8260781"/>
                  </a:ext>
                </a:extLst>
              </a:tr>
              <a:tr h="373805">
                <a:tc>
                  <a:txBody>
                    <a:bodyPr/>
                    <a:lstStyle/>
                    <a:p>
                      <a:r>
                        <a:rPr lang="en-US" dirty="0">
                          <a:latin typeface="Times New Roman" panose="02020603050405020304" pitchFamily="18" charset="0"/>
                          <a:cs typeface="Times New Roman" panose="02020603050405020304" pitchFamily="18" charset="0"/>
                        </a:rPr>
                        <a:t>1.80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Times New Roman" panose="02020603050405020304" pitchFamily="18" charset="0"/>
                          <a:cs typeface="Times New Roman" panose="02020603050405020304" pitchFamily="18" charset="0"/>
                        </a:rPr>
                        <a:t>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Times New Roman" panose="02020603050405020304" pitchFamily="18" charset="0"/>
                          <a:cs typeface="Times New Roman" panose="02020603050405020304" pitchFamily="18" charset="0"/>
                        </a:rPr>
                        <a:t>Nam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06027222"/>
                  </a:ext>
                </a:extLst>
              </a:tr>
              <a:tr h="373805">
                <a:tc>
                  <a:txBody>
                    <a:bodyPr/>
                    <a:lstStyle/>
                    <a:p>
                      <a:r>
                        <a:rPr lang="en-US" dirty="0">
                          <a:latin typeface="Times New Roman" panose="02020603050405020304" pitchFamily="18" charset="0"/>
                          <a:cs typeface="Times New Roman" panose="02020603050405020304" pitchFamily="18" charset="0"/>
                        </a:rPr>
                        <a:t>1.60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Times New Roman" panose="02020603050405020304" pitchFamily="18" charset="0"/>
                          <a:cs typeface="Times New Roman" panose="02020603050405020304" pitchFamily="18" charset="0"/>
                        </a:rPr>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err="1">
                          <a:latin typeface="Times New Roman" panose="02020603050405020304" pitchFamily="18" charset="0"/>
                          <a:cs typeface="Times New Roman" panose="02020603050405020304" pitchFamily="18" charset="0"/>
                        </a:rPr>
                        <a:t>Nữ</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42916098"/>
                  </a:ext>
                </a:extLst>
              </a:tr>
              <a:tr h="373805">
                <a:tc>
                  <a:txBody>
                    <a:bodyPr/>
                    <a:lstStyle/>
                    <a:p>
                      <a:r>
                        <a:rPr lang="en-US" dirty="0">
                          <a:latin typeface="Times New Roman" panose="02020603050405020304" pitchFamily="18" charset="0"/>
                          <a:cs typeface="Times New Roman" panose="02020603050405020304" pitchFamily="18" charset="0"/>
                        </a:rPr>
                        <a:t>1.75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Times New Roman" panose="02020603050405020304" pitchFamily="18" charset="0"/>
                          <a:cs typeface="Times New Roman" panose="02020603050405020304" pitchFamily="18" charset="0"/>
                        </a:rPr>
                        <a:t>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Times New Roman" panose="02020603050405020304" pitchFamily="18" charset="0"/>
                          <a:cs typeface="Times New Roman" panose="02020603050405020304" pitchFamily="18" charset="0"/>
                        </a:rPr>
                        <a:t>Nam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04400292"/>
                  </a:ext>
                </a:extLst>
              </a:tr>
              <a:tr h="373805">
                <a:tc>
                  <a:txBody>
                    <a:bodyPr/>
                    <a:lstStyle/>
                    <a:p>
                      <a:r>
                        <a:rPr lang="en-US" dirty="0">
                          <a:latin typeface="Times New Roman" panose="02020603050405020304" pitchFamily="18" charset="0"/>
                          <a:cs typeface="Times New Roman" panose="02020603050405020304" pitchFamily="18" charset="0"/>
                        </a:rPr>
                        <a:t>1.68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Times New Roman" panose="02020603050405020304" pitchFamily="18" charset="0"/>
                          <a:cs typeface="Times New Roman" panose="02020603050405020304" pitchFamily="18" charset="0"/>
                        </a:rPr>
                        <a:t>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err="1">
                          <a:latin typeface="Times New Roman" panose="02020603050405020304" pitchFamily="18" charset="0"/>
                          <a:cs typeface="Times New Roman" panose="02020603050405020304" pitchFamily="18" charset="0"/>
                        </a:rPr>
                        <a:t>Nữ</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3856523"/>
                  </a:ext>
                </a:extLst>
              </a:tr>
              <a:tr h="373805">
                <a:tc>
                  <a:txBody>
                    <a:bodyPr/>
                    <a:lstStyle/>
                    <a:p>
                      <a:r>
                        <a:rPr lang="en-US" dirty="0">
                          <a:latin typeface="Times New Roman" panose="02020603050405020304" pitchFamily="18" charset="0"/>
                          <a:cs typeface="Times New Roman" panose="02020603050405020304" pitchFamily="18" charset="0"/>
                        </a:rPr>
                        <a:t>1.72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Times New Roman" panose="02020603050405020304" pitchFamily="18" charset="0"/>
                          <a:cs typeface="Times New Roman" panose="02020603050405020304" pitchFamily="18" charset="0"/>
                        </a:rPr>
                        <a:t>62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Times New Roman" panose="02020603050405020304" pitchFamily="18" charset="0"/>
                          <a:cs typeface="Times New Roman" panose="02020603050405020304" pitchFamily="18" charset="0"/>
                        </a:rPr>
                        <a:t>Nam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89823480"/>
                  </a:ext>
                </a:extLst>
              </a:tr>
              <a:tr h="373805">
                <a:tc>
                  <a:txBody>
                    <a:bodyPr/>
                    <a:lstStyle/>
                    <a:p>
                      <a:r>
                        <a:rPr lang="en-US" dirty="0">
                          <a:latin typeface="Times New Roman" panose="02020603050405020304" pitchFamily="18" charset="0"/>
                          <a:cs typeface="Times New Roman" panose="02020603050405020304" pitchFamily="18" charset="0"/>
                        </a:rPr>
                        <a:t>1.62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Times New Roman" panose="02020603050405020304" pitchFamily="18" charset="0"/>
                          <a:cs typeface="Times New Roman" panose="02020603050405020304" pitchFamily="18" charset="0"/>
                        </a:rPr>
                        <a:t>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err="1">
                          <a:latin typeface="Times New Roman" panose="02020603050405020304" pitchFamily="18" charset="0"/>
                          <a:cs typeface="Times New Roman" panose="02020603050405020304" pitchFamily="18" charset="0"/>
                        </a:rPr>
                        <a:t>Nữ</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9421464"/>
                  </a:ext>
                </a:extLst>
              </a:tr>
              <a:tr h="373805">
                <a:tc>
                  <a:txBody>
                    <a:bodyPr/>
                    <a:lstStyle/>
                    <a:p>
                      <a:r>
                        <a:rPr lang="en-US" dirty="0">
                          <a:latin typeface="Times New Roman" panose="02020603050405020304" pitchFamily="18" charset="0"/>
                          <a:cs typeface="Times New Roman" panose="02020603050405020304" pitchFamily="18" charset="0"/>
                        </a:rPr>
                        <a:t>1.77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Times New Roman" panose="02020603050405020304" pitchFamily="18" charset="0"/>
                          <a:cs typeface="Times New Roman" panose="02020603050405020304" pitchFamily="18" charset="0"/>
                        </a:rPr>
                        <a:t>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Times New Roman" panose="02020603050405020304" pitchFamily="18" charset="0"/>
                          <a:cs typeface="Times New Roman" panose="02020603050405020304" pitchFamily="18" charset="0"/>
                        </a:rPr>
                        <a:t>Nam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89951730"/>
                  </a:ext>
                </a:extLst>
              </a:tr>
              <a:tr h="373805">
                <a:tc>
                  <a:txBody>
                    <a:bodyPr/>
                    <a:lstStyle/>
                    <a:p>
                      <a:r>
                        <a:rPr lang="en-US" dirty="0">
                          <a:latin typeface="Times New Roman" panose="02020603050405020304" pitchFamily="18" charset="0"/>
                          <a:cs typeface="Times New Roman" panose="02020603050405020304" pitchFamily="18" charset="0"/>
                        </a:rPr>
                        <a:t>1.63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Times New Roman" panose="02020603050405020304" pitchFamily="18" charset="0"/>
                          <a:cs typeface="Times New Roman" panose="02020603050405020304" pitchFamily="18" charset="0"/>
                        </a:rPr>
                        <a:t>52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err="1">
                          <a:latin typeface="Times New Roman" panose="02020603050405020304" pitchFamily="18" charset="0"/>
                          <a:cs typeface="Times New Roman" panose="02020603050405020304" pitchFamily="18" charset="0"/>
                        </a:rPr>
                        <a:t>Nữ</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94531333"/>
                  </a:ext>
                </a:extLst>
              </a:tr>
            </a:tbl>
          </a:graphicData>
        </a:graphic>
      </p:graphicFrame>
    </p:spTree>
    <p:extLst>
      <p:ext uri="{BB962C8B-B14F-4D97-AF65-F5344CB8AC3E}">
        <p14:creationId xmlns:p14="http://schemas.microsoft.com/office/powerpoint/2010/main" val="3224353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3F391-0631-316B-8BE0-C476F32FF4B3}"/>
              </a:ext>
            </a:extLst>
          </p:cNvPr>
          <p:cNvSpPr>
            <a:spLocks noGrp="1"/>
          </p:cNvSpPr>
          <p:nvPr>
            <p:ph type="title"/>
          </p:nvPr>
        </p:nvSpPr>
        <p:spPr>
          <a:xfrm>
            <a:off x="2592925" y="624110"/>
            <a:ext cx="8911687" cy="684428"/>
          </a:xfrm>
        </p:spPr>
        <p:txBody>
          <a:bodyPr/>
          <a:lstStyle/>
          <a:p>
            <a:r>
              <a:rPr lang="en-US" dirty="0"/>
              <a:t>KNN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CC73584-BEA9-7F47-7AF4-ED5FF1BE7843}"/>
                  </a:ext>
                </a:extLst>
              </p:cNvPr>
              <p:cNvSpPr>
                <a:spLocks noGrp="1"/>
              </p:cNvSpPr>
              <p:nvPr>
                <p:ph idx="1"/>
              </p:nvPr>
            </p:nvSpPr>
            <p:spPr>
              <a:xfrm>
                <a:off x="2159876" y="1308538"/>
                <a:ext cx="9344736" cy="4132892"/>
              </a:xfrm>
            </p:spPr>
            <p:txBody>
              <a:bodyPr/>
              <a:lstStyle/>
              <a:p>
                <a:r>
                  <a:rPr lang="en-US" sz="2000" dirty="0">
                    <a:latin typeface="Times New Roman" panose="02020603050405020304" pitchFamily="18" charset="0"/>
                    <a:cs typeface="Times New Roman" panose="02020603050405020304" pitchFamily="18" charset="0"/>
                  </a:rPr>
                  <a:t>Bước 1: </a:t>
                </a:r>
                <a:r>
                  <a:rPr lang="en-US" sz="2000" dirty="0" err="1">
                    <a:latin typeface="Times New Roman" panose="02020603050405020304" pitchFamily="18" charset="0"/>
                    <a:cs typeface="Times New Roman" panose="02020603050405020304" pitchFamily="18" charset="0"/>
                  </a:rPr>
                  <a:t>Chuẩn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endParaRPr lang="en-US" sz="2000" dirty="0">
                  <a:latin typeface="Times New Roman" panose="02020603050405020304" pitchFamily="18" charset="0"/>
                  <a:cs typeface="Times New Roman" panose="02020603050405020304" pitchFamily="18" charset="0"/>
                </a:endParaRPr>
              </a:p>
              <a:p>
                <a:pPr lvl="1"/>
                <a:r>
                  <a:rPr lang="en-US" sz="1800" dirty="0" err="1">
                    <a:latin typeface="Times New Roman" panose="02020603050405020304" pitchFamily="18" charset="0"/>
                    <a:cs typeface="Times New Roman" panose="02020603050405020304" pitchFamily="18" charset="0"/>
                  </a:rPr>
                  <a:t>Tính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trung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bình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độ</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lệch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chuẩn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mỗi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cột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theo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công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thức</a:t>
                </a:r>
                <a:r>
                  <a:rPr lang="en-US" sz="1800" dirty="0">
                    <a:latin typeface="Times New Roman" panose="02020603050405020304" pitchFamily="18" charset="0"/>
                    <a:cs typeface="Times New Roman" panose="02020603050405020304" pitchFamily="18" charset="0"/>
                  </a:rPr>
                  <a:t>: </a:t>
                </a:r>
              </a:p>
              <a:p>
                <a:pPr marL="914400" lvl="2" indent="0">
                  <a:buNone/>
                </a:pPr>
                <a:r>
                  <a:rPr lang="en-US" sz="1600" dirty="0">
                    <a:latin typeface="Times New Roman" panose="02020603050405020304" pitchFamily="18" charset="0"/>
                    <a:cs typeface="Times New Roman" panose="02020603050405020304" pitchFamily="18" charset="0"/>
                  </a:rPr>
                  <a:t>Trung </a:t>
                </a:r>
                <a:r>
                  <a:rPr lang="en-US" sz="1600" dirty="0" err="1">
                    <a:latin typeface="Times New Roman" panose="02020603050405020304" pitchFamily="18" charset="0"/>
                    <a:cs typeface="Times New Roman" panose="02020603050405020304" pitchFamily="18" charset="0"/>
                  </a:rPr>
                  <a:t>bình</a:t>
                </a:r>
                <a:r>
                  <a:rPr lang="en-US" dirty="0">
                    <a:latin typeface="Times New Roman" panose="02020603050405020304" pitchFamily="18" charset="0"/>
                    <a:cs typeface="Times New Roman" panose="02020603050405020304" pitchFamily="18" charset="0"/>
                  </a:rPr>
                  <a:t>:</a:t>
                </a:r>
                <a14:m>
                  <m:oMath xmlns:m="http://schemas.openxmlformats.org/officeDocument/2006/math">
                    <m:r>
                      <a:rPr lang="en-US" sz="1800" b="0" i="0" smtClean="0">
                        <a:latin typeface="Cambria Math" panose="02040503050406030204" pitchFamily="18" charset="0"/>
                        <a:ea typeface="Cambria Math" panose="02040503050406030204" pitchFamily="18" charset="0"/>
                        <a:cs typeface="Times New Roman" panose="02020603050405020304" pitchFamily="18" charset="0"/>
                      </a:rPr>
                      <m:t> </m:t>
                    </m:r>
                    <m:r>
                      <a:rPr lang="en-US" sz="1800" i="1" smtClean="0">
                        <a:latin typeface="Cambria Math" panose="02040503050406030204" pitchFamily="18" charset="0"/>
                        <a:ea typeface="Cambria Math" panose="02040503050406030204" pitchFamily="18" charset="0"/>
                        <a:cs typeface="Times New Roman" panose="02020603050405020304" pitchFamily="18" charset="0"/>
                      </a:rPr>
                      <m:t>𝜇</m:t>
                    </m:r>
                    <m:r>
                      <a:rPr lang="en-US" sz="1800" b="0" i="1" smtClean="0">
                        <a:latin typeface="Cambria Math" panose="02040503050406030204" pitchFamily="18" charset="0"/>
                        <a:ea typeface="Cambria Math" panose="02040503050406030204" pitchFamily="18" charset="0"/>
                        <a:cs typeface="Times New Roman" panose="02020603050405020304" pitchFamily="18" charset="0"/>
                      </a:rPr>
                      <m:t>= </m:t>
                    </m:r>
                    <m:f>
                      <m:fPr>
                        <m:ctrlPr>
                          <a:rPr lang="en-US" sz="1800" b="0"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US" sz="1800" b="0" i="1" smtClean="0">
                            <a:latin typeface="Cambria Math" panose="02040503050406030204" pitchFamily="18" charset="0"/>
                            <a:ea typeface="Cambria Math" panose="02040503050406030204" pitchFamily="18" charset="0"/>
                            <a:cs typeface="Times New Roman" panose="02020603050405020304" pitchFamily="18" charset="0"/>
                          </a:rPr>
                          <m:t>1</m:t>
                        </m:r>
                      </m:num>
                      <m:den>
                        <m:r>
                          <a:rPr lang="en-US" sz="1800" b="0" i="1" smtClean="0">
                            <a:latin typeface="Cambria Math" panose="02040503050406030204" pitchFamily="18" charset="0"/>
                            <a:ea typeface="Cambria Math" panose="02040503050406030204" pitchFamily="18" charset="0"/>
                            <a:cs typeface="Times New Roman" panose="02020603050405020304" pitchFamily="18" charset="0"/>
                          </a:rPr>
                          <m:t>𝑛</m:t>
                        </m:r>
                      </m:den>
                    </m:f>
                    <m:r>
                      <a:rPr lang="en-US" sz="1800" b="0" i="1" smtClean="0">
                        <a:latin typeface="Cambria Math" panose="02040503050406030204" pitchFamily="18" charset="0"/>
                        <a:ea typeface="Cambria Math" panose="02040503050406030204" pitchFamily="18" charset="0"/>
                        <a:cs typeface="Times New Roman" panose="02020603050405020304" pitchFamily="18" charset="0"/>
                      </a:rPr>
                      <m:t> </m:t>
                    </m:r>
                    <m:nary>
                      <m:naryPr>
                        <m:chr m:val="∑"/>
                        <m:ctrlPr>
                          <a:rPr lang="en-US" sz="1800" b="0" i="1" smtClean="0">
                            <a:latin typeface="Cambria Math" panose="02040503050406030204" pitchFamily="18" charset="0"/>
                            <a:ea typeface="Cambria Math" panose="02040503050406030204" pitchFamily="18" charset="0"/>
                            <a:cs typeface="Times New Roman" panose="02020603050405020304" pitchFamily="18" charset="0"/>
                          </a:rPr>
                        </m:ctrlPr>
                      </m:naryPr>
                      <m:sub>
                        <m:r>
                          <m:rPr>
                            <m:brk m:alnAt="23"/>
                          </m:rPr>
                          <a:rPr lang="en-US" sz="1800" b="0" i="1" smtClean="0">
                            <a:latin typeface="Cambria Math" panose="02040503050406030204" pitchFamily="18" charset="0"/>
                            <a:ea typeface="Cambria Math" panose="02040503050406030204" pitchFamily="18" charset="0"/>
                            <a:cs typeface="Times New Roman" panose="02020603050405020304" pitchFamily="18" charset="0"/>
                          </a:rPr>
                          <m:t>𝑖</m:t>
                        </m:r>
                        <m:r>
                          <a:rPr lang="en-US" sz="1800" b="0" i="1" smtClean="0">
                            <a:latin typeface="Cambria Math" panose="02040503050406030204" pitchFamily="18" charset="0"/>
                            <a:ea typeface="Cambria Math" panose="02040503050406030204" pitchFamily="18" charset="0"/>
                            <a:cs typeface="Times New Roman" panose="02020603050405020304" pitchFamily="18" charset="0"/>
                          </a:rPr>
                          <m:t>=1</m:t>
                        </m:r>
                      </m:sub>
                      <m:sup>
                        <m:r>
                          <a:rPr lang="en-US" sz="1800" b="0" i="1" smtClean="0">
                            <a:latin typeface="Cambria Math" panose="02040503050406030204" pitchFamily="18" charset="0"/>
                            <a:ea typeface="Cambria Math" panose="02040503050406030204" pitchFamily="18" charset="0"/>
                            <a:cs typeface="Times New Roman" panose="02020603050405020304" pitchFamily="18" charset="0"/>
                          </a:rPr>
                          <m:t>𝑛</m:t>
                        </m:r>
                      </m:sup>
                      <m:e>
                        <m:sSub>
                          <m:sSubPr>
                            <m:ctrlPr>
                              <a:rPr lang="en-US" sz="1800" b="0" i="1" smtClean="0">
                                <a:solidFill>
                                  <a:srgbClr val="836967"/>
                                </a:solidFill>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𝑥</m:t>
                            </m:r>
                          </m:e>
                          <m:sub>
                            <m:r>
                              <a:rPr lang="en-US" sz="1800" b="0" i="1" smtClean="0">
                                <a:latin typeface="Cambria Math" panose="02040503050406030204" pitchFamily="18" charset="0"/>
                                <a:ea typeface="Cambria Math" panose="02040503050406030204" pitchFamily="18" charset="0"/>
                              </a:rPr>
                              <m:t>𝑖</m:t>
                            </m:r>
                          </m:sub>
                        </m:sSub>
                      </m:e>
                    </m:nary>
                  </m:oMath>
                </a14:m>
                <a:r>
                  <a:rPr lang="en-US" sz="1800" dirty="0">
                    <a:latin typeface="Times New Roman" panose="02020603050405020304" pitchFamily="18" charset="0"/>
                    <a:cs typeface="Times New Roman" panose="02020603050405020304" pitchFamily="18" charset="0"/>
                  </a:rPr>
                  <a:t> </a:t>
                </a:r>
              </a:p>
              <a:p>
                <a:pPr marL="914400" lvl="2" indent="0">
                  <a:buNone/>
                </a:pPr>
                <a:r>
                  <a:rPr lang="en-US" sz="1600" dirty="0" err="1">
                    <a:latin typeface="Times New Roman" panose="02020603050405020304" pitchFamily="18" charset="0"/>
                    <a:cs typeface="Times New Roman" panose="02020603050405020304" pitchFamily="18" charset="0"/>
                  </a:rPr>
                  <a:t>Độ</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lệch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chuẩn</a:t>
                </a:r>
                <a:r>
                  <a:rPr lang="en-US" sz="1800" dirty="0">
                    <a:latin typeface="Times New Roman" panose="02020603050405020304" pitchFamily="18" charset="0"/>
                    <a:cs typeface="Times New Roman" panose="02020603050405020304" pitchFamily="18" charset="0"/>
                  </a:rPr>
                  <a:t>: </a:t>
                </a:r>
                <a14:m>
                  <m:oMath xmlns:m="http://schemas.openxmlformats.org/officeDocument/2006/math">
                    <m:r>
                      <a:rPr lang="en-US" sz="1800" i="1" smtClean="0">
                        <a:latin typeface="Cambria Math" panose="02040503050406030204" pitchFamily="18" charset="0"/>
                        <a:ea typeface="Cambria Math" panose="02040503050406030204" pitchFamily="18" charset="0"/>
                        <a:cs typeface="Times New Roman" panose="02020603050405020304" pitchFamily="18" charset="0"/>
                      </a:rPr>
                      <m:t>𝜎</m:t>
                    </m:r>
                    <m:r>
                      <a:rPr lang="en-US" sz="1800" b="0" i="1" smtClean="0">
                        <a:latin typeface="Cambria Math" panose="02040503050406030204" pitchFamily="18" charset="0"/>
                        <a:ea typeface="Cambria Math" panose="02040503050406030204" pitchFamily="18" charset="0"/>
                        <a:cs typeface="Times New Roman" panose="02020603050405020304" pitchFamily="18" charset="0"/>
                      </a:rPr>
                      <m:t>= </m:t>
                    </m:r>
                    <m:rad>
                      <m:radPr>
                        <m:degHide m:val="on"/>
                        <m:ctrlPr>
                          <a:rPr lang="en-US" sz="1800" b="0" i="1" smtClean="0">
                            <a:latin typeface="Cambria Math" panose="02040503050406030204" pitchFamily="18" charset="0"/>
                            <a:ea typeface="Cambria Math" panose="02040503050406030204" pitchFamily="18" charset="0"/>
                            <a:cs typeface="Times New Roman" panose="02020603050405020304" pitchFamily="18" charset="0"/>
                          </a:rPr>
                        </m:ctrlPr>
                      </m:radPr>
                      <m:deg/>
                      <m:e>
                        <m:f>
                          <m:fPr>
                            <m:ctrlPr>
                              <a:rPr lang="en-US" sz="1800" b="0"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US" sz="1800" b="0" i="1" smtClean="0">
                                <a:latin typeface="Cambria Math" panose="02040503050406030204" pitchFamily="18" charset="0"/>
                                <a:ea typeface="Cambria Math" panose="02040503050406030204" pitchFamily="18" charset="0"/>
                                <a:cs typeface="Times New Roman" panose="02020603050405020304" pitchFamily="18" charset="0"/>
                              </a:rPr>
                              <m:t>1</m:t>
                            </m:r>
                          </m:num>
                          <m:den>
                            <m:r>
                              <a:rPr lang="en-US" sz="1800" b="0" i="1" smtClean="0">
                                <a:latin typeface="Cambria Math" panose="02040503050406030204" pitchFamily="18" charset="0"/>
                                <a:ea typeface="Cambria Math" panose="02040503050406030204" pitchFamily="18" charset="0"/>
                                <a:cs typeface="Times New Roman" panose="02020603050405020304" pitchFamily="18" charset="0"/>
                              </a:rPr>
                              <m:t>𝑛</m:t>
                            </m:r>
                            <m:r>
                              <a:rPr lang="en-US" sz="1800" b="0" i="1" smtClean="0">
                                <a:latin typeface="Cambria Math" panose="02040503050406030204" pitchFamily="18" charset="0"/>
                                <a:ea typeface="Cambria Math" panose="02040503050406030204" pitchFamily="18" charset="0"/>
                                <a:cs typeface="Times New Roman" panose="02020603050405020304" pitchFamily="18" charset="0"/>
                              </a:rPr>
                              <m:t>−1</m:t>
                            </m:r>
                          </m:den>
                        </m:f>
                        <m:nary>
                          <m:naryPr>
                            <m:chr m:val="∑"/>
                            <m:ctrlPr>
                              <a:rPr lang="en-US" sz="1800" b="0" i="1" smtClean="0">
                                <a:latin typeface="Cambria Math" panose="02040503050406030204" pitchFamily="18" charset="0"/>
                                <a:ea typeface="Cambria Math" panose="02040503050406030204" pitchFamily="18" charset="0"/>
                                <a:cs typeface="Times New Roman" panose="02020603050405020304" pitchFamily="18" charset="0"/>
                              </a:rPr>
                            </m:ctrlPr>
                          </m:naryPr>
                          <m:sub>
                            <m:r>
                              <m:rPr>
                                <m:brk m:alnAt="23"/>
                              </m:rPr>
                              <a:rPr lang="en-US" sz="1800" b="0" i="1" smtClean="0">
                                <a:latin typeface="Cambria Math" panose="02040503050406030204" pitchFamily="18" charset="0"/>
                                <a:ea typeface="Cambria Math" panose="02040503050406030204" pitchFamily="18" charset="0"/>
                                <a:cs typeface="Times New Roman" panose="02020603050405020304" pitchFamily="18" charset="0"/>
                              </a:rPr>
                              <m:t>𝑖</m:t>
                            </m:r>
                            <m:r>
                              <a:rPr lang="en-US" sz="1800" b="0" i="1" smtClean="0">
                                <a:latin typeface="Cambria Math" panose="02040503050406030204" pitchFamily="18" charset="0"/>
                                <a:ea typeface="Cambria Math" panose="02040503050406030204" pitchFamily="18" charset="0"/>
                                <a:cs typeface="Times New Roman" panose="02020603050405020304" pitchFamily="18" charset="0"/>
                              </a:rPr>
                              <m:t>=1</m:t>
                            </m:r>
                          </m:sub>
                          <m:sup>
                            <m:r>
                              <a:rPr lang="en-US" sz="1800" b="0" i="1" smtClean="0">
                                <a:latin typeface="Cambria Math" panose="02040503050406030204" pitchFamily="18" charset="0"/>
                                <a:ea typeface="Cambria Math" panose="02040503050406030204" pitchFamily="18" charset="0"/>
                                <a:cs typeface="Times New Roman" panose="02020603050405020304" pitchFamily="18" charset="0"/>
                              </a:rPr>
                              <m:t>𝑛</m:t>
                            </m:r>
                          </m:sup>
                          <m:e>
                            <m:sSup>
                              <m:sSupPr>
                                <m:ctrlPr>
                                  <a:rPr lang="en-US" sz="1800" b="0" i="1" smtClean="0">
                                    <a:latin typeface="Cambria Math" panose="02040503050406030204" pitchFamily="18" charset="0"/>
                                    <a:ea typeface="Cambria Math" panose="02040503050406030204" pitchFamily="18" charset="0"/>
                                  </a:rPr>
                                </m:ctrlPr>
                              </m:sSupPr>
                              <m:e>
                                <m:r>
                                  <a:rPr lang="en-US" sz="18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1800" i="1">
                                        <a:solidFill>
                                          <a:srgbClr val="836967"/>
                                        </a:solidFill>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𝑥</m:t>
                                    </m:r>
                                  </m:e>
                                  <m:sub>
                                    <m:r>
                                      <a:rPr lang="en-US" sz="1800" i="1">
                                        <a:latin typeface="Cambria Math" panose="02040503050406030204" pitchFamily="18" charset="0"/>
                                        <a:ea typeface="Cambria Math" panose="02040503050406030204" pitchFamily="18" charset="0"/>
                                      </a:rPr>
                                      <m:t>𝑖</m:t>
                                    </m:r>
                                  </m:sub>
                                </m:sSub>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𝜇</m:t>
                                </m:r>
                                <m:r>
                                  <a:rPr lang="en-US" sz="1800" i="1">
                                    <a:latin typeface="Cambria Math" panose="02040503050406030204" pitchFamily="18" charset="0"/>
                                    <a:ea typeface="Cambria Math" panose="02040503050406030204" pitchFamily="18" charset="0"/>
                                  </a:rPr>
                                  <m:t>)</m:t>
                                </m:r>
                              </m:e>
                              <m:sup>
                                <m:r>
                                  <a:rPr lang="en-US" sz="1800" b="0" i="1" smtClean="0">
                                    <a:latin typeface="Cambria Math" panose="02040503050406030204" pitchFamily="18" charset="0"/>
                                    <a:ea typeface="Cambria Math" panose="02040503050406030204" pitchFamily="18" charset="0"/>
                                  </a:rPr>
                                  <m:t>2</m:t>
                                </m:r>
                              </m:sup>
                            </m:sSup>
                          </m:e>
                        </m:nary>
                      </m:e>
                    </m:rad>
                  </m:oMath>
                </a14:m>
                <a:endParaRPr lang="en-US" sz="1800" dirty="0">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Trong </a:t>
                </a:r>
                <a:r>
                  <a:rPr lang="en-US" sz="1800" dirty="0" err="1">
                    <a:latin typeface="Times New Roman" panose="02020603050405020304" pitchFamily="18" charset="0"/>
                    <a:cs typeface="Times New Roman" panose="02020603050405020304" pitchFamily="18" charset="0"/>
                  </a:rPr>
                  <a:t>đó</a:t>
                </a:r>
                <a:r>
                  <a:rPr lang="en-US" sz="1800" dirty="0">
                    <a:latin typeface="Times New Roman" panose="02020603050405020304" pitchFamily="18" charset="0"/>
                    <a:cs typeface="Times New Roman" panose="02020603050405020304" pitchFamily="18" charset="0"/>
                  </a:rPr>
                  <a:t>: </a:t>
                </a:r>
              </a:p>
              <a:p>
                <a:pPr marL="914400" lvl="2" indent="0">
                  <a:buNone/>
                </a:pPr>
                <a:r>
                  <a:rPr lang="en-US" sz="1600" dirty="0">
                    <a:latin typeface="Times New Roman" panose="02020603050405020304" pitchFamily="18" charset="0"/>
                    <a:cs typeface="Times New Roman" panose="02020603050405020304" pitchFamily="18" charset="0"/>
                  </a:rPr>
                  <a:t>N </a:t>
                </a:r>
                <a:r>
                  <a:rPr lang="en-US" sz="1600" dirty="0" err="1">
                    <a:latin typeface="Times New Roman" panose="02020603050405020304" pitchFamily="18" charset="0"/>
                    <a:cs typeface="Times New Roman" panose="02020603050405020304" pitchFamily="18" charset="0"/>
                  </a:rPr>
                  <a:t>là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số</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lượng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phần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tử</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trong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mảng</a:t>
                </a:r>
                <a:r>
                  <a:rPr lang="en-US" sz="1600" dirty="0">
                    <a:latin typeface="Times New Roman" panose="02020603050405020304" pitchFamily="18" charset="0"/>
                    <a:cs typeface="Times New Roman" panose="02020603050405020304" pitchFamily="18" charset="0"/>
                  </a:rPr>
                  <a:t>.</a:t>
                </a:r>
              </a:p>
              <a:p>
                <a:pPr marL="914400" lvl="2" indent="0">
                  <a:buNone/>
                </a:pPr>
                <a:r>
                  <a:rPr lang="en-US" sz="1600" dirty="0">
                    <a:latin typeface="Times New Roman" panose="02020603050405020304" pitchFamily="18" charset="0"/>
                    <a:cs typeface="Times New Roman" panose="02020603050405020304" pitchFamily="18" charset="0"/>
                  </a:rPr>
                  <a:t>X</a:t>
                </a:r>
                <a:r>
                  <a:rPr lang="en-US" sz="1600" baseline="-25000" dirty="0">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giá</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trị</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của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phần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tử</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thứ</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trong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mảng</a:t>
                </a:r>
                <a:r>
                  <a:rPr lang="en-US" sz="1600" dirty="0">
                    <a:latin typeface="Times New Roman" panose="02020603050405020304" pitchFamily="18" charset="0"/>
                    <a:cs typeface="Times New Roman" panose="02020603050405020304" pitchFamily="18" charset="0"/>
                  </a:rPr>
                  <a:t>.</a:t>
                </a:r>
              </a:p>
              <a:p>
                <a:pPr marL="914400" lvl="2" indent="0">
                  <a:buNone/>
                </a:pPr>
                <a14:m>
                  <m:oMath xmlns:m="http://schemas.openxmlformats.org/officeDocument/2006/math">
                    <m:r>
                      <a:rPr lang="en-US" sz="1600" i="1" smtClean="0">
                        <a:latin typeface="Cambria Math" panose="02040503050406030204" pitchFamily="18" charset="0"/>
                        <a:ea typeface="Cambria Math" panose="02040503050406030204" pitchFamily="18" charset="0"/>
                        <a:cs typeface="Times New Roman" panose="02020603050405020304" pitchFamily="18" charset="0"/>
                      </a:rPr>
                      <m:t>𝜇</m:t>
                    </m:r>
                  </m:oMath>
                </a14:m>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trung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bình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của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các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giá</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trị</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trong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mảng</a:t>
                </a:r>
                <a:r>
                  <a:rPr lang="en-US" sz="1600" dirty="0">
                    <a:latin typeface="Times New Roman" panose="02020603050405020304" pitchFamily="18" charset="0"/>
                    <a:cs typeface="Times New Roman" panose="02020603050405020304" pitchFamily="18" charset="0"/>
                  </a:rPr>
                  <a:t>.</a:t>
                </a:r>
              </a:p>
              <a:p>
                <a:pPr marL="914400" lvl="2" indent="0">
                  <a:buNone/>
                </a:pPr>
                <a14:m>
                  <m:oMath xmlns:m="http://schemas.openxmlformats.org/officeDocument/2006/math">
                    <m:r>
                      <a:rPr lang="en-US" sz="1600" i="1" smtClean="0">
                        <a:latin typeface="Cambria Math" panose="02040503050406030204" pitchFamily="18" charset="0"/>
                        <a:ea typeface="Cambria Math" panose="02040503050406030204" pitchFamily="18" charset="0"/>
                        <a:cs typeface="Times New Roman" panose="02020603050405020304" pitchFamily="18" charset="0"/>
                      </a:rPr>
                      <m:t>𝜎</m:t>
                    </m:r>
                  </m:oMath>
                </a14:m>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độ</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lệch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chuẩn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của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các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giá</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trị</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trong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mảng</a:t>
                </a:r>
                <a:r>
                  <a:rPr lang="en-US" sz="1600" dirty="0">
                    <a:latin typeface="Times New Roman" panose="02020603050405020304" pitchFamily="18" charset="0"/>
                    <a:cs typeface="Times New Roman" panose="02020603050405020304" pitchFamily="18" charset="0"/>
                  </a:rPr>
                  <a:t>.</a:t>
                </a:r>
              </a:p>
            </p:txBody>
          </p:sp>
        </mc:Choice>
        <mc:Fallback xmlns="">
          <p:sp>
            <p:nvSpPr>
              <p:cNvPr id="3" name="Content Placeholder 2">
                <a:extLst>
                  <a:ext uri="{FF2B5EF4-FFF2-40B4-BE49-F238E27FC236}">
                    <a16:creationId xmlns:a16="http://schemas.microsoft.com/office/drawing/2014/main" id="{7CC73584-BEA9-7F47-7AF4-ED5FF1BE7843}"/>
                  </a:ext>
                </a:extLst>
              </p:cNvPr>
              <p:cNvSpPr>
                <a:spLocks noGrp="1" noRot="1" noChangeAspect="1" noMove="1" noResize="1" noEditPoints="1" noAdjustHandles="1" noChangeArrowheads="1" noChangeShapeType="1" noTextEdit="1"/>
              </p:cNvSpPr>
              <p:nvPr>
                <p:ph idx="1"/>
              </p:nvPr>
            </p:nvSpPr>
            <p:spPr>
              <a:xfrm>
                <a:off x="2159876" y="1308538"/>
                <a:ext cx="9344736" cy="4132892"/>
              </a:xfrm>
              <a:blipFill>
                <a:blip r:embed="rId2"/>
                <a:stretch>
                  <a:fillRect l="-587" t="-885"/>
                </a:stretch>
              </a:blipFill>
            </p:spPr>
            <p:txBody>
              <a:bodyPr/>
              <a:lstStyle/>
              <a:p>
                <a:r>
                  <a:rPr lang="en-US">
                    <a:noFill/>
                  </a:rPr>
                  <a:t> </a:t>
                </a:r>
              </a:p>
            </p:txBody>
          </p:sp>
        </mc:Fallback>
      </mc:AlternateContent>
    </p:spTree>
    <p:extLst>
      <p:ext uri="{BB962C8B-B14F-4D97-AF65-F5344CB8AC3E}">
        <p14:creationId xmlns:p14="http://schemas.microsoft.com/office/powerpoint/2010/main" val="1090240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66404-FD53-8D47-78AA-1648CF1652EE}"/>
              </a:ext>
            </a:extLst>
          </p:cNvPr>
          <p:cNvSpPr>
            <a:spLocks noGrp="1"/>
          </p:cNvSpPr>
          <p:nvPr>
            <p:ph type="title"/>
          </p:nvPr>
        </p:nvSpPr>
        <p:spPr>
          <a:xfrm>
            <a:off x="2592925" y="624110"/>
            <a:ext cx="8911687" cy="698504"/>
          </a:xfrm>
        </p:spPr>
        <p:txBody>
          <a:bodyPr/>
          <a:lstStyle/>
          <a:p>
            <a:r>
              <a:rPr lang="en-US" dirty="0"/>
              <a:t>KNN</a:t>
            </a:r>
          </a:p>
        </p:txBody>
      </p:sp>
      <p:sp>
        <p:nvSpPr>
          <p:cNvPr id="3" name="Content Placeholder 2">
            <a:extLst>
              <a:ext uri="{FF2B5EF4-FFF2-40B4-BE49-F238E27FC236}">
                <a16:creationId xmlns:a16="http://schemas.microsoft.com/office/drawing/2014/main" id="{CFB97EC6-2060-1525-6F52-E498C11A446D}"/>
              </a:ext>
            </a:extLst>
          </p:cNvPr>
          <p:cNvSpPr>
            <a:spLocks noGrp="1"/>
          </p:cNvSpPr>
          <p:nvPr>
            <p:ph idx="1"/>
          </p:nvPr>
        </p:nvSpPr>
        <p:spPr>
          <a:xfrm>
            <a:off x="2589212" y="1322614"/>
            <a:ext cx="8915400" cy="4588608"/>
          </a:xfrm>
        </p:spPr>
        <p:txBody>
          <a:bodyPr/>
          <a:lstStyle/>
          <a:p>
            <a:pPr>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Trung </a:t>
            </a:r>
            <a:r>
              <a:rPr lang="en-US" b="0" i="0" dirty="0" err="1">
                <a:solidFill>
                  <a:schemeClr val="tx1"/>
                </a:solidFill>
                <a:effectLst/>
                <a:latin typeface="Times New Roman" panose="02020603050405020304" pitchFamily="18" charset="0"/>
                <a:cs typeface="Times New Roman" panose="02020603050405020304" pitchFamily="18" charset="0"/>
              </a:rPr>
              <a:t>bình</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chiều</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cao</a:t>
            </a:r>
            <a:r>
              <a:rPr lang="en-US" b="0" i="0" dirty="0">
                <a:solidFill>
                  <a:schemeClr val="tx1"/>
                </a:solidFill>
                <a:effectLst/>
                <a:latin typeface="Times New Roman" panose="02020603050405020304" pitchFamily="18" charset="0"/>
                <a:cs typeface="Times New Roman" panose="02020603050405020304" pitchFamily="18" charset="0"/>
              </a:rPr>
              <a:t>: (1.70 + 1.65 + 1.80 + 1.60 + 1.75 + 1.68 + 1.72 + 1.62 + 1.77 + 1.63)/ 10 = 1.69</a:t>
            </a:r>
          </a:p>
          <a:p>
            <a:pPr algn="l">
              <a:buFont typeface="Arial" panose="020B0604020202020204" pitchFamily="34" charset="0"/>
              <a:buChar char="•"/>
            </a:pPr>
            <a:r>
              <a:rPr lang="en-US" b="0" i="0" dirty="0" err="1">
                <a:solidFill>
                  <a:schemeClr val="tx1"/>
                </a:solidFill>
                <a:effectLst/>
                <a:latin typeface="Times New Roman" panose="02020603050405020304" pitchFamily="18" charset="0"/>
                <a:cs typeface="Times New Roman" panose="02020603050405020304" pitchFamily="18" charset="0"/>
              </a:rPr>
              <a:t>Độ</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lệch</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chuẩn</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chiều</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cao</a:t>
            </a:r>
            <a:r>
              <a:rPr lang="en-US" b="0" i="0" dirty="0">
                <a:solidFill>
                  <a:schemeClr val="tx1"/>
                </a:solidFill>
                <a:effectLst/>
                <a:latin typeface="Times New Roman" panose="02020603050405020304" pitchFamily="18" charset="0"/>
                <a:cs typeface="Times New Roman" panose="02020603050405020304" pitchFamily="18" charset="0"/>
              </a:rPr>
              <a:t>: 0.071</a:t>
            </a:r>
          </a:p>
          <a:p>
            <a:pPr algn="l">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Trung </a:t>
            </a:r>
            <a:r>
              <a:rPr lang="en-US" b="0" i="0" dirty="0" err="1">
                <a:solidFill>
                  <a:schemeClr val="tx1"/>
                </a:solidFill>
                <a:effectLst/>
                <a:latin typeface="Times New Roman" panose="02020603050405020304" pitchFamily="18" charset="0"/>
                <a:cs typeface="Times New Roman" panose="02020603050405020304" pitchFamily="18" charset="0"/>
              </a:rPr>
              <a:t>bình</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cân</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nặng</a:t>
            </a:r>
            <a:r>
              <a:rPr lang="en-US" b="0" i="0" dirty="0">
                <a:solidFill>
                  <a:schemeClr val="tx1"/>
                </a:solidFill>
                <a:effectLst/>
                <a:latin typeface="Times New Roman" panose="02020603050405020304" pitchFamily="18" charset="0"/>
                <a:cs typeface="Times New Roman" panose="02020603050405020304" pitchFamily="18" charset="0"/>
              </a:rPr>
              <a:t>: 65 + 55 + 75 + 45 + 70 + 60 + 62 + 48 + 80 + 52 / 10 = 62</a:t>
            </a:r>
          </a:p>
          <a:p>
            <a:pPr algn="l">
              <a:buFont typeface="Arial" panose="020B0604020202020204" pitchFamily="34" charset="0"/>
              <a:buChar char="•"/>
            </a:pPr>
            <a:r>
              <a:rPr lang="en-US" b="0" i="0" dirty="0" err="1">
                <a:solidFill>
                  <a:schemeClr val="tx1"/>
                </a:solidFill>
                <a:effectLst/>
                <a:latin typeface="Times New Roman" panose="02020603050405020304" pitchFamily="18" charset="0"/>
                <a:cs typeface="Times New Roman" panose="02020603050405020304" pitchFamily="18" charset="0"/>
              </a:rPr>
              <a:t>Độ</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lệch</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chuẩn</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cân</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nặng</a:t>
            </a:r>
            <a:r>
              <a:rPr lang="en-US" b="0" i="0" dirty="0">
                <a:solidFill>
                  <a:schemeClr val="tx1"/>
                </a:solidFill>
                <a:effectLst/>
                <a:latin typeface="Times New Roman" panose="02020603050405020304" pitchFamily="18" charset="0"/>
                <a:cs typeface="Times New Roman" panose="02020603050405020304" pitchFamily="18" charset="0"/>
              </a:rPr>
              <a:t>: 10.82</a:t>
            </a:r>
          </a:p>
          <a:p>
            <a:pPr algn="l">
              <a:buFont typeface="Arial" panose="020B0604020202020204" pitchFamily="34" charset="0"/>
              <a:buChar char="•"/>
            </a:pPr>
            <a:r>
              <a:rPr lang="en-US" b="0" i="0" dirty="0" err="1">
                <a:solidFill>
                  <a:schemeClr val="tx1"/>
                </a:solidFill>
                <a:effectLst/>
                <a:latin typeface="Times New Roman" panose="02020603050405020304" pitchFamily="18" charset="0"/>
                <a:cs typeface="Times New Roman" panose="02020603050405020304" pitchFamily="18" charset="0"/>
              </a:rPr>
              <a:t>Chuẩn</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hóa</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dữ</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liệu</a:t>
            </a:r>
            <a:r>
              <a:rPr lang="en-US" b="0" i="0" dirty="0">
                <a:solidFill>
                  <a:schemeClr val="tx1"/>
                </a:solidFill>
                <a:effectLst/>
                <a:latin typeface="Times New Roman" panose="02020603050405020304" pitchFamily="18" charset="0"/>
                <a:cs typeface="Times New Roman" panose="02020603050405020304" pitchFamily="18" charset="0"/>
              </a:rPr>
              <a:t>:</a:t>
            </a:r>
          </a:p>
          <a:p>
            <a:pPr marL="742950" lvl="1" indent="-285750" algn="l">
              <a:buFont typeface="Arial" panose="020B0604020202020204" pitchFamily="34" charset="0"/>
              <a:buChar char="•"/>
            </a:pPr>
            <a:r>
              <a:rPr lang="en-US" b="0" i="0" dirty="0" err="1">
                <a:solidFill>
                  <a:schemeClr val="tx1"/>
                </a:solidFill>
                <a:effectLst/>
                <a:latin typeface="Times New Roman" panose="02020603050405020304" pitchFamily="18" charset="0"/>
                <a:cs typeface="Times New Roman" panose="02020603050405020304" pitchFamily="18" charset="0"/>
              </a:rPr>
              <a:t>Chiều</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cao</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của</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điểm</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mới</a:t>
            </a:r>
            <a:r>
              <a:rPr lang="en-US" b="0" i="0" dirty="0">
                <a:solidFill>
                  <a:schemeClr val="tx1"/>
                </a:solidFill>
                <a:effectLst/>
                <a:latin typeface="Times New Roman" panose="02020603050405020304" pitchFamily="18" charset="0"/>
                <a:cs typeface="Times New Roman" panose="02020603050405020304" pitchFamily="18" charset="0"/>
              </a:rPr>
              <a:t>: (1.74 - 1.69) / 0.071 = 0.71</a:t>
            </a:r>
          </a:p>
          <a:p>
            <a:pPr marL="742950" lvl="1" indent="-285750" algn="l">
              <a:buFont typeface="Arial" panose="020B0604020202020204" pitchFamily="34" charset="0"/>
              <a:buChar char="•"/>
            </a:pPr>
            <a:r>
              <a:rPr lang="en-US" b="0" i="0" dirty="0" err="1">
                <a:solidFill>
                  <a:schemeClr val="tx1"/>
                </a:solidFill>
                <a:effectLst/>
                <a:latin typeface="Times New Roman" panose="02020603050405020304" pitchFamily="18" charset="0"/>
                <a:cs typeface="Times New Roman" panose="02020603050405020304" pitchFamily="18" charset="0"/>
              </a:rPr>
              <a:t>Cân</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nặng</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của</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điểm</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mới</a:t>
            </a:r>
            <a:r>
              <a:rPr lang="en-US" b="0" i="0" dirty="0">
                <a:solidFill>
                  <a:schemeClr val="tx1"/>
                </a:solidFill>
                <a:effectLst/>
                <a:latin typeface="Times New Roman" panose="02020603050405020304" pitchFamily="18" charset="0"/>
                <a:cs typeface="Times New Roman" panose="02020603050405020304" pitchFamily="18" charset="0"/>
              </a:rPr>
              <a:t>: (67 - 62) / 10.82 = 0.46</a:t>
            </a:r>
          </a:p>
          <a:p>
            <a:pPr marL="742950" lvl="1" indent="-285750" algn="l">
              <a:buFont typeface="Arial" panose="020B0604020202020204" pitchFamily="34" charset="0"/>
              <a:buChar char="•"/>
            </a:pPr>
            <a:r>
              <a:rPr lang="en-US" b="0" i="0" dirty="0" err="1">
                <a:solidFill>
                  <a:schemeClr val="tx1"/>
                </a:solidFill>
                <a:effectLst/>
                <a:latin typeface="Times New Roman" panose="02020603050405020304" pitchFamily="18" charset="0"/>
                <a:cs typeface="Times New Roman" panose="02020603050405020304" pitchFamily="18" charset="0"/>
              </a:rPr>
              <a:t>Chọn</a:t>
            </a:r>
            <a:r>
              <a:rPr lang="en-US" b="0" i="0" dirty="0">
                <a:solidFill>
                  <a:schemeClr val="tx1"/>
                </a:solidFill>
                <a:effectLst/>
                <a:latin typeface="Times New Roman" panose="02020603050405020304" pitchFamily="18" charset="0"/>
                <a:cs typeface="Times New Roman" panose="02020603050405020304" pitchFamily="18" charset="0"/>
              </a:rPr>
              <a:t> k = 5</a:t>
            </a:r>
          </a:p>
          <a:p>
            <a:endParaRPr lang="en-US" b="0" i="0" dirty="0">
              <a:solidFill>
                <a:schemeClr val="tx1"/>
              </a:solidFill>
              <a:effectLst/>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1149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42A4B-3E95-E30B-7910-BEFDDDB0BB64}"/>
              </a:ext>
            </a:extLst>
          </p:cNvPr>
          <p:cNvSpPr>
            <a:spLocks noGrp="1"/>
          </p:cNvSpPr>
          <p:nvPr>
            <p:ph type="title"/>
          </p:nvPr>
        </p:nvSpPr>
        <p:spPr>
          <a:xfrm>
            <a:off x="2592925" y="624110"/>
            <a:ext cx="8911687" cy="680034"/>
          </a:xfrm>
        </p:spPr>
        <p:txBody>
          <a:bodyPr/>
          <a:lstStyle/>
          <a:p>
            <a:r>
              <a:rPr lang="en-US" dirty="0"/>
              <a:t>KNN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D8BCF0B-B63D-EC86-A9BB-65B6E4267736}"/>
                  </a:ext>
                </a:extLst>
              </p:cNvPr>
              <p:cNvSpPr>
                <a:spLocks noGrp="1"/>
              </p:cNvSpPr>
              <p:nvPr>
                <p:ph idx="1"/>
              </p:nvPr>
            </p:nvSpPr>
            <p:spPr>
              <a:xfrm>
                <a:off x="2589212" y="1304144"/>
                <a:ext cx="8915400" cy="4607078"/>
              </a:xfrm>
            </p:spPr>
            <p:txBody>
              <a:bodyPr/>
              <a:lstStyle/>
              <a:p>
                <a:r>
                  <a:rPr lang="en-US" dirty="0">
                    <a:latin typeface="Times New Roman" panose="02020603050405020304" pitchFamily="18" charset="0"/>
                    <a:cs typeface="Times New Roman" panose="02020603050405020304" pitchFamily="18" charset="0"/>
                  </a:rPr>
                  <a:t>Bước 2: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endParaRPr lang="en-US" dirty="0">
                  <a:latin typeface="Times New Roman" panose="02020603050405020304" pitchFamily="18" charset="0"/>
                  <a:cs typeface="Times New Roman" panose="02020603050405020304" pitchFamily="18" charset="0"/>
                </a:endParaRPr>
              </a:p>
              <a:p>
                <a:pPr lvl="1"/>
                <a:r>
                  <a:rPr lang="en-US" b="0" i="0" dirty="0" err="1">
                    <a:solidFill>
                      <a:schemeClr val="tx1"/>
                    </a:solidFill>
                    <a:effectLst/>
                    <a:latin typeface="Times New Roman" panose="02020603050405020304" pitchFamily="18" charset="0"/>
                    <a:cs typeface="Times New Roman" panose="02020603050405020304" pitchFamily="18" charset="0"/>
                  </a:rPr>
                  <a:t>Tính</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khoảng</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cách</a:t>
                </a:r>
                <a:r>
                  <a:rPr lang="en-US" b="0" i="0" dirty="0">
                    <a:solidFill>
                      <a:schemeClr val="tx1"/>
                    </a:solidFill>
                    <a:effectLst/>
                    <a:latin typeface="Times New Roman" panose="02020603050405020304" pitchFamily="18" charset="0"/>
                    <a:cs typeface="Times New Roman" panose="02020603050405020304" pitchFamily="18" charset="0"/>
                  </a:rPr>
                  <a:t> Euclidean </a:t>
                </a:r>
                <a:r>
                  <a:rPr lang="en-US" b="0" i="0" dirty="0" err="1">
                    <a:solidFill>
                      <a:schemeClr val="tx1"/>
                    </a:solidFill>
                    <a:effectLst/>
                    <a:latin typeface="Times New Roman" panose="02020603050405020304" pitchFamily="18" charset="0"/>
                    <a:cs typeface="Times New Roman" panose="02020603050405020304" pitchFamily="18" charset="0"/>
                  </a:rPr>
                  <a:t>giữa</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điểm</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mới</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và</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các</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điểm</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dữ</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liệu</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trong</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tập</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dữ</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liệu</a:t>
                </a:r>
                <a:r>
                  <a:rPr lang="en-US" b="0" i="0" dirty="0">
                    <a:solidFill>
                      <a:schemeClr val="tx1"/>
                    </a:solidFill>
                    <a:effectLst/>
                    <a:latin typeface="Times New Roman" panose="02020603050405020304" pitchFamily="18" charset="0"/>
                    <a:cs typeface="Times New Roman" panose="02020603050405020304" pitchFamily="18" charset="0"/>
                  </a:rPr>
                  <a:t>:</a:t>
                </a:r>
              </a:p>
              <a:p>
                <a:pPr lvl="1"/>
                <a14:m>
                  <m:oMath xmlns:m="http://schemas.openxmlformats.org/officeDocument/2006/math">
                    <m:r>
                      <a:rPr lang="en-US" sz="1800" b="0" i="1" smtClean="0">
                        <a:solidFill>
                          <a:schemeClr val="tx1"/>
                        </a:solidFill>
                        <a:latin typeface="Cambria Math" panose="02040503050406030204" pitchFamily="18" charset="0"/>
                        <a:cs typeface="Times New Roman" panose="02020603050405020304" pitchFamily="18" charset="0"/>
                      </a:rPr>
                      <m:t>𝑑</m:t>
                    </m:r>
                    <m:r>
                      <a:rPr lang="en-US" sz="1800" b="0" i="1" smtClean="0">
                        <a:solidFill>
                          <a:schemeClr val="tx1"/>
                        </a:solidFill>
                        <a:latin typeface="Cambria Math" panose="02040503050406030204" pitchFamily="18" charset="0"/>
                        <a:cs typeface="Times New Roman" panose="02020603050405020304" pitchFamily="18" charset="0"/>
                      </a:rPr>
                      <m:t>= </m:t>
                    </m:r>
                    <m:rad>
                      <m:radPr>
                        <m:degHide m:val="on"/>
                        <m:ctrlPr>
                          <a:rPr lang="en-US" sz="1800" b="0" i="1" smtClean="0">
                            <a:solidFill>
                              <a:schemeClr val="tx1"/>
                            </a:solidFill>
                            <a:latin typeface="Cambria Math" panose="02040503050406030204" pitchFamily="18" charset="0"/>
                            <a:cs typeface="Times New Roman" panose="02020603050405020304" pitchFamily="18" charset="0"/>
                          </a:rPr>
                        </m:ctrlPr>
                      </m:radPr>
                      <m:deg/>
                      <m:e>
                        <m:sSup>
                          <m:sSupPr>
                            <m:ctrlPr>
                              <a:rPr lang="en-US" sz="1800" b="0" i="1" smtClean="0">
                                <a:solidFill>
                                  <a:schemeClr val="tx1"/>
                                </a:solidFill>
                                <a:latin typeface="Cambria Math" panose="02040503050406030204" pitchFamily="18" charset="0"/>
                                <a:cs typeface="Times New Roman" panose="02020603050405020304" pitchFamily="18" charset="0"/>
                              </a:rPr>
                            </m:ctrlPr>
                          </m:sSupPr>
                          <m:e>
                            <m:r>
                              <a:rPr lang="en-US" sz="1800" b="0" i="1" smtClean="0">
                                <a:solidFill>
                                  <a:schemeClr val="tx1"/>
                                </a:solidFill>
                                <a:latin typeface="Cambria Math" panose="02040503050406030204" pitchFamily="18" charset="0"/>
                                <a:cs typeface="Times New Roman" panose="02020603050405020304" pitchFamily="18" charset="0"/>
                              </a:rPr>
                              <m:t>(</m:t>
                            </m:r>
                            <m:sSub>
                              <m:sSubPr>
                                <m:ctrlPr>
                                  <a:rPr lang="en-US" sz="1800" i="1">
                                    <a:solidFill>
                                      <a:srgbClr val="836967"/>
                                    </a:solidFill>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𝑥</m:t>
                                </m:r>
                              </m:e>
                              <m:sub>
                                <m:r>
                                  <a:rPr lang="en-US" sz="1800" b="0" i="1" smtClean="0">
                                    <a:latin typeface="Cambria Math" panose="02040503050406030204" pitchFamily="18" charset="0"/>
                                    <a:ea typeface="Cambria Math" panose="02040503050406030204" pitchFamily="18" charset="0"/>
                                  </a:rPr>
                                  <m:t>2</m:t>
                                </m:r>
                              </m:sub>
                            </m:sSub>
                            <m:r>
                              <a:rPr lang="en-US" sz="1800" b="0" i="1" smtClean="0">
                                <a:latin typeface="Cambria Math" panose="02040503050406030204" pitchFamily="18" charset="0"/>
                                <a:ea typeface="Cambria Math" panose="02040503050406030204" pitchFamily="18" charset="0"/>
                              </a:rPr>
                              <m:t>−</m:t>
                            </m:r>
                            <m:sSub>
                              <m:sSubPr>
                                <m:ctrlPr>
                                  <a:rPr lang="en-US" sz="1800" i="1">
                                    <a:solidFill>
                                      <a:srgbClr val="836967"/>
                                    </a:solidFill>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𝑥</m:t>
                                </m:r>
                              </m:e>
                              <m:sub>
                                <m:r>
                                  <a:rPr lang="en-US" sz="1800" b="0" i="1" smtClean="0">
                                    <a:latin typeface="Cambria Math" panose="02040503050406030204" pitchFamily="18" charset="0"/>
                                    <a:ea typeface="Cambria Math" panose="02040503050406030204" pitchFamily="18" charset="0"/>
                                  </a:rPr>
                                  <m:t>1</m:t>
                                </m:r>
                              </m:sub>
                            </m:sSub>
                            <m:r>
                              <a:rPr lang="en-US" sz="1800" b="0" i="1" smtClean="0">
                                <a:solidFill>
                                  <a:schemeClr val="tx1"/>
                                </a:solidFill>
                                <a:latin typeface="Cambria Math" panose="02040503050406030204" pitchFamily="18" charset="0"/>
                                <a:cs typeface="Times New Roman" panose="02020603050405020304" pitchFamily="18" charset="0"/>
                              </a:rPr>
                              <m:t>)</m:t>
                            </m:r>
                          </m:e>
                          <m:sup>
                            <m:r>
                              <a:rPr lang="en-US" sz="1800" b="0" i="1" smtClean="0">
                                <a:solidFill>
                                  <a:schemeClr val="tx1"/>
                                </a:solidFill>
                                <a:latin typeface="Cambria Math" panose="02040503050406030204" pitchFamily="18" charset="0"/>
                                <a:cs typeface="Times New Roman" panose="02020603050405020304" pitchFamily="18" charset="0"/>
                              </a:rPr>
                              <m:t>2</m:t>
                            </m:r>
                          </m:sup>
                        </m:sSup>
                        <m:r>
                          <a:rPr lang="en-US" sz="1800" b="0" i="1" smtClean="0">
                            <a:solidFill>
                              <a:schemeClr val="tx1"/>
                            </a:solidFill>
                            <a:latin typeface="Cambria Math" panose="02040503050406030204" pitchFamily="18" charset="0"/>
                            <a:cs typeface="Times New Roman" panose="02020603050405020304" pitchFamily="18" charset="0"/>
                          </a:rPr>
                          <m:t>+</m:t>
                        </m:r>
                        <m:sSup>
                          <m:sSupPr>
                            <m:ctrlPr>
                              <a:rPr lang="en-US" sz="1800" b="0" i="1" smtClean="0">
                                <a:solidFill>
                                  <a:schemeClr val="tx1"/>
                                </a:solidFill>
                                <a:latin typeface="Cambria Math" panose="02040503050406030204" pitchFamily="18" charset="0"/>
                                <a:cs typeface="Times New Roman" panose="02020603050405020304" pitchFamily="18" charset="0"/>
                              </a:rPr>
                            </m:ctrlPr>
                          </m:sSupPr>
                          <m:e>
                            <m:r>
                              <a:rPr lang="en-US" sz="1800" b="0" i="1" smtClean="0">
                                <a:solidFill>
                                  <a:schemeClr val="tx1"/>
                                </a:solidFill>
                                <a:latin typeface="Cambria Math" panose="02040503050406030204" pitchFamily="18" charset="0"/>
                                <a:cs typeface="Times New Roman" panose="02020603050405020304" pitchFamily="18" charset="0"/>
                              </a:rPr>
                              <m:t>(</m:t>
                            </m:r>
                            <m:sSub>
                              <m:sSubPr>
                                <m:ctrlPr>
                                  <a:rPr lang="en-US" sz="1800" i="1">
                                    <a:solidFill>
                                      <a:srgbClr val="836967"/>
                                    </a:solidFill>
                                    <a:latin typeface="Cambria Math" panose="02040503050406030204" pitchFamily="18" charset="0"/>
                                    <a:ea typeface="Cambria Math" panose="02040503050406030204" pitchFamily="18" charset="0"/>
                                  </a:rPr>
                                </m:ctrlPr>
                              </m:sSubPr>
                              <m:e>
                                <m:r>
                                  <a:rPr lang="en-US" sz="1800" b="0" i="1" smtClean="0">
                                    <a:solidFill>
                                      <a:srgbClr val="836967"/>
                                    </a:solidFill>
                                    <a:latin typeface="Cambria Math" panose="02040503050406030204" pitchFamily="18" charset="0"/>
                                    <a:ea typeface="Cambria Math" panose="02040503050406030204" pitchFamily="18" charset="0"/>
                                  </a:rPr>
                                  <m:t>𝑦</m:t>
                                </m:r>
                              </m:e>
                              <m:sub>
                                <m:r>
                                  <a:rPr lang="en-US" sz="1800" b="0" i="1" smtClean="0">
                                    <a:latin typeface="Cambria Math" panose="02040503050406030204" pitchFamily="18" charset="0"/>
                                    <a:ea typeface="Cambria Math" panose="02040503050406030204" pitchFamily="18" charset="0"/>
                                  </a:rPr>
                                  <m:t>2</m:t>
                                </m:r>
                              </m:sub>
                            </m:sSub>
                            <m:r>
                              <a:rPr lang="en-US" sz="1800" b="0" i="1" smtClean="0">
                                <a:latin typeface="Cambria Math" panose="02040503050406030204" pitchFamily="18" charset="0"/>
                                <a:ea typeface="Cambria Math" panose="02040503050406030204" pitchFamily="18" charset="0"/>
                              </a:rPr>
                              <m:t>−</m:t>
                            </m:r>
                            <m:sSub>
                              <m:sSubPr>
                                <m:ctrlPr>
                                  <a:rPr lang="en-US" sz="1800" i="1">
                                    <a:solidFill>
                                      <a:srgbClr val="836967"/>
                                    </a:solidFill>
                                    <a:latin typeface="Cambria Math" panose="02040503050406030204" pitchFamily="18" charset="0"/>
                                    <a:ea typeface="Cambria Math" panose="02040503050406030204" pitchFamily="18" charset="0"/>
                                  </a:rPr>
                                </m:ctrlPr>
                              </m:sSubPr>
                              <m:e>
                                <m:r>
                                  <a:rPr lang="en-US" sz="1800" b="0" i="1" smtClean="0">
                                    <a:solidFill>
                                      <a:srgbClr val="836967"/>
                                    </a:solidFill>
                                    <a:latin typeface="Cambria Math" panose="02040503050406030204" pitchFamily="18" charset="0"/>
                                    <a:ea typeface="Cambria Math" panose="02040503050406030204" pitchFamily="18" charset="0"/>
                                  </a:rPr>
                                  <m:t>𝑦</m:t>
                                </m:r>
                              </m:e>
                              <m:sub>
                                <m:r>
                                  <a:rPr lang="en-US" sz="1800" b="0" i="1" smtClean="0">
                                    <a:latin typeface="Cambria Math" panose="02040503050406030204" pitchFamily="18" charset="0"/>
                                    <a:ea typeface="Cambria Math" panose="02040503050406030204" pitchFamily="18" charset="0"/>
                                  </a:rPr>
                                  <m:t>1</m:t>
                                </m:r>
                              </m:sub>
                            </m:sSub>
                            <m:r>
                              <a:rPr lang="en-US" sz="1800" b="0" i="1" smtClean="0">
                                <a:solidFill>
                                  <a:schemeClr val="tx1"/>
                                </a:solidFill>
                                <a:latin typeface="Cambria Math" panose="02040503050406030204" pitchFamily="18" charset="0"/>
                                <a:cs typeface="Times New Roman" panose="02020603050405020304" pitchFamily="18" charset="0"/>
                              </a:rPr>
                              <m:t>)</m:t>
                            </m:r>
                          </m:e>
                          <m:sup>
                            <m:r>
                              <a:rPr lang="en-US" sz="1800" b="0" i="1" smtClean="0">
                                <a:solidFill>
                                  <a:schemeClr val="tx1"/>
                                </a:solidFill>
                                <a:latin typeface="Cambria Math" panose="02040503050406030204" pitchFamily="18" charset="0"/>
                                <a:cs typeface="Times New Roman" panose="02020603050405020304" pitchFamily="18" charset="0"/>
                              </a:rPr>
                              <m:t>2</m:t>
                            </m:r>
                          </m:sup>
                        </m:sSup>
                      </m:e>
                    </m:rad>
                  </m:oMath>
                </a14:m>
                <a:endParaRPr lang="en-US" sz="1800" dirty="0">
                  <a:solidFill>
                    <a:schemeClr val="tx1"/>
                  </a:solidFill>
                  <a:latin typeface="Times New Roman" panose="02020603050405020304" pitchFamily="18" charset="0"/>
                  <a:cs typeface="Times New Roman" panose="02020603050405020304" pitchFamily="18" charset="0"/>
                </a:endParaRPr>
              </a:p>
              <a:p>
                <a:pPr lvl="1"/>
                <a:endParaRPr lang="en-US" sz="18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7D8BCF0B-B63D-EC86-A9BB-65B6E4267736}"/>
                  </a:ext>
                </a:extLst>
              </p:cNvPr>
              <p:cNvSpPr>
                <a:spLocks noGrp="1" noRot="1" noChangeAspect="1" noMove="1" noResize="1" noEditPoints="1" noAdjustHandles="1" noChangeArrowheads="1" noChangeShapeType="1" noTextEdit="1"/>
              </p:cNvSpPr>
              <p:nvPr>
                <p:ph idx="1"/>
              </p:nvPr>
            </p:nvSpPr>
            <p:spPr>
              <a:xfrm>
                <a:off x="2589212" y="1304144"/>
                <a:ext cx="8915400" cy="4607078"/>
              </a:xfrm>
              <a:blipFill>
                <a:blip r:embed="rId2"/>
                <a:stretch>
                  <a:fillRect l="-479" t="-794"/>
                </a:stretch>
              </a:blipFill>
            </p:spPr>
            <p:txBody>
              <a:bodyPr/>
              <a:lstStyle/>
              <a:p>
                <a:r>
                  <a:rPr lang="en-US">
                    <a:noFill/>
                  </a:rPr>
                  <a:t> </a:t>
                </a:r>
              </a:p>
            </p:txBody>
          </p:sp>
        </mc:Fallback>
      </mc:AlternateContent>
      <p:graphicFrame>
        <p:nvGraphicFramePr>
          <p:cNvPr id="5" name="Table 5">
            <a:extLst>
              <a:ext uri="{FF2B5EF4-FFF2-40B4-BE49-F238E27FC236}">
                <a16:creationId xmlns:a16="http://schemas.microsoft.com/office/drawing/2014/main" id="{B8EABCA6-175B-0784-D424-4D620B8A8D24}"/>
              </a:ext>
            </a:extLst>
          </p:cNvPr>
          <p:cNvGraphicFramePr>
            <a:graphicFrameLocks noGrp="1"/>
          </p:cNvGraphicFramePr>
          <p:nvPr>
            <p:extLst>
              <p:ext uri="{D42A27DB-BD31-4B8C-83A1-F6EECF244321}">
                <p14:modId xmlns:p14="http://schemas.microsoft.com/office/powerpoint/2010/main" val="3221488499"/>
              </p:ext>
            </p:extLst>
          </p:nvPr>
        </p:nvGraphicFramePr>
        <p:xfrm>
          <a:off x="2589213" y="2512016"/>
          <a:ext cx="5625399" cy="4079240"/>
        </p:xfrm>
        <a:graphic>
          <a:graphicData uri="http://schemas.openxmlformats.org/drawingml/2006/table">
            <a:tbl>
              <a:tblPr firstRow="1" bandRow="1">
                <a:tableStyleId>{2D5ABB26-0587-4C30-8999-92F81FD0307C}</a:tableStyleId>
              </a:tblPr>
              <a:tblGrid>
                <a:gridCol w="1875133">
                  <a:extLst>
                    <a:ext uri="{9D8B030D-6E8A-4147-A177-3AD203B41FA5}">
                      <a16:colId xmlns:a16="http://schemas.microsoft.com/office/drawing/2014/main" val="3392781863"/>
                    </a:ext>
                  </a:extLst>
                </a:gridCol>
                <a:gridCol w="1875133">
                  <a:extLst>
                    <a:ext uri="{9D8B030D-6E8A-4147-A177-3AD203B41FA5}">
                      <a16:colId xmlns:a16="http://schemas.microsoft.com/office/drawing/2014/main" val="504344876"/>
                    </a:ext>
                  </a:extLst>
                </a:gridCol>
                <a:gridCol w="1875133">
                  <a:extLst>
                    <a:ext uri="{9D8B030D-6E8A-4147-A177-3AD203B41FA5}">
                      <a16:colId xmlns:a16="http://schemas.microsoft.com/office/drawing/2014/main" val="2469622409"/>
                    </a:ext>
                  </a:extLst>
                </a:gridCol>
              </a:tblGrid>
              <a:tr h="370840">
                <a:tc>
                  <a:txBody>
                    <a:bodyPr/>
                    <a:lstStyle/>
                    <a:p>
                      <a:r>
                        <a:rPr lang="en-US" dirty="0" err="1">
                          <a:latin typeface="Times New Roman" panose="02020603050405020304" pitchFamily="18" charset="0"/>
                          <a:cs typeface="Times New Roman" panose="02020603050405020304" pitchFamily="18" charset="0"/>
                        </a:rPr>
                        <a:t>Chiều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cao</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latin typeface="Times New Roman" panose="02020603050405020304" pitchFamily="18" charset="0"/>
                          <a:cs typeface="Times New Roman" panose="02020603050405020304" pitchFamily="18" charset="0"/>
                        </a:rPr>
                        <a:t>Cân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nặng</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latin typeface="Times New Roman" panose="02020603050405020304" pitchFamily="18" charset="0"/>
                          <a:cs typeface="Times New Roman" panose="02020603050405020304" pitchFamily="18" charset="0"/>
                        </a:rPr>
                        <a:t>Khoảng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cách</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1469494"/>
                  </a:ext>
                </a:extLst>
              </a:tr>
              <a:tr h="370840">
                <a:tc>
                  <a:txBody>
                    <a:bodyPr/>
                    <a:lstStyle/>
                    <a:p>
                      <a:r>
                        <a:rPr lang="en-US" dirty="0">
                          <a:latin typeface="Times New Roman" panose="02020603050405020304" pitchFamily="18" charset="0"/>
                          <a:cs typeface="Times New Roman" panose="02020603050405020304" pitchFamily="18" charset="0"/>
                        </a:rPr>
                        <a:t>1.70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Times New Roman" panose="02020603050405020304" pitchFamily="18" charset="0"/>
                          <a:cs typeface="Times New Roman" panose="02020603050405020304" pitchFamily="18" charset="0"/>
                        </a:rPr>
                        <a:t>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Times New Roman" panose="02020603050405020304" pitchFamily="18" charset="0"/>
                          <a:cs typeface="Times New Roman" panose="02020603050405020304" pitchFamily="18" charset="0"/>
                        </a:rPr>
                        <a:t>3.27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63333955"/>
                  </a:ext>
                </a:extLst>
              </a:tr>
              <a:tr h="370840">
                <a:tc>
                  <a:txBody>
                    <a:bodyPr/>
                    <a:lstStyle/>
                    <a:p>
                      <a:r>
                        <a:rPr lang="en-US" dirty="0">
                          <a:latin typeface="Times New Roman" panose="02020603050405020304" pitchFamily="18" charset="0"/>
                          <a:cs typeface="Times New Roman" panose="02020603050405020304" pitchFamily="18" charset="0"/>
                        </a:rPr>
                        <a:t>1.65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Times New Roman" panose="02020603050405020304" pitchFamily="18" charset="0"/>
                          <a:cs typeface="Times New Roman" panose="02020603050405020304" pitchFamily="18" charset="0"/>
                        </a:rPr>
                        <a:t>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Times New Roman" panose="02020603050405020304" pitchFamily="18" charset="0"/>
                          <a:cs typeface="Times New Roman" panose="02020603050405020304" pitchFamily="18" charset="0"/>
                        </a:rPr>
                        <a:t>3.82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910371"/>
                  </a:ext>
                </a:extLst>
              </a:tr>
              <a:tr h="370840">
                <a:tc>
                  <a:txBody>
                    <a:bodyPr/>
                    <a:lstStyle/>
                    <a:p>
                      <a:r>
                        <a:rPr lang="en-US" dirty="0">
                          <a:latin typeface="Times New Roman" panose="02020603050405020304" pitchFamily="18" charset="0"/>
                          <a:cs typeface="Times New Roman" panose="02020603050405020304" pitchFamily="18" charset="0"/>
                        </a:rPr>
                        <a:t>1.80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Times New Roman" panose="02020603050405020304" pitchFamily="18" charset="0"/>
                          <a:cs typeface="Times New Roman" panose="02020603050405020304" pitchFamily="18" charset="0"/>
                        </a:rPr>
                        <a:t>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Times New Roman" panose="02020603050405020304" pitchFamily="18" charset="0"/>
                          <a:cs typeface="Times New Roman" panose="02020603050405020304" pitchFamily="18" charset="0"/>
                        </a:rPr>
                        <a:t>2.63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70181450"/>
                  </a:ext>
                </a:extLst>
              </a:tr>
              <a:tr h="370840">
                <a:tc>
                  <a:txBody>
                    <a:bodyPr/>
                    <a:lstStyle/>
                    <a:p>
                      <a:r>
                        <a:rPr lang="en-US" dirty="0">
                          <a:latin typeface="Times New Roman" panose="02020603050405020304" pitchFamily="18" charset="0"/>
                          <a:cs typeface="Times New Roman" panose="02020603050405020304" pitchFamily="18" charset="0"/>
                        </a:rPr>
                        <a:t>1.60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Times New Roman" panose="02020603050405020304" pitchFamily="18" charset="0"/>
                          <a:cs typeface="Times New Roman" panose="02020603050405020304" pitchFamily="18" charset="0"/>
                        </a:rPr>
                        <a:t>54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Times New Roman" panose="02020603050405020304" pitchFamily="18" charset="0"/>
                          <a:cs typeface="Times New Roman" panose="02020603050405020304" pitchFamily="18" charset="0"/>
                        </a:rPr>
                        <a:t>4.70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2696853"/>
                  </a:ext>
                </a:extLst>
              </a:tr>
              <a:tr h="370840">
                <a:tc>
                  <a:txBody>
                    <a:bodyPr/>
                    <a:lstStyle/>
                    <a:p>
                      <a:r>
                        <a:rPr lang="en-US" dirty="0">
                          <a:latin typeface="Times New Roman" panose="02020603050405020304" pitchFamily="18" charset="0"/>
                          <a:cs typeface="Times New Roman" panose="02020603050405020304" pitchFamily="18" charset="0"/>
                        </a:rPr>
                        <a:t>1.75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Times New Roman" panose="02020603050405020304" pitchFamily="18" charset="0"/>
                          <a:cs typeface="Times New Roman" panose="02020603050405020304" pitchFamily="18" charset="0"/>
                        </a:rPr>
                        <a:t>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Times New Roman" panose="02020603050405020304" pitchFamily="18" charset="0"/>
                          <a:cs typeface="Times New Roman" panose="02020603050405020304" pitchFamily="18" charset="0"/>
                        </a:rPr>
                        <a:t>2.98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3992159"/>
                  </a:ext>
                </a:extLst>
              </a:tr>
              <a:tr h="370840">
                <a:tc>
                  <a:txBody>
                    <a:bodyPr/>
                    <a:lstStyle/>
                    <a:p>
                      <a:r>
                        <a:rPr lang="en-US" dirty="0">
                          <a:latin typeface="Times New Roman" panose="02020603050405020304" pitchFamily="18" charset="0"/>
                          <a:cs typeface="Times New Roman" panose="02020603050405020304" pitchFamily="18" charset="0"/>
                        </a:rPr>
                        <a:t>1.68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Times New Roman" panose="02020603050405020304" pitchFamily="18" charset="0"/>
                          <a:cs typeface="Times New Roman" panose="02020603050405020304" pitchFamily="18" charset="0"/>
                        </a:rPr>
                        <a:t>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Times New Roman" panose="02020603050405020304" pitchFamily="18" charset="0"/>
                          <a:cs typeface="Times New Roman" panose="02020603050405020304" pitchFamily="18" charset="0"/>
                        </a:rPr>
                        <a:t>3.47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84319295"/>
                  </a:ext>
                </a:extLst>
              </a:tr>
              <a:tr h="370840">
                <a:tc>
                  <a:txBody>
                    <a:bodyPr/>
                    <a:lstStyle/>
                    <a:p>
                      <a:r>
                        <a:rPr lang="en-US" dirty="0">
                          <a:latin typeface="Times New Roman" panose="02020603050405020304" pitchFamily="18" charset="0"/>
                          <a:cs typeface="Times New Roman" panose="02020603050405020304" pitchFamily="18" charset="0"/>
                        </a:rPr>
                        <a:t>1.72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Times New Roman" panose="02020603050405020304" pitchFamily="18" charset="0"/>
                          <a:cs typeface="Times New Roman" panose="02020603050405020304" pitchFamily="18" charset="0"/>
                        </a:rPr>
                        <a:t>62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Times New Roman" panose="02020603050405020304" pitchFamily="18" charset="0"/>
                          <a:cs typeface="Times New Roman" panose="02020603050405020304" pitchFamily="18" charset="0"/>
                        </a:rPr>
                        <a:t>3.08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7209670"/>
                  </a:ext>
                </a:extLst>
              </a:tr>
              <a:tr h="370840">
                <a:tc>
                  <a:txBody>
                    <a:bodyPr/>
                    <a:lstStyle/>
                    <a:p>
                      <a:r>
                        <a:rPr lang="en-US" dirty="0">
                          <a:latin typeface="Times New Roman" panose="02020603050405020304" pitchFamily="18" charset="0"/>
                          <a:cs typeface="Times New Roman" panose="02020603050405020304" pitchFamily="18" charset="0"/>
                        </a:rPr>
                        <a:t>1.62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Times New Roman" panose="02020603050405020304" pitchFamily="18" charset="0"/>
                          <a:cs typeface="Times New Roman" panose="02020603050405020304" pitchFamily="18" charset="0"/>
                        </a:rPr>
                        <a:t>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Times New Roman" panose="02020603050405020304" pitchFamily="18" charset="0"/>
                          <a:cs typeface="Times New Roman" panose="02020603050405020304" pitchFamily="18" charset="0"/>
                        </a:rPr>
                        <a:t>4.45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66293281"/>
                  </a:ext>
                </a:extLst>
              </a:tr>
              <a:tr h="370840">
                <a:tc>
                  <a:txBody>
                    <a:bodyPr/>
                    <a:lstStyle/>
                    <a:p>
                      <a:r>
                        <a:rPr lang="en-US" dirty="0">
                          <a:latin typeface="Times New Roman" panose="02020603050405020304" pitchFamily="18" charset="0"/>
                          <a:cs typeface="Times New Roman" panose="02020603050405020304" pitchFamily="18" charset="0"/>
                        </a:rPr>
                        <a:t>1.77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Times New Roman" panose="02020603050405020304" pitchFamily="18" charset="0"/>
                          <a:cs typeface="Times New Roman" panose="02020603050405020304" pitchFamily="18" charset="0"/>
                        </a:rPr>
                        <a:t>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Times New Roman" panose="02020603050405020304" pitchFamily="18" charset="0"/>
                          <a:cs typeface="Times New Roman" panose="02020603050405020304" pitchFamily="18" charset="0"/>
                        </a:rPr>
                        <a:t>3.20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87218657"/>
                  </a:ext>
                </a:extLst>
              </a:tr>
              <a:tr h="370840">
                <a:tc>
                  <a:txBody>
                    <a:bodyPr/>
                    <a:lstStyle/>
                    <a:p>
                      <a:r>
                        <a:rPr lang="en-US" dirty="0">
                          <a:latin typeface="Times New Roman" panose="02020603050405020304" pitchFamily="18" charset="0"/>
                          <a:cs typeface="Times New Roman" panose="02020603050405020304" pitchFamily="18" charset="0"/>
                        </a:rPr>
                        <a:t>1.63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Times New Roman" panose="02020603050405020304" pitchFamily="18" charset="0"/>
                          <a:cs typeface="Times New Roman" panose="02020603050405020304" pitchFamily="18" charset="0"/>
                        </a:rPr>
                        <a:t>52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Times New Roman" panose="02020603050405020304" pitchFamily="18" charset="0"/>
                          <a:cs typeface="Times New Roman" panose="02020603050405020304" pitchFamily="18" charset="0"/>
                        </a:rPr>
                        <a:t>4.11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32753551"/>
                  </a:ext>
                </a:extLst>
              </a:tr>
            </a:tbl>
          </a:graphicData>
        </a:graphic>
      </p:graphicFrame>
    </p:spTree>
    <p:extLst>
      <p:ext uri="{BB962C8B-B14F-4D97-AF65-F5344CB8AC3E}">
        <p14:creationId xmlns:p14="http://schemas.microsoft.com/office/powerpoint/2010/main" val="2846904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2E2D5-500E-C063-3D85-E902F20EF2AD}"/>
              </a:ext>
            </a:extLst>
          </p:cNvPr>
          <p:cNvSpPr>
            <a:spLocks noGrp="1"/>
          </p:cNvSpPr>
          <p:nvPr>
            <p:ph type="title"/>
          </p:nvPr>
        </p:nvSpPr>
        <p:spPr>
          <a:xfrm>
            <a:off x="2592925" y="624110"/>
            <a:ext cx="8911687" cy="590093"/>
          </a:xfrm>
        </p:spPr>
        <p:txBody>
          <a:bodyPr>
            <a:normAutofit fontScale="90000"/>
          </a:bodyPr>
          <a:lstStyle/>
          <a:p>
            <a:r>
              <a:rPr lang="en-US" dirty="0"/>
              <a:t>KNN</a:t>
            </a:r>
          </a:p>
        </p:txBody>
      </p:sp>
      <p:sp>
        <p:nvSpPr>
          <p:cNvPr id="3" name="Content Placeholder 2">
            <a:extLst>
              <a:ext uri="{FF2B5EF4-FFF2-40B4-BE49-F238E27FC236}">
                <a16:creationId xmlns:a16="http://schemas.microsoft.com/office/drawing/2014/main" id="{996C5A4B-9199-21A1-F718-A48133718E66}"/>
              </a:ext>
            </a:extLst>
          </p:cNvPr>
          <p:cNvSpPr>
            <a:spLocks noGrp="1"/>
          </p:cNvSpPr>
          <p:nvPr>
            <p:ph idx="1"/>
          </p:nvPr>
        </p:nvSpPr>
        <p:spPr>
          <a:xfrm>
            <a:off x="1678898" y="1214203"/>
            <a:ext cx="9825714" cy="5456420"/>
          </a:xfrm>
        </p:spPr>
        <p:txBody>
          <a:bodyPr/>
          <a:lstStyle/>
          <a:p>
            <a:r>
              <a:rPr lang="en-US" dirty="0" err="1">
                <a:latin typeface="Times New Roman" panose="02020603050405020304" pitchFamily="18" charset="0"/>
                <a:cs typeface="Times New Roman" panose="02020603050405020304" pitchFamily="18" charset="0"/>
              </a:rPr>
              <a:t>Sắp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xếp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khoảng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dần</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Do </a:t>
            </a:r>
            <a:r>
              <a:rPr lang="en-US" dirty="0" err="1">
                <a:latin typeface="Times New Roman" panose="02020603050405020304" pitchFamily="18" charset="0"/>
                <a:cs typeface="Times New Roman" panose="02020603050405020304" pitchFamily="18" charset="0"/>
              </a:rPr>
              <a:t>khoảng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5 </a:t>
            </a:r>
            <a:r>
              <a:rPr lang="en-US" dirty="0" err="1">
                <a:latin typeface="Times New Roman" panose="02020603050405020304" pitchFamily="18" charset="0"/>
                <a:cs typeface="Times New Roman" panose="02020603050405020304" pitchFamily="18" charset="0"/>
              </a:rPr>
              <a:t>điểm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mới</a:t>
            </a:r>
            <a:r>
              <a:rPr lang="en-US" dirty="0">
                <a:latin typeface="Times New Roman" panose="02020603050405020304" pitchFamily="18" charset="0"/>
                <a:cs typeface="Times New Roman" panose="02020603050405020304" pitchFamily="18" charset="0"/>
              </a:rPr>
              <a:t> được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nam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được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nam</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30342CEC-C387-0E03-A7BC-17C6EC9B74CD}"/>
              </a:ext>
            </a:extLst>
          </p:cNvPr>
          <p:cNvGraphicFramePr>
            <a:graphicFrameLocks noGrp="1"/>
          </p:cNvGraphicFramePr>
          <p:nvPr>
            <p:extLst>
              <p:ext uri="{D42A27DB-BD31-4B8C-83A1-F6EECF244321}">
                <p14:modId xmlns:p14="http://schemas.microsoft.com/office/powerpoint/2010/main" val="3709536126"/>
              </p:ext>
            </p:extLst>
          </p:nvPr>
        </p:nvGraphicFramePr>
        <p:xfrm>
          <a:off x="1678898" y="1669385"/>
          <a:ext cx="5374806" cy="4023360"/>
        </p:xfrm>
        <a:graphic>
          <a:graphicData uri="http://schemas.openxmlformats.org/drawingml/2006/table">
            <a:tbl>
              <a:tblPr firstRow="1" bandRow="1">
                <a:tableStyleId>{2D5ABB26-0587-4C30-8999-92F81FD0307C}</a:tableStyleId>
              </a:tblPr>
              <a:tblGrid>
                <a:gridCol w="1791602">
                  <a:extLst>
                    <a:ext uri="{9D8B030D-6E8A-4147-A177-3AD203B41FA5}">
                      <a16:colId xmlns:a16="http://schemas.microsoft.com/office/drawing/2014/main" val="1120701221"/>
                    </a:ext>
                  </a:extLst>
                </a:gridCol>
                <a:gridCol w="1791602">
                  <a:extLst>
                    <a:ext uri="{9D8B030D-6E8A-4147-A177-3AD203B41FA5}">
                      <a16:colId xmlns:a16="http://schemas.microsoft.com/office/drawing/2014/main" val="3597188046"/>
                    </a:ext>
                  </a:extLst>
                </a:gridCol>
                <a:gridCol w="1791602">
                  <a:extLst>
                    <a:ext uri="{9D8B030D-6E8A-4147-A177-3AD203B41FA5}">
                      <a16:colId xmlns:a16="http://schemas.microsoft.com/office/drawing/2014/main" val="293146740"/>
                    </a:ext>
                  </a:extLst>
                </a:gridCol>
              </a:tblGrid>
              <a:tr h="350412">
                <a:tc>
                  <a:txBody>
                    <a:bodyPr/>
                    <a:lstStyle/>
                    <a:p>
                      <a:r>
                        <a:rPr lang="en-US" dirty="0" err="1">
                          <a:latin typeface="Times New Roman" panose="02020603050405020304" pitchFamily="18" charset="0"/>
                          <a:cs typeface="Times New Roman" panose="02020603050405020304" pitchFamily="18" charset="0"/>
                        </a:rPr>
                        <a:t>Chiều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cao</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err="1">
                          <a:latin typeface="Times New Roman" panose="02020603050405020304" pitchFamily="18" charset="0"/>
                          <a:cs typeface="Times New Roman" panose="02020603050405020304" pitchFamily="18" charset="0"/>
                        </a:rPr>
                        <a:t>Cân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nặng</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err="1">
                          <a:latin typeface="Times New Roman" panose="02020603050405020304" pitchFamily="18" charset="0"/>
                          <a:cs typeface="Times New Roman" panose="02020603050405020304" pitchFamily="18" charset="0"/>
                        </a:rPr>
                        <a:t>Khoảng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cách</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71102428"/>
                  </a:ext>
                </a:extLst>
              </a:tr>
              <a:tr h="350412">
                <a:tc>
                  <a:txBody>
                    <a:bodyPr/>
                    <a:lstStyle/>
                    <a:p>
                      <a:r>
                        <a:rPr lang="en-US" dirty="0">
                          <a:latin typeface="Times New Roman" panose="02020603050405020304" pitchFamily="18" charset="0"/>
                          <a:cs typeface="Times New Roman" panose="02020603050405020304" pitchFamily="18" charset="0"/>
                        </a:rPr>
                        <a:t>1.80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Times New Roman" panose="02020603050405020304" pitchFamily="18" charset="0"/>
                          <a:cs typeface="Times New Roman" panose="02020603050405020304" pitchFamily="18" charset="0"/>
                        </a:rPr>
                        <a:t>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Times New Roman" panose="02020603050405020304" pitchFamily="18" charset="0"/>
                          <a:cs typeface="Times New Roman" panose="02020603050405020304" pitchFamily="18" charset="0"/>
                        </a:rPr>
                        <a:t>2.63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66413645"/>
                  </a:ext>
                </a:extLst>
              </a:tr>
              <a:tr h="350412">
                <a:tc>
                  <a:txBody>
                    <a:bodyPr/>
                    <a:lstStyle/>
                    <a:p>
                      <a:r>
                        <a:rPr lang="en-US" dirty="0">
                          <a:latin typeface="Times New Roman" panose="02020603050405020304" pitchFamily="18" charset="0"/>
                          <a:cs typeface="Times New Roman" panose="02020603050405020304" pitchFamily="18" charset="0"/>
                        </a:rPr>
                        <a:t>1.75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Times New Roman" panose="02020603050405020304" pitchFamily="18" charset="0"/>
                          <a:cs typeface="Times New Roman" panose="02020603050405020304" pitchFamily="18" charset="0"/>
                        </a:rPr>
                        <a:t>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Times New Roman" panose="02020603050405020304" pitchFamily="18" charset="0"/>
                          <a:cs typeface="Times New Roman" panose="02020603050405020304" pitchFamily="18" charset="0"/>
                        </a:rPr>
                        <a:t>2.98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8260781"/>
                  </a:ext>
                </a:extLst>
              </a:tr>
              <a:tr h="350412">
                <a:tc>
                  <a:txBody>
                    <a:bodyPr/>
                    <a:lstStyle/>
                    <a:p>
                      <a:r>
                        <a:rPr lang="en-US" dirty="0">
                          <a:latin typeface="Times New Roman" panose="02020603050405020304" pitchFamily="18" charset="0"/>
                          <a:cs typeface="Times New Roman" panose="02020603050405020304" pitchFamily="18" charset="0"/>
                        </a:rPr>
                        <a:t>1.72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Times New Roman" panose="02020603050405020304" pitchFamily="18" charset="0"/>
                          <a:cs typeface="Times New Roman" panose="02020603050405020304" pitchFamily="18" charset="0"/>
                        </a:rPr>
                        <a:t>62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Times New Roman" panose="02020603050405020304" pitchFamily="18" charset="0"/>
                          <a:cs typeface="Times New Roman" panose="02020603050405020304" pitchFamily="18" charset="0"/>
                        </a:rPr>
                        <a:t>3.08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06027222"/>
                  </a:ext>
                </a:extLst>
              </a:tr>
              <a:tr h="350412">
                <a:tc>
                  <a:txBody>
                    <a:bodyPr/>
                    <a:lstStyle/>
                    <a:p>
                      <a:r>
                        <a:rPr lang="en-US" dirty="0">
                          <a:latin typeface="Times New Roman" panose="02020603050405020304" pitchFamily="18" charset="0"/>
                          <a:cs typeface="Times New Roman" panose="02020603050405020304" pitchFamily="18" charset="0"/>
                        </a:rPr>
                        <a:t>1.77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Times New Roman" panose="02020603050405020304" pitchFamily="18" charset="0"/>
                          <a:cs typeface="Times New Roman" panose="02020603050405020304" pitchFamily="18" charset="0"/>
                        </a:rPr>
                        <a:t>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Times New Roman" panose="02020603050405020304" pitchFamily="18" charset="0"/>
                          <a:cs typeface="Times New Roman" panose="02020603050405020304" pitchFamily="18" charset="0"/>
                        </a:rPr>
                        <a:t>3.20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42916098"/>
                  </a:ext>
                </a:extLst>
              </a:tr>
              <a:tr h="350412">
                <a:tc>
                  <a:txBody>
                    <a:bodyPr/>
                    <a:lstStyle/>
                    <a:p>
                      <a:r>
                        <a:rPr lang="en-US" dirty="0">
                          <a:latin typeface="Times New Roman" panose="02020603050405020304" pitchFamily="18" charset="0"/>
                          <a:cs typeface="Times New Roman" panose="02020603050405020304" pitchFamily="18" charset="0"/>
                        </a:rPr>
                        <a:t>1.70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Times New Roman" panose="02020603050405020304" pitchFamily="18" charset="0"/>
                          <a:cs typeface="Times New Roman" panose="02020603050405020304" pitchFamily="18" charset="0"/>
                        </a:rPr>
                        <a:t>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Times New Roman" panose="02020603050405020304" pitchFamily="18" charset="0"/>
                          <a:cs typeface="Times New Roman" panose="02020603050405020304" pitchFamily="18" charset="0"/>
                        </a:rPr>
                        <a:t>3.27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04400292"/>
                  </a:ext>
                </a:extLst>
              </a:tr>
              <a:tr h="350412">
                <a:tc>
                  <a:txBody>
                    <a:bodyPr/>
                    <a:lstStyle/>
                    <a:p>
                      <a:r>
                        <a:rPr lang="en-US" dirty="0">
                          <a:latin typeface="Times New Roman" panose="02020603050405020304" pitchFamily="18" charset="0"/>
                          <a:cs typeface="Times New Roman" panose="02020603050405020304" pitchFamily="18" charset="0"/>
                        </a:rPr>
                        <a:t>1.68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Times New Roman" panose="02020603050405020304" pitchFamily="18" charset="0"/>
                          <a:cs typeface="Times New Roman" panose="02020603050405020304" pitchFamily="18" charset="0"/>
                        </a:rPr>
                        <a:t>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Times New Roman" panose="02020603050405020304" pitchFamily="18" charset="0"/>
                          <a:cs typeface="Times New Roman" panose="02020603050405020304" pitchFamily="18" charset="0"/>
                        </a:rPr>
                        <a:t>3.47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3856523"/>
                  </a:ext>
                </a:extLst>
              </a:tr>
              <a:tr h="350412">
                <a:tc>
                  <a:txBody>
                    <a:bodyPr/>
                    <a:lstStyle/>
                    <a:p>
                      <a:r>
                        <a:rPr lang="en-US" dirty="0">
                          <a:latin typeface="Times New Roman" panose="02020603050405020304" pitchFamily="18" charset="0"/>
                          <a:cs typeface="Times New Roman" panose="02020603050405020304" pitchFamily="18" charset="0"/>
                        </a:rPr>
                        <a:t>1.65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Times New Roman" panose="02020603050405020304" pitchFamily="18" charset="0"/>
                          <a:cs typeface="Times New Roman" panose="02020603050405020304" pitchFamily="18" charset="0"/>
                        </a:rPr>
                        <a:t>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Times New Roman" panose="02020603050405020304" pitchFamily="18" charset="0"/>
                          <a:cs typeface="Times New Roman" panose="02020603050405020304" pitchFamily="18" charset="0"/>
                        </a:rPr>
                        <a:t>3.82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89823480"/>
                  </a:ext>
                </a:extLst>
              </a:tr>
              <a:tr h="350412">
                <a:tc>
                  <a:txBody>
                    <a:bodyPr/>
                    <a:lstStyle/>
                    <a:p>
                      <a:r>
                        <a:rPr lang="en-US" dirty="0">
                          <a:latin typeface="Times New Roman" panose="02020603050405020304" pitchFamily="18" charset="0"/>
                          <a:cs typeface="Times New Roman" panose="02020603050405020304" pitchFamily="18" charset="0"/>
                        </a:rPr>
                        <a:t>1.63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Times New Roman" panose="02020603050405020304" pitchFamily="18" charset="0"/>
                          <a:cs typeface="Times New Roman" panose="02020603050405020304" pitchFamily="18" charset="0"/>
                        </a:rPr>
                        <a:t>52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Times New Roman" panose="02020603050405020304" pitchFamily="18" charset="0"/>
                          <a:cs typeface="Times New Roman" panose="02020603050405020304" pitchFamily="18" charset="0"/>
                        </a:rPr>
                        <a:t>4.11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9421464"/>
                  </a:ext>
                </a:extLst>
              </a:tr>
              <a:tr h="350412">
                <a:tc>
                  <a:txBody>
                    <a:bodyPr/>
                    <a:lstStyle/>
                    <a:p>
                      <a:r>
                        <a:rPr lang="en-US" dirty="0">
                          <a:latin typeface="Times New Roman" panose="02020603050405020304" pitchFamily="18" charset="0"/>
                          <a:cs typeface="Times New Roman" panose="02020603050405020304" pitchFamily="18" charset="0"/>
                        </a:rPr>
                        <a:t>1.62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Times New Roman" panose="02020603050405020304" pitchFamily="18" charset="0"/>
                          <a:cs typeface="Times New Roman" panose="02020603050405020304" pitchFamily="18" charset="0"/>
                        </a:rPr>
                        <a:t>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Times New Roman" panose="02020603050405020304" pitchFamily="18" charset="0"/>
                          <a:cs typeface="Times New Roman" panose="02020603050405020304" pitchFamily="18" charset="0"/>
                        </a:rPr>
                        <a:t>4.45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89951730"/>
                  </a:ext>
                </a:extLst>
              </a:tr>
              <a:tr h="342871">
                <a:tc>
                  <a:txBody>
                    <a:bodyPr/>
                    <a:lstStyle/>
                    <a:p>
                      <a:r>
                        <a:rPr lang="en-US" dirty="0">
                          <a:latin typeface="Times New Roman" panose="02020603050405020304" pitchFamily="18" charset="0"/>
                          <a:cs typeface="Times New Roman" panose="02020603050405020304" pitchFamily="18" charset="0"/>
                        </a:rPr>
                        <a:t>1.60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Times New Roman" panose="02020603050405020304" pitchFamily="18" charset="0"/>
                          <a:cs typeface="Times New Roman" panose="02020603050405020304" pitchFamily="18" charset="0"/>
                        </a:rPr>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Times New Roman" panose="02020603050405020304" pitchFamily="18" charset="0"/>
                          <a:cs typeface="Times New Roman" panose="02020603050405020304" pitchFamily="18" charset="0"/>
                        </a:rPr>
                        <a:t>4.70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94531333"/>
                  </a:ext>
                </a:extLst>
              </a:tr>
            </a:tbl>
          </a:graphicData>
        </a:graphic>
      </p:graphicFrame>
    </p:spTree>
    <p:extLst>
      <p:ext uri="{BB962C8B-B14F-4D97-AF65-F5344CB8AC3E}">
        <p14:creationId xmlns:p14="http://schemas.microsoft.com/office/powerpoint/2010/main" val="177219982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613</TotalTime>
  <Words>1623</Words>
  <Application>Microsoft Office PowerPoint</Application>
  <PresentationFormat>Widescreen</PresentationFormat>
  <Paragraphs>203</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Cambria Math</vt:lpstr>
      <vt:lpstr>Century Gothic</vt:lpstr>
      <vt:lpstr>Times New Roman</vt:lpstr>
      <vt:lpstr>Wingdings 3</vt:lpstr>
      <vt:lpstr>Wisp</vt:lpstr>
      <vt:lpstr>Thuật toán KNN, Decision Tree</vt:lpstr>
      <vt:lpstr>KNN</vt:lpstr>
      <vt:lpstr>KNN</vt:lpstr>
      <vt:lpstr>KNN</vt:lpstr>
      <vt:lpstr>KNN</vt:lpstr>
      <vt:lpstr>KNN</vt:lpstr>
      <vt:lpstr>KNN</vt:lpstr>
      <vt:lpstr>KNN</vt:lpstr>
      <vt:lpstr>KNN</vt:lpstr>
      <vt:lpstr>KNN</vt:lpstr>
      <vt:lpstr>DECISION TREE</vt:lpstr>
      <vt:lpstr>DECISION TREE</vt:lpstr>
      <vt:lpstr>DECISION TREE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Thuật toán KNN, Decision Tree</dc:title>
  <dc:creator>Ann TraN</dc:creator>
  <cp:lastModifiedBy>Ann TraN</cp:lastModifiedBy>
  <cp:revision>6</cp:revision>
  <dcterms:created xsi:type="dcterms:W3CDTF">2023-05-05T08:56:13Z</dcterms:created>
  <dcterms:modified xsi:type="dcterms:W3CDTF">2023-05-07T18:59:51Z</dcterms:modified>
</cp:coreProperties>
</file>