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64" r:id="rId4"/>
    <p:sldId id="258" r:id="rId5"/>
    <p:sldId id="259" r:id="rId6"/>
    <p:sldId id="263" r:id="rId7"/>
    <p:sldId id="268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9E5D2-1426-4D1F-8754-F8FF6058023F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12B4D-4E60-4B0B-872C-250BFDB90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pPr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СПбГУ, Санкт-Петербург, май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руководитель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495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Рецензент</a:t>
            </a:r>
            <a:r>
              <a:rPr lang="en-US" b="1" dirty="0" smtClean="0"/>
              <a:t>: </a:t>
            </a:r>
            <a:r>
              <a:rPr lang="ru-RU" b="1" dirty="0" smtClean="0"/>
              <a:t>Шалымов</a:t>
            </a:r>
            <a:r>
              <a:rPr lang="en-US" b="1" dirty="0" smtClean="0"/>
              <a:t> </a:t>
            </a:r>
            <a:r>
              <a:rPr lang="ru-RU" b="1" dirty="0" smtClean="0"/>
              <a:t>Д</a:t>
            </a:r>
            <a:r>
              <a:rPr lang="ru-RU" b="1" dirty="0" smtClean="0"/>
              <a:t>. </a:t>
            </a:r>
            <a:r>
              <a:rPr lang="ru-RU" b="1" dirty="0" smtClean="0"/>
              <a:t>С</a:t>
            </a:r>
            <a:r>
              <a:rPr lang="ru-RU" b="1" dirty="0" smtClean="0"/>
              <a:t>.</a:t>
            </a:r>
            <a:endParaRPr lang="ru-RU" b="1" dirty="0" smtClean="0"/>
          </a:p>
          <a:p>
            <a:r>
              <a:rPr lang="ru-RU" dirty="0" smtClean="0"/>
              <a:t>Доцент, математико-механический факультет, </a:t>
            </a:r>
            <a:r>
              <a:rPr lang="ru-RU" dirty="0" smtClean="0"/>
              <a:t>СПбГУ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Микроблоги как источник данных</a:t>
            </a:r>
            <a:endParaRPr lang="ru-RU" dirty="0" smtClean="0"/>
          </a:p>
          <a:p>
            <a:pPr lvl="1"/>
            <a:r>
              <a:rPr lang="ru-RU" dirty="0" smtClean="0"/>
              <a:t>Выборы</a:t>
            </a:r>
          </a:p>
          <a:p>
            <a:pPr lvl="1"/>
            <a:r>
              <a:rPr lang="ru-RU" dirty="0" smtClean="0"/>
              <a:t>Кассовые сборы</a:t>
            </a:r>
          </a:p>
          <a:p>
            <a:r>
              <a:rPr lang="ru-RU" dirty="0" smtClean="0"/>
              <a:t>Классификация </a:t>
            </a:r>
            <a:r>
              <a:rPr lang="ru-RU" dirty="0" smtClean="0"/>
              <a:t>записей</a:t>
            </a:r>
          </a:p>
          <a:p>
            <a:pPr lvl="1"/>
            <a:r>
              <a:rPr lang="ru-RU" dirty="0" smtClean="0"/>
              <a:t>По тематике</a:t>
            </a:r>
          </a:p>
          <a:p>
            <a:pPr lvl="1"/>
            <a:r>
              <a:rPr lang="ru-RU" dirty="0" smtClean="0"/>
              <a:t>Спам</a:t>
            </a:r>
            <a:r>
              <a:rPr lang="en-US" dirty="0" smtClean="0"/>
              <a:t>/</a:t>
            </a:r>
            <a:r>
              <a:rPr lang="ru-RU" dirty="0" smtClean="0"/>
              <a:t>не спам</a:t>
            </a:r>
          </a:p>
          <a:p>
            <a:pPr lvl="1"/>
            <a:r>
              <a:rPr lang="ru-RU" dirty="0" smtClean="0"/>
              <a:t>Содержательные</a:t>
            </a:r>
            <a:r>
              <a:rPr lang="en-US" dirty="0" smtClean="0"/>
              <a:t>/</a:t>
            </a:r>
            <a:r>
              <a:rPr lang="ru-RU" dirty="0" smtClean="0"/>
              <a:t>не содержательные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классификатор </a:t>
            </a:r>
            <a:r>
              <a:rPr lang="ru-RU" dirty="0" smtClean="0"/>
              <a:t>записей из </a:t>
            </a:r>
            <a:r>
              <a:rPr lang="ru-RU" dirty="0" smtClean="0"/>
              <a:t>микроблогов</a:t>
            </a:r>
          </a:p>
          <a:p>
            <a:r>
              <a:rPr lang="ru-RU" dirty="0" smtClean="0"/>
              <a:t>Который будет использовать</a:t>
            </a:r>
          </a:p>
          <a:p>
            <a:pPr lvl="1"/>
            <a:r>
              <a:rPr lang="ru-RU" dirty="0" smtClean="0"/>
              <a:t>Википедию</a:t>
            </a:r>
          </a:p>
          <a:p>
            <a:pPr lvl="1"/>
            <a:r>
              <a:rPr lang="ru-RU" dirty="0" smtClean="0"/>
              <a:t>Контекст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(контекст)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других записей </a:t>
            </a:r>
            <a:r>
              <a:rPr lang="ru-RU" dirty="0" smtClean="0"/>
              <a:t>автора </a:t>
            </a:r>
            <a:r>
              <a:rPr lang="ru-RU" dirty="0" smtClean="0"/>
              <a:t>как контекст для классификации</a:t>
            </a:r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Кластеризуем сообщения автора</a:t>
            </a:r>
          </a:p>
          <a:p>
            <a:pPr lvl="1"/>
            <a:r>
              <a:rPr lang="ru-RU" dirty="0" smtClean="0"/>
              <a:t>Классифицируем на основании «большинства» в кластере сообщения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(википедия)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Алгоритмы классификации требуют векторов</a:t>
            </a:r>
          </a:p>
          <a:p>
            <a:r>
              <a:rPr lang="ru-RU" dirty="0" smtClean="0"/>
              <a:t>Использовать Википедию для преобразования текста в вектора</a:t>
            </a:r>
          </a:p>
          <a:p>
            <a:r>
              <a:rPr lang="ru-RU" dirty="0" smtClean="0"/>
              <a:t>Алгоритм</a:t>
            </a:r>
          </a:p>
          <a:p>
            <a:pPr lvl="1"/>
            <a:r>
              <a:rPr lang="ru-RU" dirty="0" smtClean="0"/>
              <a:t>Нахождение релевантных тексту страниц в Википедии</a:t>
            </a:r>
          </a:p>
          <a:p>
            <a:pPr lvl="1"/>
            <a:r>
              <a:rPr lang="ru-RU" dirty="0" smtClean="0"/>
              <a:t>Получение их надкатегорий, как координат пространства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(описание 1)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Размеченные тестовые </a:t>
            </a:r>
            <a:r>
              <a:rPr lang="ru-RU" dirty="0" smtClean="0"/>
              <a:t>данные</a:t>
            </a:r>
          </a:p>
          <a:p>
            <a:pPr lvl="1"/>
            <a:r>
              <a:rPr lang="ru-RU" sz="2200" dirty="0" smtClean="0"/>
              <a:t>Математика</a:t>
            </a:r>
            <a:r>
              <a:rPr lang="en-US" sz="2200" dirty="0" smtClean="0"/>
              <a:t>/</a:t>
            </a:r>
            <a:r>
              <a:rPr lang="ru-RU" sz="2200" dirty="0" smtClean="0"/>
              <a:t>физика</a:t>
            </a:r>
            <a:r>
              <a:rPr lang="en-US" sz="2200" dirty="0" smtClean="0"/>
              <a:t>/</a:t>
            </a:r>
            <a:r>
              <a:rPr lang="ru-RU" sz="2200" dirty="0" smtClean="0"/>
              <a:t>биология</a:t>
            </a:r>
            <a:r>
              <a:rPr lang="en-US" sz="2200" dirty="0" smtClean="0"/>
              <a:t>/</a:t>
            </a:r>
            <a:r>
              <a:rPr lang="ru-RU" sz="2200" dirty="0" smtClean="0"/>
              <a:t>химия</a:t>
            </a:r>
            <a:r>
              <a:rPr lang="en-US" sz="2200" dirty="0" smtClean="0"/>
              <a:t>/</a:t>
            </a:r>
            <a:r>
              <a:rPr lang="ru-RU" sz="2200" dirty="0" smtClean="0"/>
              <a:t>программирование</a:t>
            </a:r>
          </a:p>
          <a:p>
            <a:pPr lvl="1"/>
            <a:r>
              <a:rPr lang="ru-RU" sz="2200" dirty="0" smtClean="0"/>
              <a:t>Новости</a:t>
            </a:r>
            <a:r>
              <a:rPr lang="en-US" sz="2200" dirty="0" smtClean="0"/>
              <a:t>/</a:t>
            </a:r>
            <a:r>
              <a:rPr lang="ru-RU" sz="2200" dirty="0" smtClean="0"/>
              <a:t>личное</a:t>
            </a:r>
            <a:r>
              <a:rPr lang="en-US" sz="2200" dirty="0" smtClean="0"/>
              <a:t>/</a:t>
            </a:r>
            <a:r>
              <a:rPr lang="ru-RU" sz="2200" dirty="0" smtClean="0"/>
              <a:t>предложения от компаний</a:t>
            </a:r>
          </a:p>
          <a:p>
            <a:r>
              <a:rPr lang="ru-RU" dirty="0" smtClean="0"/>
              <a:t>Оценка результатов</a:t>
            </a:r>
          </a:p>
          <a:p>
            <a:pPr lvl="1"/>
            <a:r>
              <a:rPr lang="ru-RU" dirty="0" smtClean="0"/>
              <a:t>Точность – </a:t>
            </a:r>
            <a:r>
              <a:rPr lang="en-US" dirty="0" smtClean="0"/>
              <a:t>{</a:t>
            </a:r>
            <a:r>
              <a:rPr lang="ru-RU" dirty="0" smtClean="0"/>
              <a:t>правильно классифированные к классу </a:t>
            </a:r>
            <a:r>
              <a:rPr lang="en-US" dirty="0" smtClean="0"/>
              <a:t>C} / {</a:t>
            </a:r>
            <a:r>
              <a:rPr lang="ru-RU" dirty="0" smtClean="0"/>
              <a:t>классифицированные к классу </a:t>
            </a:r>
            <a:r>
              <a:rPr lang="en-US" dirty="0" smtClean="0"/>
              <a:t>C}</a:t>
            </a:r>
            <a:endParaRPr lang="ru-RU" dirty="0" smtClean="0"/>
          </a:p>
          <a:p>
            <a:pPr lvl="1"/>
            <a:r>
              <a:rPr lang="ru-RU" dirty="0" smtClean="0"/>
              <a:t>Полнота – </a:t>
            </a:r>
            <a:r>
              <a:rPr lang="en-US" dirty="0" smtClean="0"/>
              <a:t>{</a:t>
            </a:r>
            <a:r>
              <a:rPr lang="ru-RU" dirty="0" smtClean="0"/>
              <a:t>правильно классифированные к классу </a:t>
            </a:r>
            <a:r>
              <a:rPr lang="en-US" dirty="0" smtClean="0"/>
              <a:t>C} / {</a:t>
            </a:r>
            <a:r>
              <a:rPr lang="ru-RU" dirty="0" smtClean="0"/>
              <a:t>сущностей в классе </a:t>
            </a:r>
            <a:r>
              <a:rPr lang="en-US" dirty="0" smtClean="0"/>
              <a:t>C}</a:t>
            </a:r>
            <a:endParaRPr lang="ru-RU" dirty="0" smtClean="0"/>
          </a:p>
          <a:p>
            <a:pPr lvl="1"/>
            <a:r>
              <a:rPr lang="en-US" dirty="0" smtClean="0"/>
              <a:t>F</a:t>
            </a:r>
            <a:r>
              <a:rPr lang="ru-RU" dirty="0" smtClean="0"/>
              <a:t>-мера – среднее гармоническое точности и полноты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(описание 2)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Алгоритмы классификации</a:t>
            </a:r>
          </a:p>
          <a:p>
            <a:pPr lvl="1"/>
            <a:r>
              <a:rPr lang="ru-RU" dirty="0" smtClean="0"/>
              <a:t>Наивный байесовский</a:t>
            </a:r>
          </a:p>
          <a:p>
            <a:pPr lvl="1"/>
            <a:r>
              <a:rPr lang="en-US" dirty="0" smtClean="0"/>
              <a:t>SVM – </a:t>
            </a:r>
            <a:r>
              <a:rPr lang="ru-RU" dirty="0" smtClean="0"/>
              <a:t>метод опорных векторов</a:t>
            </a:r>
          </a:p>
          <a:p>
            <a:pPr lvl="1"/>
            <a:r>
              <a:rPr lang="en-US" dirty="0" smtClean="0"/>
              <a:t>J48 – </a:t>
            </a:r>
            <a:r>
              <a:rPr lang="ru-RU" dirty="0" smtClean="0"/>
              <a:t>метод для построения дерева принятия решений</a:t>
            </a:r>
          </a:p>
          <a:p>
            <a:r>
              <a:rPr lang="ru-RU" dirty="0" smtClean="0"/>
              <a:t>Алгоритмы кластеризации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20 кластеров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ru-RU" dirty="0" smtClean="0"/>
              <a:t>на 100 кластеров</a:t>
            </a:r>
          </a:p>
          <a:p>
            <a:pPr lvl="1"/>
            <a:r>
              <a:rPr lang="en-US" dirty="0" err="1" smtClean="0"/>
              <a:t>xmeans</a:t>
            </a:r>
            <a:r>
              <a:rPr lang="en-US" dirty="0" smtClean="0"/>
              <a:t> </a:t>
            </a:r>
            <a:r>
              <a:rPr lang="ru-RU" dirty="0" smtClean="0"/>
              <a:t>от 10 до 200 кластеров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Эксперименты (результаты)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Сравниваем «базовый» алгоритм классификации и построенный по моей схеме </a:t>
            </a:r>
          </a:p>
          <a:p>
            <a:r>
              <a:rPr lang="ru-RU" dirty="0" smtClean="0"/>
              <a:t>Наилучшие результаты показал алгоритм </a:t>
            </a:r>
            <a:r>
              <a:rPr lang="en-US" dirty="0" smtClean="0"/>
              <a:t>SVM</a:t>
            </a:r>
            <a:endParaRPr lang="ru-RU" dirty="0" smtClean="0"/>
          </a:p>
          <a:p>
            <a:r>
              <a:rPr lang="ru-RU" dirty="0" smtClean="0"/>
              <a:t>Улучшение в его случае с 0</a:t>
            </a:r>
            <a:r>
              <a:rPr lang="en-US" dirty="0" smtClean="0"/>
              <a:t>.67 </a:t>
            </a:r>
            <a:r>
              <a:rPr lang="ru-RU" dirty="0" smtClean="0"/>
              <a:t>до 0</a:t>
            </a:r>
            <a:r>
              <a:rPr lang="en-US" dirty="0" smtClean="0"/>
              <a:t>.75 </a:t>
            </a:r>
            <a:r>
              <a:rPr lang="ru-RU" dirty="0" smtClean="0"/>
              <a:t>по </a:t>
            </a:r>
            <a:r>
              <a:rPr lang="en-US" dirty="0" smtClean="0"/>
              <a:t>F-</a:t>
            </a:r>
            <a:r>
              <a:rPr lang="ru-RU" dirty="0" smtClean="0"/>
              <a:t>мере в одном случае, и с 0</a:t>
            </a:r>
            <a:r>
              <a:rPr lang="en-US" dirty="0" smtClean="0"/>
              <a:t>.915 </a:t>
            </a:r>
            <a:r>
              <a:rPr lang="ru-RU" dirty="0" smtClean="0"/>
              <a:t>до 0</a:t>
            </a:r>
            <a:r>
              <a:rPr lang="en-US" dirty="0" smtClean="0"/>
              <a:t>.927 </a:t>
            </a:r>
            <a:r>
              <a:rPr lang="ru-RU" dirty="0" smtClean="0"/>
              <a:t>в другом</a:t>
            </a:r>
          </a:p>
          <a:p>
            <a:r>
              <a:rPr lang="ru-RU" dirty="0" smtClean="0"/>
              <a:t>Наиболее подходящим алгоритмом кластеризации является </a:t>
            </a:r>
            <a:r>
              <a:rPr lang="en-US" dirty="0" err="1" smtClean="0"/>
              <a:t>xmeans</a:t>
            </a:r>
            <a:endParaRPr lang="ru-RU" dirty="0" smtClean="0"/>
          </a:p>
          <a:p>
            <a:r>
              <a:rPr lang="ru-RU" dirty="0" smtClean="0"/>
              <a:t>Наименьшее улучшение </a:t>
            </a:r>
            <a:r>
              <a:rPr lang="ru-RU" dirty="0" smtClean="0"/>
              <a:t>– наивный байесовский алгоритм</a:t>
            </a:r>
            <a:r>
              <a:rPr lang="en-US" dirty="0" smtClean="0"/>
              <a:t>.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 алгоритм классификации записей из микроблогов</a:t>
            </a:r>
          </a:p>
          <a:p>
            <a:pPr lvl="1"/>
            <a:r>
              <a:rPr lang="ru-RU" dirty="0" smtClean="0"/>
              <a:t>Использующий контекст записи</a:t>
            </a:r>
          </a:p>
          <a:p>
            <a:pPr lvl="1"/>
            <a:r>
              <a:rPr lang="ru-RU" dirty="0" smtClean="0"/>
              <a:t>Использующий </a:t>
            </a:r>
            <a:r>
              <a:rPr lang="ru-RU" dirty="0" smtClean="0"/>
              <a:t>«</a:t>
            </a:r>
            <a:r>
              <a:rPr lang="ru-RU" dirty="0" smtClean="0"/>
              <a:t>Википедию</a:t>
            </a:r>
            <a:r>
              <a:rPr lang="ru-RU" dirty="0" smtClean="0"/>
              <a:t>»</a:t>
            </a:r>
            <a:r>
              <a:rPr lang="ru-RU" dirty="0" smtClean="0"/>
              <a:t>, </a:t>
            </a:r>
            <a:r>
              <a:rPr lang="ru-RU" dirty="0" smtClean="0"/>
              <a:t>как источник дополнительных  данных</a:t>
            </a:r>
          </a:p>
          <a:p>
            <a:r>
              <a:rPr lang="ru-RU" dirty="0" smtClean="0"/>
              <a:t>Алгоритм показал хорошие результаты и продемонстрировал улучшение в сравнении с простым подходом для классификации записей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334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Классификация записей из микроблогов с помощью Википедии</vt:lpstr>
      <vt:lpstr>Введение</vt:lpstr>
      <vt:lpstr>Постановка задачи</vt:lpstr>
      <vt:lpstr>Решение (контекст)</vt:lpstr>
      <vt:lpstr>Решение (википедия)</vt:lpstr>
      <vt:lpstr>Эксперименты (описание 1)</vt:lpstr>
      <vt:lpstr>Эксперименты (описание 2)</vt:lpstr>
      <vt:lpstr>Эксперименты (результаты)</vt:lpstr>
      <vt:lpstr>Результаты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170</cp:revision>
  <dcterms:created xsi:type="dcterms:W3CDTF">2012-04-25T12:51:04Z</dcterms:created>
  <dcterms:modified xsi:type="dcterms:W3CDTF">2012-06-06T13:25:30Z</dcterms:modified>
</cp:coreProperties>
</file>