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8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99B-DEDC-4780-99C9-30424E62093C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ru-RU" sz="3800" dirty="0" smtClean="0"/>
              <a:t>Классификация записей из микроблогов с помощью Википедии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324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СПбГУ, Санкт-Петербург, май 2012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71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Абишев Т. М.</a:t>
            </a:r>
          </a:p>
          <a:p>
            <a:r>
              <a:rPr lang="ru-RU" dirty="0" smtClean="0"/>
              <a:t>545 группа, математико-механический факультет, СПбГУ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733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Научный руководитель</a:t>
            </a:r>
            <a:r>
              <a:rPr lang="en-US" b="1" dirty="0" smtClean="0"/>
              <a:t>: </a:t>
            </a:r>
            <a:r>
              <a:rPr lang="ru-RU" b="1" dirty="0" smtClean="0"/>
              <a:t>Барашев Д. В.</a:t>
            </a:r>
          </a:p>
          <a:p>
            <a:r>
              <a:rPr lang="ru-RU" dirty="0" smtClean="0"/>
              <a:t>Доцент, математико-механический факультет, СПбГУ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495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Рецензент</a:t>
            </a:r>
            <a:r>
              <a:rPr lang="en-US" b="1" dirty="0" smtClean="0"/>
              <a:t>: ? ?</a:t>
            </a:r>
            <a:r>
              <a:rPr lang="ru-RU" b="1" dirty="0" smtClean="0"/>
              <a:t>. </a:t>
            </a:r>
            <a:r>
              <a:rPr lang="en-US" b="1" dirty="0" smtClean="0"/>
              <a:t>?</a:t>
            </a:r>
            <a:r>
              <a:rPr lang="ru-RU" b="1" dirty="0" smtClean="0"/>
              <a:t>.</a:t>
            </a:r>
          </a:p>
          <a:p>
            <a:r>
              <a:rPr lang="en-US" dirty="0" smtClean="0"/>
              <a:t>?</a:t>
            </a:r>
            <a:r>
              <a:rPr lang="ru-RU" dirty="0" smtClean="0"/>
              <a:t>, </a:t>
            </a:r>
            <a:r>
              <a:rPr lang="en-US" dirty="0" smtClean="0"/>
              <a:t>?</a:t>
            </a:r>
            <a:r>
              <a:rPr lang="ru-RU" dirty="0" smtClean="0"/>
              <a:t>, 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Микроблоги, как источник данных</a:t>
            </a:r>
          </a:p>
          <a:p>
            <a:pPr lvl="1"/>
            <a:r>
              <a:rPr lang="ru-RU" dirty="0" smtClean="0"/>
              <a:t>Выборы</a:t>
            </a:r>
          </a:p>
          <a:p>
            <a:pPr lvl="1"/>
            <a:r>
              <a:rPr lang="ru-RU" dirty="0" smtClean="0"/>
              <a:t>Кассовые сборы</a:t>
            </a:r>
          </a:p>
          <a:p>
            <a:r>
              <a:rPr lang="ru-RU" dirty="0" smtClean="0"/>
              <a:t>Классификация </a:t>
            </a:r>
            <a:r>
              <a:rPr lang="ru-RU" dirty="0" smtClean="0"/>
              <a:t>записей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Построить классификатор сообщений из микроблогов</a:t>
            </a:r>
          </a:p>
          <a:p>
            <a:r>
              <a:rPr lang="ru-RU" dirty="0" smtClean="0"/>
              <a:t>Который будет использовать</a:t>
            </a:r>
          </a:p>
          <a:p>
            <a:pPr lvl="1"/>
            <a:r>
              <a:rPr lang="ru-RU" dirty="0" smtClean="0"/>
              <a:t>В</a:t>
            </a:r>
            <a:r>
              <a:rPr lang="ru-RU" dirty="0" smtClean="0"/>
              <a:t>икипедию</a:t>
            </a:r>
            <a:endParaRPr lang="ru-RU" dirty="0" smtClean="0"/>
          </a:p>
          <a:p>
            <a:pPr lvl="1"/>
            <a:r>
              <a:rPr lang="ru-RU" dirty="0" smtClean="0"/>
              <a:t>К</a:t>
            </a:r>
            <a:r>
              <a:rPr lang="ru-RU" dirty="0" smtClean="0"/>
              <a:t>онтекст</a:t>
            </a:r>
            <a:endParaRPr lang="ru-RU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(контекст)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других </a:t>
            </a:r>
            <a:r>
              <a:rPr lang="ru-RU" dirty="0" smtClean="0"/>
              <a:t>записей </a:t>
            </a:r>
            <a:r>
              <a:rPr lang="ru-RU" dirty="0" smtClean="0"/>
              <a:t>автора, как контекст для классификации</a:t>
            </a:r>
          </a:p>
          <a:p>
            <a:r>
              <a:rPr lang="ru-RU" dirty="0" smtClean="0"/>
              <a:t>Алгоритм</a:t>
            </a:r>
          </a:p>
          <a:p>
            <a:pPr lvl="1"/>
            <a:r>
              <a:rPr lang="ru-RU" dirty="0" smtClean="0"/>
              <a:t>Кластеризуем сообщения автора</a:t>
            </a:r>
          </a:p>
          <a:p>
            <a:pPr lvl="1"/>
            <a:r>
              <a:rPr lang="ru-RU" dirty="0" smtClean="0"/>
              <a:t>Классифицируем на основании «большинства» в кластере сообщения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(википедия)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Алгоритмы классификации требуют векторов, не способны принимать просто текст</a:t>
            </a:r>
          </a:p>
          <a:p>
            <a:r>
              <a:rPr lang="ru-RU" dirty="0" smtClean="0"/>
              <a:t>Использовать Википедию для преобразования текста в </a:t>
            </a:r>
            <a:r>
              <a:rPr lang="ru-RU" dirty="0" smtClean="0"/>
              <a:t>вектора</a:t>
            </a:r>
          </a:p>
          <a:p>
            <a:r>
              <a:rPr lang="ru-RU" dirty="0" smtClean="0"/>
              <a:t>Алгоритм</a:t>
            </a:r>
            <a:endParaRPr lang="ru-RU" dirty="0" smtClean="0"/>
          </a:p>
          <a:p>
            <a:pPr lvl="1"/>
            <a:r>
              <a:rPr lang="ru-RU" dirty="0" smtClean="0"/>
              <a:t>Нахождение </a:t>
            </a:r>
            <a:r>
              <a:rPr lang="ru-RU" dirty="0" smtClean="0"/>
              <a:t>релевантных тексту </a:t>
            </a:r>
            <a:r>
              <a:rPr lang="ru-RU" dirty="0" smtClean="0"/>
              <a:t>страниц </a:t>
            </a:r>
            <a:r>
              <a:rPr lang="ru-RU" dirty="0" smtClean="0"/>
              <a:t>в Википедии</a:t>
            </a:r>
            <a:endParaRPr lang="ru-RU" dirty="0" smtClean="0"/>
          </a:p>
          <a:p>
            <a:pPr lvl="1"/>
            <a:r>
              <a:rPr lang="ru-RU" dirty="0" smtClean="0"/>
              <a:t>Получение их надкатегорий, как координат пространства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 (описание 1)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Тестовые данные</a:t>
            </a:r>
          </a:p>
          <a:p>
            <a:pPr lvl="1"/>
            <a:r>
              <a:rPr lang="ru-RU" sz="2200" dirty="0" smtClean="0"/>
              <a:t>Математика</a:t>
            </a:r>
            <a:r>
              <a:rPr lang="en-US" sz="2200" dirty="0" smtClean="0"/>
              <a:t>/</a:t>
            </a:r>
            <a:r>
              <a:rPr lang="ru-RU" sz="2200" dirty="0" smtClean="0"/>
              <a:t>физика</a:t>
            </a:r>
            <a:r>
              <a:rPr lang="en-US" sz="2200" dirty="0" smtClean="0"/>
              <a:t>/</a:t>
            </a:r>
            <a:r>
              <a:rPr lang="ru-RU" sz="2200" dirty="0" smtClean="0"/>
              <a:t>биология</a:t>
            </a:r>
            <a:r>
              <a:rPr lang="en-US" sz="2200" dirty="0" smtClean="0"/>
              <a:t>/</a:t>
            </a:r>
            <a:r>
              <a:rPr lang="ru-RU" sz="2200" dirty="0" smtClean="0"/>
              <a:t>химия</a:t>
            </a:r>
            <a:r>
              <a:rPr lang="en-US" sz="2200" dirty="0" smtClean="0"/>
              <a:t>/</a:t>
            </a:r>
            <a:r>
              <a:rPr lang="ru-RU" sz="2200" dirty="0" smtClean="0"/>
              <a:t>программирование</a:t>
            </a:r>
          </a:p>
          <a:p>
            <a:pPr lvl="1"/>
            <a:r>
              <a:rPr lang="ru-RU" sz="2200" dirty="0" smtClean="0"/>
              <a:t>Новости</a:t>
            </a:r>
            <a:r>
              <a:rPr lang="en-US" sz="2200" dirty="0" smtClean="0"/>
              <a:t>/</a:t>
            </a:r>
            <a:r>
              <a:rPr lang="ru-RU" sz="2200" dirty="0" smtClean="0"/>
              <a:t>личное</a:t>
            </a:r>
            <a:r>
              <a:rPr lang="en-US" sz="2200" dirty="0" smtClean="0"/>
              <a:t>/</a:t>
            </a:r>
            <a:r>
              <a:rPr lang="ru-RU" sz="2200" dirty="0" smtClean="0"/>
              <a:t>предложения от компаний</a:t>
            </a:r>
          </a:p>
          <a:p>
            <a:r>
              <a:rPr lang="ru-RU" dirty="0" smtClean="0"/>
              <a:t>Оценка </a:t>
            </a:r>
            <a:r>
              <a:rPr lang="ru-RU" dirty="0" smtClean="0"/>
              <a:t>результатов</a:t>
            </a:r>
            <a:endParaRPr lang="ru-RU" dirty="0" smtClean="0"/>
          </a:p>
          <a:p>
            <a:pPr lvl="1"/>
            <a:r>
              <a:rPr lang="ru-RU" dirty="0" smtClean="0"/>
              <a:t>Точность – </a:t>
            </a:r>
            <a:r>
              <a:rPr lang="en-US" dirty="0" smtClean="0"/>
              <a:t>{</a:t>
            </a:r>
            <a:r>
              <a:rPr lang="ru-RU" dirty="0" smtClean="0"/>
              <a:t>правильно классифированные к классу </a:t>
            </a:r>
            <a:r>
              <a:rPr lang="en-US" dirty="0" smtClean="0"/>
              <a:t>C} / {</a:t>
            </a:r>
            <a:r>
              <a:rPr lang="ru-RU" dirty="0" smtClean="0"/>
              <a:t>классифицированные к классу </a:t>
            </a:r>
            <a:r>
              <a:rPr lang="en-US" dirty="0" smtClean="0"/>
              <a:t>C}</a:t>
            </a:r>
            <a:endParaRPr lang="ru-RU" dirty="0" smtClean="0"/>
          </a:p>
          <a:p>
            <a:pPr lvl="1"/>
            <a:r>
              <a:rPr lang="ru-RU" dirty="0" smtClean="0"/>
              <a:t>Полнота – </a:t>
            </a:r>
            <a:r>
              <a:rPr lang="en-US" dirty="0" smtClean="0"/>
              <a:t>{</a:t>
            </a:r>
            <a:r>
              <a:rPr lang="ru-RU" dirty="0" smtClean="0"/>
              <a:t>правильно классифированные к классу </a:t>
            </a:r>
            <a:r>
              <a:rPr lang="en-US" dirty="0" smtClean="0"/>
              <a:t>C} / {</a:t>
            </a:r>
            <a:r>
              <a:rPr lang="ru-RU" dirty="0" smtClean="0"/>
              <a:t>сущностей в классе </a:t>
            </a:r>
            <a:r>
              <a:rPr lang="en-US" dirty="0" smtClean="0"/>
              <a:t>C}</a:t>
            </a:r>
            <a:endParaRPr lang="ru-RU" dirty="0" smtClean="0"/>
          </a:p>
          <a:p>
            <a:pPr lvl="1"/>
            <a:r>
              <a:rPr lang="en-US" dirty="0" smtClean="0"/>
              <a:t>F</a:t>
            </a:r>
            <a:r>
              <a:rPr lang="ru-RU" dirty="0" smtClean="0"/>
              <a:t>-мера – среднее гармоническое точности и полноты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 (описание 2)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Алгоритмы классификации</a:t>
            </a:r>
          </a:p>
          <a:p>
            <a:pPr lvl="1"/>
            <a:r>
              <a:rPr lang="ru-RU" dirty="0" smtClean="0"/>
              <a:t>Наивный байесовский</a:t>
            </a:r>
          </a:p>
          <a:p>
            <a:pPr lvl="1"/>
            <a:r>
              <a:rPr lang="en-US" dirty="0" smtClean="0"/>
              <a:t>SVM – </a:t>
            </a:r>
            <a:r>
              <a:rPr lang="ru-RU" dirty="0" smtClean="0"/>
              <a:t>метод опорных векторов</a:t>
            </a:r>
          </a:p>
          <a:p>
            <a:pPr lvl="1"/>
            <a:r>
              <a:rPr lang="en-US" dirty="0" smtClean="0"/>
              <a:t>J48 – </a:t>
            </a:r>
            <a:r>
              <a:rPr lang="ru-RU" dirty="0" smtClean="0"/>
              <a:t>метод для построения дерева принятия решений</a:t>
            </a:r>
          </a:p>
          <a:p>
            <a:r>
              <a:rPr lang="ru-RU" dirty="0" smtClean="0"/>
              <a:t>Алгоритмы кластеризации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20 кластеров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100 кластеров</a:t>
            </a:r>
          </a:p>
          <a:p>
            <a:pPr lvl="1"/>
            <a:r>
              <a:rPr lang="en-US" dirty="0" err="1" smtClean="0"/>
              <a:t>xmeans</a:t>
            </a:r>
            <a:r>
              <a:rPr lang="en-US" dirty="0" smtClean="0"/>
              <a:t> </a:t>
            </a:r>
            <a:r>
              <a:rPr lang="ru-RU" dirty="0" smtClean="0"/>
              <a:t>от 10 до 200 кластеров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Эксперименты (результаты)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Сравниваем «базовый» алгоритм классификации и построенный по моей схеме </a:t>
            </a:r>
          </a:p>
          <a:p>
            <a:r>
              <a:rPr lang="ru-RU" dirty="0" smtClean="0"/>
              <a:t>Наилучшие </a:t>
            </a:r>
            <a:r>
              <a:rPr lang="ru-RU" dirty="0" smtClean="0"/>
              <a:t>результаты </a:t>
            </a:r>
            <a:r>
              <a:rPr lang="ru-RU" dirty="0" smtClean="0"/>
              <a:t>показал </a:t>
            </a:r>
            <a:r>
              <a:rPr lang="ru-RU" dirty="0" smtClean="0"/>
              <a:t>алгоритм </a:t>
            </a:r>
            <a:r>
              <a:rPr lang="en-US" dirty="0" smtClean="0"/>
              <a:t>SVM</a:t>
            </a:r>
            <a:endParaRPr lang="ru-RU" dirty="0" smtClean="0"/>
          </a:p>
          <a:p>
            <a:r>
              <a:rPr lang="ru-RU" dirty="0" smtClean="0"/>
              <a:t>Улучшение в его случае с 0</a:t>
            </a:r>
            <a:r>
              <a:rPr lang="en-US" dirty="0" smtClean="0"/>
              <a:t>.67 </a:t>
            </a:r>
            <a:r>
              <a:rPr lang="ru-RU" dirty="0" smtClean="0"/>
              <a:t>до 0</a:t>
            </a:r>
            <a:r>
              <a:rPr lang="en-US" dirty="0" smtClean="0"/>
              <a:t>.75 </a:t>
            </a:r>
            <a:r>
              <a:rPr lang="ru-RU" dirty="0" smtClean="0"/>
              <a:t>по </a:t>
            </a:r>
            <a:r>
              <a:rPr lang="en-US" dirty="0" smtClean="0"/>
              <a:t>F-</a:t>
            </a:r>
            <a:r>
              <a:rPr lang="ru-RU" dirty="0" smtClean="0"/>
              <a:t>мере в одном случае, и с 0</a:t>
            </a:r>
            <a:r>
              <a:rPr lang="en-US" dirty="0" smtClean="0"/>
              <a:t>.915 </a:t>
            </a:r>
            <a:r>
              <a:rPr lang="ru-RU" dirty="0" smtClean="0"/>
              <a:t>до 0</a:t>
            </a:r>
            <a:r>
              <a:rPr lang="en-US" dirty="0" smtClean="0"/>
              <a:t>.927 </a:t>
            </a:r>
            <a:r>
              <a:rPr lang="ru-RU" dirty="0" smtClean="0"/>
              <a:t>в другом</a:t>
            </a:r>
          </a:p>
          <a:p>
            <a:r>
              <a:rPr lang="ru-RU" dirty="0" smtClean="0"/>
              <a:t>Наиболее </a:t>
            </a:r>
            <a:r>
              <a:rPr lang="ru-RU" dirty="0" smtClean="0"/>
              <a:t>подходящим </a:t>
            </a:r>
            <a:r>
              <a:rPr lang="ru-RU" dirty="0" smtClean="0"/>
              <a:t>алгоритмом кластеризации является </a:t>
            </a:r>
            <a:r>
              <a:rPr lang="en-US" dirty="0" err="1" smtClean="0"/>
              <a:t>xmeans</a:t>
            </a:r>
            <a:endParaRPr lang="ru-RU" dirty="0" smtClean="0"/>
          </a:p>
          <a:p>
            <a:r>
              <a:rPr lang="ru-RU" dirty="0" smtClean="0"/>
              <a:t>Наименьшее </a:t>
            </a:r>
            <a:r>
              <a:rPr lang="ru-RU" dirty="0" smtClean="0"/>
              <a:t>улучшение </a:t>
            </a:r>
            <a:r>
              <a:rPr lang="en-US" dirty="0" smtClean="0"/>
              <a:t>J48</a:t>
            </a:r>
            <a:r>
              <a:rPr lang="en-US" dirty="0" smtClean="0"/>
              <a:t>.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 алгоритм классификации записей из </a:t>
            </a:r>
            <a:r>
              <a:rPr lang="ru-RU" dirty="0" smtClean="0"/>
              <a:t>м</a:t>
            </a:r>
            <a:r>
              <a:rPr lang="ru-RU" dirty="0" smtClean="0"/>
              <a:t>икроблогов</a:t>
            </a:r>
            <a:endParaRPr lang="ru-RU" dirty="0" smtClean="0"/>
          </a:p>
          <a:p>
            <a:pPr lvl="1"/>
            <a:r>
              <a:rPr lang="ru-RU" dirty="0" smtClean="0"/>
              <a:t>Использующий контекст записи</a:t>
            </a:r>
          </a:p>
          <a:p>
            <a:pPr lvl="1"/>
            <a:r>
              <a:rPr lang="ru-RU" dirty="0" smtClean="0"/>
              <a:t>Использующий Википедию, как источник дополнительных  данных</a:t>
            </a:r>
          </a:p>
          <a:p>
            <a:r>
              <a:rPr lang="ru-RU" dirty="0" smtClean="0"/>
              <a:t>Алгоритм показал хорошие результаты и продемонстрировал улучшение в сравнении с простым подходом для классификации записей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326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Классификация записей из микроблогов с помощью Википедии</vt:lpstr>
      <vt:lpstr>Введение</vt:lpstr>
      <vt:lpstr>Постановка задачи</vt:lpstr>
      <vt:lpstr>Решение (контекст)</vt:lpstr>
      <vt:lpstr>Решение (википедия)</vt:lpstr>
      <vt:lpstr>Эксперименты (описание 1)</vt:lpstr>
      <vt:lpstr>Эксперименты (описание 2)</vt:lpstr>
      <vt:lpstr>Эксперименты (результаты)</vt:lpstr>
      <vt:lpstr>Результаты</vt:lpstr>
    </vt:vector>
  </TitlesOfParts>
  <Company>IntelliJ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записей из микроблогов с помощью Википедии</dc:title>
  <dc:creator>Timur.Abishev</dc:creator>
  <cp:lastModifiedBy>Timur.Abishev</cp:lastModifiedBy>
  <cp:revision>154</cp:revision>
  <dcterms:created xsi:type="dcterms:W3CDTF">2012-04-25T12:51:04Z</dcterms:created>
  <dcterms:modified xsi:type="dcterms:W3CDTF">2012-05-21T23:39:07Z</dcterms:modified>
</cp:coreProperties>
</file>