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4" r:id="rId4"/>
    <p:sldId id="258" r:id="rId5"/>
    <p:sldId id="269" r:id="rId6"/>
    <p:sldId id="259" r:id="rId7"/>
    <p:sldId id="270" r:id="rId8"/>
    <p:sldId id="263" r:id="rId9"/>
    <p:sldId id="268" r:id="rId10"/>
    <p:sldId id="265" r:id="rId11"/>
    <p:sldId id="271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9E5D2-1426-4D1F-8754-F8FF6058023F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12B4D-4E60-4B0B-872C-250BFDB90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64E16-7580-46E7-AFD6-71FC09DC648D}" type="datetimeFigureOut">
              <a:rPr lang="en-US" smtClean="0"/>
              <a:t>6/7/2012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6894C-25E1-4785-B1F2-415AFF15D7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894C-25E1-4785-B1F2-415AFF15D7DC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1F99B-DEDC-4780-99C9-30424E62093C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ru-RU" sz="3800" dirty="0" smtClean="0"/>
              <a:t>Классификация записей из микроблогов с помощью Википедии</a:t>
            </a:r>
            <a:endParaRPr lang="en-US" sz="38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63246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СПбГУ, Санкт-Петербург, </a:t>
            </a:r>
            <a:r>
              <a:rPr lang="ru-RU" dirty="0" smtClean="0"/>
              <a:t>июнь 2012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9718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Абишев Т. М.</a:t>
            </a:r>
          </a:p>
          <a:p>
            <a:r>
              <a:rPr lang="ru-RU" dirty="0" smtClean="0"/>
              <a:t>545 группа, математико-механический факультет, СПбГУ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7338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Научный руководитель</a:t>
            </a:r>
            <a:r>
              <a:rPr lang="en-US" b="1" dirty="0" smtClean="0"/>
              <a:t>: </a:t>
            </a:r>
            <a:r>
              <a:rPr lang="ru-RU" b="1" dirty="0" smtClean="0"/>
              <a:t>Барашев Д. В.</a:t>
            </a:r>
          </a:p>
          <a:p>
            <a:r>
              <a:rPr lang="ru-RU" dirty="0" smtClean="0"/>
              <a:t>Доцент, математико-механический факультет, СПбГУ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44958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Рецензент</a:t>
            </a:r>
            <a:r>
              <a:rPr lang="en-US" b="1" dirty="0" smtClean="0"/>
              <a:t>: </a:t>
            </a:r>
            <a:r>
              <a:rPr lang="ru-RU" b="1" dirty="0" smtClean="0"/>
              <a:t>Шалымов</a:t>
            </a:r>
            <a:r>
              <a:rPr lang="en-US" b="1" dirty="0" smtClean="0"/>
              <a:t> </a:t>
            </a:r>
            <a:r>
              <a:rPr lang="ru-RU" b="1" dirty="0" smtClean="0"/>
              <a:t>Д. С.</a:t>
            </a:r>
          </a:p>
          <a:p>
            <a:r>
              <a:rPr lang="ru-RU" dirty="0" smtClean="0"/>
              <a:t>Доцент, математико-механический факультет, СПбГУ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Результаты экспериментов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Наилучшие </a:t>
            </a:r>
            <a:r>
              <a:rPr lang="ru-RU" dirty="0" smtClean="0"/>
              <a:t>результаты показал алгоритм </a:t>
            </a:r>
            <a:r>
              <a:rPr lang="en-US" dirty="0" smtClean="0"/>
              <a:t>SVM </a:t>
            </a:r>
            <a:r>
              <a:rPr lang="ru-RU" dirty="0" smtClean="0"/>
              <a:t>и </a:t>
            </a:r>
            <a:r>
              <a:rPr lang="en-US" dirty="0" err="1" smtClean="0"/>
              <a:t>xmeans</a:t>
            </a:r>
            <a:endParaRPr lang="ru-RU" dirty="0" smtClean="0"/>
          </a:p>
          <a:p>
            <a:r>
              <a:rPr lang="ru-RU" dirty="0" smtClean="0"/>
              <a:t>Использование Википедии</a:t>
            </a:r>
            <a:r>
              <a:rPr lang="ru-RU" dirty="0" smtClean="0"/>
              <a:t> ухудшает базовую классификацию, но улучшает контекстную</a:t>
            </a:r>
            <a:endParaRPr lang="ru-RU" dirty="0" smtClean="0"/>
          </a:p>
          <a:p>
            <a:r>
              <a:rPr lang="ru-RU" dirty="0" smtClean="0"/>
              <a:t>Использование контекста дает больший прирост для тематической выборки, чем для целевой</a:t>
            </a:r>
          </a:p>
          <a:p>
            <a:r>
              <a:rPr lang="ru-RU" dirty="0" smtClean="0"/>
              <a:t>Наименьшее </a:t>
            </a:r>
            <a:r>
              <a:rPr lang="ru-RU" dirty="0" smtClean="0"/>
              <a:t>улучшение – наивный байесовский </a:t>
            </a:r>
            <a:r>
              <a:rPr lang="ru-RU" dirty="0" smtClean="0"/>
              <a:t>алгоритм</a:t>
            </a:r>
            <a:endParaRPr lang="en-US" dirty="0" smtClean="0"/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экспериментов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Результат для тематической выборки и алгоритма </a:t>
            </a:r>
            <a:r>
              <a:rPr lang="en-US" dirty="0" smtClean="0"/>
              <a:t>SVM</a:t>
            </a:r>
            <a:endParaRPr lang="en-US" dirty="0"/>
          </a:p>
        </p:txBody>
      </p:sp>
      <p:pic>
        <p:nvPicPr>
          <p:cNvPr id="1026" name="Picture 2" descr="C:\_\GitHub\Diploma\docs\text\fig\thematic\cross\sv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667000"/>
            <a:ext cx="8226734" cy="350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Результаты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Создан алгоритм классификации записей из микроблогов</a:t>
            </a:r>
          </a:p>
          <a:p>
            <a:pPr lvl="1"/>
            <a:r>
              <a:rPr lang="ru-RU" dirty="0" smtClean="0"/>
              <a:t>Использующий контекст записи</a:t>
            </a:r>
          </a:p>
          <a:p>
            <a:pPr lvl="1"/>
            <a:r>
              <a:rPr lang="ru-RU" dirty="0" smtClean="0"/>
              <a:t>Использующий </a:t>
            </a:r>
            <a:r>
              <a:rPr lang="ru-RU" dirty="0" smtClean="0"/>
              <a:t>Википедию для извлечения признаков из текста</a:t>
            </a:r>
            <a:endParaRPr lang="ru-RU" dirty="0" smtClean="0"/>
          </a:p>
          <a:p>
            <a:r>
              <a:rPr lang="ru-RU" dirty="0" smtClean="0"/>
              <a:t>Алгоритм показал хорошие результаты и продемонстрировал улучшение в сравнении с </a:t>
            </a:r>
            <a:r>
              <a:rPr lang="ru-RU" dirty="0" smtClean="0"/>
              <a:t>традиционным подходом </a:t>
            </a:r>
            <a:r>
              <a:rPr lang="ru-RU" dirty="0" smtClean="0"/>
              <a:t>для классификации записей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Микроблоги как источник данных</a:t>
            </a:r>
          </a:p>
          <a:p>
            <a:pPr lvl="1"/>
            <a:r>
              <a:rPr lang="ru-RU" dirty="0" smtClean="0"/>
              <a:t>Выборы</a:t>
            </a:r>
          </a:p>
          <a:p>
            <a:pPr lvl="1"/>
            <a:r>
              <a:rPr lang="ru-RU" dirty="0" smtClean="0"/>
              <a:t>Кассовые сборы</a:t>
            </a:r>
          </a:p>
          <a:p>
            <a:r>
              <a:rPr lang="ru-RU" dirty="0" smtClean="0"/>
              <a:t>Классификация записей</a:t>
            </a:r>
          </a:p>
          <a:p>
            <a:pPr lvl="1"/>
            <a:r>
              <a:rPr lang="ru-RU" dirty="0" smtClean="0"/>
              <a:t>По тематике</a:t>
            </a:r>
          </a:p>
          <a:p>
            <a:pPr lvl="1"/>
            <a:r>
              <a:rPr lang="ru-RU" dirty="0" smtClean="0"/>
              <a:t>Спам</a:t>
            </a:r>
            <a:r>
              <a:rPr lang="en-US" dirty="0" smtClean="0"/>
              <a:t>/</a:t>
            </a:r>
            <a:r>
              <a:rPr lang="ru-RU" dirty="0" smtClean="0"/>
              <a:t>не спам</a:t>
            </a:r>
          </a:p>
          <a:p>
            <a:pPr lvl="1"/>
            <a:r>
              <a:rPr lang="ru-RU" dirty="0" smtClean="0"/>
              <a:t>Содержательные</a:t>
            </a:r>
            <a:r>
              <a:rPr lang="en-US" dirty="0" smtClean="0"/>
              <a:t>/</a:t>
            </a:r>
            <a:r>
              <a:rPr lang="ru-RU" dirty="0" smtClean="0"/>
              <a:t>не содержательные</a:t>
            </a:r>
          </a:p>
          <a:p>
            <a:pPr lvl="1"/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Построить классификатор записей из микроблогов</a:t>
            </a:r>
          </a:p>
          <a:p>
            <a:r>
              <a:rPr lang="ru-RU" dirty="0" smtClean="0"/>
              <a:t>Который будет использовать</a:t>
            </a:r>
          </a:p>
          <a:p>
            <a:pPr lvl="1"/>
            <a:r>
              <a:rPr lang="ru-RU" dirty="0" smtClean="0"/>
              <a:t>Википедию</a:t>
            </a:r>
          </a:p>
          <a:p>
            <a:pPr lvl="1"/>
            <a:r>
              <a:rPr lang="ru-RU" dirty="0" smtClean="0"/>
              <a:t>Контекст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контекста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Использование других записей автора как контекст для классификации</a:t>
            </a:r>
          </a:p>
          <a:p>
            <a:r>
              <a:rPr lang="ru-RU" dirty="0" smtClean="0"/>
              <a:t>Алгоритм</a:t>
            </a:r>
          </a:p>
          <a:p>
            <a:pPr lvl="1"/>
            <a:r>
              <a:rPr lang="ru-RU" dirty="0" smtClean="0"/>
              <a:t>Кластеризуем </a:t>
            </a:r>
            <a:r>
              <a:rPr lang="ru-RU" dirty="0" smtClean="0"/>
              <a:t>записи автора</a:t>
            </a:r>
            <a:endParaRPr lang="ru-RU" dirty="0" smtClean="0"/>
          </a:p>
          <a:p>
            <a:pPr lvl="1"/>
            <a:r>
              <a:rPr lang="ru-RU" dirty="0" smtClean="0"/>
              <a:t>Для каждого кластера классифицируем все записи по отдельности</a:t>
            </a:r>
          </a:p>
          <a:p>
            <a:pPr lvl="1"/>
            <a:r>
              <a:rPr lang="ru-RU" dirty="0" smtClean="0"/>
              <a:t>Помечаем кластер большинством голосов</a:t>
            </a:r>
            <a:endParaRPr lang="ru-RU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контекста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Находим наиближайший кластер к классифицируемой записи</a:t>
            </a:r>
            <a:endParaRPr lang="ru-RU" dirty="0" smtClean="0"/>
          </a:p>
          <a:p>
            <a:r>
              <a:rPr lang="ru-RU" dirty="0" smtClean="0"/>
              <a:t>Результатом является метка кластера</a:t>
            </a:r>
            <a:endParaRPr lang="ru-RU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Выделение признаков из текста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Для классификации необходимы признаки</a:t>
            </a:r>
          </a:p>
          <a:p>
            <a:r>
              <a:rPr lang="ru-RU" dirty="0" smtClean="0"/>
              <a:t>Традиционный подход –</a:t>
            </a:r>
            <a:r>
              <a:rPr lang="en-US" dirty="0" smtClean="0"/>
              <a:t> bag of words</a:t>
            </a:r>
          </a:p>
          <a:p>
            <a:r>
              <a:rPr lang="ru-RU" dirty="0" smtClean="0"/>
              <a:t>Короткая длина записей как проблема</a:t>
            </a:r>
          </a:p>
          <a:p>
            <a:r>
              <a:rPr lang="ru-RU" dirty="0" smtClean="0"/>
              <a:t>Использование Википедии как вариант решения проблемы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Выделение признаков на основе Википедии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Нахождение релевантных тексту страниц в </a:t>
            </a:r>
            <a:r>
              <a:rPr lang="ru-RU" dirty="0" smtClean="0"/>
              <a:t>Википедии</a:t>
            </a:r>
          </a:p>
          <a:p>
            <a:r>
              <a:rPr lang="ru-RU" dirty="0" smtClean="0"/>
              <a:t>Над-категории релевантных страниц как признаки текста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Тестовые данные и критерии качества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Размеченные тестовые данные</a:t>
            </a:r>
          </a:p>
          <a:p>
            <a:pPr lvl="1"/>
            <a:r>
              <a:rPr lang="ru-RU" sz="2200" dirty="0" smtClean="0"/>
              <a:t>Математика</a:t>
            </a:r>
            <a:r>
              <a:rPr lang="en-US" sz="2200" dirty="0" smtClean="0"/>
              <a:t>/</a:t>
            </a:r>
            <a:r>
              <a:rPr lang="ru-RU" sz="2200" dirty="0" smtClean="0"/>
              <a:t>физика</a:t>
            </a:r>
            <a:r>
              <a:rPr lang="en-US" sz="2200" dirty="0" smtClean="0"/>
              <a:t>/</a:t>
            </a:r>
            <a:r>
              <a:rPr lang="ru-RU" sz="2200" dirty="0" smtClean="0"/>
              <a:t>биология</a:t>
            </a:r>
            <a:r>
              <a:rPr lang="en-US" sz="2200" dirty="0" smtClean="0"/>
              <a:t>/</a:t>
            </a:r>
            <a:r>
              <a:rPr lang="ru-RU" sz="2200" dirty="0" smtClean="0"/>
              <a:t>химия</a:t>
            </a:r>
            <a:r>
              <a:rPr lang="en-US" sz="2200" dirty="0" smtClean="0"/>
              <a:t>/</a:t>
            </a:r>
            <a:r>
              <a:rPr lang="ru-RU" sz="2200" dirty="0" smtClean="0"/>
              <a:t>программирование (тематическая)</a:t>
            </a:r>
            <a:endParaRPr lang="ru-RU" sz="2200" dirty="0" smtClean="0"/>
          </a:p>
          <a:p>
            <a:pPr lvl="1"/>
            <a:r>
              <a:rPr lang="ru-RU" sz="2200" dirty="0" smtClean="0"/>
              <a:t>Новости</a:t>
            </a:r>
            <a:r>
              <a:rPr lang="en-US" sz="2200" dirty="0" smtClean="0"/>
              <a:t>/</a:t>
            </a:r>
            <a:r>
              <a:rPr lang="ru-RU" sz="2200" dirty="0" smtClean="0"/>
              <a:t>личное</a:t>
            </a:r>
            <a:r>
              <a:rPr lang="en-US" sz="2200" dirty="0" smtClean="0"/>
              <a:t>/</a:t>
            </a:r>
            <a:r>
              <a:rPr lang="ru-RU" sz="2200" dirty="0" smtClean="0"/>
              <a:t>предложения от </a:t>
            </a:r>
            <a:r>
              <a:rPr lang="ru-RU" sz="2200" dirty="0" smtClean="0"/>
              <a:t>компаний (целевая)</a:t>
            </a:r>
          </a:p>
          <a:p>
            <a:pPr lvl="1"/>
            <a:r>
              <a:rPr lang="ru-RU" sz="2200" dirty="0" smtClean="0"/>
              <a:t>Количество записей </a:t>
            </a:r>
            <a:r>
              <a:rPr lang="en-US" sz="2200" dirty="0" smtClean="0"/>
              <a:t>– 1500</a:t>
            </a:r>
            <a:endParaRPr lang="ru-RU" sz="1800" dirty="0" smtClean="0"/>
          </a:p>
          <a:p>
            <a:r>
              <a:rPr lang="ru-RU" dirty="0" smtClean="0"/>
              <a:t>Оценка результатов</a:t>
            </a:r>
          </a:p>
          <a:p>
            <a:pPr lvl="1"/>
            <a:r>
              <a:rPr lang="ru-RU" dirty="0" smtClean="0"/>
              <a:t>Точность, полнота</a:t>
            </a:r>
            <a:endParaRPr lang="ru-RU" dirty="0" smtClean="0"/>
          </a:p>
          <a:p>
            <a:pPr lvl="1"/>
            <a:r>
              <a:rPr lang="en-US" dirty="0" smtClean="0"/>
              <a:t>F</a:t>
            </a:r>
            <a:r>
              <a:rPr lang="ru-RU" dirty="0" smtClean="0"/>
              <a:t>-мера – среднее гармоническое точности и полноты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Участники забега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Алгоритмы классификации</a:t>
            </a:r>
          </a:p>
          <a:p>
            <a:pPr lvl="1"/>
            <a:r>
              <a:rPr lang="ru-RU" dirty="0" smtClean="0"/>
              <a:t>Наивный байесовский</a:t>
            </a:r>
          </a:p>
          <a:p>
            <a:pPr lvl="1"/>
            <a:r>
              <a:rPr lang="en-US" dirty="0" smtClean="0"/>
              <a:t>SVM – </a:t>
            </a:r>
            <a:r>
              <a:rPr lang="ru-RU" dirty="0" smtClean="0"/>
              <a:t>метод опорных векторов</a:t>
            </a:r>
          </a:p>
          <a:p>
            <a:pPr lvl="1"/>
            <a:r>
              <a:rPr lang="en-US" dirty="0" smtClean="0"/>
              <a:t>J48 – </a:t>
            </a:r>
            <a:r>
              <a:rPr lang="ru-RU" dirty="0" smtClean="0"/>
              <a:t>метод для построения дерева принятия решений</a:t>
            </a:r>
          </a:p>
          <a:p>
            <a:r>
              <a:rPr lang="ru-RU" dirty="0" smtClean="0"/>
              <a:t>Алгоритмы кластеризации</a:t>
            </a:r>
          </a:p>
          <a:p>
            <a:pPr lvl="1"/>
            <a:r>
              <a:rPr lang="en-US" dirty="0" err="1" smtClean="0"/>
              <a:t>kmeans</a:t>
            </a:r>
            <a:r>
              <a:rPr lang="en-US" dirty="0" smtClean="0"/>
              <a:t> </a:t>
            </a:r>
            <a:r>
              <a:rPr lang="ru-RU" dirty="0" smtClean="0"/>
              <a:t>на 20 кластеров</a:t>
            </a:r>
          </a:p>
          <a:p>
            <a:pPr lvl="1"/>
            <a:r>
              <a:rPr lang="en-US" dirty="0" err="1" smtClean="0"/>
              <a:t>kmeans</a:t>
            </a:r>
            <a:r>
              <a:rPr lang="en-US" dirty="0" smtClean="0"/>
              <a:t> </a:t>
            </a:r>
            <a:r>
              <a:rPr lang="ru-RU" dirty="0" smtClean="0"/>
              <a:t>на 100 кластеров</a:t>
            </a:r>
          </a:p>
          <a:p>
            <a:pPr lvl="1"/>
            <a:r>
              <a:rPr lang="en-US" dirty="0" err="1" smtClean="0"/>
              <a:t>xmeans</a:t>
            </a:r>
            <a:r>
              <a:rPr lang="en-US" dirty="0" smtClean="0"/>
              <a:t> </a:t>
            </a:r>
            <a:r>
              <a:rPr lang="ru-RU" dirty="0" smtClean="0"/>
              <a:t>от 10 до 200 </a:t>
            </a:r>
            <a:r>
              <a:rPr lang="ru-RU" dirty="0" smtClean="0"/>
              <a:t>кластеров</a:t>
            </a:r>
            <a:endParaRPr lang="ru-RU" dirty="0" smtClean="0"/>
          </a:p>
          <a:p>
            <a:r>
              <a:rPr lang="ru-RU" dirty="0" smtClean="0"/>
              <a:t>12 вариантов классификаторов, 2 способа выделения признаков из текста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334</Words>
  <Application>Microsoft Office PowerPoint</Application>
  <PresentationFormat>On-screen Show (4:3)</PresentationFormat>
  <Paragraphs>69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Классификация записей из микроблогов с помощью Википедии</vt:lpstr>
      <vt:lpstr>Введение</vt:lpstr>
      <vt:lpstr>Постановка задачи</vt:lpstr>
      <vt:lpstr>Построение контекста</vt:lpstr>
      <vt:lpstr>Использование контекста</vt:lpstr>
      <vt:lpstr>Выделение признаков из текста</vt:lpstr>
      <vt:lpstr>Выделение признаков на основе Википедии</vt:lpstr>
      <vt:lpstr>Тестовые данные и критерии качества</vt:lpstr>
      <vt:lpstr>Участники забега</vt:lpstr>
      <vt:lpstr>Результаты экспериментов</vt:lpstr>
      <vt:lpstr>Результаты экспериментов</vt:lpstr>
      <vt:lpstr>Результаты</vt:lpstr>
    </vt:vector>
  </TitlesOfParts>
  <Company>IntelliJ Labs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Классификация записей из микроблогов с помощью Википедии</dc:title>
  <dc:creator>Timur.Abishev</dc:creator>
  <cp:lastModifiedBy>Timur.Abishev</cp:lastModifiedBy>
  <cp:revision>228</cp:revision>
  <dcterms:created xsi:type="dcterms:W3CDTF">2012-04-25T12:51:04Z</dcterms:created>
  <dcterms:modified xsi:type="dcterms:W3CDTF">2012-06-06T22:44:52Z</dcterms:modified>
</cp:coreProperties>
</file>