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00" r:id="rId2"/>
    <p:sldId id="396" r:id="rId3"/>
    <p:sldId id="392" r:id="rId4"/>
    <p:sldId id="397" r:id="rId5"/>
    <p:sldId id="302" r:id="rId6"/>
    <p:sldId id="387" r:id="rId7"/>
    <p:sldId id="363" r:id="rId8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9CD35F"/>
    <a:srgbClr val="C7E6A4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5" autoAdjust="0"/>
    <p:restoredTop sz="85095" autoAdjust="0"/>
  </p:normalViewPr>
  <p:slideViewPr>
    <p:cSldViewPr>
      <p:cViewPr>
        <p:scale>
          <a:sx n="50" d="100"/>
          <a:sy n="50" d="100"/>
        </p:scale>
        <p:origin x="-4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>
      <p:cViewPr varScale="1">
        <p:scale>
          <a:sx n="32" d="100"/>
          <a:sy n="32" d="100"/>
        </p:scale>
        <p:origin x="-1614" y="-102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</p:spPr>
        <p:txBody>
          <a:bodyPr vert="horz" lIns="92247" tIns="46122" rIns="92247" bIns="4612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</p:spPr>
        <p:txBody>
          <a:bodyPr vert="horz" lIns="92247" tIns="46122" rIns="92247" bIns="4612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</p:spPr>
        <p:txBody>
          <a:bodyPr vert="horz" lIns="92247" tIns="46122" rIns="92247" bIns="4612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5E695F-353F-482F-922F-913F6D3D34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</p:spPr>
        <p:txBody>
          <a:bodyPr vert="horz" lIns="92247" tIns="46122" rIns="92247" bIns="4612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</p:spPr>
        <p:txBody>
          <a:bodyPr vert="horz" lIns="92247" tIns="46122" rIns="92247" bIns="4612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AC6C7B5-B35E-442E-AE64-EA5AE6A03256}" type="datetimeFigureOut">
              <a:rPr lang="en-US"/>
              <a:pPr>
                <a:defRPr/>
              </a:pPr>
              <a:t>2/24/2009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47" tIns="46122" rIns="92247" bIns="4612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vert="horz" lIns="92247" tIns="46122" rIns="92247" bIns="4612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</p:spPr>
        <p:txBody>
          <a:bodyPr vert="horz" lIns="92247" tIns="46122" rIns="92247" bIns="4612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</p:spPr>
        <p:txBody>
          <a:bodyPr vert="horz" lIns="92247" tIns="46122" rIns="92247" bIns="4612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6A3C921-7108-44C9-877C-A40BA15C9E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Char char="•"/>
            </a:pPr>
            <a:endParaRPr lang="en-US" dirty="0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D236DC-27B8-4ABD-A398-73331DBFD7E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861D04-A351-4A14-80A0-94F58F4E431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4332E0-CF37-4F88-8BE8-6D95B22555D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8C1E8A-3F74-4EAA-9322-5E663F2B40E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D32BD2-C75E-46A2-A066-8B53C4E9132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81800" y="63246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2258B-68A4-4730-AC4C-98843D541A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E1BFF-734E-4A27-8DC6-31661D32739E}" type="datetime1">
              <a:rPr lang="en-US"/>
              <a:pPr>
                <a:defRPr/>
              </a:pPr>
              <a:t>2/24/2009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DRAFT FOR COMMITTEE REVIEW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CD4EC-F488-4A96-B516-FC9DCE00E6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AA90B-387C-423E-A402-88DFBEABA717}" type="datetime1">
              <a:rPr lang="en-US"/>
              <a:pPr>
                <a:defRPr/>
              </a:pPr>
              <a:t>2/24/2009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DRAFT FOR COMMITTEE REVIEW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8E15B-4F88-457F-8F6E-E3DED840F5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Background composit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9050" y="-19050"/>
            <a:ext cx="9199563" cy="690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21"/>
          <p:cNvGrpSpPr>
            <a:grpSpLocks/>
          </p:cNvGrpSpPr>
          <p:nvPr userDrawn="1"/>
        </p:nvGrpSpPr>
        <p:grpSpPr bwMode="auto"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6" name="Rectangle 14"/>
            <p:cNvSpPr/>
            <p:nvPr userDrawn="1"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" name="Flowchart: Data 15"/>
            <p:cNvSpPr/>
            <p:nvPr userDrawn="1"/>
          </p:nvSpPr>
          <p:spPr>
            <a:xfrm>
              <a:off x="2100263" y="6626225"/>
              <a:ext cx="5029200" cy="1905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8" name="Picture 6" descr="small2030_4c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0" y="6257925"/>
              <a:ext cx="126682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Flowchart: Data 17"/>
            <p:cNvSpPr/>
            <p:nvPr userDrawn="1"/>
          </p:nvSpPr>
          <p:spPr>
            <a:xfrm>
              <a:off x="2100263" y="6443663"/>
              <a:ext cx="5486400" cy="1905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" name="Flowchart: Data 18"/>
            <p:cNvSpPr/>
            <p:nvPr userDrawn="1"/>
          </p:nvSpPr>
          <p:spPr>
            <a:xfrm>
              <a:off x="2100263" y="6535738"/>
              <a:ext cx="5257800" cy="17462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>
            <a:lvl1pPr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599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6492875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CD17720A-615D-4FAB-B1AE-61E27EC55777}" type="datetime1">
              <a:rPr lang="en-US"/>
              <a:pPr>
                <a:defRPr/>
              </a:pPr>
              <a:t>2/24/2009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0960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DRAFT FOR COMMITTEE REVIEW ONLY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7912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C724C-EDAC-43B6-9730-FA21A357F2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79256-9F42-4B6F-9CED-B49A787C2708}" type="datetime1">
              <a:rPr lang="en-US"/>
              <a:pPr>
                <a:defRPr/>
              </a:pPr>
              <a:t>2/24/2009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DRAFT FOR COMMITTEE REVIEW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AF999-6E59-468B-AB96-2300A399A0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32A25-A14F-43A1-A096-0D06FE3F7E5D}" type="datetime1">
              <a:rPr lang="en-US"/>
              <a:pPr>
                <a:defRPr/>
              </a:pPr>
              <a:t>2/24/2009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DRAFT FOR COMMITTEE REVIEW ONLY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9B976-5A5B-4475-8061-E7C5B49E35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B4EF6-5650-44C1-A4BE-16EFD16D13E6}" type="datetime1">
              <a:rPr lang="en-US"/>
              <a:pPr>
                <a:defRPr/>
              </a:pPr>
              <a:t>2/24/2009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DRAFT FOR COMMITTEE REVIEW ONLY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08FE9-418E-41EE-AD33-2D342ACE31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8005D-5CD2-46B9-A7B9-C125AD07A4F8}" type="datetime1">
              <a:rPr lang="en-US"/>
              <a:pPr>
                <a:defRPr/>
              </a:pPr>
              <a:t>2/24/2009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DRAFT FOR COMMITTEE REVIEW ONLY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96A80-E31C-4419-9023-DF6EC591C3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29AE0-FC87-4ACD-8209-16625A28B9C5}" type="datetime1">
              <a:rPr lang="en-US"/>
              <a:pPr>
                <a:defRPr/>
              </a:pPr>
              <a:t>2/24/2009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DRAFT FOR COMMITTEE REVIEW ONLY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5EF66-4187-407D-86BD-7C0281D194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019A5-D1FC-4F5B-8070-800C8CFD2458}" type="datetime1">
              <a:rPr lang="en-US"/>
              <a:pPr>
                <a:defRPr/>
              </a:pPr>
              <a:t>2/24/2009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DRAFT FOR COMMITTEE REVIEW ONLY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CBE0C-F8DA-44D7-BBC6-13BC2F6444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34724-CAB1-4C88-8E0E-56233AA9CD8C}" type="datetime1">
              <a:rPr lang="en-US"/>
              <a:pPr>
                <a:defRPr/>
              </a:pPr>
              <a:t>2/24/2009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DRAFT FOR COMMITTEE REVIEW ONLY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57DE8-CF17-4A21-9BCE-9CBAB732E0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A9BE618-0DBA-4764-9706-C46C5485B4A9}" type="datetime1">
              <a:rPr lang="en-US"/>
              <a:pPr>
                <a:defRPr/>
              </a:pPr>
              <a:t>2/24/2009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DRAFT FOR COMMITTEE REVIEW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E6B908A-AF94-4D67-BCDF-2152485198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9" descr="Background composit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4288" y="-15875"/>
            <a:ext cx="9197976" cy="690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1"/>
          <p:cNvSpPr/>
          <p:nvPr/>
        </p:nvSpPr>
        <p:spPr>
          <a:xfrm>
            <a:off x="685800" y="2133600"/>
            <a:ext cx="7848600" cy="2667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6000000"/>
            </a:lightRig>
          </a:scene3d>
          <a:sp3d extrusionH="76200">
            <a:bevelT w="19050"/>
            <a:bevelB w="19050"/>
            <a:extrusionClr>
              <a:schemeClr val="tx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102" name="Title 1"/>
          <p:cNvSpPr>
            <a:spLocks noGrp="1"/>
          </p:cNvSpPr>
          <p:nvPr>
            <p:ph type="ctrTitle"/>
          </p:nvPr>
        </p:nvSpPr>
        <p:spPr>
          <a:xfrm>
            <a:off x="990600" y="2819400"/>
            <a:ext cx="7315200" cy="1066800"/>
          </a:xfrm>
          <a:solidFill>
            <a:schemeClr val="bg1"/>
          </a:solidFill>
        </p:spPr>
        <p:txBody>
          <a:bodyPr/>
          <a:lstStyle/>
          <a:p>
            <a:pPr algn="r" eaLnBrk="1" hangingPunct="1"/>
            <a:r>
              <a:rPr lang="en-US" smtClean="0"/>
              <a:t>Recommendations   </a:t>
            </a:r>
          </a:p>
        </p:txBody>
      </p:sp>
      <p:pic>
        <p:nvPicPr>
          <p:cNvPr id="4103" name="Picture 6" descr="small2030_4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924175"/>
            <a:ext cx="221138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1447800"/>
            <a:ext cx="396240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6000000"/>
            </a:lightRig>
          </a:scene3d>
          <a:sp3d extrusionH="76200">
            <a:bevelT w="19050"/>
            <a:bevelB w="19050"/>
            <a:extrusionClr>
              <a:schemeClr val="tx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spcBef>
                <a:spcPts val="0"/>
              </a:spcBef>
              <a:defRPr/>
            </a:pPr>
            <a:r>
              <a:rPr lang="en-US" sz="2400" b="1" dirty="0">
                <a:solidFill>
                  <a:schemeClr val="tx1"/>
                </a:solidFill>
              </a:rPr>
              <a:t>C. Michael Walton, Chair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2400" dirty="0">
                <a:solidFill>
                  <a:srgbClr val="002060"/>
                </a:solidFill>
              </a:rPr>
              <a:t>Austin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2400" b="1" dirty="0">
                <a:solidFill>
                  <a:schemeClr val="tx1"/>
                </a:solidFill>
              </a:rPr>
              <a:t>David Marcus, Vice-Chair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2400" dirty="0">
                <a:solidFill>
                  <a:srgbClr val="002060"/>
                </a:solidFill>
              </a:rPr>
              <a:t>El Paso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2400" b="1" dirty="0">
                <a:solidFill>
                  <a:schemeClr val="tx1"/>
                </a:solidFill>
              </a:rPr>
              <a:t>Ken Allen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2400" dirty="0">
                <a:solidFill>
                  <a:srgbClr val="002060"/>
                </a:solidFill>
              </a:rPr>
              <a:t>San Antonio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2400" b="1" dirty="0">
                <a:solidFill>
                  <a:schemeClr val="tx1"/>
                </a:solidFill>
              </a:rPr>
              <a:t>Ruben Bonilla, Jr.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2400" dirty="0">
                <a:solidFill>
                  <a:srgbClr val="002060"/>
                </a:solidFill>
              </a:rPr>
              <a:t>Corpus Christi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2400" b="1" dirty="0">
                <a:solidFill>
                  <a:schemeClr val="tx1"/>
                </a:solidFill>
              </a:rPr>
              <a:t>Drew Crutcher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2400" dirty="0">
                <a:solidFill>
                  <a:srgbClr val="002060"/>
                </a:solidFill>
              </a:rPr>
              <a:t>Odessa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2400" b="1" dirty="0">
                <a:solidFill>
                  <a:schemeClr val="tx1"/>
                </a:solidFill>
              </a:rPr>
              <a:t>The Honorable Ed Emmett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2400" dirty="0">
                <a:solidFill>
                  <a:srgbClr val="002060"/>
                </a:solidFill>
              </a:rPr>
              <a:t>Houston</a:t>
            </a:r>
          </a:p>
          <a:p>
            <a:pPr algn="ctr">
              <a:defRPr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0600" y="1447800"/>
            <a:ext cx="396240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6000000"/>
            </a:lightRig>
          </a:scene3d>
          <a:sp3d extrusionH="76200">
            <a:bevelT w="19050"/>
            <a:bevelB w="19050"/>
            <a:extrusionClr>
              <a:schemeClr val="tx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spcBef>
                <a:spcPts val="0"/>
              </a:spcBef>
              <a:defRPr/>
            </a:pPr>
            <a:r>
              <a:rPr lang="en-US" sz="2400" b="1" dirty="0">
                <a:solidFill>
                  <a:schemeClr val="tx1"/>
                </a:solidFill>
              </a:rPr>
              <a:t>Tom Johnson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2400" dirty="0">
                <a:solidFill>
                  <a:srgbClr val="002060"/>
                </a:solidFill>
              </a:rPr>
              <a:t>Austin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2400" b="1" dirty="0">
                <a:solidFill>
                  <a:schemeClr val="tx1"/>
                </a:solidFill>
              </a:rPr>
              <a:t>David Laney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2400" dirty="0">
                <a:solidFill>
                  <a:srgbClr val="002060"/>
                </a:solidFill>
              </a:rPr>
              <a:t>Dallas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2400" b="1" dirty="0">
                <a:solidFill>
                  <a:schemeClr val="tx1"/>
                </a:solidFill>
              </a:rPr>
              <a:t>Cullen Looney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2400" dirty="0">
                <a:solidFill>
                  <a:srgbClr val="002060"/>
                </a:solidFill>
              </a:rPr>
              <a:t>Edinburg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2400" b="1" dirty="0">
                <a:solidFill>
                  <a:schemeClr val="tx1"/>
                </a:solidFill>
              </a:rPr>
              <a:t>Drayton McLane, Jr.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2400" dirty="0">
                <a:solidFill>
                  <a:srgbClr val="002060"/>
                </a:solidFill>
              </a:rPr>
              <a:t>Temple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2400" b="1" dirty="0">
                <a:solidFill>
                  <a:schemeClr val="tx1"/>
                </a:solidFill>
              </a:rPr>
              <a:t>Roger Nober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2400" dirty="0">
                <a:solidFill>
                  <a:srgbClr val="002060"/>
                </a:solidFill>
              </a:rPr>
              <a:t>Fort Worth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2400" b="1" dirty="0">
                <a:solidFill>
                  <a:schemeClr val="tx1"/>
                </a:solidFill>
              </a:rPr>
              <a:t>Gary Thomas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2400" dirty="0">
                <a:solidFill>
                  <a:srgbClr val="002060"/>
                </a:solidFill>
              </a:rPr>
              <a:t>Dallas</a:t>
            </a:r>
          </a:p>
        </p:txBody>
      </p:sp>
      <p:sp>
        <p:nvSpPr>
          <p:cNvPr id="5128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839200" cy="9906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2700" smtClean="0">
                <a:solidFill>
                  <a:srgbClr val="002060"/>
                </a:solidFill>
              </a:rPr>
              <a:t>Volunteer committee appointed by Chair Delisi – experienced, respected stakeholders guiding independent research</a:t>
            </a:r>
          </a:p>
          <a:p>
            <a:pPr algn="ctr">
              <a:buFont typeface="Arial" charset="0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5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4400" smtClean="0"/>
              <a:t>Process</a:t>
            </a:r>
          </a:p>
        </p:txBody>
      </p:sp>
      <p:sp>
        <p:nvSpPr>
          <p:cNvPr id="6147" name="Content Placeholder 6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 tIns="274320"/>
          <a:lstStyle/>
          <a:p>
            <a:pPr marL="457200" defTabSz="923925">
              <a:buFontTx/>
              <a:buChar char="•"/>
            </a:pPr>
            <a:r>
              <a:rPr lang="en-US" sz="2700" smtClean="0"/>
              <a:t>Committee’s charge  - provide an independent, authoritative assessment of the state’s transportation infrastructure and mobility needs from 2009 to 2030 </a:t>
            </a:r>
          </a:p>
          <a:p>
            <a:pPr marL="457200" defTabSz="923925">
              <a:buFontTx/>
              <a:buChar char="•"/>
            </a:pPr>
            <a:r>
              <a:rPr lang="en-US" sz="2700" smtClean="0"/>
              <a:t>Research team from the TTI, CTR, UTSA</a:t>
            </a:r>
          </a:p>
          <a:p>
            <a:pPr marL="457200" defTabSz="923925">
              <a:buFontTx/>
              <a:buChar char="•"/>
            </a:pPr>
            <a:r>
              <a:rPr lang="en-US" sz="2700" smtClean="0"/>
              <a:t>6 Committee meetings</a:t>
            </a:r>
          </a:p>
          <a:p>
            <a:pPr marL="457200" defTabSz="923925">
              <a:buFontTx/>
              <a:buChar char="•"/>
            </a:pPr>
            <a:r>
              <a:rPr lang="en-US" sz="2700" smtClean="0"/>
              <a:t>6 Public hearings - Amarillo, Austin, Corpus Christi, Dallas, El Paso, Houston</a:t>
            </a:r>
          </a:p>
          <a:p>
            <a:pPr marL="457200" defTabSz="923925">
              <a:buFontTx/>
              <a:buChar char="•"/>
            </a:pPr>
            <a:r>
              <a:rPr lang="en-US" sz="2700" smtClean="0"/>
              <a:t>Formal public input period January 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Public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 tIns="182880"/>
          <a:lstStyle/>
          <a:p>
            <a:pPr marL="457200">
              <a:spcBef>
                <a:spcPts val="1200"/>
              </a:spcBef>
              <a:defRPr/>
            </a:pPr>
            <a:r>
              <a:rPr lang="en-US" sz="2400" dirty="0" smtClean="0"/>
              <a:t>91 comments from oral and written testimony during public hearings</a:t>
            </a:r>
          </a:p>
          <a:p>
            <a:pPr marL="457200">
              <a:spcBef>
                <a:spcPts val="1200"/>
              </a:spcBef>
              <a:defRPr/>
            </a:pPr>
            <a:r>
              <a:rPr lang="en-US" sz="2400" dirty="0" smtClean="0"/>
              <a:t>Website visits</a:t>
            </a:r>
          </a:p>
          <a:p>
            <a:pPr marL="857250" lvl="1">
              <a:spcBef>
                <a:spcPts val="600"/>
              </a:spcBef>
              <a:defRPr/>
            </a:pPr>
            <a:r>
              <a:rPr lang="en-US" sz="2400" dirty="0" smtClean="0"/>
              <a:t>September 1st through February 23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- 2,556 Unique Visitors</a:t>
            </a:r>
          </a:p>
          <a:p>
            <a:pPr marL="857250" lvl="1">
              <a:spcBef>
                <a:spcPts val="600"/>
              </a:spcBef>
              <a:defRPr/>
            </a:pPr>
            <a:r>
              <a:rPr lang="en-US" sz="2400" dirty="0" smtClean="0"/>
              <a:t>January 9th through February 23rd  - 519 Unique Visitors</a:t>
            </a:r>
          </a:p>
          <a:p>
            <a:pPr marL="457200">
              <a:spcBef>
                <a:spcPts val="1200"/>
              </a:spcBef>
              <a:defRPr/>
            </a:pPr>
            <a:r>
              <a:rPr lang="en-US" sz="2400" dirty="0" smtClean="0"/>
              <a:t>180 suggestions and comments through its website, by regular mail and by facsimile</a:t>
            </a:r>
          </a:p>
          <a:p>
            <a:pPr marL="457200"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495800"/>
          </a:xfrm>
        </p:spPr>
        <p:txBody>
          <a:bodyPr tIns="182880" rIns="274320"/>
          <a:lstStyle/>
          <a:p>
            <a:pPr indent="-228600" eaLnBrk="1" hangingPunct="1">
              <a:spcBef>
                <a:spcPts val="600"/>
              </a:spcBef>
              <a:tabLst>
                <a:tab pos="4860925" algn="l"/>
              </a:tabLst>
              <a:defRPr/>
            </a:pPr>
            <a:r>
              <a:rPr lang="en-US" sz="2100" dirty="0" smtClean="0"/>
              <a:t>Scope</a:t>
            </a:r>
          </a:p>
          <a:p>
            <a:pPr lvl="1" eaLnBrk="1" hangingPunct="1">
              <a:spcBef>
                <a:spcPts val="600"/>
              </a:spcBef>
              <a:tabLst>
                <a:tab pos="4860925" algn="l"/>
              </a:tabLst>
              <a:defRPr/>
            </a:pPr>
            <a:r>
              <a:rPr lang="en-US" sz="2100" dirty="0" smtClean="0"/>
              <a:t>Comprehensive update on the </a:t>
            </a:r>
            <a:r>
              <a:rPr lang="en-US" sz="2100" u="sng" dirty="0" smtClean="0"/>
              <a:t>maintenance</a:t>
            </a:r>
            <a:r>
              <a:rPr lang="en-US" sz="2100" dirty="0" smtClean="0"/>
              <a:t> (pavements and bridges) and </a:t>
            </a:r>
            <a:r>
              <a:rPr lang="en-US" sz="2100" u="sng" dirty="0" smtClean="0"/>
              <a:t>mobility</a:t>
            </a:r>
            <a:r>
              <a:rPr lang="en-US" sz="2100" dirty="0" smtClean="0"/>
              <a:t> (urban and rural) needs of Texas</a:t>
            </a:r>
          </a:p>
          <a:p>
            <a:pPr lvl="1" eaLnBrk="1" hangingPunct="1">
              <a:spcBef>
                <a:spcPts val="600"/>
              </a:spcBef>
              <a:tabLst>
                <a:tab pos="4860925" algn="l"/>
              </a:tabLst>
              <a:defRPr/>
            </a:pPr>
            <a:r>
              <a:rPr lang="en-US" sz="2100" dirty="0" smtClean="0"/>
              <a:t>Overview other transportation needs, especially potential for Texas’ relying increasingly on non-highway modes</a:t>
            </a:r>
          </a:p>
          <a:p>
            <a:pPr indent="-228600" eaLnBrk="1" hangingPunct="1">
              <a:spcBef>
                <a:spcPts val="600"/>
              </a:spcBef>
              <a:tabLst>
                <a:tab pos="4860925" algn="l"/>
              </a:tabLst>
              <a:defRPr/>
            </a:pPr>
            <a:r>
              <a:rPr lang="en-US" sz="2100" dirty="0" smtClean="0"/>
              <a:t>Goals</a:t>
            </a:r>
          </a:p>
          <a:p>
            <a:pPr marL="744538" lvl="1" indent="-230188" eaLnBrk="1" hangingPunct="1">
              <a:spcBef>
                <a:spcPts val="600"/>
              </a:spcBef>
              <a:defRPr/>
            </a:pPr>
            <a:r>
              <a:rPr lang="en-US" sz="2100" dirty="0" smtClean="0"/>
              <a:t>Preserve and enhance the value of transportation </a:t>
            </a:r>
            <a:r>
              <a:rPr lang="en-US" sz="2100" u="sng" dirty="0" smtClean="0"/>
              <a:t>infrastructure</a:t>
            </a:r>
          </a:p>
          <a:p>
            <a:pPr marL="744538" lvl="1" indent="-230188" eaLnBrk="1" hangingPunct="1">
              <a:spcBef>
                <a:spcPts val="600"/>
              </a:spcBef>
              <a:defRPr/>
            </a:pPr>
            <a:r>
              <a:rPr lang="en-US" sz="2100" dirty="0" smtClean="0"/>
              <a:t>Preserve and enhance urban and rural </a:t>
            </a:r>
            <a:r>
              <a:rPr lang="en-US" sz="2100" u="sng" dirty="0" smtClean="0"/>
              <a:t>mobility</a:t>
            </a:r>
            <a:r>
              <a:rPr lang="en-US" sz="2100" dirty="0" smtClean="0"/>
              <a:t> and their value to the economic competitiveness of Texas</a:t>
            </a:r>
          </a:p>
          <a:p>
            <a:pPr marL="744538" lvl="1" indent="-230188" eaLnBrk="1" hangingPunct="1">
              <a:spcBef>
                <a:spcPts val="600"/>
              </a:spcBef>
              <a:defRPr/>
            </a:pPr>
            <a:r>
              <a:rPr lang="en-US" sz="2100" dirty="0" smtClean="0"/>
              <a:t>Enhance the </a:t>
            </a:r>
            <a:r>
              <a:rPr lang="en-US" sz="2100" u="sng" dirty="0" smtClean="0"/>
              <a:t>safety</a:t>
            </a:r>
            <a:r>
              <a:rPr lang="en-US" sz="2100" dirty="0" smtClean="0"/>
              <a:t> of Texas’ traveling public</a:t>
            </a:r>
          </a:p>
          <a:p>
            <a:pPr marL="744538" lvl="1" indent="-230188" eaLnBrk="1" hangingPunct="1">
              <a:spcBef>
                <a:spcPts val="600"/>
              </a:spcBef>
              <a:defRPr/>
            </a:pPr>
            <a:r>
              <a:rPr lang="en-US" sz="2100" dirty="0" smtClean="0"/>
              <a:t>Initiate discussion on strategic role of </a:t>
            </a:r>
            <a:r>
              <a:rPr lang="en-US" sz="2100" u="sng" dirty="0" smtClean="0"/>
              <a:t>all modes</a:t>
            </a:r>
            <a:r>
              <a:rPr lang="en-US" sz="2100" dirty="0" smtClean="0"/>
              <a:t> of transportation</a:t>
            </a:r>
          </a:p>
          <a:p>
            <a:pPr lvl="1" eaLnBrk="1" hangingPunct="1">
              <a:spcBef>
                <a:spcPts val="600"/>
              </a:spcBef>
              <a:tabLst>
                <a:tab pos="4860925" algn="l"/>
              </a:tabLst>
              <a:defRPr/>
            </a:pPr>
            <a:endParaRPr lang="en-US" sz="2000" dirty="0" smtClean="0"/>
          </a:p>
          <a:p>
            <a:pPr lvl="1" eaLnBrk="1" hangingPunct="1">
              <a:spcBef>
                <a:spcPts val="600"/>
              </a:spcBef>
              <a:tabLst>
                <a:tab pos="4860925" algn="l"/>
              </a:tabLst>
              <a:defRPr/>
            </a:pPr>
            <a:endParaRPr lang="en-US" sz="2000" dirty="0" smtClean="0">
              <a:solidFill>
                <a:srgbClr val="002060"/>
              </a:solidFill>
            </a:endParaRPr>
          </a:p>
        </p:txBody>
      </p:sp>
      <p:grpSp>
        <p:nvGrpSpPr>
          <p:cNvPr id="8195" name="Group 22"/>
          <p:cNvGrpSpPr>
            <a:grpSpLocks/>
          </p:cNvGrpSpPr>
          <p:nvPr/>
        </p:nvGrpSpPr>
        <p:grpSpPr bwMode="auto"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15" name="Rectangle 14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" name="Flowchart: Data 15"/>
            <p:cNvSpPr/>
            <p:nvPr/>
          </p:nvSpPr>
          <p:spPr>
            <a:xfrm>
              <a:off x="2100263" y="6626225"/>
              <a:ext cx="5029200" cy="1905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8199" name="Picture 6" descr="small2030_4c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0" y="6257925"/>
              <a:ext cx="126682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Flowchart: Data 17"/>
            <p:cNvSpPr/>
            <p:nvPr/>
          </p:nvSpPr>
          <p:spPr>
            <a:xfrm>
              <a:off x="2100263" y="6443663"/>
              <a:ext cx="5486400" cy="1905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9" name="Flowchart: Data 18"/>
            <p:cNvSpPr/>
            <p:nvPr/>
          </p:nvSpPr>
          <p:spPr>
            <a:xfrm>
              <a:off x="2100263" y="6535738"/>
              <a:ext cx="5257800" cy="17462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8196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Committee Scope and Goals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Urban backgroun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938" y="-14288"/>
            <a:ext cx="9161463" cy="641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Total and State Investment Needed</a:t>
            </a:r>
            <a:br>
              <a:rPr lang="en-US" smtClean="0"/>
            </a:br>
            <a:r>
              <a:rPr lang="en-US" smtClean="0"/>
              <a:t>(Billions 2008 $)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35511" cy="449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143000"/>
                <a:gridCol w="228600"/>
                <a:gridCol w="1600200"/>
                <a:gridCol w="1066800"/>
                <a:gridCol w="228600"/>
                <a:gridCol w="1682311"/>
              </a:tblGrid>
              <a:tr h="344799">
                <a:tc rowSpan="2">
                  <a:txBody>
                    <a:bodyPr/>
                    <a:lstStyle/>
                    <a:p>
                      <a:endParaRPr 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Needs  2009 - 2030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6A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Annual Investment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D35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6A4"/>
                    </a:solidFill>
                  </a:tcPr>
                </a:tc>
              </a:tr>
              <a:tr h="579263">
                <a:tc v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     Total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State Investment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     Total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D3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D3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State Investment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D35F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Pavements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$      89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  89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$ 4.0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$  4.0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6A4"/>
                    </a:solidFill>
                  </a:tcPr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Bridges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$      36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$ 36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$ 1.6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$  1.6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6A4"/>
                    </a:solidFill>
                  </a:tcPr>
                </a:tc>
              </a:tr>
              <a:tr h="6573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Urban Mobility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$    171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$ 106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$ 7.8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$  4.8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6A4"/>
                    </a:solidFill>
                  </a:tcPr>
                </a:tc>
              </a:tr>
              <a:tr h="61807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Rural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Mobility/Safety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$      19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$  19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$  0.9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$  0.9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6A4"/>
                    </a:solidFill>
                  </a:tcPr>
                </a:tc>
              </a:tr>
              <a:tr h="61358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$    315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$250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$14.3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$11.3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6A4"/>
                    </a:solidFill>
                  </a:tcPr>
                </a:tc>
              </a:tr>
              <a:tr h="304800">
                <a:tc gridSpan="7">
                  <a:txBody>
                    <a:bodyPr/>
                    <a:lstStyle/>
                    <a:p>
                      <a:r>
                        <a:rPr lang="en-US" sz="1800" b="0" i="1" dirty="0" smtClean="0">
                          <a:solidFill>
                            <a:srgbClr val="002060"/>
                          </a:solidFill>
                        </a:rPr>
                        <a:t>* Historically about 2/3 of Urban</a:t>
                      </a:r>
                      <a:r>
                        <a:rPr lang="en-US" sz="1800" b="0" i="1" baseline="0" dirty="0" smtClean="0">
                          <a:solidFill>
                            <a:srgbClr val="002060"/>
                          </a:solidFill>
                        </a:rPr>
                        <a:t> Mobility has been State responsibility, 1/3 local </a:t>
                      </a:r>
                      <a:endParaRPr lang="en-US" sz="1800" b="0" i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9281" name="Group 5"/>
          <p:cNvGrpSpPr>
            <a:grpSpLocks/>
          </p:cNvGrpSpPr>
          <p:nvPr/>
        </p:nvGrpSpPr>
        <p:grpSpPr bwMode="auto"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7" name="Rectangle 6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" name="Flowchart: Data 7"/>
            <p:cNvSpPr/>
            <p:nvPr/>
          </p:nvSpPr>
          <p:spPr>
            <a:xfrm>
              <a:off x="2100263" y="6626225"/>
              <a:ext cx="5029200" cy="1905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Flowchart: Data 8"/>
            <p:cNvSpPr/>
            <p:nvPr/>
          </p:nvSpPr>
          <p:spPr>
            <a:xfrm>
              <a:off x="2100263" y="6443663"/>
              <a:ext cx="5486400" cy="1905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" name="Flowchart: Data 9"/>
            <p:cNvSpPr/>
            <p:nvPr/>
          </p:nvSpPr>
          <p:spPr>
            <a:xfrm>
              <a:off x="2100263" y="6535738"/>
              <a:ext cx="5257800" cy="17462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9286" name="Picture 6" descr="small2030_4c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2000" y="6257925"/>
              <a:ext cx="126682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09800" y="2438400"/>
            <a:ext cx="5334000" cy="19050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6000" dirty="0">
                <a:solidFill>
                  <a:schemeClr val="tx1"/>
                </a:solidFill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4224</TotalTime>
  <Words>344</Words>
  <Application>Microsoft Office PowerPoint</Application>
  <PresentationFormat>On-screen Show (4:3)</PresentationFormat>
  <Paragraphs>88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Recommendations   </vt:lpstr>
      <vt:lpstr>Slide 2</vt:lpstr>
      <vt:lpstr>Process</vt:lpstr>
      <vt:lpstr>Public Input</vt:lpstr>
      <vt:lpstr>Committee Scope and Goals</vt:lpstr>
      <vt:lpstr>Total and State Investment Needed (Billions 2008 $)</vt:lpstr>
      <vt:lpstr>Slide 7</vt:lpstr>
    </vt:vector>
  </TitlesOfParts>
  <Company>Texas Transportation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2030 Committee Recommendations</dc:title>
  <dc:creator>Bill Stockton</dc:creator>
  <cp:lastModifiedBy>S-Yates</cp:lastModifiedBy>
  <cp:revision>274</cp:revision>
  <cp:lastPrinted>2009-02-23T15:48:19Z</cp:lastPrinted>
  <dcterms:created xsi:type="dcterms:W3CDTF">2008-11-23T23:14:25Z</dcterms:created>
  <dcterms:modified xsi:type="dcterms:W3CDTF">2009-02-24T17:34:53Z</dcterms:modified>
</cp:coreProperties>
</file>