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58" r:id="rId5"/>
    <p:sldId id="259" r:id="rId6"/>
    <p:sldId id="260" r:id="rId7"/>
    <p:sldId id="261" r:id="rId8"/>
    <p:sldId id="262" r:id="rId9"/>
    <p:sldId id="272" r:id="rId10"/>
    <p:sldId id="264" r:id="rId11"/>
    <p:sldId id="265" r:id="rId12"/>
    <p:sldId id="275" r:id="rId13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00"/>
    <a:srgbClr val="CC9900"/>
    <a:srgbClr val="FF6600"/>
    <a:srgbClr val="CC6600"/>
    <a:srgbClr val="C00000"/>
    <a:srgbClr val="FF3300"/>
    <a:srgbClr val="FFFF99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DAA73B61-207C-475F-9BAC-55EC8C1E6F3E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3FAC81D3-6696-4103-9478-F3B634AA8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81D3-6696-4103-9478-F3B634AA8A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C155-01FB-44E1-AD8C-358553826026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10E-4C77-4856-8496-CC684EC44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C155-01FB-44E1-AD8C-358553826026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10E-4C77-4856-8496-CC684EC44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C155-01FB-44E1-AD8C-358553826026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10E-4C77-4856-8496-CC684EC44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C155-01FB-44E1-AD8C-358553826026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10E-4C77-4856-8496-CC684EC44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C155-01FB-44E1-AD8C-358553826026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10E-4C77-4856-8496-CC684EC44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C155-01FB-44E1-AD8C-358553826026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10E-4C77-4856-8496-CC684EC44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C155-01FB-44E1-AD8C-358553826026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10E-4C77-4856-8496-CC684EC44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C155-01FB-44E1-AD8C-358553826026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10E-4C77-4856-8496-CC684EC44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C155-01FB-44E1-AD8C-358553826026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10E-4C77-4856-8496-CC684EC44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C155-01FB-44E1-AD8C-358553826026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10E-4C77-4856-8496-CC684EC44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C155-01FB-44E1-AD8C-358553826026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F10E-4C77-4856-8496-CC684EC44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6C155-01FB-44E1-AD8C-358553826026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8F10E-4C77-4856-8496-CC684EC44F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3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DOCUME~1\s-yates\LOCALS~1\Temp\Cumulus\{87077E27-5240-49A1-80AA-210C479789FB}\DSCF3053.JPG"/>
          <p:cNvPicPr>
            <a:picLocks noChangeAspect="1" noChangeArrowheads="1"/>
          </p:cNvPicPr>
          <p:nvPr/>
        </p:nvPicPr>
        <p:blipFill>
          <a:blip r:embed="rId2" cstate="screen">
            <a:lum bright="-10000" contrast="10000"/>
          </a:blip>
          <a:srcRect/>
          <a:stretch>
            <a:fillRect/>
          </a:stretch>
        </p:blipFill>
        <p:spPr bwMode="auto">
          <a:xfrm rot="5400000">
            <a:off x="4445977" y="2199733"/>
            <a:ext cx="6858000" cy="245853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</p:pic>
      <p:pic>
        <p:nvPicPr>
          <p:cNvPr id="13" name="Picture 12" descr="BetterWSTollbooth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4532244" y="0"/>
            <a:ext cx="21336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1" name="Picture 10" descr="high5Night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22860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1" name="Picture 20" descr="dart1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2246244" y="-1"/>
            <a:ext cx="24384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0" y="5867401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5897880"/>
            <a:ext cx="2057400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small2030_4c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28600" y="5960104"/>
            <a:ext cx="1737360" cy="71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345017" y="5907819"/>
            <a:ext cx="1737360" cy="822960"/>
          </a:xfrm>
          <a:prstGeom prst="rect">
            <a:avLst/>
          </a:prstGeom>
          <a:solidFill>
            <a:srgbClr val="0099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5912" y="5907819"/>
            <a:ext cx="1737360" cy="822960"/>
          </a:xfrm>
          <a:prstGeom prst="rect">
            <a:avLst/>
          </a:prstGeom>
          <a:solidFill>
            <a:srgbClr val="CC99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6808" y="5907820"/>
            <a:ext cx="1737360" cy="822960"/>
          </a:xfrm>
          <a:prstGeom prst="rect">
            <a:avLst/>
          </a:prstGeom>
          <a:solidFill>
            <a:srgbClr val="FF66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07704" y="5907819"/>
            <a:ext cx="1737360" cy="822960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C:\DOCUME~1\s-yates\LOCALS~1\Temp\Cumulus\{87077E27-5240-49A1-80AA-210C479789FB}\DSCF3053.JPG"/>
          <p:cNvPicPr>
            <a:picLocks noChangeAspect="1" noChangeArrowheads="1"/>
          </p:cNvPicPr>
          <p:nvPr/>
        </p:nvPicPr>
        <p:blipFill>
          <a:blip r:embed="rId2" cstate="screen">
            <a:lum bright="-10000" contrast="10000"/>
          </a:blip>
          <a:srcRect/>
          <a:stretch>
            <a:fillRect/>
          </a:stretch>
        </p:blipFill>
        <p:spPr bwMode="auto">
          <a:xfrm rot="5400000">
            <a:off x="4445977" y="2199733"/>
            <a:ext cx="6858000" cy="245853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</p:pic>
      <p:sp>
        <p:nvSpPr>
          <p:cNvPr id="32" name="Rectangle 31"/>
          <p:cNvSpPr/>
          <p:nvPr/>
        </p:nvSpPr>
        <p:spPr>
          <a:xfrm>
            <a:off x="7467600" y="6125817"/>
            <a:ext cx="1447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BetterWSTollbooth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4532244" y="0"/>
            <a:ext cx="21336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0" name="Picture 29" descr="high5Night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22860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1" name="Picture 30" descr="dart1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2246244" y="-1"/>
            <a:ext cx="24384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7467600" y="6096000"/>
            <a:ext cx="1447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5715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Annual Investment</a:t>
            </a:r>
            <a:br>
              <a:rPr lang="en-US" dirty="0" smtClean="0"/>
            </a:br>
            <a:r>
              <a:rPr lang="en-US" dirty="0" smtClean="0"/>
              <a:t>2011 to 2035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2057400"/>
          <a:ext cx="8686800" cy="380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2590800"/>
                <a:gridCol w="2209800"/>
              </a:tblGrid>
              <a:tr h="112555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Scenario &amp; Grade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Total Investment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$Billion ($2010)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Average Cost per Household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324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 - Unacceptable Conditions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  $4.0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    $232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 - Worst Acceptable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  $7.0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    $406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</a:tr>
              <a:tr h="643568">
                <a:tc>
                  <a:txBody>
                    <a:bodyPr/>
                    <a:lstStyle/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C - Minimum Competitive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  $8.7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    $511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00"/>
                    </a:solidFill>
                  </a:tcPr>
                </a:tc>
              </a:tr>
              <a:tr h="64356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B - Continue 2010 Conditions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$10.8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    $634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</a:tr>
            </a:tbl>
          </a:graphicData>
        </a:graphic>
      </p:graphicFrame>
      <p:pic>
        <p:nvPicPr>
          <p:cNvPr id="22" name="Picture 21" descr="small2030_4c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467600" y="6172200"/>
            <a:ext cx="1326711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  <p:grpSp>
        <p:nvGrpSpPr>
          <p:cNvPr id="23" name="Group 22"/>
          <p:cNvGrpSpPr/>
          <p:nvPr/>
        </p:nvGrpSpPr>
        <p:grpSpPr>
          <a:xfrm flipH="1">
            <a:off x="381000" y="6172200"/>
            <a:ext cx="7040880" cy="457200"/>
            <a:chOff x="1874520" y="6248400"/>
            <a:chExt cx="7040880" cy="457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Rectangle 23"/>
            <p:cNvSpPr/>
            <p:nvPr/>
          </p:nvSpPr>
          <p:spPr>
            <a:xfrm>
              <a:off x="1874520" y="6248400"/>
              <a:ext cx="6583680" cy="762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26920" y="6375400"/>
              <a:ext cx="6583680" cy="76200"/>
            </a:xfrm>
            <a:prstGeom prst="rect">
              <a:avLst/>
            </a:prstGeom>
            <a:solidFill>
              <a:srgbClr val="FF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79320" y="6502400"/>
              <a:ext cx="6583680" cy="76200"/>
            </a:xfrm>
            <a:prstGeom prst="rect">
              <a:avLst/>
            </a:prstGeom>
            <a:solidFill>
              <a:srgbClr val="CC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31720" y="6629400"/>
              <a:ext cx="6583680" cy="76200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C:\DOCUME~1\s-yates\LOCALS~1\Temp\Cumulus\{87077E27-5240-49A1-80AA-210C479789FB}\DSCF3053.JPG"/>
          <p:cNvPicPr>
            <a:picLocks noChangeAspect="1" noChangeArrowheads="1"/>
          </p:cNvPicPr>
          <p:nvPr/>
        </p:nvPicPr>
        <p:blipFill>
          <a:blip r:embed="rId2" cstate="screen">
            <a:lum bright="-10000" contrast="10000"/>
          </a:blip>
          <a:srcRect/>
          <a:stretch>
            <a:fillRect/>
          </a:stretch>
        </p:blipFill>
        <p:spPr bwMode="auto">
          <a:xfrm rot="5400000">
            <a:off x="4445977" y="2199733"/>
            <a:ext cx="6858000" cy="245853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</p:pic>
      <p:pic>
        <p:nvPicPr>
          <p:cNvPr id="27" name="Picture 26" descr="BetterWSTollbooth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4532244" y="0"/>
            <a:ext cx="21336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8" name="Picture 27" descr="high5Night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22860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9" name="Picture 28" descr="dart1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2246244" y="-1"/>
            <a:ext cx="24384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324600" cy="762000"/>
          </a:xfrm>
          <a:solidFill>
            <a:schemeClr val="bg1"/>
          </a:solidFill>
        </p:spPr>
        <p:txBody>
          <a:bodyPr/>
          <a:lstStyle/>
          <a:p>
            <a:r>
              <a:rPr lang="en-US" sz="3600" dirty="0" smtClean="0">
                <a:solidFill>
                  <a:srgbClr val="002060"/>
                </a:solidFill>
                <a:latin typeface="+mj-lt"/>
              </a:rPr>
              <a:t>Examples of Revenue Options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6477000" cy="5135563"/>
          </a:xfrm>
          <a:solidFill>
            <a:schemeClr val="bg1"/>
          </a:solidFill>
        </p:spPr>
        <p:txBody>
          <a:bodyPr/>
          <a:lstStyle/>
          <a:p>
            <a:pPr marL="463550" indent="-231775" defTabSz="968375">
              <a:spcBef>
                <a:spcPts val="300"/>
              </a:spcBef>
              <a:defRPr/>
            </a:pPr>
            <a:r>
              <a:rPr lang="en-US" sz="2400" dirty="0"/>
              <a:t>Capture existing </a:t>
            </a:r>
            <a:r>
              <a:rPr lang="en-US" sz="2400" dirty="0" smtClean="0"/>
              <a:t>revenue</a:t>
            </a:r>
          </a:p>
          <a:p>
            <a:pPr marL="863600" lvl="1" indent="-231775" defTabSz="968375">
              <a:spcBef>
                <a:spcPts val="300"/>
              </a:spcBef>
              <a:defRPr/>
            </a:pPr>
            <a:r>
              <a:rPr lang="en-US" sz="2000" dirty="0"/>
              <a:t>$100+ million/year from a variety of truck fees</a:t>
            </a:r>
          </a:p>
          <a:p>
            <a:pPr marL="863600" lvl="1" indent="-231775" defTabSz="968375">
              <a:spcBef>
                <a:spcPts val="300"/>
              </a:spcBef>
              <a:defRPr/>
            </a:pPr>
            <a:r>
              <a:rPr lang="en-US" sz="2000" dirty="0"/>
              <a:t>Transfers to DPS: $600 million per year</a:t>
            </a:r>
          </a:p>
          <a:p>
            <a:pPr marL="463550" indent="-231775" defTabSz="968375">
              <a:spcBef>
                <a:spcPts val="300"/>
              </a:spcBef>
              <a:defRPr/>
            </a:pPr>
            <a:r>
              <a:rPr lang="en-US" sz="2400" dirty="0"/>
              <a:t>System-wide </a:t>
            </a:r>
            <a:r>
              <a:rPr lang="en-US" sz="2400" dirty="0" smtClean="0"/>
              <a:t>sources</a:t>
            </a:r>
          </a:p>
          <a:p>
            <a:pPr marL="863600" lvl="1" indent="-231775" defTabSz="968375">
              <a:spcBef>
                <a:spcPts val="300"/>
              </a:spcBef>
              <a:defRPr/>
            </a:pPr>
            <a:r>
              <a:rPr lang="en-US" sz="2000" dirty="0" smtClean="0"/>
              <a:t>Fuel tax</a:t>
            </a:r>
          </a:p>
          <a:p>
            <a:pPr marL="863600" lvl="1" indent="-231775" defTabSz="968375">
              <a:spcBef>
                <a:spcPts val="300"/>
              </a:spcBef>
              <a:defRPr/>
            </a:pPr>
            <a:r>
              <a:rPr lang="en-US" sz="2000" dirty="0"/>
              <a:t>Vehicle registration fee</a:t>
            </a:r>
          </a:p>
          <a:p>
            <a:pPr marL="463550" indent="-231775" defTabSz="968375">
              <a:spcBef>
                <a:spcPts val="300"/>
              </a:spcBef>
              <a:defRPr/>
            </a:pPr>
            <a:r>
              <a:rPr lang="en-US" sz="2400" dirty="0"/>
              <a:t>Targeted </a:t>
            </a:r>
            <a:r>
              <a:rPr lang="en-US" sz="2400" dirty="0" smtClean="0"/>
              <a:t>options</a:t>
            </a:r>
          </a:p>
          <a:p>
            <a:pPr marL="863600" lvl="1" indent="-231775" defTabSz="968375">
              <a:spcBef>
                <a:spcPts val="300"/>
              </a:spcBef>
              <a:defRPr/>
            </a:pPr>
            <a:r>
              <a:rPr lang="en-US" sz="2000" dirty="0" smtClean="0"/>
              <a:t>Toll roads</a:t>
            </a:r>
          </a:p>
          <a:p>
            <a:pPr marL="863600" lvl="1" indent="-231775" defTabSz="968375">
              <a:spcBef>
                <a:spcPts val="300"/>
              </a:spcBef>
              <a:defRPr/>
            </a:pPr>
            <a:r>
              <a:rPr lang="en-US" sz="2000" dirty="0"/>
              <a:t>Project-specific </a:t>
            </a:r>
            <a:r>
              <a:rPr lang="en-US" sz="2000" dirty="0" smtClean="0"/>
              <a:t>incentives</a:t>
            </a:r>
          </a:p>
          <a:p>
            <a:pPr marL="863600" lvl="1" indent="-231775" defTabSz="968375">
              <a:spcBef>
                <a:spcPts val="300"/>
              </a:spcBef>
              <a:defRPr/>
            </a:pPr>
            <a:r>
              <a:rPr lang="en-US" sz="2000" dirty="0"/>
              <a:t>Public-private partnerships</a:t>
            </a:r>
          </a:p>
          <a:p>
            <a:pPr marL="463550" indent="-231775" defTabSz="968375">
              <a:spcBef>
                <a:spcPts val="300"/>
              </a:spcBef>
              <a:defRPr/>
            </a:pPr>
            <a:r>
              <a:rPr lang="en-US" sz="2400" dirty="0"/>
              <a:t>Area </a:t>
            </a:r>
            <a:r>
              <a:rPr lang="en-US" sz="2400" dirty="0" smtClean="0"/>
              <a:t>approaches</a:t>
            </a:r>
          </a:p>
          <a:p>
            <a:pPr marL="863600" lvl="1" indent="-231775" defTabSz="968375">
              <a:spcBef>
                <a:spcPts val="300"/>
              </a:spcBef>
              <a:defRPr/>
            </a:pPr>
            <a:r>
              <a:rPr lang="en-US" sz="2000" dirty="0"/>
              <a:t>Local option vehicle registration fees </a:t>
            </a:r>
          </a:p>
          <a:p>
            <a:pPr marL="863600" lvl="1" indent="-231775" defTabSz="968375">
              <a:spcBef>
                <a:spcPts val="300"/>
              </a:spcBef>
              <a:defRPr/>
            </a:pPr>
            <a:r>
              <a:rPr lang="en-US" sz="2000" dirty="0"/>
              <a:t>Local option fuel tax</a:t>
            </a:r>
          </a:p>
          <a:p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6145695"/>
            <a:ext cx="1447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67600" y="6096000"/>
            <a:ext cx="1447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small2030_4c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467600" y="6172200"/>
            <a:ext cx="1326711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  <p:grpSp>
        <p:nvGrpSpPr>
          <p:cNvPr id="32" name="Group 31"/>
          <p:cNvGrpSpPr/>
          <p:nvPr/>
        </p:nvGrpSpPr>
        <p:grpSpPr>
          <a:xfrm flipH="1">
            <a:off x="381000" y="6172200"/>
            <a:ext cx="7040880" cy="457200"/>
            <a:chOff x="1874520" y="6248400"/>
            <a:chExt cx="7040880" cy="457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/>
            <p:cNvSpPr/>
            <p:nvPr/>
          </p:nvSpPr>
          <p:spPr>
            <a:xfrm>
              <a:off x="1874520" y="6248400"/>
              <a:ext cx="6583680" cy="762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26920" y="6375400"/>
              <a:ext cx="6583680" cy="76200"/>
            </a:xfrm>
            <a:prstGeom prst="rect">
              <a:avLst/>
            </a:prstGeom>
            <a:solidFill>
              <a:srgbClr val="FF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79320" y="6502400"/>
              <a:ext cx="6583680" cy="76200"/>
            </a:xfrm>
            <a:prstGeom prst="rect">
              <a:avLst/>
            </a:prstGeom>
            <a:solidFill>
              <a:srgbClr val="CC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31720" y="6629400"/>
              <a:ext cx="6583680" cy="76200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C:\DOCUME~1\s-yates\LOCALS~1\Temp\Cumulus\{87077E27-5240-49A1-80AA-210C479789FB}\DSCF3053.JPG"/>
          <p:cNvPicPr>
            <a:picLocks noChangeAspect="1" noChangeArrowheads="1"/>
          </p:cNvPicPr>
          <p:nvPr/>
        </p:nvPicPr>
        <p:blipFill>
          <a:blip r:embed="rId2" cstate="screen">
            <a:lum bright="-10000" contrast="10000"/>
          </a:blip>
          <a:srcRect/>
          <a:stretch>
            <a:fillRect/>
          </a:stretch>
        </p:blipFill>
        <p:spPr bwMode="auto">
          <a:xfrm rot="5400000">
            <a:off x="4445977" y="2199733"/>
            <a:ext cx="6858000" cy="245853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</p:pic>
      <p:pic>
        <p:nvPicPr>
          <p:cNvPr id="27" name="Picture 26" descr="BetterWSTollbooth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4532244" y="0"/>
            <a:ext cx="21336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8" name="Picture 27" descr="high5Night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22860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9" name="Picture 28" descr="dart1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2246244" y="-1"/>
            <a:ext cx="24384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7467600" y="6172200"/>
            <a:ext cx="1447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67600" y="6096000"/>
            <a:ext cx="1447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small2030_4c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467600" y="6172200"/>
            <a:ext cx="1326711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  <p:grpSp>
        <p:nvGrpSpPr>
          <p:cNvPr id="4" name="Group 31"/>
          <p:cNvGrpSpPr/>
          <p:nvPr/>
        </p:nvGrpSpPr>
        <p:grpSpPr>
          <a:xfrm flipH="1">
            <a:off x="381000" y="6172200"/>
            <a:ext cx="7040880" cy="457200"/>
            <a:chOff x="1874520" y="6248400"/>
            <a:chExt cx="7040880" cy="457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/>
            <p:cNvSpPr/>
            <p:nvPr/>
          </p:nvSpPr>
          <p:spPr>
            <a:xfrm>
              <a:off x="1874520" y="6248400"/>
              <a:ext cx="6583680" cy="762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26920" y="6375400"/>
              <a:ext cx="6583680" cy="76200"/>
            </a:xfrm>
            <a:prstGeom prst="rect">
              <a:avLst/>
            </a:prstGeom>
            <a:solidFill>
              <a:srgbClr val="FF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79320" y="6502400"/>
              <a:ext cx="6583680" cy="76200"/>
            </a:xfrm>
            <a:prstGeom prst="rect">
              <a:avLst/>
            </a:prstGeom>
            <a:solidFill>
              <a:srgbClr val="CC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31720" y="6629400"/>
              <a:ext cx="6583680" cy="76200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152400"/>
            <a:ext cx="8229600" cy="1066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Committee Conclusions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91440" rIns="91440" bIns="45720" rtlCol="0">
            <a:normAutofit/>
          </a:bodyPr>
          <a:lstStyle/>
          <a:p>
            <a:pPr marL="344488" lvl="0" indent="-230188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Certain </a:t>
            </a:r>
            <a:r>
              <a:rPr lang="en-US" sz="2400" dirty="0" smtClean="0">
                <a:cs typeface="Arial" pitchFamily="34" charset="0"/>
              </a:rPr>
              <a:t>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 Texans will pay more for transportation in the future</a:t>
            </a:r>
          </a:p>
          <a:p>
            <a:pPr marL="344488" lvl="0" indent="-230188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Uncertain </a:t>
            </a:r>
            <a:r>
              <a:rPr lang="en-US" sz="2400" dirty="0" smtClean="0">
                <a:cs typeface="Arial" pitchFamily="34" charset="0"/>
              </a:rPr>
              <a:t>–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 the answer to “how?” and “how much?”</a:t>
            </a:r>
          </a:p>
          <a:p>
            <a:pPr marL="344488" marR="0" lvl="0" indent="-230188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Local and state officials should select projects</a:t>
            </a:r>
          </a:p>
          <a:p>
            <a:pPr marL="344488" marR="0" lvl="0" indent="-230188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Transportation Action Principles should guide investment decisions</a:t>
            </a:r>
          </a:p>
          <a:p>
            <a:pPr marL="344488" marR="0" lvl="0" indent="-230188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Many funding options are available</a:t>
            </a:r>
          </a:p>
          <a:p>
            <a:pPr marL="344488" marR="0" lvl="0" indent="-230188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344488" marR="0" lvl="0" indent="-230188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5861" y="4572000"/>
            <a:ext cx="7772400" cy="109696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4488" indent="-230188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Pay more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&amp; suffer ?    </a:t>
            </a:r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OR     Pay less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&amp; solve ?</a:t>
            </a:r>
            <a:endParaRPr lang="en-US" sz="3200" dirty="0">
              <a:solidFill>
                <a:schemeClr val="bg1"/>
              </a:solidFill>
              <a:cs typeface="Arial" pitchFamily="34" charset="0"/>
            </a:endParaRPr>
          </a:p>
          <a:p>
            <a:pPr marL="344488" indent="-230188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Doesn’t seem like a difficult </a:t>
            </a:r>
            <a:r>
              <a:rPr lang="en-US" sz="3200" dirty="0" smtClean="0">
                <a:solidFill>
                  <a:schemeClr val="bg1"/>
                </a:solidFill>
                <a:cs typeface="Arial" pitchFamily="34" charset="0"/>
              </a:rPr>
              <a:t>choice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Footer Placeholder 3"/>
          <p:cNvSpPr>
            <a:spLocks noGrp="1"/>
          </p:cNvSpPr>
          <p:nvPr>
            <p:ph idx="1"/>
          </p:nvPr>
        </p:nvSpPr>
        <p:spPr>
          <a:xfrm>
            <a:off x="1371600" y="6172200"/>
            <a:ext cx="5029200" cy="457200"/>
          </a:xfr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/>
          <a:lstStyle/>
          <a:p>
            <a:pPr>
              <a:buNone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   texas2030committee.tamu.edu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DOCUME~1\s-yates\LOCALS~1\Temp\Cumulus\{87077E27-5240-49A1-80AA-210C479789FB}\DSCF3053.JPG"/>
          <p:cNvPicPr>
            <a:picLocks noChangeAspect="1" noChangeArrowheads="1"/>
          </p:cNvPicPr>
          <p:nvPr/>
        </p:nvPicPr>
        <p:blipFill>
          <a:blip r:embed="rId2" cstate="screen">
            <a:lum bright="-10000" contrast="10000"/>
          </a:blip>
          <a:srcRect/>
          <a:stretch>
            <a:fillRect/>
          </a:stretch>
        </p:blipFill>
        <p:spPr bwMode="auto">
          <a:xfrm rot="5400000">
            <a:off x="4445977" y="2199733"/>
            <a:ext cx="6858000" cy="245853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</p:pic>
      <p:pic>
        <p:nvPicPr>
          <p:cNvPr id="13" name="Picture 12" descr="BetterWSTollbooth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4532244" y="0"/>
            <a:ext cx="21336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1" name="Picture 10" descr="high5Night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22860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1" name="Picture 20" descr="dart1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2246244" y="-1"/>
            <a:ext cx="24384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0" y="5867401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5897880"/>
            <a:ext cx="2057400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small2030_4c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28600" y="5960104"/>
            <a:ext cx="1737360" cy="71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345017" y="5907819"/>
            <a:ext cx="1737360" cy="822960"/>
          </a:xfrm>
          <a:prstGeom prst="rect">
            <a:avLst/>
          </a:prstGeom>
          <a:solidFill>
            <a:srgbClr val="0099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5912" y="5907819"/>
            <a:ext cx="1737360" cy="822960"/>
          </a:xfrm>
          <a:prstGeom prst="rect">
            <a:avLst/>
          </a:prstGeom>
          <a:solidFill>
            <a:srgbClr val="CC99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6808" y="5907820"/>
            <a:ext cx="1737360" cy="822960"/>
          </a:xfrm>
          <a:prstGeom prst="rect">
            <a:avLst/>
          </a:prstGeom>
          <a:solidFill>
            <a:srgbClr val="FF66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07704" y="5907819"/>
            <a:ext cx="1737360" cy="822960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5800" y="1371600"/>
            <a:ext cx="7772400" cy="373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5400" dirty="0" smtClean="0">
                <a:solidFill>
                  <a:srgbClr val="002060"/>
                </a:solidFill>
              </a:rPr>
              <a:t>It’s About Time:</a:t>
            </a:r>
          </a:p>
          <a:p>
            <a:pPr algn="ctr">
              <a:defRPr/>
            </a:pPr>
            <a:r>
              <a:rPr lang="en-US" sz="4000" dirty="0" smtClean="0">
                <a:solidFill>
                  <a:srgbClr val="002060"/>
                </a:solidFill>
              </a:rPr>
              <a:t>Investing in Transportation to Keep Texas Economically Competitive</a:t>
            </a:r>
            <a:br>
              <a:rPr lang="en-US" sz="4000" dirty="0" smtClean="0">
                <a:solidFill>
                  <a:srgbClr val="002060"/>
                </a:solidFill>
              </a:rPr>
            </a:br>
            <a:endParaRPr lang="en-US" sz="4000" dirty="0" smtClean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March 31, 2011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DOCUME~1\s-yates\LOCALS~1\Temp\Cumulus\{87077E27-5240-49A1-80AA-210C479789FB}\DSCF3053.JPG"/>
          <p:cNvPicPr>
            <a:picLocks noChangeAspect="1" noChangeArrowheads="1"/>
          </p:cNvPicPr>
          <p:nvPr/>
        </p:nvPicPr>
        <p:blipFill>
          <a:blip r:embed="rId2" cstate="screen">
            <a:lum bright="-10000" contrast="10000"/>
          </a:blip>
          <a:srcRect/>
          <a:stretch>
            <a:fillRect/>
          </a:stretch>
        </p:blipFill>
        <p:spPr bwMode="auto">
          <a:xfrm rot="5400000">
            <a:off x="4445977" y="2199733"/>
            <a:ext cx="6858000" cy="245853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</p:pic>
      <p:pic>
        <p:nvPicPr>
          <p:cNvPr id="13" name="Picture 12" descr="BetterWSTollbooth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4532244" y="0"/>
            <a:ext cx="21336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1" name="Picture 10" descr="high5Night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22860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1" name="Picture 20" descr="dart1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2246244" y="-1"/>
            <a:ext cx="24384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0" y="5867401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5897880"/>
            <a:ext cx="2057400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small2030_4c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28600" y="5960104"/>
            <a:ext cx="1737360" cy="71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345017" y="5907819"/>
            <a:ext cx="1737360" cy="822960"/>
          </a:xfrm>
          <a:prstGeom prst="rect">
            <a:avLst/>
          </a:prstGeom>
          <a:solidFill>
            <a:srgbClr val="0099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5912" y="5907819"/>
            <a:ext cx="1737360" cy="822960"/>
          </a:xfrm>
          <a:prstGeom prst="rect">
            <a:avLst/>
          </a:prstGeom>
          <a:solidFill>
            <a:srgbClr val="CC99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6808" y="5907820"/>
            <a:ext cx="1737360" cy="822960"/>
          </a:xfrm>
          <a:prstGeom prst="rect">
            <a:avLst/>
          </a:prstGeom>
          <a:solidFill>
            <a:srgbClr val="FF66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07704" y="5907819"/>
            <a:ext cx="1737360" cy="822960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" y="685800"/>
            <a:ext cx="3962400" cy="449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0"/>
            </a:lightRig>
          </a:scene3d>
          <a:sp3d extrusionH="76200">
            <a:bevelT w="19050"/>
            <a:bevelB w="19050"/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>
              <a:spcBef>
                <a:spcPts val="300"/>
              </a:spcBef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spcBef>
                <a:spcPts val="30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C. Michael Walton, Chair</a:t>
            </a:r>
          </a:p>
          <a:p>
            <a:pPr algn="ctr">
              <a:defRPr/>
            </a:pPr>
            <a:r>
              <a:rPr lang="en-US" sz="2400" dirty="0">
                <a:solidFill>
                  <a:srgbClr val="002060"/>
                </a:solidFill>
              </a:rPr>
              <a:t>Austin</a:t>
            </a:r>
          </a:p>
          <a:p>
            <a:pPr algn="ctr">
              <a:spcBef>
                <a:spcPts val="60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David Marcus, Vice-Chair</a:t>
            </a:r>
          </a:p>
          <a:p>
            <a:pPr algn="ctr">
              <a:defRPr/>
            </a:pPr>
            <a:r>
              <a:rPr lang="en-US" sz="2400" dirty="0">
                <a:solidFill>
                  <a:srgbClr val="002060"/>
                </a:solidFill>
              </a:rPr>
              <a:t>El Paso</a:t>
            </a:r>
          </a:p>
          <a:p>
            <a:pPr algn="ctr">
              <a:spcBef>
                <a:spcPts val="60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Ken Allen</a:t>
            </a:r>
          </a:p>
          <a:p>
            <a:pPr algn="ctr">
              <a:defRPr/>
            </a:pPr>
            <a:r>
              <a:rPr lang="en-US" sz="2400" dirty="0">
                <a:solidFill>
                  <a:srgbClr val="002060"/>
                </a:solidFill>
              </a:rPr>
              <a:t>San Antonio</a:t>
            </a:r>
          </a:p>
          <a:p>
            <a:pPr algn="ctr">
              <a:spcBef>
                <a:spcPts val="60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Drew Crutcher</a:t>
            </a:r>
          </a:p>
          <a:p>
            <a:pPr algn="ctr">
              <a:defRPr/>
            </a:pPr>
            <a:r>
              <a:rPr lang="en-US" sz="2400" dirty="0">
                <a:solidFill>
                  <a:srgbClr val="002060"/>
                </a:solidFill>
              </a:rPr>
              <a:t>Odessa</a:t>
            </a:r>
          </a:p>
          <a:p>
            <a:pPr algn="ctr">
              <a:spcBef>
                <a:spcPts val="60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The Honorable Ed Emmett</a:t>
            </a:r>
          </a:p>
          <a:p>
            <a:pPr algn="ctr">
              <a:defRPr/>
            </a:pPr>
            <a:r>
              <a:rPr lang="en-US" sz="2400" dirty="0">
                <a:solidFill>
                  <a:srgbClr val="002060"/>
                </a:solidFill>
              </a:rPr>
              <a:t>Houston</a:t>
            </a:r>
          </a:p>
          <a:p>
            <a:pPr algn="ctr">
              <a:defRPr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4400" y="685800"/>
            <a:ext cx="3962400" cy="4495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0"/>
            </a:lightRig>
          </a:scene3d>
          <a:sp3d extrusionH="76200">
            <a:bevelT w="19050"/>
            <a:bevelB w="19050"/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Judy Hawley</a:t>
            </a:r>
          </a:p>
          <a:p>
            <a:pPr algn="ctr">
              <a:defRPr/>
            </a:pPr>
            <a:r>
              <a:rPr lang="en-US" sz="2400" dirty="0">
                <a:solidFill>
                  <a:srgbClr val="002060"/>
                </a:solidFill>
              </a:rPr>
              <a:t>Corpus Christi </a:t>
            </a:r>
          </a:p>
          <a:p>
            <a:pPr algn="ctr">
              <a:spcBef>
                <a:spcPts val="60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Tom Johnson</a:t>
            </a:r>
          </a:p>
          <a:p>
            <a:pPr algn="ctr">
              <a:defRPr/>
            </a:pPr>
            <a:r>
              <a:rPr lang="en-US" sz="2400" dirty="0">
                <a:solidFill>
                  <a:srgbClr val="002060"/>
                </a:solidFill>
              </a:rPr>
              <a:t>Austin</a:t>
            </a:r>
          </a:p>
          <a:p>
            <a:pPr algn="ctr">
              <a:spcBef>
                <a:spcPts val="60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Cullen Looney</a:t>
            </a:r>
          </a:p>
          <a:p>
            <a:pPr algn="ctr">
              <a:defRPr/>
            </a:pPr>
            <a:r>
              <a:rPr lang="en-US" sz="2400" dirty="0">
                <a:solidFill>
                  <a:srgbClr val="002060"/>
                </a:solidFill>
              </a:rPr>
              <a:t>Edinburg</a:t>
            </a:r>
          </a:p>
          <a:p>
            <a:pPr algn="ctr">
              <a:spcBef>
                <a:spcPts val="60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Roger Nober</a:t>
            </a:r>
          </a:p>
          <a:p>
            <a:pPr algn="ctr">
              <a:defRPr/>
            </a:pPr>
            <a:r>
              <a:rPr lang="en-US" sz="2400" dirty="0">
                <a:solidFill>
                  <a:srgbClr val="002060"/>
                </a:solidFill>
              </a:rPr>
              <a:t>Fort Worth</a:t>
            </a:r>
          </a:p>
          <a:p>
            <a:pPr algn="ctr">
              <a:spcBef>
                <a:spcPts val="600"/>
              </a:spcBef>
              <a:defRPr/>
            </a:pPr>
            <a:r>
              <a:rPr lang="en-US" sz="2400" b="1" dirty="0">
                <a:solidFill>
                  <a:schemeClr val="tx1"/>
                </a:solidFill>
              </a:rPr>
              <a:t>Gary Thomas</a:t>
            </a:r>
          </a:p>
          <a:p>
            <a:pPr algn="ctr">
              <a:defRPr/>
            </a:pPr>
            <a:r>
              <a:rPr lang="en-US" sz="2400" dirty="0">
                <a:solidFill>
                  <a:srgbClr val="002060"/>
                </a:solidFill>
              </a:rPr>
              <a:t>Dallas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gh5Night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0" y="1"/>
            <a:ext cx="2286000" cy="6858000"/>
          </a:xfrm>
          <a:prstGeom prst="rect">
            <a:avLst/>
          </a:prstGeom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600"/>
            <a:ext cx="6629400" cy="1143000"/>
          </a:xfrm>
        </p:spPr>
        <p:txBody>
          <a:bodyPr/>
          <a:lstStyle/>
          <a:p>
            <a:r>
              <a:rPr lang="en-US" sz="3600" dirty="0" smtClean="0"/>
              <a:t>Primary 2030 Report Researchers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219200"/>
            <a:ext cx="6248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Texas Transportation Institute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David Ellis, Tim Lomax, Terri Parker, Brianne Glover, Nick Norboge, </a:t>
            </a:r>
            <a:endParaRPr lang="en-US" sz="2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	Wally Crittenden, David Schrank</a:t>
            </a:r>
          </a:p>
          <a:p>
            <a:r>
              <a:rPr lang="en-US" sz="2800" dirty="0" smtClean="0"/>
              <a:t>Center for Transportation Research, The University of Texas at Austin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Rob Harrison, Mike Murphy, 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Zhanmin Zhang,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Seokho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Chi </a:t>
            </a:r>
          </a:p>
          <a:p>
            <a:r>
              <a:rPr lang="en-US" sz="2800" dirty="0" smtClean="0"/>
              <a:t>The University of Texas at San Antonio</a:t>
            </a:r>
          </a:p>
          <a:p>
            <a:pPr lvl="1"/>
            <a:r>
              <a:rPr lang="en-US" sz="2400" dirty="0" smtClean="0"/>
              <a:t>Jose </a:t>
            </a:r>
            <a:r>
              <a:rPr lang="en-US" sz="2400" dirty="0" err="1" smtClean="0"/>
              <a:t>Weissmann</a:t>
            </a:r>
            <a:r>
              <a:rPr lang="en-US" sz="2400" dirty="0" smtClean="0"/>
              <a:t>, Angela </a:t>
            </a:r>
            <a:r>
              <a:rPr lang="en-US" sz="2400" dirty="0" err="1" smtClean="0"/>
              <a:t>Weissmann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sz="2400" dirty="0" smtClean="0"/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14" name="Picture 13" descr="small2030_4c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543800" y="6096000"/>
            <a:ext cx="1326711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  <p:grpSp>
        <p:nvGrpSpPr>
          <p:cNvPr id="15" name="Group 14"/>
          <p:cNvGrpSpPr/>
          <p:nvPr/>
        </p:nvGrpSpPr>
        <p:grpSpPr>
          <a:xfrm flipH="1">
            <a:off x="381000" y="6172200"/>
            <a:ext cx="7040880" cy="457200"/>
            <a:chOff x="1874520" y="6248400"/>
            <a:chExt cx="7040880" cy="457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1874520" y="6248400"/>
              <a:ext cx="6583680" cy="762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26920" y="6375400"/>
              <a:ext cx="6583680" cy="76200"/>
            </a:xfrm>
            <a:prstGeom prst="rect">
              <a:avLst/>
            </a:prstGeom>
            <a:solidFill>
              <a:srgbClr val="FF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9320" y="6502400"/>
              <a:ext cx="6583680" cy="76200"/>
            </a:xfrm>
            <a:prstGeom prst="rect">
              <a:avLst/>
            </a:prstGeom>
            <a:solidFill>
              <a:srgbClr val="CC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31720" y="6629400"/>
              <a:ext cx="6583680" cy="76200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6324600" cy="1143000"/>
          </a:xfrm>
        </p:spPr>
        <p:txBody>
          <a:bodyPr/>
          <a:lstStyle/>
          <a:p>
            <a:r>
              <a:rPr lang="en-US" dirty="0" smtClean="0"/>
              <a:t>Committee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143000"/>
            <a:ext cx="6096000" cy="4525963"/>
          </a:xfrm>
        </p:spPr>
        <p:txBody>
          <a:bodyPr/>
          <a:lstStyle/>
          <a:p>
            <a:pPr marL="344488" indent="-230188">
              <a:spcBef>
                <a:spcPts val="600"/>
              </a:spcBef>
            </a:pPr>
            <a:r>
              <a:rPr lang="en-US" sz="2800" dirty="0" smtClean="0"/>
              <a:t>Scenarios describe possible “futures” </a:t>
            </a:r>
          </a:p>
          <a:p>
            <a:pPr marL="744538" lvl="1" indent="-230188">
              <a:spcBef>
                <a:spcPct val="0"/>
              </a:spcBef>
            </a:pPr>
            <a:r>
              <a:rPr lang="en-US" sz="2400" dirty="0" smtClean="0"/>
              <a:t>Transportation infrastructure – roads &amp; bridges</a:t>
            </a:r>
          </a:p>
          <a:p>
            <a:pPr marL="744538" lvl="1" indent="-230188">
              <a:spcBef>
                <a:spcPct val="0"/>
              </a:spcBef>
            </a:pPr>
            <a:r>
              <a:rPr lang="en-US" sz="2400" dirty="0" smtClean="0"/>
              <a:t>Urban and rural mobility</a:t>
            </a:r>
          </a:p>
          <a:p>
            <a:pPr marL="744538" lvl="1" indent="-230188">
              <a:spcBef>
                <a:spcPct val="0"/>
              </a:spcBef>
            </a:pPr>
            <a:r>
              <a:rPr lang="en-US" sz="2400" dirty="0" smtClean="0"/>
              <a:t>Effect on economic competitiveness &amp; quality of life</a:t>
            </a:r>
          </a:p>
          <a:p>
            <a:pPr marL="344488" indent="-230188">
              <a:spcBef>
                <a:spcPts val="600"/>
              </a:spcBef>
            </a:pPr>
            <a:r>
              <a:rPr lang="en-US" sz="2800" dirty="0" smtClean="0"/>
              <a:t>Possible funding options</a:t>
            </a:r>
          </a:p>
          <a:p>
            <a:pPr marL="344488" indent="-230188">
              <a:spcBef>
                <a:spcPts val="600"/>
              </a:spcBef>
            </a:pPr>
            <a:r>
              <a:rPr lang="en-US" sz="2800" dirty="0" smtClean="0"/>
              <a:t>Guiding principles for projects/programs</a:t>
            </a:r>
          </a:p>
          <a:p>
            <a:pPr marL="344488" indent="-230188">
              <a:spcBef>
                <a:spcPts val="600"/>
              </a:spcBef>
            </a:pPr>
            <a:r>
              <a:rPr lang="en-US" sz="2800" dirty="0" smtClean="0"/>
              <a:t>How Texans will pay for transportation</a:t>
            </a:r>
          </a:p>
          <a:p>
            <a:pPr marL="344488" indent="-230188">
              <a:spcBef>
                <a:spcPts val="600"/>
              </a:spcBef>
            </a:pPr>
            <a:r>
              <a:rPr lang="en-US" sz="2800" dirty="0" smtClean="0"/>
              <a:t>Information for future decisions</a:t>
            </a:r>
            <a:endParaRPr lang="en-US" sz="2800" dirty="0"/>
          </a:p>
        </p:txBody>
      </p:sp>
      <p:pic>
        <p:nvPicPr>
          <p:cNvPr id="4" name="Picture 3" descr="dart1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0" y="0"/>
            <a:ext cx="2438400" cy="6858000"/>
          </a:xfrm>
          <a:prstGeom prst="rect">
            <a:avLst/>
          </a:prstGeom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mall2030_4c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543800" y="6096000"/>
            <a:ext cx="1326711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  <p:grpSp>
        <p:nvGrpSpPr>
          <p:cNvPr id="6" name="Group 5"/>
          <p:cNvGrpSpPr/>
          <p:nvPr/>
        </p:nvGrpSpPr>
        <p:grpSpPr>
          <a:xfrm flipH="1">
            <a:off x="381000" y="6172200"/>
            <a:ext cx="7040880" cy="457200"/>
            <a:chOff x="1874520" y="6248400"/>
            <a:chExt cx="7040880" cy="457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1874520" y="6248400"/>
              <a:ext cx="6583680" cy="762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26920" y="6375400"/>
              <a:ext cx="6583680" cy="76200"/>
            </a:xfrm>
            <a:prstGeom prst="rect">
              <a:avLst/>
            </a:prstGeom>
            <a:solidFill>
              <a:srgbClr val="FF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79320" y="6502400"/>
              <a:ext cx="6583680" cy="76200"/>
            </a:xfrm>
            <a:prstGeom prst="rect">
              <a:avLst/>
            </a:prstGeom>
            <a:solidFill>
              <a:srgbClr val="CC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31720" y="6629400"/>
              <a:ext cx="6583680" cy="76200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1143000"/>
          </a:xfrm>
        </p:spPr>
        <p:txBody>
          <a:bodyPr/>
          <a:lstStyle/>
          <a:p>
            <a:r>
              <a:rPr lang="en-US" sz="3600" dirty="0"/>
              <a:t>How is the 2011 Report Different 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from </a:t>
            </a:r>
            <a:r>
              <a:rPr lang="en-US" sz="3600" dirty="0"/>
              <a:t>the 2009 Report?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447800"/>
            <a:ext cx="6553200" cy="4525963"/>
          </a:xfrm>
        </p:spPr>
        <p:txBody>
          <a:bodyPr/>
          <a:lstStyle/>
          <a:p>
            <a:pPr marL="344488" indent="-230188">
              <a:spcBef>
                <a:spcPts val="0"/>
              </a:spcBef>
            </a:pPr>
            <a:r>
              <a:rPr lang="en-US" sz="2800" dirty="0" smtClean="0"/>
              <a:t>Scenarios – components &amp; time scales</a:t>
            </a:r>
          </a:p>
          <a:p>
            <a:pPr marL="744538" lvl="1" indent="-230188">
              <a:spcBef>
                <a:spcPts val="0"/>
              </a:spcBef>
            </a:pPr>
            <a:r>
              <a:rPr lang="en-US" sz="2400" dirty="0"/>
              <a:t>Pavement quality</a:t>
            </a:r>
          </a:p>
          <a:p>
            <a:pPr marL="744538" lvl="1" indent="-230188">
              <a:spcBef>
                <a:spcPts val="0"/>
              </a:spcBef>
            </a:pPr>
            <a:r>
              <a:rPr lang="en-US" sz="2400" dirty="0"/>
              <a:t>Bridge quality</a:t>
            </a:r>
          </a:p>
          <a:p>
            <a:pPr marL="744538" lvl="1" indent="-230188">
              <a:spcBef>
                <a:spcPts val="0"/>
              </a:spcBef>
            </a:pPr>
            <a:r>
              <a:rPr lang="en-US" sz="2400" dirty="0"/>
              <a:t>Urban mobility</a:t>
            </a:r>
          </a:p>
          <a:p>
            <a:pPr marL="744538" lvl="1" indent="-230188">
              <a:spcBef>
                <a:spcPts val="0"/>
              </a:spcBef>
            </a:pPr>
            <a:r>
              <a:rPr lang="en-US" sz="2400" dirty="0"/>
              <a:t>Rural connectivity</a:t>
            </a:r>
          </a:p>
          <a:p>
            <a:pPr marL="344488" indent="-230188">
              <a:spcBef>
                <a:spcPts val="0"/>
              </a:spcBef>
            </a:pPr>
            <a:r>
              <a:rPr lang="en-US" sz="2800" dirty="0" smtClean="0"/>
              <a:t>Many possible funding options - but no easy ones</a:t>
            </a:r>
          </a:p>
          <a:p>
            <a:pPr marL="344488" indent="-230188">
              <a:spcBef>
                <a:spcPts val="0"/>
              </a:spcBef>
            </a:pPr>
            <a:r>
              <a:rPr lang="en-US" sz="2800" dirty="0" smtClean="0"/>
              <a:t>Transportation Action Principles</a:t>
            </a:r>
          </a:p>
          <a:p>
            <a:pPr marL="344488" indent="-230188">
              <a:spcBef>
                <a:spcPts val="0"/>
              </a:spcBef>
            </a:pPr>
            <a:r>
              <a:rPr lang="en-US" sz="2800" dirty="0" smtClean="0"/>
              <a:t>Quantified costs</a:t>
            </a:r>
          </a:p>
          <a:p>
            <a:pPr marL="744538" lvl="1" indent="-230188">
              <a:spcBef>
                <a:spcPts val="0"/>
              </a:spcBef>
            </a:pPr>
            <a:r>
              <a:rPr lang="en-US" sz="2400" dirty="0"/>
              <a:t>Taxes, </a:t>
            </a:r>
            <a:r>
              <a:rPr lang="en-US" sz="2400" dirty="0" smtClean="0"/>
              <a:t>fees</a:t>
            </a:r>
            <a:r>
              <a:rPr lang="en-US" sz="2400" dirty="0"/>
              <a:t>, </a:t>
            </a:r>
            <a:r>
              <a:rPr lang="en-US" sz="2400" dirty="0" smtClean="0"/>
              <a:t>tolls</a:t>
            </a:r>
            <a:endParaRPr lang="en-US" sz="2400" dirty="0"/>
          </a:p>
          <a:p>
            <a:pPr marL="744538" lvl="1" indent="-230188">
              <a:spcBef>
                <a:spcPts val="0"/>
              </a:spcBef>
            </a:pPr>
            <a:r>
              <a:rPr lang="en-US" sz="2400" dirty="0"/>
              <a:t>Vehicle use &amp; </a:t>
            </a:r>
            <a:r>
              <a:rPr lang="en-US" sz="2400" dirty="0" smtClean="0"/>
              <a:t>maintenance, time, fuel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1981200"/>
            <a:ext cx="2590800" cy="138499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n-lt"/>
              </a:rPr>
              <a:t>2011 to 2015</a:t>
            </a:r>
          </a:p>
          <a:p>
            <a:pPr algn="ctr"/>
            <a:r>
              <a:rPr lang="en-US" sz="2800" dirty="0" smtClean="0">
                <a:latin typeface="+mn-lt"/>
              </a:rPr>
              <a:t>2016 to 2019</a:t>
            </a:r>
          </a:p>
          <a:p>
            <a:pPr algn="ctr"/>
            <a:r>
              <a:rPr lang="en-US" sz="2800" dirty="0" smtClean="0">
                <a:latin typeface="+mn-lt"/>
              </a:rPr>
              <a:t>2020 to 2035 </a:t>
            </a:r>
            <a:endParaRPr lang="en-US" sz="2800" dirty="0">
              <a:latin typeface="+mn-lt"/>
            </a:endParaRPr>
          </a:p>
        </p:txBody>
      </p:sp>
      <p:pic>
        <p:nvPicPr>
          <p:cNvPr id="5" name="Picture 4" descr="BetterWSTollbooth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0" y="0"/>
            <a:ext cx="2133600" cy="6858000"/>
          </a:xfrm>
          <a:prstGeom prst="rect">
            <a:avLst/>
          </a:prstGeom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small2030_4c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543800" y="6096000"/>
            <a:ext cx="1326711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  <p:grpSp>
        <p:nvGrpSpPr>
          <p:cNvPr id="14" name="Group 13"/>
          <p:cNvGrpSpPr/>
          <p:nvPr/>
        </p:nvGrpSpPr>
        <p:grpSpPr>
          <a:xfrm flipH="1">
            <a:off x="381000" y="6172200"/>
            <a:ext cx="7040880" cy="457200"/>
            <a:chOff x="1874520" y="6248400"/>
            <a:chExt cx="7040880" cy="457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 14"/>
            <p:cNvSpPr/>
            <p:nvPr/>
          </p:nvSpPr>
          <p:spPr>
            <a:xfrm>
              <a:off x="1874520" y="6248400"/>
              <a:ext cx="6583680" cy="762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26920" y="6375400"/>
              <a:ext cx="6583680" cy="76200"/>
            </a:xfrm>
            <a:prstGeom prst="rect">
              <a:avLst/>
            </a:prstGeom>
            <a:solidFill>
              <a:srgbClr val="FF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79320" y="6502400"/>
              <a:ext cx="6583680" cy="76200"/>
            </a:xfrm>
            <a:prstGeom prst="rect">
              <a:avLst/>
            </a:prstGeom>
            <a:solidFill>
              <a:srgbClr val="CC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31720" y="6629400"/>
              <a:ext cx="6583680" cy="76200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DOCUME~1\s-yates\LOCALS~1\Temp\Cumulus\{87077E27-5240-49A1-80AA-210C479789FB}\DSCF3053.JPG"/>
          <p:cNvPicPr>
            <a:picLocks noChangeAspect="1" noChangeArrowheads="1"/>
          </p:cNvPicPr>
          <p:nvPr/>
        </p:nvPicPr>
        <p:blipFill>
          <a:blip r:embed="rId2" cstate="screen">
            <a:lum bright="-10000" contrast="10000"/>
          </a:blip>
          <a:srcRect/>
          <a:stretch>
            <a:fillRect/>
          </a:stretch>
        </p:blipFill>
        <p:spPr bwMode="auto">
          <a:xfrm rot="5400000">
            <a:off x="-2194560" y="2196421"/>
            <a:ext cx="6858000" cy="2458533"/>
          </a:xfrm>
          <a:prstGeom prst="rect">
            <a:avLst/>
          </a:prstGeom>
          <a:noFill/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944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Texas Transportation Action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657600" cy="4525963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algn="ctr">
              <a:buFont typeface="Arial" charset="0"/>
              <a:buNone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Priorities</a:t>
            </a:r>
            <a:r>
              <a:rPr lang="en-US" sz="3200" b="1" dirty="0" smtClean="0"/>
              <a:t> </a:t>
            </a:r>
            <a:endParaRPr lang="en-US" sz="3200" dirty="0" smtClean="0"/>
          </a:p>
          <a:p>
            <a:r>
              <a:rPr lang="en-US" dirty="0" smtClean="0"/>
              <a:t>Local &amp; state officials in best position to choose projects</a:t>
            </a:r>
          </a:p>
          <a:p>
            <a:r>
              <a:rPr lang="en-US" dirty="0" smtClean="0"/>
              <a:t>Preserve infrastructure first – enormous penalties if maintenance postponed </a:t>
            </a:r>
          </a:p>
          <a:p>
            <a:r>
              <a:rPr lang="en-US" dirty="0" smtClean="0"/>
              <a:t>Ensure maximum “bang for the buck”</a:t>
            </a:r>
          </a:p>
          <a:p>
            <a:r>
              <a:rPr lang="en-US" dirty="0" smtClean="0"/>
              <a:t>Display results &amp; </a:t>
            </a:r>
            <a:br>
              <a:rPr lang="en-US" dirty="0" smtClean="0"/>
            </a:br>
            <a:r>
              <a:rPr lang="en-US" dirty="0" smtClean="0"/>
              <a:t>be accountable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267200" cy="4525963"/>
          </a:xfrm>
        </p:spPr>
        <p:txBody>
          <a:bodyPr>
            <a:normAutofit fontScale="85000" lnSpcReduction="20000"/>
          </a:bodyPr>
          <a:lstStyle/>
          <a:p>
            <a:pPr algn="ctr" eaLnBrk="0" hangingPunct="0">
              <a:buNone/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Approach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buFont typeface="Arial" charset="0"/>
              <a:buChar char="•"/>
              <a:defRPr/>
            </a:pPr>
            <a:r>
              <a:rPr lang="en-US" dirty="0"/>
              <a:t>Involve everyone </a:t>
            </a:r>
            <a:r>
              <a:rPr lang="en-US" dirty="0" smtClean="0"/>
              <a:t>in the </a:t>
            </a:r>
            <a:r>
              <a:rPr lang="en-US" dirty="0"/>
              <a:t>solution – commuters, employers, carriers, shippers, manufacturers, etc.</a:t>
            </a:r>
          </a:p>
          <a:p>
            <a:pPr eaLnBrk="0" hangingPunct="0">
              <a:buFont typeface="Arial" charset="0"/>
              <a:buChar char="•"/>
              <a:defRPr/>
            </a:pPr>
            <a:r>
              <a:rPr lang="en-US" dirty="0"/>
              <a:t>Attack problems , but </a:t>
            </a:r>
            <a:r>
              <a:rPr lang="en-US" u="sng" dirty="0"/>
              <a:t>also</a:t>
            </a:r>
            <a:r>
              <a:rPr lang="en-US" dirty="0"/>
              <a:t> seize opportunities that support economic </a:t>
            </a:r>
            <a:r>
              <a:rPr lang="en-US" dirty="0" smtClean="0"/>
              <a:t>development</a:t>
            </a:r>
            <a:endParaRPr lang="en-US" dirty="0"/>
          </a:p>
          <a:p>
            <a:pPr eaLnBrk="0" hangingPunct="0">
              <a:buFont typeface="Arial" charset="0"/>
              <a:buChar char="•"/>
              <a:defRPr/>
            </a:pPr>
            <a:r>
              <a:rPr lang="en-US" dirty="0"/>
              <a:t>Users pay for services </a:t>
            </a:r>
            <a:r>
              <a:rPr lang="en-US" dirty="0" smtClean="0"/>
              <a:t>they “consume” </a:t>
            </a:r>
            <a:endParaRPr lang="en-US" dirty="0"/>
          </a:p>
          <a:p>
            <a:pPr eaLnBrk="0" hangingPunct="0">
              <a:buFont typeface="Arial" charset="0"/>
              <a:buChar char="•"/>
              <a:defRPr/>
            </a:pPr>
            <a:r>
              <a:rPr lang="en-US" dirty="0"/>
              <a:t>Make timely decisions 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react </a:t>
            </a:r>
            <a:r>
              <a:rPr lang="en-US" dirty="0"/>
              <a:t>quickly to avoid  greater expense in the </a:t>
            </a:r>
            <a:r>
              <a:rPr lang="en-US" dirty="0" smtClean="0"/>
              <a:t>future</a:t>
            </a:r>
            <a:endParaRPr lang="en-US" dirty="0"/>
          </a:p>
          <a:p>
            <a:endParaRPr lang="en-US" dirty="0"/>
          </a:p>
        </p:txBody>
      </p:sp>
      <p:pic>
        <p:nvPicPr>
          <p:cNvPr id="20" name="Picture 19" descr="small2030_4c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543800" y="6096000"/>
            <a:ext cx="1326711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  <p:grpSp>
        <p:nvGrpSpPr>
          <p:cNvPr id="21" name="Group 20"/>
          <p:cNvGrpSpPr/>
          <p:nvPr/>
        </p:nvGrpSpPr>
        <p:grpSpPr>
          <a:xfrm flipH="1">
            <a:off x="381000" y="6172200"/>
            <a:ext cx="7040880" cy="457200"/>
            <a:chOff x="1874520" y="6248400"/>
            <a:chExt cx="7040880" cy="457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1874520" y="6248400"/>
              <a:ext cx="6583680" cy="762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26920" y="6375400"/>
              <a:ext cx="6583680" cy="76200"/>
            </a:xfrm>
            <a:prstGeom prst="rect">
              <a:avLst/>
            </a:prstGeom>
            <a:solidFill>
              <a:srgbClr val="FF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79320" y="6502400"/>
              <a:ext cx="6583680" cy="76200"/>
            </a:xfrm>
            <a:prstGeom prst="rect">
              <a:avLst/>
            </a:prstGeom>
            <a:solidFill>
              <a:srgbClr val="CC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1720" y="6629400"/>
              <a:ext cx="6583680" cy="76200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C:\DOCUME~1\s-yates\LOCALS~1\Temp\Cumulus\{87077E27-5240-49A1-80AA-210C479789FB}\DSCF3053.JPG"/>
          <p:cNvPicPr>
            <a:picLocks noChangeAspect="1" noChangeArrowheads="1"/>
          </p:cNvPicPr>
          <p:nvPr/>
        </p:nvPicPr>
        <p:blipFill>
          <a:blip r:embed="rId3" cstate="screen">
            <a:lum bright="-10000" contrast="10000"/>
          </a:blip>
          <a:srcRect/>
          <a:stretch>
            <a:fillRect/>
          </a:stretch>
        </p:blipFill>
        <p:spPr bwMode="auto">
          <a:xfrm rot="5400000">
            <a:off x="4445977" y="2199734"/>
            <a:ext cx="6858000" cy="245853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</p:pic>
      <p:pic>
        <p:nvPicPr>
          <p:cNvPr id="22" name="Picture 21" descr="BetterWSTollbooth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4532244" y="1"/>
            <a:ext cx="21336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3" name="Picture 22" descr="high5Night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0" y="1"/>
            <a:ext cx="22860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4" name="Picture 23" descr="dart1.jpg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>
          <a:xfrm>
            <a:off x="2246244" y="0"/>
            <a:ext cx="24384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7261" y="1828800"/>
            <a:ext cx="8107017" cy="4114800"/>
          </a:xfrm>
          <a:solidFill>
            <a:schemeClr val="bg1"/>
          </a:solidFill>
        </p:spPr>
        <p:txBody>
          <a:bodyPr/>
          <a:lstStyle/>
          <a:p>
            <a:pPr marL="571500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F - </a:t>
            </a:r>
            <a:r>
              <a:rPr lang="en-US" sz="2800" b="1" i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Unacceptable Conditions </a:t>
            </a:r>
            <a:r>
              <a:rPr lang="en-US" sz="2800" i="1" dirty="0" smtClean="0">
                <a:latin typeface="+mn-lt"/>
                <a:cs typeface="Arial" pitchFamily="34" charset="0"/>
              </a:rPr>
              <a:t>–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Arial" pitchFamily="34" charset="0"/>
              </a:rPr>
              <a:t>What will happen if policies do not change?  Conditions deteriorate &amp; congestion grows rapidly</a:t>
            </a:r>
          </a:p>
          <a:p>
            <a:pPr marL="571500">
              <a:buNone/>
              <a:defRPr/>
            </a:pPr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D - </a:t>
            </a:r>
            <a:r>
              <a:rPr lang="en-US" sz="2800" b="1" i="1" dirty="0" smtClean="0">
                <a:solidFill>
                  <a:schemeClr val="bg1"/>
                </a:solidFill>
                <a:cs typeface="Arial" pitchFamily="34" charset="0"/>
              </a:rPr>
              <a:t>Worst </a:t>
            </a:r>
            <a:r>
              <a:rPr lang="en-US" sz="2800" b="1" i="1" dirty="0">
                <a:solidFill>
                  <a:schemeClr val="bg1"/>
                </a:solidFill>
                <a:cs typeface="Arial" pitchFamily="34" charset="0"/>
              </a:rPr>
              <a:t>Acceptable Conditions </a:t>
            </a:r>
            <a:r>
              <a:rPr lang="en-US" sz="2800" dirty="0">
                <a:cs typeface="Arial" pitchFamily="34" charset="0"/>
              </a:rPr>
              <a:t>–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Preserve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enormous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infrastructure investment,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but congestion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grows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rapidly</a:t>
            </a:r>
            <a:endParaRPr lang="en-US" sz="2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571500">
              <a:buNone/>
              <a:defRPr/>
            </a:pPr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C - </a:t>
            </a:r>
            <a:r>
              <a:rPr lang="en-US" sz="2800" b="1" i="1" dirty="0" smtClean="0">
                <a:solidFill>
                  <a:schemeClr val="bg1"/>
                </a:solidFill>
                <a:cs typeface="Arial" pitchFamily="34" charset="0"/>
              </a:rPr>
              <a:t>Minimum </a:t>
            </a:r>
            <a:r>
              <a:rPr lang="en-US" sz="2800" b="1" i="1" dirty="0">
                <a:solidFill>
                  <a:schemeClr val="bg1"/>
                </a:solidFill>
                <a:cs typeface="Arial" pitchFamily="34" charset="0"/>
              </a:rPr>
              <a:t>Competitive Conditions </a:t>
            </a:r>
            <a:r>
              <a:rPr lang="en-US" sz="2800" b="1" i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800" i="1" dirty="0" smtClean="0">
                <a:cs typeface="Arial" pitchFamily="34" charset="0"/>
              </a:rPr>
              <a:t>–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Conditions equal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to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or better than median of peer cities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&amp; states</a:t>
            </a:r>
            <a:endParaRPr lang="en-US" sz="2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571500">
              <a:buNone/>
              <a:defRPr/>
            </a:pPr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B - </a:t>
            </a:r>
            <a:r>
              <a:rPr lang="en-US" sz="2800" b="1" i="1" dirty="0" smtClean="0">
                <a:solidFill>
                  <a:schemeClr val="bg1"/>
                </a:solidFill>
                <a:cs typeface="Arial" pitchFamily="34" charset="0"/>
              </a:rPr>
              <a:t>Continue </a:t>
            </a:r>
            <a:r>
              <a:rPr lang="en-US" sz="2800" b="1" i="1" dirty="0">
                <a:solidFill>
                  <a:schemeClr val="bg1"/>
                </a:solidFill>
                <a:cs typeface="Arial" pitchFamily="34" charset="0"/>
              </a:rPr>
              <a:t>2010 Conditions </a:t>
            </a:r>
            <a:r>
              <a:rPr lang="en-US" sz="2800" b="1" i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800" i="1" dirty="0" smtClean="0">
                <a:cs typeface="Arial" pitchFamily="34" charset="0"/>
              </a:rPr>
              <a:t>–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Maintain current quality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&amp; congestion levels</a:t>
            </a:r>
            <a:endParaRPr lang="en-US" sz="2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7467600" y="6125817"/>
            <a:ext cx="1447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1"/>
            <a:ext cx="8229600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solidFill>
                  <a:srgbClr val="002060"/>
                </a:solidFill>
              </a:rPr>
              <a:t>Committee Scenarios</a:t>
            </a:r>
            <a:br>
              <a:rPr lang="en-US" sz="4800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Conditions, Funding and Letter </a:t>
            </a:r>
            <a:r>
              <a:rPr lang="en-US" i="1" dirty="0" smtClean="0">
                <a:solidFill>
                  <a:srgbClr val="002060"/>
                </a:solidFill>
              </a:rPr>
              <a:t>Grade</a:t>
            </a:r>
            <a:endParaRPr lang="en-US" dirty="0"/>
          </a:p>
        </p:txBody>
      </p:sp>
      <p:pic>
        <p:nvPicPr>
          <p:cNvPr id="26" name="Picture 25" descr="small2030_4c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543800" y="6172200"/>
            <a:ext cx="1326711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  <p:grpSp>
        <p:nvGrpSpPr>
          <p:cNvPr id="27" name="Group 26"/>
          <p:cNvGrpSpPr/>
          <p:nvPr/>
        </p:nvGrpSpPr>
        <p:grpSpPr>
          <a:xfrm flipH="1">
            <a:off x="381000" y="6248400"/>
            <a:ext cx="7040880" cy="457200"/>
            <a:chOff x="1874520" y="6248400"/>
            <a:chExt cx="7040880" cy="457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ctangle 27"/>
            <p:cNvSpPr/>
            <p:nvPr/>
          </p:nvSpPr>
          <p:spPr>
            <a:xfrm>
              <a:off x="1874520" y="6248400"/>
              <a:ext cx="6583680" cy="762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26920" y="6375400"/>
              <a:ext cx="6583680" cy="76200"/>
            </a:xfrm>
            <a:prstGeom prst="rect">
              <a:avLst/>
            </a:prstGeom>
            <a:solidFill>
              <a:srgbClr val="FF66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79320" y="6502400"/>
              <a:ext cx="6583680" cy="76200"/>
            </a:xfrm>
            <a:prstGeom prst="rect">
              <a:avLst/>
            </a:prstGeom>
            <a:solidFill>
              <a:srgbClr val="CC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31720" y="6629400"/>
              <a:ext cx="6583680" cy="76200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3278" y="1905000"/>
            <a:ext cx="4297680" cy="3810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i="1" dirty="0" smtClean="0"/>
              <a:t>F – Unacceptable Conditions</a:t>
            </a:r>
            <a:endParaRPr lang="en-US" sz="2800" b="1" i="1" dirty="0"/>
          </a:p>
        </p:txBody>
      </p:sp>
      <p:sp>
        <p:nvSpPr>
          <p:cNvPr id="7" name="Rectangle 6"/>
          <p:cNvSpPr/>
          <p:nvPr/>
        </p:nvSpPr>
        <p:spPr>
          <a:xfrm>
            <a:off x="553278" y="3163956"/>
            <a:ext cx="4937760" cy="381000"/>
          </a:xfrm>
          <a:prstGeom prst="rect">
            <a:avLst/>
          </a:prstGeom>
          <a:solidFill>
            <a:srgbClr val="FF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i="1" dirty="0" smtClean="0"/>
              <a:t>D – Worst Acceptable Conditions</a:t>
            </a:r>
            <a:endParaRPr lang="en-US" sz="2800" b="1" i="1" dirty="0"/>
          </a:p>
        </p:txBody>
      </p:sp>
      <p:sp>
        <p:nvSpPr>
          <p:cNvPr id="8" name="Rectangle 7"/>
          <p:cNvSpPr/>
          <p:nvPr/>
        </p:nvSpPr>
        <p:spPr>
          <a:xfrm>
            <a:off x="553278" y="4038600"/>
            <a:ext cx="5669280" cy="381000"/>
          </a:xfrm>
          <a:prstGeom prst="rect">
            <a:avLst/>
          </a:prstGeom>
          <a:solidFill>
            <a:srgbClr val="CC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C – Minimum Competitive Conditions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3278" y="4916556"/>
            <a:ext cx="4507992" cy="381000"/>
          </a:xfrm>
          <a:prstGeom prst="rect">
            <a:avLst/>
          </a:prstGeom>
          <a:solidFill>
            <a:srgbClr val="0099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B – Continue 2010 Conditions</a:t>
            </a:r>
            <a:endParaRPr lang="en-US" sz="28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C:\DOCUME~1\s-yates\LOCALS~1\Temp\Cumulus\{87077E27-5240-49A1-80AA-210C479789FB}\DSCF3053.JPG"/>
          <p:cNvPicPr>
            <a:picLocks noChangeAspect="1" noChangeArrowheads="1"/>
          </p:cNvPicPr>
          <p:nvPr/>
        </p:nvPicPr>
        <p:blipFill>
          <a:blip r:embed="rId3" cstate="print">
            <a:lum bright="-10000" contrast="10000"/>
          </a:blip>
          <a:srcRect l="7150" t="38034" r="14963" b="20240"/>
          <a:stretch>
            <a:fillRect/>
          </a:stretch>
        </p:blipFill>
        <p:spPr bwMode="auto">
          <a:xfrm rot="5400000">
            <a:off x="4445977" y="2199733"/>
            <a:ext cx="6858000" cy="245853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</p:pic>
      <p:pic>
        <p:nvPicPr>
          <p:cNvPr id="47" name="Picture 46" descr="BetterWSTollbooth.jpg"/>
          <p:cNvPicPr>
            <a:picLocks noChangeAspect="1"/>
          </p:cNvPicPr>
          <p:nvPr/>
        </p:nvPicPr>
        <p:blipFill>
          <a:blip r:embed="rId4" cstate="print"/>
          <a:srcRect l="40768" r="38413"/>
          <a:stretch>
            <a:fillRect/>
          </a:stretch>
        </p:blipFill>
        <p:spPr>
          <a:xfrm>
            <a:off x="4532244" y="0"/>
            <a:ext cx="21336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48" name="Picture 47" descr="high5Night.jpg"/>
          <p:cNvPicPr>
            <a:picLocks noChangeAspect="1"/>
          </p:cNvPicPr>
          <p:nvPr/>
        </p:nvPicPr>
        <p:blipFill>
          <a:blip r:embed="rId5" cstate="print"/>
          <a:srcRect l="47334" r="26000"/>
          <a:stretch>
            <a:fillRect/>
          </a:stretch>
        </p:blipFill>
        <p:spPr>
          <a:xfrm>
            <a:off x="0" y="0"/>
            <a:ext cx="22860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49" name="Picture 48" descr="dart1.jpg"/>
          <p:cNvPicPr>
            <a:picLocks noChangeAspect="1"/>
          </p:cNvPicPr>
          <p:nvPr/>
        </p:nvPicPr>
        <p:blipFill>
          <a:blip r:embed="rId6" cstate="print"/>
          <a:srcRect l="25000" r="21667"/>
          <a:stretch>
            <a:fillRect/>
          </a:stretch>
        </p:blipFill>
        <p:spPr>
          <a:xfrm>
            <a:off x="2246244" y="-1"/>
            <a:ext cx="2438400" cy="6858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39" name="Rectangle 38"/>
          <p:cNvSpPr/>
          <p:nvPr/>
        </p:nvSpPr>
        <p:spPr>
          <a:xfrm>
            <a:off x="381000" y="1752600"/>
            <a:ext cx="83820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hart 10"/>
          <p:cNvGraphicFramePr>
            <a:graphicFrameLocks/>
          </p:cNvGraphicFramePr>
          <p:nvPr/>
        </p:nvGraphicFramePr>
        <p:xfrm>
          <a:off x="296862" y="1295400"/>
          <a:ext cx="8542338" cy="5334000"/>
        </p:xfrm>
        <a:graphic>
          <a:graphicData uri="http://schemas.openxmlformats.org/presentationml/2006/ole">
            <p:oleObj spid="_x0000_s6146" name="Worksheet" r:id="rId7" imgW="8363062" imgH="5153152" progId="Excel.Sheet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en-US" sz="3200" dirty="0"/>
              <a:t>Average Annual Transportation Costs per Household, 2011 to 2035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41783" y="5562600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 Change in Funding or Policy Trends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21495" y="5562601"/>
            <a:ext cx="1981200" cy="91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Preserve Infrastructure, Rapid Congestion Growth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75225" y="5562600"/>
            <a:ext cx="1730376" cy="949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Equal to or Better than Median of Peers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08305" y="5562600"/>
            <a:ext cx="16002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Maintain 2010 Quality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Conditions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543</Words>
  <Application>Microsoft Office PowerPoint</Application>
  <PresentationFormat>On-screen Show (4:3)</PresentationFormat>
  <Paragraphs>127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Worksheet</vt:lpstr>
      <vt:lpstr>Slide 1</vt:lpstr>
      <vt:lpstr>Slide 2</vt:lpstr>
      <vt:lpstr>Slide 3</vt:lpstr>
      <vt:lpstr>Primary 2030 Report Researchers</vt:lpstr>
      <vt:lpstr>Committee Accomplishments</vt:lpstr>
      <vt:lpstr>How is the 2011 Report Different   from the 2009 Report?</vt:lpstr>
      <vt:lpstr>Texas Transportation Action Principles</vt:lpstr>
      <vt:lpstr>Committee Scenarios Conditions, Funding and Letter Grade</vt:lpstr>
      <vt:lpstr>Average Annual Transportation Costs per Household, 2011 to 2035</vt:lpstr>
      <vt:lpstr>Annual Investment 2011 to 2035</vt:lpstr>
      <vt:lpstr>Examples of Revenue Options</vt:lpstr>
      <vt:lpstr>Slide 12</vt:lpstr>
    </vt:vector>
  </TitlesOfParts>
  <Company>Texas Transportation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s-yates</dc:creator>
  <cp:lastModifiedBy>Tim Lomax</cp:lastModifiedBy>
  <cp:revision>57</cp:revision>
  <dcterms:created xsi:type="dcterms:W3CDTF">2011-03-23T14:38:43Z</dcterms:created>
  <dcterms:modified xsi:type="dcterms:W3CDTF">2011-03-28T16:28:37Z</dcterms:modified>
</cp:coreProperties>
</file>