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5" r:id="rId15"/>
    <p:sldId id="270" r:id="rId16"/>
    <p:sldId id="278" r:id="rId17"/>
    <p:sldId id="280" r:id="rId18"/>
    <p:sldId id="297" r:id="rId19"/>
    <p:sldId id="286" r:id="rId20"/>
    <p:sldId id="287" r:id="rId21"/>
    <p:sldId id="288" r:id="rId22"/>
    <p:sldId id="289" r:id="rId23"/>
    <p:sldId id="290" r:id="rId24"/>
    <p:sldId id="291" r:id="rId25"/>
    <p:sldId id="293" r:id="rId26"/>
    <p:sldId id="294" r:id="rId27"/>
  </p:sldIdLst>
  <p:sldSz cx="9144000" cy="5143500" type="screen16x9"/>
  <p:notesSz cx="6858000" cy="9144000"/>
  <p:embeddedFontLst>
    <p:embeddedFont>
      <p:font typeface="Microsoft JhengHei" panose="020B0604030504040204" pitchFamily="34" charset="-120"/>
      <p:regular r:id="rId29"/>
      <p:bold r:id="rId30"/>
    </p:embeddedFont>
    <p:embeddedFont>
      <p:font typeface="Lato" panose="02020500000000000000" charset="0"/>
      <p:regular r:id="rId31"/>
      <p:bold r:id="rId32"/>
      <p:italic r:id="rId33"/>
      <p:boldItalic r:id="rId34"/>
    </p:embeddedFont>
    <p:embeddedFont>
      <p:font typeface="Playfair Display" panose="02020500000000000000"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jiySl7OhGB9Ay8+U0ES+7Ho9sH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0F8426-5AF5-49F2-81C9-7EBF8F6C6368}">
  <a:tblStyle styleId="{D60F8426-5AF5-49F2-81C9-7EBF8F6C63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29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61"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db56998bf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db56998bf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200">
                <a:solidFill>
                  <a:schemeClr val="dk1"/>
                </a:solidFill>
              </a:rPr>
              <a:t>嘗試過很多模型後最佳的模型</a:t>
            </a:r>
            <a:r>
              <a:rPr lang="zh-TW"/>
              <a:t>XGBoost模型，特徵有原本的變數以極重要連續變數前三個月的歷史特徵、以及新增的內部衍伸變數</a:t>
            </a:r>
            <a:endParaRPr/>
          </a:p>
          <a:p>
            <a:pPr marL="0" lvl="0" indent="0" algn="l" rtl="0">
              <a:spcBef>
                <a:spcPts val="0"/>
              </a:spcBef>
              <a:spcAft>
                <a:spcPts val="0"/>
              </a:spcAft>
              <a:buNone/>
            </a:pPr>
            <a:r>
              <a:rPr lang="zh-TW"/>
              <a:t>而訓練集的時間是7月到10月，可以看到我們precision：0.024、recall：0.13、accuracy：0.96、F1-score經過特徵工程後從0.0356提高到0.0415</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e1542ed8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e1542ed8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接著是模型的前30個重要變數，可以看到最重要的前三個是</a:t>
            </a:r>
            <a:r>
              <a:rPr lang="zh-TW">
                <a:solidFill>
                  <a:schemeClr val="dk1"/>
                </a:solidFill>
              </a:rPr>
              <a:t>收入、</a:t>
            </a:r>
            <a:r>
              <a:rPr lang="zh-TW"/>
              <a:t>數位通路互動指標、資產配置類別1，以及</a:t>
            </a:r>
            <a:r>
              <a:rPr lang="zh-TW" b="1">
                <a:solidFill>
                  <a:schemeClr val="accent3"/>
                </a:solidFill>
              </a:rPr>
              <a:t>我們所增加的單筆消費金額、三個月前的支付帳務變數、總消費金額、總支付帳務金額也都是重要變數</a:t>
            </a:r>
            <a:r>
              <a:rPr lang="zh-TW"/>
              <a:t>，後續我們將會依據這些重要變數做顧客分群</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ae4411da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ae4411da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而我們發現數位通路互動指標是很重要的變數，代表這群人在數位、網路上的使用率極高，因此我們分析了這個年齡層也就是23~35歲常使用的社群媒體論壇PTT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db02519d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db02519d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而我們爬取的是金融版提及信貸關鍵字以及信貸版全部的資料</a:t>
            </a:r>
            <a:endParaRPr/>
          </a:p>
          <a:p>
            <a:pPr marL="0" lvl="0" indent="0" algn="l" rtl="0">
              <a:spcBef>
                <a:spcPts val="0"/>
              </a:spcBef>
              <a:spcAft>
                <a:spcPts val="0"/>
              </a:spcAft>
              <a:buNone/>
            </a:pPr>
            <a:r>
              <a:rPr lang="zh-TW"/>
              <a:t>而從這張文字雲看出在信貸相關議題的文章會提到的文字有：貸款、信用卡、銀行、年收入、新轉等等，而台新也在頻率大於800的字雲中，可見在PTT的討論聲量中台新的討論程度也相當高</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dda6e4183c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dda6e4183c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TW">
                <a:solidFill>
                  <a:schemeClr val="dk1"/>
                </a:solidFill>
              </a:rPr>
              <a:t>接著我們分析討論台新的文章大多是在討論什麼樣的主題，總共可以分成8大主題</a:t>
            </a:r>
            <a:endParaRPr>
              <a:solidFill>
                <a:schemeClr val="dk1"/>
              </a:solidFill>
            </a:endParaRPr>
          </a:p>
          <a:p>
            <a:pPr marL="0" lvl="0" indent="0" algn="l" rtl="0">
              <a:spcBef>
                <a:spcPts val="0"/>
              </a:spcBef>
              <a:spcAft>
                <a:spcPts val="0"/>
              </a:spcAft>
              <a:buNone/>
            </a:pPr>
            <a:r>
              <a:rPr lang="zh-TW" sz="1200">
                <a:solidFill>
                  <a:schemeClr val="dk1"/>
                </a:solidFill>
              </a:rPr>
              <a:t>例如方案資訊這類的主題，是許多人會在PTT上發文詢問網友自己適合哪一種方案，麻煩網友來信告知，還有薪轉戶的主題，討論新轉、信用卡、手續費等等，而主要討論台新的文章中也可以看到討論到信用卡的比率也是極高</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db56998bf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db56998bf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接著是我們根據模型結果以及PTT討論度分析的結果提出的行銷方案</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dbc5ffe15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dbc5ffe15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看到右邊的圖 討論台新的同時 信用卡出現的頻率也很高 再看到左邊的圖 長條圖代表前六家有效卡數最多的銀行 橘色折線圖是PTT出現的頻率 台新在第四名 代表要使用信用卡持卡的優勢</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dbc5ffe152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dbc5ffe152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上面事官網查詢目前可行的方案 但我們認為要增加卡友貸 根據我們的市場調查 好幾家銀行已經有相關方案</a:t>
            </a:r>
            <a:endParaRPr/>
          </a:p>
          <a:p>
            <a:pPr marL="0" lvl="0" indent="0" algn="l" rtl="0">
              <a:spcBef>
                <a:spcPts val="0"/>
              </a:spcBef>
              <a:spcAft>
                <a:spcPts val="0"/>
              </a:spcAft>
              <a:buNone/>
            </a:pPr>
            <a:r>
              <a:rPr lang="zh-TW"/>
              <a:t>在推銷通常是從信用卡找客戶 應該也要反向思考 讓客戶感受到一條龍服務 同時增加客戶年濁度</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df5d485f61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df5d485f6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dbc5ffe152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dbc5ffe152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dbc5ffe152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dbc5ffe152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dbc5ffe152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dbc5ffe152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dee1542ed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dee1542ed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TW" sz="1800">
                <a:solidFill>
                  <a:srgbClr val="5E696C"/>
                </a:solidFill>
                <a:latin typeface="Lato"/>
                <a:ea typeface="Lato"/>
                <a:cs typeface="Lato"/>
                <a:sym typeface="Lato"/>
              </a:rPr>
              <a:t>利用 K-means 分群並以 Elbow method 找出組內差異小、組間差異大的分群數</a:t>
            </a:r>
            <a:endParaRPr sz="1800">
              <a:solidFill>
                <a:srgbClr val="5E696C"/>
              </a:solidFill>
              <a:latin typeface="Lato"/>
              <a:ea typeface="Lato"/>
              <a:cs typeface="Lato"/>
              <a:sym typeface="Lato"/>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dee1542ed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dee1542ed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bc5ffe152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bc5ffe152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dbc5ffe152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dbc5ffe152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solidFill>
                  <a:schemeClr val="dk1"/>
                </a:solidFill>
              </a:rPr>
              <a:t>數位互動指標跟申購信貸的相關度很高</a:t>
            </a:r>
            <a:r>
              <a:rPr lang="zh-TW"/>
              <a:t> 如果增加這個功能 可以讓APP更完善</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b56998b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b56998b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b56998bf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db56998bf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首先是資料集簡介，這份資料總共有20萬筆顧客資料以及260萬筆的客戶行為資料，時間是2019年12月到2020年12月</a:t>
            </a:r>
            <a:endParaRPr/>
          </a:p>
          <a:p>
            <a:pPr marL="0" lvl="0" indent="0" algn="l" rtl="0">
              <a:spcBef>
                <a:spcPts val="0"/>
              </a:spcBef>
              <a:spcAft>
                <a:spcPts val="0"/>
              </a:spcAft>
              <a:buNone/>
            </a:pPr>
            <a:r>
              <a:rPr lang="zh-TW"/>
              <a:t>以交易筆數作為預測，而申購信貸的整體比例為0.739%</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ee1542ed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ee1542ed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接下來我們進行特徵工程，首先我們移除少數的顧客，鎖定主要的顧客群，因此我們移除了</a:t>
            </a:r>
            <a:endParaRPr/>
          </a:p>
          <a:p>
            <a:pPr marL="0" lvl="0" indent="0" algn="l" rtl="0">
              <a:spcBef>
                <a:spcPts val="0"/>
              </a:spcBef>
              <a:spcAft>
                <a:spcPts val="0"/>
              </a:spcAft>
              <a:buNone/>
            </a:pPr>
            <a:r>
              <a:rPr lang="zh-TW"/>
              <a:t>年齡23歲以下</a:t>
            </a:r>
            <a:endParaRPr/>
          </a:p>
          <a:p>
            <a:pPr marL="0" lvl="0" indent="0" algn="l" rtl="0">
              <a:spcBef>
                <a:spcPts val="0"/>
              </a:spcBef>
              <a:spcAft>
                <a:spcPts val="0"/>
              </a:spcAft>
              <a:buClr>
                <a:schemeClr val="dk1"/>
              </a:buClr>
              <a:buSzPts val="1100"/>
              <a:buFont typeface="Arial"/>
              <a:buNone/>
            </a:pPr>
            <a:r>
              <a:rPr lang="zh-TW"/>
              <a:t>教育程度1</a:t>
            </a:r>
            <a:endParaRPr/>
          </a:p>
          <a:p>
            <a:pPr marL="0" lvl="0" indent="0" algn="l" rtl="0">
              <a:spcBef>
                <a:spcPts val="0"/>
              </a:spcBef>
              <a:spcAft>
                <a:spcPts val="0"/>
              </a:spcAft>
              <a:buClr>
                <a:schemeClr val="dk1"/>
              </a:buClr>
              <a:buSzPts val="1100"/>
              <a:buFont typeface="Arial"/>
              <a:buNone/>
            </a:pPr>
            <a:r>
              <a:rPr lang="zh-TW"/>
              <a:t>居住地離島</a:t>
            </a:r>
            <a:endParaRPr/>
          </a:p>
          <a:p>
            <a:pPr marL="0" lvl="0" indent="0" algn="l" rtl="0">
              <a:spcBef>
                <a:spcPts val="0"/>
              </a:spcBef>
              <a:spcAft>
                <a:spcPts val="0"/>
              </a:spcAft>
              <a:buClr>
                <a:schemeClr val="dk1"/>
              </a:buClr>
              <a:buSzPts val="1100"/>
              <a:buFont typeface="Arial"/>
              <a:buNone/>
            </a:pPr>
            <a:r>
              <a:rPr lang="zh-TW"/>
              <a:t>職位99</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b1dd0d7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b1dd0d7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接下來我們認為若拿全部時間的資料件模型可能有太多雜訊，因此我們嘗試縮小資料量，結果發現只拿4個月的資料有最佳的f1-score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b1dd0d78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b1dd0d78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接下來我們增加連續變數的歷史特徵變數，我們發現將連續變數的前一個月到前三個月資料也放入模型有最佳的F1-score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037249c5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037249c5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最後我們新增內部衍伸變數，分別為剛才提到的連續變數的前3個月歷史變數、總支付帳務金額 = 所有類別支付帳務金額加總、單筆消費金額 = 總支付金額/總支付次數</a:t>
            </a:r>
            <a:endParaRPr/>
          </a:p>
          <a:p>
            <a:pPr marL="0" lvl="0" indent="0" algn="l" rtl="0">
              <a:spcBef>
                <a:spcPts val="0"/>
              </a:spcBef>
              <a:spcAft>
                <a:spcPts val="0"/>
              </a:spcAft>
              <a:buNone/>
            </a:pPr>
            <a:r>
              <a:rPr lang="zh-TW"/>
              <a:t>另外我們也嘗試過許多外部變數，例如根據我們的嘗試發現申購信貸似乎與外部變數不太相關，</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b1dd0d78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b1dd0d78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接下來是最終的模型預測結果</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9"/>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9"/>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9"/>
          <p:cNvSpPr txBox="1">
            <a:spLocks noGrp="1"/>
          </p:cNvSpPr>
          <p:nvPr>
            <p:ph type="ctrTitle"/>
          </p:nvPr>
        </p:nvSpPr>
        <p:spPr>
          <a:xfrm>
            <a:off x="3096250" y="1627200"/>
            <a:ext cx="2951400" cy="1584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19"/>
          <p:cNvSpPr txBox="1">
            <a:spLocks noGrp="1"/>
          </p:cNvSpPr>
          <p:nvPr>
            <p:ph type="subTitle" idx="1"/>
          </p:nvPr>
        </p:nvSpPr>
        <p:spPr>
          <a:xfrm>
            <a:off x="3096363" y="3266930"/>
            <a:ext cx="2951400" cy="701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1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20"/>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0"/>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2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0"/>
        <p:cNvGrpSpPr/>
        <p:nvPr/>
      </p:nvGrpSpPr>
      <p:grpSpPr>
        <a:xfrm>
          <a:off x="0" y="0"/>
          <a:ext cx="0" cy="0"/>
          <a:chOff x="0" y="0"/>
          <a:chExt cx="0" cy="0"/>
        </a:xfrm>
      </p:grpSpPr>
      <p:sp>
        <p:nvSpPr>
          <p:cNvPr id="21" name="Google Shape;21;p21"/>
          <p:cNvSpPr txBox="1">
            <a:spLocks noGrp="1"/>
          </p:cNvSpPr>
          <p:nvPr>
            <p:ph type="title"/>
          </p:nvPr>
        </p:nvSpPr>
        <p:spPr>
          <a:xfrm>
            <a:off x="509550" y="1423875"/>
            <a:ext cx="8124900" cy="1798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22" name="Google Shape;22;p2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0" name="Google Shape;30;p2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24"/>
          <p:cNvSpPr txBox="1">
            <a:spLocks noGrp="1"/>
          </p:cNvSpPr>
          <p:nvPr>
            <p:ph type="body" idx="1"/>
          </p:nvPr>
        </p:nvSpPr>
        <p:spPr>
          <a:xfrm>
            <a:off x="311700" y="1391378"/>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2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25"/>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2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26"/>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26"/>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26"/>
          <p:cNvSpPr txBox="1">
            <a:spLocks noGrp="1"/>
          </p:cNvSpPr>
          <p:nvPr>
            <p:ph type="title"/>
          </p:nvPr>
        </p:nvSpPr>
        <p:spPr>
          <a:xfrm>
            <a:off x="265500" y="1107950"/>
            <a:ext cx="4045200" cy="1683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26"/>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26"/>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4" name="Google Shape;44;p2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27"/>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7" name="Google Shape;47;p2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28"/>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8"/>
          <p:cNvSpPr txBox="1">
            <a:spLocks noGrp="1"/>
          </p:cNvSpPr>
          <p:nvPr>
            <p:ph type="title" hasCustomPrompt="1"/>
          </p:nvPr>
        </p:nvSpPr>
        <p:spPr>
          <a:xfrm>
            <a:off x="311700" y="1233100"/>
            <a:ext cx="8520600" cy="1610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0000"/>
              <a:buFont typeface="Lato"/>
              <a:buNone/>
              <a:defRPr sz="10000">
                <a:latin typeface="Lato"/>
                <a:ea typeface="Lato"/>
                <a:cs typeface="Lato"/>
                <a:sym typeface="Lato"/>
              </a:defRPr>
            </a:lvl1pPr>
            <a:lvl2pPr lvl="1" algn="ctr">
              <a:lnSpc>
                <a:spcPct val="100000"/>
              </a:lnSpc>
              <a:spcBef>
                <a:spcPts val="0"/>
              </a:spcBef>
              <a:spcAft>
                <a:spcPts val="0"/>
              </a:spcAft>
              <a:buSzPts val="10000"/>
              <a:buFont typeface="Lato"/>
              <a:buNone/>
              <a:defRPr sz="10000">
                <a:latin typeface="Lato"/>
                <a:ea typeface="Lato"/>
                <a:cs typeface="Lato"/>
                <a:sym typeface="Lato"/>
              </a:defRPr>
            </a:lvl2pPr>
            <a:lvl3pPr lvl="2" algn="ctr">
              <a:lnSpc>
                <a:spcPct val="100000"/>
              </a:lnSpc>
              <a:spcBef>
                <a:spcPts val="0"/>
              </a:spcBef>
              <a:spcAft>
                <a:spcPts val="0"/>
              </a:spcAft>
              <a:buSzPts val="10000"/>
              <a:buFont typeface="Lato"/>
              <a:buNone/>
              <a:defRPr sz="10000">
                <a:latin typeface="Lato"/>
                <a:ea typeface="Lato"/>
                <a:cs typeface="Lato"/>
                <a:sym typeface="Lato"/>
              </a:defRPr>
            </a:lvl3pPr>
            <a:lvl4pPr lvl="3" algn="ctr">
              <a:lnSpc>
                <a:spcPct val="100000"/>
              </a:lnSpc>
              <a:spcBef>
                <a:spcPts val="0"/>
              </a:spcBef>
              <a:spcAft>
                <a:spcPts val="0"/>
              </a:spcAft>
              <a:buSzPts val="10000"/>
              <a:buFont typeface="Lato"/>
              <a:buNone/>
              <a:defRPr sz="10000">
                <a:latin typeface="Lato"/>
                <a:ea typeface="Lato"/>
                <a:cs typeface="Lato"/>
                <a:sym typeface="Lato"/>
              </a:defRPr>
            </a:lvl4pPr>
            <a:lvl5pPr lvl="4" algn="ctr">
              <a:lnSpc>
                <a:spcPct val="100000"/>
              </a:lnSpc>
              <a:spcBef>
                <a:spcPts val="0"/>
              </a:spcBef>
              <a:spcAft>
                <a:spcPts val="0"/>
              </a:spcAft>
              <a:buSzPts val="10000"/>
              <a:buFont typeface="Lato"/>
              <a:buNone/>
              <a:defRPr sz="10000">
                <a:latin typeface="Lato"/>
                <a:ea typeface="Lato"/>
                <a:cs typeface="Lato"/>
                <a:sym typeface="Lato"/>
              </a:defRPr>
            </a:lvl5pPr>
            <a:lvl6pPr lvl="5" algn="ctr">
              <a:lnSpc>
                <a:spcPct val="100000"/>
              </a:lnSpc>
              <a:spcBef>
                <a:spcPts val="0"/>
              </a:spcBef>
              <a:spcAft>
                <a:spcPts val="0"/>
              </a:spcAft>
              <a:buSzPts val="10000"/>
              <a:buFont typeface="Lato"/>
              <a:buNone/>
              <a:defRPr sz="10000">
                <a:latin typeface="Lato"/>
                <a:ea typeface="Lato"/>
                <a:cs typeface="Lato"/>
                <a:sym typeface="Lato"/>
              </a:defRPr>
            </a:lvl6pPr>
            <a:lvl7pPr lvl="6" algn="ctr">
              <a:lnSpc>
                <a:spcPct val="100000"/>
              </a:lnSpc>
              <a:spcBef>
                <a:spcPts val="0"/>
              </a:spcBef>
              <a:spcAft>
                <a:spcPts val="0"/>
              </a:spcAft>
              <a:buSzPts val="10000"/>
              <a:buFont typeface="Lato"/>
              <a:buNone/>
              <a:defRPr sz="10000">
                <a:latin typeface="Lato"/>
                <a:ea typeface="Lato"/>
                <a:cs typeface="Lato"/>
                <a:sym typeface="Lato"/>
              </a:defRPr>
            </a:lvl7pPr>
            <a:lvl8pPr lvl="7" algn="ctr">
              <a:lnSpc>
                <a:spcPct val="100000"/>
              </a:lnSpc>
              <a:spcBef>
                <a:spcPts val="0"/>
              </a:spcBef>
              <a:spcAft>
                <a:spcPts val="0"/>
              </a:spcAft>
              <a:buSzPts val="10000"/>
              <a:buFont typeface="Lato"/>
              <a:buNone/>
              <a:defRPr sz="10000">
                <a:latin typeface="Lato"/>
                <a:ea typeface="Lato"/>
                <a:cs typeface="Lato"/>
                <a:sym typeface="Lato"/>
              </a:defRPr>
            </a:lvl8pPr>
            <a:lvl9pPr lvl="8" algn="ctr">
              <a:lnSpc>
                <a:spcPct val="100000"/>
              </a:lnSpc>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28"/>
          <p:cNvSpPr txBox="1">
            <a:spLocks noGrp="1"/>
          </p:cNvSpPr>
          <p:nvPr>
            <p:ph type="body" idx="1"/>
          </p:nvPr>
        </p:nvSpPr>
        <p:spPr>
          <a:xfrm>
            <a:off x="311700" y="29194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p2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
          <p:cNvSpPr txBox="1">
            <a:spLocks noGrp="1"/>
          </p:cNvSpPr>
          <p:nvPr>
            <p:ph type="ctrTitle"/>
          </p:nvPr>
        </p:nvSpPr>
        <p:spPr>
          <a:xfrm>
            <a:off x="3096250" y="1627200"/>
            <a:ext cx="2951400" cy="15843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Clr>
                <a:schemeClr val="dk1"/>
              </a:buClr>
              <a:buSzPct val="39285"/>
              <a:buFont typeface="Arial"/>
              <a:buNone/>
            </a:pPr>
            <a:r>
              <a:rPr lang="zh-TW" sz="2800"/>
              <a:t>台新銀行期末報告</a:t>
            </a:r>
            <a:endParaRPr sz="2800"/>
          </a:p>
          <a:p>
            <a:pPr marL="0" lvl="0" indent="0" algn="ctr" rtl="0">
              <a:lnSpc>
                <a:spcPct val="100000"/>
              </a:lnSpc>
              <a:spcBef>
                <a:spcPts val="0"/>
              </a:spcBef>
              <a:spcAft>
                <a:spcPts val="0"/>
              </a:spcAft>
              <a:buClr>
                <a:schemeClr val="dk1"/>
              </a:buClr>
              <a:buSzPct val="39285"/>
              <a:buFont typeface="Arial"/>
              <a:buNone/>
            </a:pPr>
            <a:r>
              <a:rPr lang="zh-TW" sz="2800"/>
              <a:t>- 預測目標：信貸</a:t>
            </a:r>
            <a:endParaRPr sz="2800"/>
          </a:p>
          <a:p>
            <a:pPr marL="0" lvl="0" indent="0" algn="l" rtl="0">
              <a:lnSpc>
                <a:spcPct val="100000"/>
              </a:lnSpc>
              <a:spcBef>
                <a:spcPts val="0"/>
              </a:spcBef>
              <a:spcAft>
                <a:spcPts val="0"/>
              </a:spcAft>
              <a:buSzPct val="111111"/>
              <a:buNone/>
            </a:pPr>
            <a:endParaRPr/>
          </a:p>
        </p:txBody>
      </p:sp>
      <p:sp>
        <p:nvSpPr>
          <p:cNvPr id="110" name="Google Shape;110;p1"/>
          <p:cNvSpPr txBox="1">
            <a:spLocks noGrp="1"/>
          </p:cNvSpPr>
          <p:nvPr>
            <p:ph type="subTitle" idx="1"/>
          </p:nvPr>
        </p:nvSpPr>
        <p:spPr>
          <a:xfrm>
            <a:off x="3096375" y="2818197"/>
            <a:ext cx="2951400" cy="1150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523"/>
              <a:buFont typeface="Arial"/>
              <a:buNone/>
            </a:pPr>
            <a:r>
              <a:rPr lang="zh-TW" sz="1355" b="0">
                <a:latin typeface="Microsoft JhengHei"/>
                <a:ea typeface="Microsoft JhengHei"/>
                <a:cs typeface="Microsoft JhengHei"/>
                <a:sym typeface="Microsoft JhengHei"/>
              </a:rPr>
              <a:t>第 4 組</a:t>
            </a:r>
            <a:endParaRPr sz="1355" b="0">
              <a:latin typeface="Microsoft JhengHei"/>
              <a:ea typeface="Microsoft JhengHei"/>
              <a:cs typeface="Microsoft JhengHei"/>
              <a:sym typeface="Microsoft JhengHei"/>
            </a:endParaRPr>
          </a:p>
          <a:p>
            <a:pPr marL="0" lvl="0" indent="0" algn="ctr" rtl="0">
              <a:lnSpc>
                <a:spcPct val="115000"/>
              </a:lnSpc>
              <a:spcBef>
                <a:spcPts val="0"/>
              </a:spcBef>
              <a:spcAft>
                <a:spcPts val="0"/>
              </a:spcAft>
              <a:buClr>
                <a:schemeClr val="dk1"/>
              </a:buClr>
              <a:buSzPts val="523"/>
              <a:buFont typeface="Arial"/>
              <a:buNone/>
            </a:pPr>
            <a:r>
              <a:rPr lang="zh-TW" sz="1355" b="0">
                <a:latin typeface="Microsoft JhengHei"/>
                <a:ea typeface="Microsoft JhengHei"/>
                <a:cs typeface="Microsoft JhengHei"/>
                <a:sym typeface="Microsoft JhengHei"/>
              </a:rPr>
              <a:t>資管碩二  黃偉豪 </a:t>
            </a:r>
            <a:endParaRPr sz="1355" b="0">
              <a:latin typeface="Microsoft JhengHei"/>
              <a:ea typeface="Microsoft JhengHei"/>
              <a:cs typeface="Microsoft JhengHei"/>
              <a:sym typeface="Microsoft JhengHei"/>
            </a:endParaRPr>
          </a:p>
          <a:p>
            <a:pPr marL="0" lvl="0" indent="0" algn="ctr" rtl="0">
              <a:lnSpc>
                <a:spcPct val="115000"/>
              </a:lnSpc>
              <a:spcBef>
                <a:spcPts val="0"/>
              </a:spcBef>
              <a:spcAft>
                <a:spcPts val="0"/>
              </a:spcAft>
              <a:buClr>
                <a:schemeClr val="dk1"/>
              </a:buClr>
              <a:buSzPts val="523"/>
              <a:buFont typeface="Arial"/>
              <a:buNone/>
            </a:pPr>
            <a:r>
              <a:rPr lang="zh-TW" sz="1355" b="0">
                <a:latin typeface="Microsoft JhengHei"/>
                <a:ea typeface="Microsoft JhengHei"/>
                <a:cs typeface="Microsoft JhengHei"/>
                <a:sym typeface="Microsoft JhengHei"/>
              </a:rPr>
              <a:t>財管大四  練奕妤 </a:t>
            </a:r>
            <a:endParaRPr sz="1355" b="0">
              <a:latin typeface="Microsoft JhengHei"/>
              <a:ea typeface="Microsoft JhengHei"/>
              <a:cs typeface="Microsoft JhengHei"/>
              <a:sym typeface="Microsoft JhengHei"/>
            </a:endParaRPr>
          </a:p>
          <a:p>
            <a:pPr marL="0" lvl="0" indent="0" algn="ctr" rtl="0">
              <a:lnSpc>
                <a:spcPct val="115000"/>
              </a:lnSpc>
              <a:spcBef>
                <a:spcPts val="0"/>
              </a:spcBef>
              <a:spcAft>
                <a:spcPts val="0"/>
              </a:spcAft>
              <a:buSzPts val="523"/>
              <a:buNone/>
            </a:pPr>
            <a:r>
              <a:rPr lang="zh-TW" sz="1355" b="0">
                <a:latin typeface="Microsoft JhengHei"/>
                <a:ea typeface="Microsoft JhengHei"/>
                <a:cs typeface="Microsoft JhengHei"/>
                <a:sym typeface="Microsoft JhengHei"/>
              </a:rPr>
              <a:t>資管大四  鄭子婷 </a:t>
            </a:r>
            <a:endParaRPr sz="1355" b="0">
              <a:latin typeface="Microsoft JhengHei"/>
              <a:ea typeface="Microsoft JhengHei"/>
              <a:cs typeface="Microsoft JhengHei"/>
              <a:sym typeface="Microsoft JhengHe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db56998bf4_0_4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Microsoft JhengHei"/>
                <a:ea typeface="Microsoft JhengHei"/>
                <a:cs typeface="Microsoft JhengHei"/>
                <a:sym typeface="Microsoft JhengHei"/>
              </a:rPr>
              <a:t>XGBoost模型</a:t>
            </a:r>
            <a:endParaRPr>
              <a:latin typeface="Microsoft JhengHei"/>
              <a:ea typeface="Microsoft JhengHei"/>
              <a:cs typeface="Microsoft JhengHei"/>
              <a:sym typeface="Microsoft JhengHei"/>
            </a:endParaRPr>
          </a:p>
        </p:txBody>
      </p:sp>
      <p:sp>
        <p:nvSpPr>
          <p:cNvPr id="214" name="Google Shape;214;gdb56998bf4_0_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zh-TW" b="1">
                <a:solidFill>
                  <a:schemeClr val="accent1"/>
                </a:solidFill>
              </a:rPr>
              <a:t>特徵：變數、重要變數t-1~t-3歷史特徵、新增內部變數</a:t>
            </a:r>
            <a:endParaRPr b="1">
              <a:solidFill>
                <a:schemeClr val="accent1"/>
              </a:solidFill>
            </a:endParaRPr>
          </a:p>
          <a:p>
            <a:pPr marL="0" lvl="0" indent="0" algn="l" rtl="0">
              <a:lnSpc>
                <a:spcPct val="150000"/>
              </a:lnSpc>
              <a:spcBef>
                <a:spcPts val="0"/>
              </a:spcBef>
              <a:spcAft>
                <a:spcPts val="0"/>
              </a:spcAft>
              <a:buNone/>
            </a:pPr>
            <a:r>
              <a:rPr lang="zh-TW" b="1">
                <a:solidFill>
                  <a:schemeClr val="accent1"/>
                </a:solidFill>
              </a:rPr>
              <a:t>訓練集：2020-07 ～ 2020-10 (773,516筆資料)</a:t>
            </a:r>
            <a:endParaRPr b="1">
              <a:solidFill>
                <a:schemeClr val="accent1"/>
              </a:solidFill>
            </a:endParaRPr>
          </a:p>
          <a:p>
            <a:pPr marL="0" lvl="0" indent="0" algn="l" rtl="0">
              <a:lnSpc>
                <a:spcPct val="150000"/>
              </a:lnSpc>
              <a:spcBef>
                <a:spcPts val="0"/>
              </a:spcBef>
              <a:spcAft>
                <a:spcPts val="0"/>
              </a:spcAft>
              <a:buNone/>
            </a:pPr>
            <a:r>
              <a:rPr lang="zh-TW" b="1">
                <a:solidFill>
                  <a:schemeClr val="accent1"/>
                </a:solidFill>
              </a:rPr>
              <a:t>測試集：2020-11 (193,379筆資料)</a:t>
            </a:r>
            <a:endParaRPr b="1">
              <a:solidFill>
                <a:schemeClr val="accent1"/>
              </a:solidFill>
            </a:endParaRPr>
          </a:p>
        </p:txBody>
      </p:sp>
      <p:sp>
        <p:nvSpPr>
          <p:cNvPr id="215" name="Google Shape;215;gdb56998bf4_0_4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sz="1500" b="1"/>
              <a:t>10</a:t>
            </a:fld>
            <a:endParaRPr sz="1500" b="1"/>
          </a:p>
        </p:txBody>
      </p:sp>
      <p:sp>
        <p:nvSpPr>
          <p:cNvPr id="216" name="Google Shape;216;gdb56998bf4_0_46"/>
          <p:cNvSpPr txBox="1"/>
          <p:nvPr/>
        </p:nvSpPr>
        <p:spPr>
          <a:xfrm>
            <a:off x="5763025" y="2250100"/>
            <a:ext cx="3381000" cy="1616100"/>
          </a:xfrm>
          <a:prstGeom prst="rect">
            <a:avLst/>
          </a:prstGeom>
          <a:noFill/>
          <a:ln>
            <a:noFill/>
          </a:ln>
        </p:spPr>
        <p:txBody>
          <a:bodyPr spcFirstLastPara="1" wrap="square" lIns="91425" tIns="45700" rIns="91425" bIns="45700" anchor="t" anchorCtr="0">
            <a:spAutoFit/>
          </a:bodyPr>
          <a:lstStyle/>
          <a:p>
            <a:pPr marL="571500" marR="0" lvl="0" indent="-457200" algn="l" rtl="0">
              <a:lnSpc>
                <a:spcPct val="150000"/>
              </a:lnSpc>
              <a:spcBef>
                <a:spcPts val="0"/>
              </a:spcBef>
              <a:spcAft>
                <a:spcPts val="0"/>
              </a:spcAft>
              <a:buClr>
                <a:srgbClr val="C00000"/>
              </a:buClr>
              <a:buSzPts val="1800"/>
              <a:buFont typeface="Microsoft JhengHei"/>
              <a:buChar char="◆"/>
            </a:pPr>
            <a:r>
              <a:rPr lang="zh-TW" sz="1800" b="1" i="0" u="none" strike="noStrike">
                <a:solidFill>
                  <a:srgbClr val="C00000"/>
                </a:solidFill>
                <a:latin typeface="Microsoft JhengHei"/>
                <a:ea typeface="Microsoft JhengHei"/>
                <a:cs typeface="Microsoft JhengHei"/>
                <a:sym typeface="Microsoft JhengHei"/>
              </a:rPr>
              <a:t>precision</a:t>
            </a:r>
            <a:r>
              <a:rPr lang="zh-TW" sz="1800" b="1">
                <a:solidFill>
                  <a:srgbClr val="C00000"/>
                </a:solidFill>
                <a:latin typeface="Microsoft JhengHei"/>
                <a:ea typeface="Microsoft JhengHei"/>
                <a:cs typeface="Microsoft JhengHei"/>
                <a:sym typeface="Microsoft JhengHei"/>
              </a:rPr>
              <a:t>：</a:t>
            </a:r>
            <a:r>
              <a:rPr lang="zh-TW" sz="1800" b="1" i="0" u="none" strike="noStrike">
                <a:solidFill>
                  <a:srgbClr val="C00000"/>
                </a:solidFill>
                <a:latin typeface="Microsoft JhengHei"/>
                <a:ea typeface="Microsoft JhengHei"/>
                <a:cs typeface="Microsoft JhengHei"/>
                <a:sym typeface="Microsoft JhengHei"/>
              </a:rPr>
              <a:t>0.02469684</a:t>
            </a:r>
            <a:endParaRPr sz="1800" b="1">
              <a:solidFill>
                <a:srgbClr val="C00000"/>
              </a:solidFill>
              <a:latin typeface="Microsoft JhengHei"/>
              <a:ea typeface="Microsoft JhengHei"/>
              <a:cs typeface="Microsoft JhengHei"/>
              <a:sym typeface="Microsoft JhengHei"/>
            </a:endParaRPr>
          </a:p>
          <a:p>
            <a:pPr marL="571500" marR="0" lvl="0" indent="-457200" algn="l" rtl="0">
              <a:lnSpc>
                <a:spcPct val="150000"/>
              </a:lnSpc>
              <a:spcBef>
                <a:spcPts val="0"/>
              </a:spcBef>
              <a:spcAft>
                <a:spcPts val="0"/>
              </a:spcAft>
              <a:buClr>
                <a:srgbClr val="C00000"/>
              </a:buClr>
              <a:buSzPts val="1800"/>
              <a:buFont typeface="Microsoft JhengHei"/>
              <a:buChar char="◆"/>
            </a:pPr>
            <a:r>
              <a:rPr lang="zh-TW" sz="1800" b="1" i="0" u="none" strike="noStrike">
                <a:solidFill>
                  <a:srgbClr val="C00000"/>
                </a:solidFill>
                <a:latin typeface="Microsoft JhengHei"/>
                <a:ea typeface="Microsoft JhengHei"/>
                <a:cs typeface="Microsoft JhengHei"/>
                <a:sym typeface="Microsoft JhengHei"/>
              </a:rPr>
              <a:t>recall：0.1302652</a:t>
            </a:r>
            <a:endParaRPr sz="1800" b="1">
              <a:solidFill>
                <a:srgbClr val="C00000"/>
              </a:solidFill>
              <a:latin typeface="Microsoft JhengHei"/>
              <a:ea typeface="Microsoft JhengHei"/>
              <a:cs typeface="Microsoft JhengHei"/>
              <a:sym typeface="Microsoft JhengHei"/>
            </a:endParaRPr>
          </a:p>
          <a:p>
            <a:pPr marL="571500" marR="0" lvl="0" indent="-457200" algn="l" rtl="0">
              <a:lnSpc>
                <a:spcPct val="150000"/>
              </a:lnSpc>
              <a:spcBef>
                <a:spcPts val="0"/>
              </a:spcBef>
              <a:spcAft>
                <a:spcPts val="0"/>
              </a:spcAft>
              <a:buClr>
                <a:srgbClr val="C00000"/>
              </a:buClr>
              <a:buSzPts val="1800"/>
              <a:buFont typeface="Microsoft JhengHei"/>
              <a:buChar char="◆"/>
            </a:pPr>
            <a:r>
              <a:rPr lang="zh-TW" sz="1800" b="1" i="0" u="none" strike="noStrike">
                <a:solidFill>
                  <a:srgbClr val="C00000"/>
                </a:solidFill>
                <a:latin typeface="Microsoft JhengHei"/>
                <a:ea typeface="Microsoft JhengHei"/>
                <a:cs typeface="Microsoft JhengHei"/>
                <a:sym typeface="Microsoft JhengHei"/>
              </a:rPr>
              <a:t>accuracy：</a:t>
            </a:r>
            <a:r>
              <a:rPr lang="zh-TW" sz="1800" b="1">
                <a:solidFill>
                  <a:srgbClr val="C00000"/>
                </a:solidFill>
                <a:latin typeface="Microsoft JhengHei"/>
                <a:ea typeface="Microsoft JhengHei"/>
                <a:cs typeface="Microsoft JhengHei"/>
                <a:sym typeface="Microsoft JhengHei"/>
              </a:rPr>
              <a:t>0.96145</a:t>
            </a:r>
            <a:endParaRPr sz="1800" b="1">
              <a:solidFill>
                <a:srgbClr val="C00000"/>
              </a:solidFill>
              <a:latin typeface="Microsoft JhengHei"/>
              <a:ea typeface="Microsoft JhengHei"/>
              <a:cs typeface="Microsoft JhengHei"/>
              <a:sym typeface="Microsoft JhengHei"/>
            </a:endParaRPr>
          </a:p>
          <a:p>
            <a:pPr marL="571500" marR="0" lvl="0" indent="-457200" algn="l" rtl="0">
              <a:lnSpc>
                <a:spcPct val="150000"/>
              </a:lnSpc>
              <a:spcBef>
                <a:spcPts val="0"/>
              </a:spcBef>
              <a:spcAft>
                <a:spcPts val="0"/>
              </a:spcAft>
              <a:buClr>
                <a:srgbClr val="C00000"/>
              </a:buClr>
              <a:buSzPts val="1800"/>
              <a:buFont typeface="Microsoft JhengHei"/>
              <a:buChar char="◆"/>
            </a:pPr>
            <a:r>
              <a:rPr lang="zh-TW" sz="1800" b="1" i="0" u="none" strike="noStrike">
                <a:solidFill>
                  <a:srgbClr val="C00000"/>
                </a:solidFill>
                <a:latin typeface="Microsoft JhengHei"/>
                <a:ea typeface="Microsoft JhengHei"/>
                <a:cs typeface="Microsoft JhengHei"/>
                <a:sym typeface="Microsoft JhengHei"/>
              </a:rPr>
              <a:t>F1-score：</a:t>
            </a:r>
            <a:r>
              <a:rPr lang="zh-TW" sz="1800" b="1">
                <a:solidFill>
                  <a:srgbClr val="C00000"/>
                </a:solidFill>
                <a:latin typeface="Microsoft JhengHei"/>
                <a:ea typeface="Microsoft JhengHei"/>
                <a:cs typeface="Microsoft JhengHei"/>
                <a:sym typeface="Microsoft JhengHei"/>
              </a:rPr>
              <a:t>0.04152163</a:t>
            </a:r>
            <a:endParaRPr sz="1800" b="1">
              <a:solidFill>
                <a:srgbClr val="C00000"/>
              </a:solidFill>
              <a:latin typeface="Microsoft JhengHei"/>
              <a:ea typeface="Microsoft JhengHei"/>
              <a:cs typeface="Microsoft JhengHei"/>
              <a:sym typeface="Microsoft JhengHei"/>
            </a:endParaRPr>
          </a:p>
        </p:txBody>
      </p:sp>
      <p:graphicFrame>
        <p:nvGraphicFramePr>
          <p:cNvPr id="217" name="Google Shape;217;gdb56998bf4_0_46"/>
          <p:cNvGraphicFramePr/>
          <p:nvPr/>
        </p:nvGraphicFramePr>
        <p:xfrm>
          <a:off x="838125" y="2494190"/>
          <a:ext cx="4454150" cy="1862275"/>
        </p:xfrm>
        <a:graphic>
          <a:graphicData uri="http://schemas.openxmlformats.org/drawingml/2006/table">
            <a:tbl>
              <a:tblPr>
                <a:noFill/>
                <a:tableStyleId>{D60F8426-5AF5-49F2-81C9-7EBF8F6C6368}</a:tableStyleId>
              </a:tblPr>
              <a:tblGrid>
                <a:gridCol w="802750">
                  <a:extLst>
                    <a:ext uri="{9D8B030D-6E8A-4147-A177-3AD203B41FA5}">
                      <a16:colId xmlns:a16="http://schemas.microsoft.com/office/drawing/2014/main" val="20000"/>
                    </a:ext>
                  </a:extLst>
                </a:gridCol>
                <a:gridCol w="1424300">
                  <a:extLst>
                    <a:ext uri="{9D8B030D-6E8A-4147-A177-3AD203B41FA5}">
                      <a16:colId xmlns:a16="http://schemas.microsoft.com/office/drawing/2014/main" val="20001"/>
                    </a:ext>
                  </a:extLst>
                </a:gridCol>
                <a:gridCol w="1113550">
                  <a:extLst>
                    <a:ext uri="{9D8B030D-6E8A-4147-A177-3AD203B41FA5}">
                      <a16:colId xmlns:a16="http://schemas.microsoft.com/office/drawing/2014/main" val="20002"/>
                    </a:ext>
                  </a:extLst>
                </a:gridCol>
                <a:gridCol w="1113550">
                  <a:extLst>
                    <a:ext uri="{9D8B030D-6E8A-4147-A177-3AD203B41FA5}">
                      <a16:colId xmlns:a16="http://schemas.microsoft.com/office/drawing/2014/main" val="20003"/>
                    </a:ext>
                  </a:extLst>
                </a:gridCol>
              </a:tblGrid>
              <a:tr h="457175">
                <a:tc>
                  <a:txBody>
                    <a:bodyPr/>
                    <a:lstStyle/>
                    <a:p>
                      <a:pPr marL="0" lvl="0" indent="0" algn="ctr" rtl="0">
                        <a:spcBef>
                          <a:spcPts val="0"/>
                        </a:spcBef>
                        <a:spcAft>
                          <a:spcPts val="0"/>
                        </a:spcAft>
                        <a:buNone/>
                      </a:pPr>
                      <a:endParaRPr sz="1800" b="1"/>
                    </a:p>
                  </a:txBody>
                  <a:tcPr marL="91425" marR="91425" marT="91425" marB="91425" anchor="ctr">
                    <a:lnL w="9525" cap="flat" cmpd="sng">
                      <a:solidFill>
                        <a:srgbClr val="91612F">
                          <a:alpha val="0"/>
                        </a:srgb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rgbClr val="91612F">
                          <a:alpha val="0"/>
                        </a:srgbClr>
                      </a:solidFill>
                      <a:prstDash val="solid"/>
                      <a:round/>
                      <a:headEnd type="none" w="sm" len="sm"/>
                      <a:tailEnd type="none" w="sm" len="sm"/>
                    </a:lnT>
                    <a:lnB w="9525" cap="flat" cmpd="sng">
                      <a:solidFill>
                        <a:schemeClr val="lt2"/>
                      </a:solidFill>
                      <a:prstDash val="solid"/>
                      <a:round/>
                      <a:headEnd type="none" w="sm" len="sm"/>
                      <a:tailEnd type="none" w="sm" len="sm"/>
                    </a:lnB>
                  </a:tcPr>
                </a:tc>
                <a:tc gridSpan="3">
                  <a:txBody>
                    <a:bodyPr/>
                    <a:lstStyle/>
                    <a:p>
                      <a:pPr marL="0" lvl="0" indent="0" algn="ctr" rtl="0">
                        <a:spcBef>
                          <a:spcPts val="0"/>
                        </a:spcBef>
                        <a:spcAft>
                          <a:spcPts val="0"/>
                        </a:spcAft>
                        <a:buNone/>
                      </a:pPr>
                      <a:r>
                        <a:rPr lang="zh-TW" sz="1800" b="1"/>
                        <a:t>預測</a:t>
                      </a:r>
                      <a:endParaRPr sz="1800" b="1"/>
                    </a:p>
                  </a:txBody>
                  <a:tcPr marL="91425" marR="91425" marT="91425" marB="91425" anchor="ctr">
                    <a:lnL w="9525" cap="flat" cmpd="sng">
                      <a:solidFill>
                        <a:schemeClr val="lt2"/>
                      </a:solidFill>
                      <a:prstDash val="solid"/>
                      <a:round/>
                      <a:headEnd type="none" w="sm" len="sm"/>
                      <a:tailEnd type="none" w="sm" len="sm"/>
                    </a:lnL>
                  </a:tcP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00"/>
                  </a:ext>
                </a:extLst>
              </a:tr>
              <a:tr h="490750">
                <a:tc rowSpan="3">
                  <a:txBody>
                    <a:bodyPr/>
                    <a:lstStyle/>
                    <a:p>
                      <a:pPr marL="0" lvl="0" indent="0" algn="ctr" rtl="0">
                        <a:spcBef>
                          <a:spcPts val="0"/>
                        </a:spcBef>
                        <a:spcAft>
                          <a:spcPts val="0"/>
                        </a:spcAft>
                        <a:buNone/>
                      </a:pPr>
                      <a:r>
                        <a:rPr lang="zh-TW" sz="1800" b="1"/>
                        <a:t>實際</a:t>
                      </a:r>
                      <a:endParaRPr sz="1800" b="1"/>
                    </a:p>
                  </a:txBody>
                  <a:tcPr marL="91425" marR="91425" marT="91425" marB="91425" anchor="ctr">
                    <a:lnT w="9525" cap="flat" cmpd="sng">
                      <a:solidFill>
                        <a:schemeClr val="lt2"/>
                      </a:solidFill>
                      <a:prstDash val="solid"/>
                      <a:round/>
                      <a:headEnd type="none" w="sm" len="sm"/>
                      <a:tailEnd type="none" w="sm" len="sm"/>
                    </a:lnT>
                  </a:tcPr>
                </a:tc>
                <a:tc>
                  <a:txBody>
                    <a:bodyPr/>
                    <a:lstStyle/>
                    <a:p>
                      <a:pPr marL="0" lvl="0" indent="0" algn="ctr" rtl="0">
                        <a:spcBef>
                          <a:spcPts val="0"/>
                        </a:spcBef>
                        <a:spcAft>
                          <a:spcPts val="0"/>
                        </a:spcAft>
                        <a:buNone/>
                      </a:pPr>
                      <a:endParaRPr sz="1800" b="1"/>
                    </a:p>
                  </a:txBody>
                  <a:tcPr marL="91425" marR="91425" marT="91425" marB="91425" anchor="ctr"/>
                </a:tc>
                <a:tc>
                  <a:txBody>
                    <a:bodyPr/>
                    <a:lstStyle/>
                    <a:p>
                      <a:pPr marL="0" lvl="0" indent="0" algn="ctr" rtl="0">
                        <a:spcBef>
                          <a:spcPts val="0"/>
                        </a:spcBef>
                        <a:spcAft>
                          <a:spcPts val="0"/>
                        </a:spcAft>
                        <a:buNone/>
                      </a:pPr>
                      <a:r>
                        <a:rPr lang="zh-TW" sz="1800" b="1"/>
                        <a:t>未申購</a:t>
                      </a:r>
                      <a:endParaRPr sz="1800" b="1"/>
                    </a:p>
                  </a:txBody>
                  <a:tcPr marL="91425" marR="91425" marT="91425" marB="91425" anchor="ctr"/>
                </a:tc>
                <a:tc>
                  <a:txBody>
                    <a:bodyPr/>
                    <a:lstStyle/>
                    <a:p>
                      <a:pPr marL="0" lvl="0" indent="0" algn="ctr" rtl="0">
                        <a:spcBef>
                          <a:spcPts val="0"/>
                        </a:spcBef>
                        <a:spcAft>
                          <a:spcPts val="0"/>
                        </a:spcAft>
                        <a:buNone/>
                      </a:pPr>
                      <a:r>
                        <a:rPr lang="zh-TW" sz="1800" b="1"/>
                        <a:t>有申購</a:t>
                      </a:r>
                      <a:endParaRPr sz="1800" b="1"/>
                    </a:p>
                  </a:txBody>
                  <a:tcPr marL="91425" marR="91425" marT="91425" marB="91425" anchor="ctr"/>
                </a:tc>
                <a:extLst>
                  <a:ext uri="{0D108BD9-81ED-4DB2-BD59-A6C34878D82A}">
                    <a16:rowId xmlns:a16="http://schemas.microsoft.com/office/drawing/2014/main" val="10001"/>
                  </a:ext>
                </a:extLst>
              </a:tr>
              <a:tr h="457175">
                <a:tc vMerge="1">
                  <a:txBody>
                    <a:bodyPr/>
                    <a:lstStyle/>
                    <a:p>
                      <a:endParaRPr lang="zh-TW"/>
                    </a:p>
                  </a:txBody>
                  <a:tcPr/>
                </a:tc>
                <a:tc>
                  <a:txBody>
                    <a:bodyPr/>
                    <a:lstStyle/>
                    <a:p>
                      <a:pPr marL="0" lvl="0" indent="0" algn="ctr" rtl="0">
                        <a:spcBef>
                          <a:spcPts val="0"/>
                        </a:spcBef>
                        <a:spcAft>
                          <a:spcPts val="0"/>
                        </a:spcAft>
                        <a:buNone/>
                      </a:pPr>
                      <a:r>
                        <a:rPr lang="zh-TW" sz="1800" b="1"/>
                        <a:t>未申購</a:t>
                      </a:r>
                      <a:endParaRPr sz="1800" b="1"/>
                    </a:p>
                  </a:txBody>
                  <a:tcPr marL="91425" marR="91425" marT="91425" marB="91425" anchor="ctr"/>
                </a:tc>
                <a:tc>
                  <a:txBody>
                    <a:bodyPr/>
                    <a:lstStyle/>
                    <a:p>
                      <a:pPr marL="0" lvl="0" indent="0" algn="ctr" rtl="0">
                        <a:spcBef>
                          <a:spcPts val="0"/>
                        </a:spcBef>
                        <a:spcAft>
                          <a:spcPts val="0"/>
                        </a:spcAft>
                        <a:buNone/>
                      </a:pPr>
                      <a:r>
                        <a:rPr lang="zh-TW" sz="1800" b="1"/>
                        <a:t>192123 </a:t>
                      </a:r>
                      <a:endParaRPr sz="1800" b="1"/>
                    </a:p>
                  </a:txBody>
                  <a:tcPr marL="91425" marR="91425" marT="91425" marB="91425" anchor="ctr"/>
                </a:tc>
                <a:tc>
                  <a:txBody>
                    <a:bodyPr/>
                    <a:lstStyle/>
                    <a:p>
                      <a:pPr marL="0" lvl="0" indent="0" algn="ctr" rtl="0">
                        <a:spcBef>
                          <a:spcPts val="0"/>
                        </a:spcBef>
                        <a:spcAft>
                          <a:spcPts val="0"/>
                        </a:spcAft>
                        <a:buNone/>
                      </a:pPr>
                      <a:r>
                        <a:rPr lang="zh-TW" sz="1800" b="1"/>
                        <a:t>6595</a:t>
                      </a:r>
                      <a:endParaRPr sz="1800" b="1"/>
                    </a:p>
                  </a:txBody>
                  <a:tcPr marL="91425" marR="91425" marT="91425" marB="91425" anchor="ctr"/>
                </a:tc>
                <a:extLst>
                  <a:ext uri="{0D108BD9-81ED-4DB2-BD59-A6C34878D82A}">
                    <a16:rowId xmlns:a16="http://schemas.microsoft.com/office/drawing/2014/main" val="10002"/>
                  </a:ext>
                </a:extLst>
              </a:tr>
              <a:tr h="457175">
                <a:tc vMerge="1">
                  <a:txBody>
                    <a:bodyPr/>
                    <a:lstStyle/>
                    <a:p>
                      <a:endParaRPr lang="zh-TW"/>
                    </a:p>
                  </a:txBody>
                  <a:tcPr/>
                </a:tc>
                <a:tc>
                  <a:txBody>
                    <a:bodyPr/>
                    <a:lstStyle/>
                    <a:p>
                      <a:pPr marL="0" lvl="0" indent="0" algn="ctr" rtl="0">
                        <a:spcBef>
                          <a:spcPts val="0"/>
                        </a:spcBef>
                        <a:spcAft>
                          <a:spcPts val="0"/>
                        </a:spcAft>
                        <a:buNone/>
                      </a:pPr>
                      <a:r>
                        <a:rPr lang="zh-TW" sz="1800" b="1"/>
                        <a:t>有申購</a:t>
                      </a:r>
                      <a:endParaRPr sz="1800" b="1"/>
                    </a:p>
                  </a:txBody>
                  <a:tcPr marL="91425" marR="91425" marT="91425" marB="91425" anchor="ctr"/>
                </a:tc>
                <a:tc>
                  <a:txBody>
                    <a:bodyPr/>
                    <a:lstStyle/>
                    <a:p>
                      <a:pPr marL="0" lvl="0" indent="0" algn="ctr" rtl="0">
                        <a:spcBef>
                          <a:spcPts val="0"/>
                        </a:spcBef>
                        <a:spcAft>
                          <a:spcPts val="0"/>
                        </a:spcAft>
                        <a:buNone/>
                      </a:pPr>
                      <a:r>
                        <a:rPr lang="zh-TW" sz="1800" b="1"/>
                        <a:t>1115</a:t>
                      </a:r>
                      <a:endParaRPr sz="1800" b="1"/>
                    </a:p>
                  </a:txBody>
                  <a:tcPr marL="91425" marR="91425" marT="91425" marB="91425" anchor="ctr"/>
                </a:tc>
                <a:tc>
                  <a:txBody>
                    <a:bodyPr/>
                    <a:lstStyle/>
                    <a:p>
                      <a:pPr marL="0" lvl="0" indent="0" algn="ctr" rtl="0">
                        <a:spcBef>
                          <a:spcPts val="0"/>
                        </a:spcBef>
                        <a:spcAft>
                          <a:spcPts val="0"/>
                        </a:spcAft>
                        <a:buNone/>
                      </a:pPr>
                      <a:r>
                        <a:rPr lang="zh-TW" sz="1800" b="1"/>
                        <a:t>167</a:t>
                      </a:r>
                      <a:endParaRPr sz="1800" b="1"/>
                    </a:p>
                  </a:txBody>
                  <a:tcPr marL="91425" marR="91425" marT="91425" marB="91425" anchor="ctr"/>
                </a:tc>
                <a:extLst>
                  <a:ext uri="{0D108BD9-81ED-4DB2-BD59-A6C34878D82A}">
                    <a16:rowId xmlns:a16="http://schemas.microsoft.com/office/drawing/2014/main" val="10003"/>
                  </a:ext>
                </a:extLst>
              </a:tr>
            </a:tbl>
          </a:graphicData>
        </a:graphic>
      </p:graphicFrame>
      <p:sp>
        <p:nvSpPr>
          <p:cNvPr id="218" name="Google Shape;218;gdb56998bf4_0_46"/>
          <p:cNvSpPr txBox="1"/>
          <p:nvPr/>
        </p:nvSpPr>
        <p:spPr>
          <a:xfrm>
            <a:off x="6225775" y="3866200"/>
            <a:ext cx="2756700" cy="43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600" b="1">
                <a:solidFill>
                  <a:srgbClr val="C00000"/>
                </a:solidFill>
                <a:latin typeface="Microsoft JhengHei"/>
                <a:ea typeface="Microsoft JhengHei"/>
                <a:cs typeface="Microsoft JhengHei"/>
                <a:sym typeface="Microsoft JhengHei"/>
              </a:rPr>
              <a:t>( 0.0356 -&gt; 0.0415 )</a:t>
            </a:r>
            <a:endParaRPr sz="1600" b="1">
              <a:solidFill>
                <a:srgbClr val="C00000"/>
              </a:solidFill>
              <a:latin typeface="Microsoft JhengHei"/>
              <a:ea typeface="Microsoft JhengHei"/>
              <a:cs typeface="Microsoft JhengHei"/>
              <a:sym typeface="Microsoft JhengHe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pSp>
        <p:nvGrpSpPr>
          <p:cNvPr id="223" name="Google Shape;223;gdee1542ed8_1_8"/>
          <p:cNvGrpSpPr/>
          <p:nvPr/>
        </p:nvGrpSpPr>
        <p:grpSpPr>
          <a:xfrm>
            <a:off x="2166125" y="-8237"/>
            <a:ext cx="6872813" cy="5159963"/>
            <a:chOff x="4736300" y="32150"/>
            <a:chExt cx="6872813" cy="5159963"/>
          </a:xfrm>
        </p:grpSpPr>
        <p:pic>
          <p:nvPicPr>
            <p:cNvPr id="224" name="Google Shape;224;gdee1542ed8_1_8"/>
            <p:cNvPicPr preferRelativeResize="0"/>
            <p:nvPr/>
          </p:nvPicPr>
          <p:blipFill>
            <a:blip r:embed="rId3">
              <a:alphaModFix/>
            </a:blip>
            <a:stretch>
              <a:fillRect/>
            </a:stretch>
          </p:blipFill>
          <p:spPr>
            <a:xfrm>
              <a:off x="4751113" y="48613"/>
              <a:ext cx="6858000" cy="5143500"/>
            </a:xfrm>
            <a:prstGeom prst="rect">
              <a:avLst/>
            </a:prstGeom>
            <a:noFill/>
            <a:ln>
              <a:noFill/>
            </a:ln>
          </p:spPr>
        </p:pic>
        <p:sp>
          <p:nvSpPr>
            <p:cNvPr id="225" name="Google Shape;225;gdee1542ed8_1_8"/>
            <p:cNvSpPr/>
            <p:nvPr/>
          </p:nvSpPr>
          <p:spPr>
            <a:xfrm>
              <a:off x="4736300" y="32150"/>
              <a:ext cx="1403700" cy="484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gdee1542ed8_1_8"/>
          <p:cNvSpPr txBox="1"/>
          <p:nvPr/>
        </p:nvSpPr>
        <p:spPr>
          <a:xfrm>
            <a:off x="1525895" y="-8237"/>
            <a:ext cx="2119200" cy="5033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zh-TW" sz="1050" b="1" dirty="0">
                <a:latin typeface="Microsoft JhengHei"/>
                <a:ea typeface="Microsoft JhengHei"/>
                <a:cs typeface="Microsoft JhengHei"/>
                <a:sym typeface="Microsoft JhengHei"/>
              </a:rPr>
              <a:t>收入</a:t>
            </a:r>
            <a:endParaRPr sz="1050" b="1" dirty="0">
              <a:latin typeface="Microsoft JhengHei"/>
              <a:ea typeface="Microsoft JhengHei"/>
              <a:cs typeface="Microsoft JhengHei"/>
              <a:sym typeface="Microsoft JhengHei"/>
            </a:endParaRPr>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數位通路互動指標</a:t>
            </a:r>
            <a:endParaRPr sz="1050" b="1" dirty="0">
              <a:latin typeface="Microsoft JhengHei"/>
              <a:ea typeface="Microsoft JhengHei"/>
              <a:cs typeface="Microsoft JhengHei"/>
              <a:sym typeface="Microsoft JhengHei"/>
            </a:endParaRPr>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資產配置_類別1</a:t>
            </a:r>
            <a:endParaRPr sz="1050" b="1" dirty="0">
              <a:latin typeface="Microsoft JhengHei"/>
              <a:ea typeface="Microsoft JhengHei"/>
              <a:cs typeface="Microsoft JhengHei"/>
              <a:sym typeface="Microsoft JhengHei"/>
            </a:endParaRPr>
          </a:p>
          <a:p>
            <a:pPr marL="0" lvl="0" indent="0" algn="r" rtl="0">
              <a:spcBef>
                <a:spcPts val="0"/>
              </a:spcBef>
              <a:spcAft>
                <a:spcPts val="0"/>
              </a:spcAft>
              <a:buNone/>
            </a:pPr>
            <a:r>
              <a:rPr lang="zh-TW" sz="1050" b="1" dirty="0"/>
              <a:t>單筆消費金額</a:t>
            </a:r>
            <a:endParaRPr sz="1050" b="1" dirty="0">
              <a:latin typeface="Microsoft JhengHei"/>
              <a:ea typeface="Microsoft JhengHei"/>
              <a:cs typeface="Microsoft JhengHei"/>
              <a:sym typeface="Microsoft JhengHei"/>
            </a:endParaRPr>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三個月前</a:t>
            </a:r>
            <a:r>
              <a:rPr lang="zh-TW" sz="1050" b="1" dirty="0"/>
              <a:t>支付帳務金額_類別5</a:t>
            </a:r>
            <a:endParaRPr sz="1050" b="1" dirty="0"/>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三個月前</a:t>
            </a:r>
            <a:r>
              <a:rPr lang="zh-TW" sz="1050" b="1" dirty="0"/>
              <a:t>支付帳務金額_類別2</a:t>
            </a:r>
            <a:endParaRPr sz="1050" b="1" dirty="0"/>
          </a:p>
          <a:p>
            <a:pPr marL="0" lvl="0" indent="0" algn="r" rtl="0">
              <a:spcBef>
                <a:spcPts val="0"/>
              </a:spcBef>
              <a:spcAft>
                <a:spcPts val="0"/>
              </a:spcAft>
              <a:buNone/>
            </a:pPr>
            <a:r>
              <a:rPr lang="zh-TW" sz="1050" b="1" dirty="0"/>
              <a:t>總消費金額</a:t>
            </a:r>
            <a:endParaRPr sz="1050" b="1" dirty="0"/>
          </a:p>
          <a:p>
            <a:pPr marL="0" lvl="0" indent="0" algn="r" rtl="0">
              <a:spcBef>
                <a:spcPts val="0"/>
              </a:spcBef>
              <a:spcAft>
                <a:spcPts val="0"/>
              </a:spcAft>
              <a:buNone/>
            </a:pPr>
            <a:r>
              <a:rPr lang="zh-TW" sz="1050" b="1" dirty="0"/>
              <a:t>總支付帳務金額</a:t>
            </a:r>
            <a:endParaRPr sz="1050" b="1" dirty="0"/>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支付帳務金額_類別3</a:t>
            </a:r>
            <a:endParaRPr sz="1050" b="1" dirty="0">
              <a:latin typeface="Microsoft JhengHei"/>
              <a:ea typeface="Microsoft JhengHei"/>
              <a:cs typeface="Microsoft JhengHei"/>
              <a:sym typeface="Microsoft JhengHei"/>
            </a:endParaRPr>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三個月前</a:t>
            </a:r>
            <a:r>
              <a:rPr lang="zh-TW" sz="1050" b="1" dirty="0"/>
              <a:t>支付帳務金額_類別4</a:t>
            </a:r>
            <a:endParaRPr sz="1050" b="1" dirty="0"/>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三個月前轉帳轉入金額</a:t>
            </a:r>
            <a:endParaRPr sz="1050" b="1" dirty="0">
              <a:latin typeface="Microsoft JhengHei"/>
              <a:ea typeface="Microsoft JhengHei"/>
              <a:cs typeface="Microsoft JhengHei"/>
              <a:sym typeface="Microsoft JhengHei"/>
            </a:endParaRPr>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兩個月前轉帳轉出金額</a:t>
            </a:r>
            <a:endParaRPr sz="1050" b="1" dirty="0">
              <a:latin typeface="Microsoft JhengHei"/>
              <a:ea typeface="Microsoft JhengHei"/>
              <a:cs typeface="Microsoft JhengHei"/>
              <a:sym typeface="Microsoft JhengHei"/>
            </a:endParaRPr>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一個月前資產配置_類別1</a:t>
            </a:r>
            <a:endParaRPr sz="1050" b="1" dirty="0">
              <a:latin typeface="Microsoft JhengHei"/>
              <a:ea typeface="Microsoft JhengHei"/>
              <a:cs typeface="Microsoft JhengHei"/>
              <a:sym typeface="Microsoft JhengHei"/>
            </a:endParaRPr>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轉帳轉出金額</a:t>
            </a:r>
            <a:endParaRPr sz="1050" b="1" dirty="0">
              <a:latin typeface="Microsoft JhengHei"/>
              <a:ea typeface="Microsoft JhengHei"/>
              <a:cs typeface="Microsoft JhengHei"/>
              <a:sym typeface="Microsoft JhengHei"/>
            </a:endParaRPr>
          </a:p>
          <a:p>
            <a:pPr marL="0" lvl="0" indent="0" algn="r" rtl="0">
              <a:spcBef>
                <a:spcPts val="0"/>
              </a:spcBef>
              <a:spcAft>
                <a:spcPts val="0"/>
              </a:spcAft>
              <a:buNone/>
            </a:pPr>
            <a:r>
              <a:rPr lang="zh-TW" sz="1050" b="1" dirty="0"/>
              <a:t>支付帳務金額_類別4</a:t>
            </a:r>
            <a:endParaRPr sz="1050" b="1" dirty="0"/>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三個月前資產配置_類別1</a:t>
            </a:r>
            <a:endParaRPr sz="1050" b="1" dirty="0"/>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資產配置_類別2</a:t>
            </a:r>
            <a:endParaRPr sz="1050" b="1" dirty="0">
              <a:latin typeface="Microsoft JhengHei"/>
              <a:ea typeface="Microsoft JhengHei"/>
              <a:cs typeface="Microsoft JhengHei"/>
              <a:sym typeface="Microsoft JhengHei"/>
            </a:endParaRPr>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三個月前轉帳轉出金額</a:t>
            </a:r>
            <a:endParaRPr sz="1050" b="1" dirty="0">
              <a:latin typeface="Microsoft JhengHei"/>
              <a:ea typeface="Microsoft JhengHei"/>
              <a:cs typeface="Microsoft JhengHei"/>
              <a:sym typeface="Microsoft JhengHei"/>
            </a:endParaRPr>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一個月前</a:t>
            </a:r>
            <a:r>
              <a:rPr lang="zh-TW" sz="1050" b="1" dirty="0"/>
              <a:t>支付帳務金額_類別4</a:t>
            </a:r>
            <a:endParaRPr sz="1050" b="1" dirty="0"/>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三個月前資產配置_類別2</a:t>
            </a:r>
            <a:endParaRPr sz="1050" b="1" dirty="0"/>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一個月前資產配置_類別2</a:t>
            </a:r>
            <a:endParaRPr sz="1050" b="1" dirty="0">
              <a:latin typeface="Microsoft JhengHei"/>
              <a:ea typeface="Microsoft JhengHei"/>
              <a:cs typeface="Microsoft JhengHei"/>
              <a:sym typeface="Microsoft JhengHei"/>
            </a:endParaRPr>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轉帳轉入金額</a:t>
            </a:r>
            <a:endParaRPr sz="1050" b="1" dirty="0"/>
          </a:p>
          <a:p>
            <a:pPr marL="0" lvl="0" indent="0" algn="r" rtl="0">
              <a:spcBef>
                <a:spcPts val="0"/>
              </a:spcBef>
              <a:spcAft>
                <a:spcPts val="0"/>
              </a:spcAft>
              <a:buNone/>
            </a:pPr>
            <a:r>
              <a:rPr lang="zh-TW" sz="1050" b="1" dirty="0"/>
              <a:t>一個月</a:t>
            </a:r>
            <a:r>
              <a:rPr lang="zh-TW" sz="1050" b="1" dirty="0">
                <a:latin typeface="Microsoft JhengHei"/>
                <a:ea typeface="Microsoft JhengHei"/>
                <a:cs typeface="Microsoft JhengHei"/>
                <a:sym typeface="Microsoft JhengHei"/>
              </a:rPr>
              <a:t>前</a:t>
            </a:r>
            <a:r>
              <a:rPr lang="zh-TW" sz="1050" b="1" dirty="0"/>
              <a:t>支付帳務金額_類別2</a:t>
            </a:r>
            <a:endParaRPr sz="1050" b="1" dirty="0">
              <a:latin typeface="Microsoft JhengHei"/>
              <a:ea typeface="Microsoft JhengHei"/>
              <a:cs typeface="Microsoft JhengHei"/>
              <a:sym typeface="Microsoft JhengHei"/>
            </a:endParaRPr>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兩個月前轉帳轉入金額</a:t>
            </a:r>
            <a:endParaRPr sz="1050" b="1" dirty="0">
              <a:latin typeface="Microsoft JhengHei"/>
              <a:ea typeface="Microsoft JhengHei"/>
              <a:cs typeface="Microsoft JhengHei"/>
              <a:sym typeface="Microsoft JhengHei"/>
            </a:endParaRPr>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兩個月前</a:t>
            </a:r>
            <a:r>
              <a:rPr lang="zh-TW" sz="1050" b="1" dirty="0"/>
              <a:t>支付帳務金額_類別4</a:t>
            </a:r>
            <a:endParaRPr sz="1050" b="1" dirty="0"/>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兩個月前</a:t>
            </a:r>
            <a:r>
              <a:rPr lang="zh-TW" sz="1050" b="1" dirty="0"/>
              <a:t>支付帳務金額_類別2</a:t>
            </a:r>
            <a:endParaRPr sz="1050" b="1" dirty="0"/>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一個月前轉帳轉出金額</a:t>
            </a:r>
            <a:endParaRPr sz="1050" b="1" dirty="0">
              <a:latin typeface="Microsoft JhengHei"/>
              <a:ea typeface="Microsoft JhengHei"/>
              <a:cs typeface="Microsoft JhengHei"/>
              <a:sym typeface="Microsoft JhengHei"/>
            </a:endParaRPr>
          </a:p>
          <a:p>
            <a:pPr marL="0" lvl="0" indent="0" algn="r" rtl="0">
              <a:spcBef>
                <a:spcPts val="0"/>
              </a:spcBef>
              <a:spcAft>
                <a:spcPts val="0"/>
              </a:spcAft>
              <a:buNone/>
            </a:pPr>
            <a:r>
              <a:rPr lang="zh-TW" sz="1050" b="1" dirty="0"/>
              <a:t>支付帳務金額_類別2</a:t>
            </a:r>
            <a:endParaRPr sz="1050" b="1" dirty="0"/>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兩個月前資產配置_類別1</a:t>
            </a:r>
            <a:endParaRPr sz="1050" b="1" dirty="0">
              <a:latin typeface="Microsoft JhengHei"/>
              <a:ea typeface="Microsoft JhengHei"/>
              <a:cs typeface="Microsoft JhengHei"/>
              <a:sym typeface="Microsoft JhengHei"/>
            </a:endParaRPr>
          </a:p>
          <a:p>
            <a:pPr marL="0" lvl="0" indent="0" algn="r" rtl="0">
              <a:spcBef>
                <a:spcPts val="0"/>
              </a:spcBef>
              <a:spcAft>
                <a:spcPts val="0"/>
              </a:spcAft>
              <a:buNone/>
            </a:pPr>
            <a:r>
              <a:rPr lang="zh-TW" sz="1050" b="1" dirty="0">
                <a:latin typeface="Microsoft JhengHei"/>
                <a:ea typeface="Microsoft JhengHei"/>
                <a:cs typeface="Microsoft JhengHei"/>
                <a:sym typeface="Microsoft JhengHei"/>
              </a:rPr>
              <a:t>兩個月前資產配置_類別2</a:t>
            </a:r>
            <a:endParaRPr sz="1050" b="1" dirty="0"/>
          </a:p>
        </p:txBody>
      </p:sp>
      <p:sp>
        <p:nvSpPr>
          <p:cNvPr id="258" name="Google Shape;258;gdee1542ed8_1_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重要變數</a:t>
            </a:r>
            <a:endParaRPr/>
          </a:p>
        </p:txBody>
      </p:sp>
      <p:sp>
        <p:nvSpPr>
          <p:cNvPr id="259" name="Google Shape;259;gdee1542ed8_1_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sz="1500" b="1"/>
              <a:t>11</a:t>
            </a:fld>
            <a:endParaRPr sz="1500" b="1"/>
          </a:p>
        </p:txBody>
      </p:sp>
      <p:sp>
        <p:nvSpPr>
          <p:cNvPr id="260" name="Google Shape;260;gdee1542ed8_1_8"/>
          <p:cNvSpPr/>
          <p:nvPr/>
        </p:nvSpPr>
        <p:spPr>
          <a:xfrm>
            <a:off x="1941925" y="84425"/>
            <a:ext cx="1827300" cy="1284900"/>
          </a:xfrm>
          <a:prstGeom prst="rect">
            <a:avLst/>
          </a:prstGeom>
          <a:solidFill>
            <a:srgbClr val="000000">
              <a:alpha val="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dae4411da9_0_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sz="1500" b="1"/>
              <a:t>12</a:t>
            </a:fld>
            <a:endParaRPr sz="1500" b="1"/>
          </a:p>
        </p:txBody>
      </p:sp>
      <p:sp>
        <p:nvSpPr>
          <p:cNvPr id="272" name="Google Shape;272;gdae4411da9_0_3"/>
          <p:cNvSpPr txBox="1">
            <a:spLocks noGrp="1"/>
          </p:cNvSpPr>
          <p:nvPr>
            <p:ph type="title"/>
          </p:nvPr>
        </p:nvSpPr>
        <p:spPr>
          <a:xfrm>
            <a:off x="2743200" y="2911675"/>
            <a:ext cx="3836100" cy="62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sz="3600">
                <a:latin typeface="Microsoft JhengHei"/>
                <a:ea typeface="Microsoft JhengHei"/>
                <a:cs typeface="Microsoft JhengHei"/>
                <a:sym typeface="Microsoft JhengHei"/>
              </a:rPr>
              <a:t>PTT 討論度分析</a:t>
            </a:r>
            <a:endParaRPr sz="3600">
              <a:latin typeface="Microsoft JhengHei"/>
              <a:ea typeface="Microsoft JhengHei"/>
              <a:cs typeface="Microsoft JhengHei"/>
              <a:sym typeface="Microsoft JhengHei"/>
            </a:endParaRPr>
          </a:p>
        </p:txBody>
      </p:sp>
      <p:sp>
        <p:nvSpPr>
          <p:cNvPr id="273" name="Google Shape;273;gdae4411da9_0_3"/>
          <p:cNvSpPr/>
          <p:nvPr/>
        </p:nvSpPr>
        <p:spPr>
          <a:xfrm>
            <a:off x="3696750" y="1098525"/>
            <a:ext cx="1750500" cy="1647600"/>
          </a:xfrm>
          <a:prstGeom prst="ellipse">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7200" b="1">
                <a:solidFill>
                  <a:srgbClr val="FFFFFF"/>
                </a:solidFill>
              </a:rPr>
              <a:t>3</a:t>
            </a:r>
            <a:endParaRPr sz="7200" b="1">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db02519ded_0_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整體文字雲</a:t>
            </a:r>
            <a:endParaRPr/>
          </a:p>
        </p:txBody>
      </p:sp>
      <p:sp>
        <p:nvSpPr>
          <p:cNvPr id="279" name="Google Shape;279;gdb02519ded_0_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80" name="Google Shape;280;gdb02519ded_0_15"/>
          <p:cNvPicPr preferRelativeResize="0"/>
          <p:nvPr/>
        </p:nvPicPr>
        <p:blipFill>
          <a:blip r:embed="rId3">
            <a:alphaModFix/>
          </a:blip>
          <a:stretch>
            <a:fillRect/>
          </a:stretch>
        </p:blipFill>
        <p:spPr>
          <a:xfrm>
            <a:off x="1401400" y="928725"/>
            <a:ext cx="6249574" cy="3863900"/>
          </a:xfrm>
          <a:prstGeom prst="rect">
            <a:avLst/>
          </a:prstGeom>
          <a:noFill/>
          <a:ln>
            <a:noFill/>
          </a:ln>
        </p:spPr>
      </p:pic>
      <p:sp>
        <p:nvSpPr>
          <p:cNvPr id="281" name="Google Shape;281;gdb02519ded_0_1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sz="1500" b="1"/>
              <a:t>13</a:t>
            </a:fld>
            <a:endParaRPr sz="1500" b="1"/>
          </a:p>
        </p:txBody>
      </p:sp>
      <p:sp>
        <p:nvSpPr>
          <p:cNvPr id="282" name="Google Shape;282;gdb02519ded_0_15"/>
          <p:cNvSpPr/>
          <p:nvPr/>
        </p:nvSpPr>
        <p:spPr>
          <a:xfrm rot="-1861144">
            <a:off x="2080141" y="3956712"/>
            <a:ext cx="692769" cy="343014"/>
          </a:xfrm>
          <a:prstGeom prst="ellipse">
            <a:avLst/>
          </a:prstGeom>
          <a:solidFill>
            <a:srgbClr val="000000">
              <a:alpha val="0"/>
            </a:srgbClr>
          </a:solid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gdb02519ded_0_15"/>
          <p:cNvSpPr/>
          <p:nvPr/>
        </p:nvSpPr>
        <p:spPr>
          <a:xfrm rot="318083">
            <a:off x="1305402" y="2046369"/>
            <a:ext cx="785761" cy="464613"/>
          </a:xfrm>
          <a:prstGeom prst="ellipse">
            <a:avLst/>
          </a:prstGeom>
          <a:solidFill>
            <a:srgbClr val="000000">
              <a:alpha val="0"/>
            </a:srgbClr>
          </a:solid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db02519ded_0_15"/>
          <p:cNvSpPr/>
          <p:nvPr/>
        </p:nvSpPr>
        <p:spPr>
          <a:xfrm rot="-1454">
            <a:off x="1925975" y="2424500"/>
            <a:ext cx="3546000" cy="1325400"/>
          </a:xfrm>
          <a:prstGeom prst="ellipse">
            <a:avLst/>
          </a:prstGeom>
          <a:solidFill>
            <a:srgbClr val="000000">
              <a:alpha val="0"/>
            </a:srgbClr>
          </a:solid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grpSp>
        <p:nvGrpSpPr>
          <p:cNvPr id="701" name="Google Shape;701;gdda6e4183c_1_57"/>
          <p:cNvGrpSpPr/>
          <p:nvPr/>
        </p:nvGrpSpPr>
        <p:grpSpPr>
          <a:xfrm>
            <a:off x="373600" y="926088"/>
            <a:ext cx="8363876" cy="4072324"/>
            <a:chOff x="247400" y="3149813"/>
            <a:chExt cx="8363876" cy="4072324"/>
          </a:xfrm>
        </p:grpSpPr>
        <p:pic>
          <p:nvPicPr>
            <p:cNvPr id="702" name="Google Shape;702;gdda6e4183c_1_57"/>
            <p:cNvPicPr preferRelativeResize="0"/>
            <p:nvPr/>
          </p:nvPicPr>
          <p:blipFill rotWithShape="1">
            <a:blip r:embed="rId3">
              <a:alphaModFix/>
            </a:blip>
            <a:srcRect l="2429" b="4988"/>
            <a:stretch/>
          </p:blipFill>
          <p:spPr>
            <a:xfrm>
              <a:off x="247400" y="3149813"/>
              <a:ext cx="8363876" cy="4072324"/>
            </a:xfrm>
            <a:prstGeom prst="rect">
              <a:avLst/>
            </a:prstGeom>
            <a:noFill/>
            <a:ln>
              <a:noFill/>
            </a:ln>
          </p:spPr>
        </p:pic>
        <p:pic>
          <p:nvPicPr>
            <p:cNvPr id="703" name="Google Shape;703;gdda6e4183c_1_57"/>
            <p:cNvPicPr preferRelativeResize="0"/>
            <p:nvPr/>
          </p:nvPicPr>
          <p:blipFill rotWithShape="1">
            <a:blip r:embed="rId3">
              <a:alphaModFix/>
            </a:blip>
            <a:srcRect l="95519" t="1845" r="1777" b="94218"/>
            <a:stretch/>
          </p:blipFill>
          <p:spPr>
            <a:xfrm>
              <a:off x="1345800" y="3297325"/>
              <a:ext cx="236025" cy="142400"/>
            </a:xfrm>
            <a:prstGeom prst="rect">
              <a:avLst/>
            </a:prstGeom>
            <a:noFill/>
            <a:ln>
              <a:noFill/>
            </a:ln>
          </p:spPr>
        </p:pic>
        <p:pic>
          <p:nvPicPr>
            <p:cNvPr id="704" name="Google Shape;704;gdda6e4183c_1_57"/>
            <p:cNvPicPr preferRelativeResize="0"/>
            <p:nvPr/>
          </p:nvPicPr>
          <p:blipFill rotWithShape="1">
            <a:blip r:embed="rId3">
              <a:alphaModFix/>
            </a:blip>
            <a:srcRect l="95519" t="1845" r="1777" b="94218"/>
            <a:stretch/>
          </p:blipFill>
          <p:spPr>
            <a:xfrm>
              <a:off x="3459150" y="3297325"/>
              <a:ext cx="236025" cy="142400"/>
            </a:xfrm>
            <a:prstGeom prst="rect">
              <a:avLst/>
            </a:prstGeom>
            <a:noFill/>
            <a:ln>
              <a:noFill/>
            </a:ln>
          </p:spPr>
        </p:pic>
        <p:pic>
          <p:nvPicPr>
            <p:cNvPr id="705" name="Google Shape;705;gdda6e4183c_1_57"/>
            <p:cNvPicPr preferRelativeResize="0"/>
            <p:nvPr/>
          </p:nvPicPr>
          <p:blipFill rotWithShape="1">
            <a:blip r:embed="rId3">
              <a:alphaModFix/>
            </a:blip>
            <a:srcRect l="95519" t="1845" r="1777" b="94218"/>
            <a:stretch/>
          </p:blipFill>
          <p:spPr>
            <a:xfrm>
              <a:off x="5572500" y="3248525"/>
              <a:ext cx="236025" cy="142400"/>
            </a:xfrm>
            <a:prstGeom prst="rect">
              <a:avLst/>
            </a:prstGeom>
            <a:noFill/>
            <a:ln>
              <a:noFill/>
            </a:ln>
          </p:spPr>
        </p:pic>
        <p:pic>
          <p:nvPicPr>
            <p:cNvPr id="706" name="Google Shape;706;gdda6e4183c_1_57"/>
            <p:cNvPicPr preferRelativeResize="0"/>
            <p:nvPr/>
          </p:nvPicPr>
          <p:blipFill rotWithShape="1">
            <a:blip r:embed="rId3">
              <a:alphaModFix/>
            </a:blip>
            <a:srcRect l="95519" t="1845" r="1777" b="94218"/>
            <a:stretch/>
          </p:blipFill>
          <p:spPr>
            <a:xfrm>
              <a:off x="7621600" y="3248525"/>
              <a:ext cx="236025" cy="142400"/>
            </a:xfrm>
            <a:prstGeom prst="rect">
              <a:avLst/>
            </a:prstGeom>
            <a:noFill/>
            <a:ln>
              <a:noFill/>
            </a:ln>
          </p:spPr>
        </p:pic>
        <p:pic>
          <p:nvPicPr>
            <p:cNvPr id="707" name="Google Shape;707;gdda6e4183c_1_57"/>
            <p:cNvPicPr preferRelativeResize="0"/>
            <p:nvPr/>
          </p:nvPicPr>
          <p:blipFill rotWithShape="1">
            <a:blip r:embed="rId3">
              <a:alphaModFix/>
            </a:blip>
            <a:srcRect l="95519" t="1845" r="1777" b="94218"/>
            <a:stretch/>
          </p:blipFill>
          <p:spPr>
            <a:xfrm>
              <a:off x="1345800" y="5299950"/>
              <a:ext cx="236025" cy="142400"/>
            </a:xfrm>
            <a:prstGeom prst="rect">
              <a:avLst/>
            </a:prstGeom>
            <a:noFill/>
            <a:ln>
              <a:noFill/>
            </a:ln>
          </p:spPr>
        </p:pic>
        <p:pic>
          <p:nvPicPr>
            <p:cNvPr id="708" name="Google Shape;708;gdda6e4183c_1_57"/>
            <p:cNvPicPr preferRelativeResize="0"/>
            <p:nvPr/>
          </p:nvPicPr>
          <p:blipFill rotWithShape="1">
            <a:blip r:embed="rId3">
              <a:alphaModFix/>
            </a:blip>
            <a:srcRect l="95519" t="1845" r="1777" b="94218"/>
            <a:stretch/>
          </p:blipFill>
          <p:spPr>
            <a:xfrm>
              <a:off x="3504025" y="5299950"/>
              <a:ext cx="236025" cy="142400"/>
            </a:xfrm>
            <a:prstGeom prst="rect">
              <a:avLst/>
            </a:prstGeom>
            <a:noFill/>
            <a:ln>
              <a:noFill/>
            </a:ln>
          </p:spPr>
        </p:pic>
        <p:pic>
          <p:nvPicPr>
            <p:cNvPr id="709" name="Google Shape;709;gdda6e4183c_1_57"/>
            <p:cNvPicPr preferRelativeResize="0"/>
            <p:nvPr/>
          </p:nvPicPr>
          <p:blipFill rotWithShape="1">
            <a:blip r:embed="rId3">
              <a:alphaModFix/>
            </a:blip>
            <a:srcRect l="95519" t="1845" r="1777" b="94218"/>
            <a:stretch/>
          </p:blipFill>
          <p:spPr>
            <a:xfrm>
              <a:off x="5517750" y="5299950"/>
              <a:ext cx="236025" cy="142400"/>
            </a:xfrm>
            <a:prstGeom prst="rect">
              <a:avLst/>
            </a:prstGeom>
            <a:noFill/>
            <a:ln>
              <a:noFill/>
            </a:ln>
          </p:spPr>
        </p:pic>
        <p:pic>
          <p:nvPicPr>
            <p:cNvPr id="710" name="Google Shape;710;gdda6e4183c_1_57"/>
            <p:cNvPicPr preferRelativeResize="0"/>
            <p:nvPr/>
          </p:nvPicPr>
          <p:blipFill rotWithShape="1">
            <a:blip r:embed="rId3">
              <a:alphaModFix/>
            </a:blip>
            <a:srcRect l="95519" t="1845" r="1777" b="94218"/>
            <a:stretch/>
          </p:blipFill>
          <p:spPr>
            <a:xfrm>
              <a:off x="7621600" y="5299950"/>
              <a:ext cx="236025" cy="142400"/>
            </a:xfrm>
            <a:prstGeom prst="rect">
              <a:avLst/>
            </a:prstGeom>
            <a:noFill/>
            <a:ln>
              <a:noFill/>
            </a:ln>
          </p:spPr>
        </p:pic>
      </p:grpSp>
      <p:sp>
        <p:nvSpPr>
          <p:cNvPr id="711" name="Google Shape;711;gdda6e4183c_1_5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台新文章討論主題</a:t>
            </a:r>
            <a:endParaRPr/>
          </a:p>
        </p:txBody>
      </p:sp>
      <p:sp>
        <p:nvSpPr>
          <p:cNvPr id="712" name="Google Shape;712;gdda6e4183c_1_5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sz="1500" b="1"/>
              <a:t>14</a:t>
            </a:fld>
            <a:endParaRPr sz="1500" b="1"/>
          </a:p>
        </p:txBody>
      </p:sp>
      <p:grpSp>
        <p:nvGrpSpPr>
          <p:cNvPr id="713" name="Google Shape;713;gdda6e4183c_1_57"/>
          <p:cNvGrpSpPr/>
          <p:nvPr/>
        </p:nvGrpSpPr>
        <p:grpSpPr>
          <a:xfrm>
            <a:off x="1065625" y="959075"/>
            <a:ext cx="7501150" cy="2371250"/>
            <a:chOff x="1060850" y="920975"/>
            <a:chExt cx="7501150" cy="2371250"/>
          </a:xfrm>
        </p:grpSpPr>
        <p:sp>
          <p:nvSpPr>
            <p:cNvPr id="714" name="Google Shape;714;gdda6e4183c_1_57"/>
            <p:cNvSpPr txBox="1"/>
            <p:nvPr/>
          </p:nvSpPr>
          <p:spPr>
            <a:xfrm>
              <a:off x="3302838" y="2892025"/>
              <a:ext cx="792900" cy="400200"/>
            </a:xfrm>
            <a:prstGeom prst="rect">
              <a:avLst/>
            </a:prstGeom>
            <a:solidFill>
              <a:srgbClr val="91612F">
                <a:alpha val="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300" b="1"/>
                <a:t>薪轉戶</a:t>
              </a:r>
              <a:endParaRPr sz="1300" b="1"/>
            </a:p>
          </p:txBody>
        </p:sp>
        <p:sp>
          <p:nvSpPr>
            <p:cNvPr id="715" name="Google Shape;715;gdda6e4183c_1_57"/>
            <p:cNvSpPr txBox="1"/>
            <p:nvPr/>
          </p:nvSpPr>
          <p:spPr>
            <a:xfrm>
              <a:off x="3150250" y="920975"/>
              <a:ext cx="1117800" cy="400200"/>
            </a:xfrm>
            <a:prstGeom prst="rect">
              <a:avLst/>
            </a:prstGeom>
            <a:solidFill>
              <a:srgbClr val="91612F">
                <a:alpha val="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300" b="1"/>
                <a:t>各銀行比較</a:t>
              </a:r>
              <a:endParaRPr sz="1300" b="1"/>
            </a:p>
          </p:txBody>
        </p:sp>
        <p:sp>
          <p:nvSpPr>
            <p:cNvPr id="716" name="Google Shape;716;gdda6e4183c_1_57"/>
            <p:cNvSpPr txBox="1"/>
            <p:nvPr/>
          </p:nvSpPr>
          <p:spPr>
            <a:xfrm>
              <a:off x="5400675" y="920975"/>
              <a:ext cx="900600" cy="400200"/>
            </a:xfrm>
            <a:prstGeom prst="rect">
              <a:avLst/>
            </a:prstGeom>
            <a:solidFill>
              <a:srgbClr val="91612F">
                <a:alpha val="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300" b="1"/>
                <a:t>還款資訊</a:t>
              </a:r>
              <a:endParaRPr sz="1300" b="1"/>
            </a:p>
          </p:txBody>
        </p:sp>
        <p:sp>
          <p:nvSpPr>
            <p:cNvPr id="717" name="Google Shape;717;gdda6e4183c_1_57"/>
            <p:cNvSpPr txBox="1"/>
            <p:nvPr/>
          </p:nvSpPr>
          <p:spPr>
            <a:xfrm>
              <a:off x="1060850" y="920975"/>
              <a:ext cx="964500" cy="400200"/>
            </a:xfrm>
            <a:prstGeom prst="rect">
              <a:avLst/>
            </a:prstGeom>
            <a:solidFill>
              <a:srgbClr val="91612F">
                <a:alpha val="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300" b="1"/>
                <a:t>申辦資格</a:t>
              </a:r>
              <a:endParaRPr sz="1300" b="1"/>
            </a:p>
          </p:txBody>
        </p:sp>
        <p:sp>
          <p:nvSpPr>
            <p:cNvPr id="718" name="Google Shape;718;gdda6e4183c_1_57"/>
            <p:cNvSpPr txBox="1"/>
            <p:nvPr/>
          </p:nvSpPr>
          <p:spPr>
            <a:xfrm>
              <a:off x="7449150" y="2892025"/>
              <a:ext cx="900600" cy="400200"/>
            </a:xfrm>
            <a:prstGeom prst="rect">
              <a:avLst/>
            </a:prstGeom>
            <a:solidFill>
              <a:srgbClr val="91612F">
                <a:alpha val="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300" b="1"/>
                <a:t>信貸規定</a:t>
              </a:r>
              <a:endParaRPr sz="1300" b="1"/>
            </a:p>
          </p:txBody>
        </p:sp>
        <p:sp>
          <p:nvSpPr>
            <p:cNvPr id="719" name="Google Shape;719;gdda6e4183c_1_57"/>
            <p:cNvSpPr txBox="1"/>
            <p:nvPr/>
          </p:nvSpPr>
          <p:spPr>
            <a:xfrm>
              <a:off x="5322150" y="2892025"/>
              <a:ext cx="900600" cy="400200"/>
            </a:xfrm>
            <a:prstGeom prst="rect">
              <a:avLst/>
            </a:prstGeom>
            <a:solidFill>
              <a:srgbClr val="91612F">
                <a:alpha val="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300" b="1"/>
                <a:t>台新</a:t>
              </a:r>
              <a:endParaRPr sz="1300" b="1"/>
            </a:p>
          </p:txBody>
        </p:sp>
        <p:sp>
          <p:nvSpPr>
            <p:cNvPr id="720" name="Google Shape;720;gdda6e4183c_1_57"/>
            <p:cNvSpPr txBox="1"/>
            <p:nvPr/>
          </p:nvSpPr>
          <p:spPr>
            <a:xfrm>
              <a:off x="1114425" y="2892025"/>
              <a:ext cx="1028700" cy="400200"/>
            </a:xfrm>
            <a:prstGeom prst="rect">
              <a:avLst/>
            </a:prstGeom>
            <a:solidFill>
              <a:srgbClr val="91612F">
                <a:alpha val="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300" b="1"/>
                <a:t>費用計算</a:t>
              </a:r>
              <a:endParaRPr sz="1300" b="1"/>
            </a:p>
          </p:txBody>
        </p:sp>
        <p:sp>
          <p:nvSpPr>
            <p:cNvPr id="721" name="Google Shape;721;gdda6e4183c_1_57"/>
            <p:cNvSpPr txBox="1"/>
            <p:nvPr/>
          </p:nvSpPr>
          <p:spPr>
            <a:xfrm>
              <a:off x="7125900" y="920975"/>
              <a:ext cx="1436100" cy="400200"/>
            </a:xfrm>
            <a:prstGeom prst="rect">
              <a:avLst/>
            </a:prstGeom>
            <a:solidFill>
              <a:srgbClr val="91612F">
                <a:alpha val="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300" b="1"/>
                <a:t>方案諮詢</a:t>
              </a:r>
              <a:endParaRPr sz="1300" b="1"/>
            </a:p>
          </p:txBody>
        </p:sp>
      </p:grpSp>
      <p:sp>
        <p:nvSpPr>
          <p:cNvPr id="722" name="Google Shape;722;gdda6e4183c_1_57"/>
          <p:cNvSpPr/>
          <p:nvPr/>
        </p:nvSpPr>
        <p:spPr>
          <a:xfrm>
            <a:off x="373600" y="2152575"/>
            <a:ext cx="402600" cy="156300"/>
          </a:xfrm>
          <a:prstGeom prst="rect">
            <a:avLst/>
          </a:prstGeom>
          <a:solidFill>
            <a:srgbClr val="000000">
              <a:alpha val="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gdda6e4183c_1_57"/>
          <p:cNvSpPr/>
          <p:nvPr/>
        </p:nvSpPr>
        <p:spPr>
          <a:xfrm>
            <a:off x="2553925" y="1212275"/>
            <a:ext cx="304500" cy="328500"/>
          </a:xfrm>
          <a:prstGeom prst="rect">
            <a:avLst/>
          </a:prstGeom>
          <a:solidFill>
            <a:srgbClr val="000000">
              <a:alpha val="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gdda6e4183c_1_57"/>
          <p:cNvSpPr/>
          <p:nvPr/>
        </p:nvSpPr>
        <p:spPr>
          <a:xfrm>
            <a:off x="6663500" y="1682775"/>
            <a:ext cx="402600" cy="626100"/>
          </a:xfrm>
          <a:prstGeom prst="rect">
            <a:avLst/>
          </a:prstGeom>
          <a:solidFill>
            <a:srgbClr val="000000">
              <a:alpha val="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gdda6e4183c_1_57"/>
          <p:cNvSpPr/>
          <p:nvPr/>
        </p:nvSpPr>
        <p:spPr>
          <a:xfrm>
            <a:off x="405525" y="3556825"/>
            <a:ext cx="402600" cy="156300"/>
          </a:xfrm>
          <a:prstGeom prst="rect">
            <a:avLst/>
          </a:prstGeom>
          <a:solidFill>
            <a:srgbClr val="000000">
              <a:alpha val="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gdda6e4183c_1_57"/>
          <p:cNvSpPr/>
          <p:nvPr/>
        </p:nvSpPr>
        <p:spPr>
          <a:xfrm>
            <a:off x="373600" y="4170125"/>
            <a:ext cx="402600" cy="301800"/>
          </a:xfrm>
          <a:prstGeom prst="rect">
            <a:avLst/>
          </a:prstGeom>
          <a:solidFill>
            <a:srgbClr val="000000">
              <a:alpha val="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gdda6e4183c_1_57"/>
          <p:cNvSpPr/>
          <p:nvPr/>
        </p:nvSpPr>
        <p:spPr>
          <a:xfrm>
            <a:off x="2455825" y="3248775"/>
            <a:ext cx="402600" cy="328500"/>
          </a:xfrm>
          <a:prstGeom prst="rect">
            <a:avLst/>
          </a:prstGeom>
          <a:solidFill>
            <a:srgbClr val="000000">
              <a:alpha val="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gdda6e4183c_1_57"/>
          <p:cNvSpPr/>
          <p:nvPr/>
        </p:nvSpPr>
        <p:spPr>
          <a:xfrm>
            <a:off x="4541700" y="3248775"/>
            <a:ext cx="402600" cy="328500"/>
          </a:xfrm>
          <a:prstGeom prst="rect">
            <a:avLst/>
          </a:prstGeom>
          <a:solidFill>
            <a:srgbClr val="000000">
              <a:alpha val="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gdda6e4183c_1_57"/>
          <p:cNvSpPr/>
          <p:nvPr/>
        </p:nvSpPr>
        <p:spPr>
          <a:xfrm>
            <a:off x="6627575" y="3248775"/>
            <a:ext cx="402600" cy="328500"/>
          </a:xfrm>
          <a:prstGeom prst="rect">
            <a:avLst/>
          </a:prstGeom>
          <a:solidFill>
            <a:srgbClr val="000000">
              <a:alpha val="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gdda6e4183c_1_57"/>
          <p:cNvSpPr/>
          <p:nvPr/>
        </p:nvSpPr>
        <p:spPr>
          <a:xfrm>
            <a:off x="6663500" y="4471925"/>
            <a:ext cx="402600" cy="328500"/>
          </a:xfrm>
          <a:prstGeom prst="rect">
            <a:avLst/>
          </a:prstGeom>
          <a:solidFill>
            <a:srgbClr val="000000">
              <a:alpha val="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db56998bf4_0_5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sz="1500" b="1"/>
              <a:t>15</a:t>
            </a:fld>
            <a:endParaRPr sz="1500" b="1"/>
          </a:p>
        </p:txBody>
      </p:sp>
      <p:sp>
        <p:nvSpPr>
          <p:cNvPr id="319" name="Google Shape;319;gdb56998bf4_0_52"/>
          <p:cNvSpPr txBox="1">
            <a:spLocks noGrp="1"/>
          </p:cNvSpPr>
          <p:nvPr>
            <p:ph type="title"/>
          </p:nvPr>
        </p:nvSpPr>
        <p:spPr>
          <a:xfrm>
            <a:off x="3510150" y="2911675"/>
            <a:ext cx="2123700" cy="62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sz="3600">
                <a:latin typeface="Microsoft JhengHei"/>
                <a:ea typeface="Microsoft JhengHei"/>
                <a:cs typeface="Microsoft JhengHei"/>
                <a:sym typeface="Microsoft JhengHei"/>
              </a:rPr>
              <a:t>行銷方案</a:t>
            </a:r>
            <a:endParaRPr sz="3600">
              <a:latin typeface="Microsoft JhengHei"/>
              <a:ea typeface="Microsoft JhengHei"/>
              <a:cs typeface="Microsoft JhengHei"/>
              <a:sym typeface="Microsoft JhengHei"/>
            </a:endParaRPr>
          </a:p>
        </p:txBody>
      </p:sp>
      <p:sp>
        <p:nvSpPr>
          <p:cNvPr id="320" name="Google Shape;320;gdb56998bf4_0_52"/>
          <p:cNvSpPr/>
          <p:nvPr/>
        </p:nvSpPr>
        <p:spPr>
          <a:xfrm>
            <a:off x="3696750" y="1098525"/>
            <a:ext cx="1750500" cy="1647600"/>
          </a:xfrm>
          <a:prstGeom prst="ellipse">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7200" b="1">
                <a:solidFill>
                  <a:srgbClr val="FFFFFF"/>
                </a:solidFill>
              </a:rPr>
              <a:t>4</a:t>
            </a:r>
            <a:endParaRPr sz="7200" b="1">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gdbc5ffe152_1_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sz="1500" b="1"/>
              <a:t>16</a:t>
            </a:fld>
            <a:endParaRPr sz="1500" b="1"/>
          </a:p>
        </p:txBody>
      </p:sp>
      <p:sp>
        <p:nvSpPr>
          <p:cNvPr id="443" name="Google Shape;443;gdbc5ffe152_1_0"/>
          <p:cNvSpPr txBox="1"/>
          <p:nvPr/>
        </p:nvSpPr>
        <p:spPr>
          <a:xfrm>
            <a:off x="2235025" y="4152550"/>
            <a:ext cx="5694600" cy="6771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zh-TW" sz="3200" b="1">
                <a:solidFill>
                  <a:schemeClr val="dk1"/>
                </a:solidFill>
                <a:latin typeface="Microsoft JhengHei"/>
                <a:ea typeface="Microsoft JhengHei"/>
                <a:cs typeface="Microsoft JhengHei"/>
                <a:sym typeface="Microsoft JhengHei"/>
              </a:rPr>
              <a:t>要利用信用卡持卡優勢!!</a:t>
            </a:r>
            <a:endParaRPr sz="2000">
              <a:latin typeface="Lato"/>
              <a:ea typeface="Lato"/>
              <a:cs typeface="Lato"/>
              <a:sym typeface="Lato"/>
            </a:endParaRPr>
          </a:p>
        </p:txBody>
      </p:sp>
      <p:pic>
        <p:nvPicPr>
          <p:cNvPr id="444" name="Google Shape;444;gdbc5ffe152_1_0"/>
          <p:cNvPicPr preferRelativeResize="0"/>
          <p:nvPr/>
        </p:nvPicPr>
        <p:blipFill>
          <a:blip r:embed="rId3">
            <a:alphaModFix/>
          </a:blip>
          <a:stretch>
            <a:fillRect/>
          </a:stretch>
        </p:blipFill>
        <p:spPr>
          <a:xfrm>
            <a:off x="88875" y="215475"/>
            <a:ext cx="5524819" cy="3319500"/>
          </a:xfrm>
          <a:prstGeom prst="rect">
            <a:avLst/>
          </a:prstGeom>
          <a:noFill/>
          <a:ln w="38100" cap="flat" cmpd="sng">
            <a:solidFill>
              <a:schemeClr val="dk1"/>
            </a:solidFill>
            <a:prstDash val="solid"/>
            <a:round/>
            <a:headEnd type="none" w="sm" len="sm"/>
            <a:tailEnd type="none" w="sm" len="sm"/>
          </a:ln>
        </p:spPr>
      </p:pic>
      <p:sp>
        <p:nvSpPr>
          <p:cNvPr id="445" name="Google Shape;445;gdbc5ffe152_1_0"/>
          <p:cNvSpPr/>
          <p:nvPr/>
        </p:nvSpPr>
        <p:spPr>
          <a:xfrm>
            <a:off x="3056500" y="1408325"/>
            <a:ext cx="597000" cy="18078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gdbc5ffe152_1_0"/>
          <p:cNvSpPr txBox="1"/>
          <p:nvPr/>
        </p:nvSpPr>
        <p:spPr>
          <a:xfrm>
            <a:off x="1469638" y="3728638"/>
            <a:ext cx="2862600" cy="369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zh-TW" sz="1200" b="1">
                <a:solidFill>
                  <a:schemeClr val="dk2"/>
                </a:solidFill>
                <a:latin typeface="Lato"/>
                <a:ea typeface="Lato"/>
                <a:cs typeface="Lato"/>
                <a:sym typeface="Lato"/>
              </a:rPr>
              <a:t>(有效卡數資料來源:金管會銀行局)</a:t>
            </a:r>
            <a:endParaRPr sz="1200"/>
          </a:p>
        </p:txBody>
      </p:sp>
      <p:grpSp>
        <p:nvGrpSpPr>
          <p:cNvPr id="447" name="Google Shape;447;gdbc5ffe152_1_0"/>
          <p:cNvGrpSpPr/>
          <p:nvPr/>
        </p:nvGrpSpPr>
        <p:grpSpPr>
          <a:xfrm>
            <a:off x="5993892" y="1036779"/>
            <a:ext cx="2445833" cy="2550901"/>
            <a:chOff x="4356000" y="5183850"/>
            <a:chExt cx="2162349" cy="2038275"/>
          </a:xfrm>
        </p:grpSpPr>
        <p:pic>
          <p:nvPicPr>
            <p:cNvPr id="448" name="Google Shape;448;gdbc5ffe152_1_0"/>
            <p:cNvPicPr preferRelativeResize="0"/>
            <p:nvPr/>
          </p:nvPicPr>
          <p:blipFill rotWithShape="1">
            <a:blip r:embed="rId4">
              <a:alphaModFix/>
            </a:blip>
            <a:srcRect l="50359" t="47455" r="24415" b="4988"/>
            <a:stretch/>
          </p:blipFill>
          <p:spPr>
            <a:xfrm>
              <a:off x="4356000" y="5183850"/>
              <a:ext cx="2162349" cy="2038275"/>
            </a:xfrm>
            <a:prstGeom prst="rect">
              <a:avLst/>
            </a:prstGeom>
            <a:noFill/>
            <a:ln>
              <a:noFill/>
            </a:ln>
          </p:spPr>
        </p:pic>
        <p:pic>
          <p:nvPicPr>
            <p:cNvPr id="449" name="Google Shape;449;gdbc5ffe152_1_0"/>
            <p:cNvPicPr preferRelativeResize="0"/>
            <p:nvPr/>
          </p:nvPicPr>
          <p:blipFill rotWithShape="1">
            <a:blip r:embed="rId4">
              <a:alphaModFix/>
            </a:blip>
            <a:srcRect l="95519" t="1845" r="1777" b="94218"/>
            <a:stretch/>
          </p:blipFill>
          <p:spPr>
            <a:xfrm>
              <a:off x="5517750" y="5299950"/>
              <a:ext cx="236025" cy="142400"/>
            </a:xfrm>
            <a:prstGeom prst="rect">
              <a:avLst/>
            </a:prstGeom>
            <a:noFill/>
            <a:ln>
              <a:noFill/>
            </a:ln>
          </p:spPr>
        </p:pic>
      </p:grpSp>
      <p:sp>
        <p:nvSpPr>
          <p:cNvPr id="450" name="Google Shape;450;gdbc5ffe152_1_0"/>
          <p:cNvSpPr/>
          <p:nvPr/>
        </p:nvSpPr>
        <p:spPr>
          <a:xfrm>
            <a:off x="6046225" y="1408325"/>
            <a:ext cx="501000" cy="393600"/>
          </a:xfrm>
          <a:prstGeom prst="rect">
            <a:avLst/>
          </a:prstGeom>
          <a:solidFill>
            <a:srgbClr val="000000">
              <a:alpha val="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gdbc5ffe152_1_0"/>
          <p:cNvSpPr txBox="1"/>
          <p:nvPr/>
        </p:nvSpPr>
        <p:spPr>
          <a:xfrm>
            <a:off x="7029025" y="1053625"/>
            <a:ext cx="900600" cy="400200"/>
          </a:xfrm>
          <a:prstGeom prst="rect">
            <a:avLst/>
          </a:prstGeom>
          <a:solidFill>
            <a:srgbClr val="91612F">
              <a:alpha val="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300" b="1"/>
              <a:t>台新</a:t>
            </a:r>
            <a:endParaRPr sz="13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gdbc5ffe152_1_3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sz="1500" b="1"/>
              <a:t>17</a:t>
            </a:fld>
            <a:endParaRPr sz="1500" b="1"/>
          </a:p>
        </p:txBody>
      </p:sp>
      <p:pic>
        <p:nvPicPr>
          <p:cNvPr id="492" name="Google Shape;492;gdbc5ffe152_1_37"/>
          <p:cNvPicPr preferRelativeResize="0"/>
          <p:nvPr/>
        </p:nvPicPr>
        <p:blipFill rotWithShape="1">
          <a:blip r:embed="rId3">
            <a:alphaModFix/>
          </a:blip>
          <a:srcRect l="10074" t="20023" r="9584" b="37669"/>
          <a:stretch/>
        </p:blipFill>
        <p:spPr>
          <a:xfrm>
            <a:off x="0" y="0"/>
            <a:ext cx="8490250" cy="2724818"/>
          </a:xfrm>
          <a:prstGeom prst="rect">
            <a:avLst/>
          </a:prstGeom>
          <a:noFill/>
          <a:ln>
            <a:noFill/>
          </a:ln>
        </p:spPr>
      </p:pic>
      <p:sp>
        <p:nvSpPr>
          <p:cNvPr id="493" name="Google Shape;493;gdbc5ffe152_1_37"/>
          <p:cNvSpPr/>
          <p:nvPr/>
        </p:nvSpPr>
        <p:spPr>
          <a:xfrm>
            <a:off x="4776200" y="2966325"/>
            <a:ext cx="3260700" cy="1898100"/>
          </a:xfrm>
          <a:prstGeom prst="rect">
            <a:avLst/>
          </a:prstGeom>
          <a:solidFill>
            <a:srgbClr val="F4CCCC"/>
          </a:solidFill>
          <a:ln w="9525" cap="flat" cmpd="sng">
            <a:solidFill>
              <a:srgbClr val="FFE5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gdbc5ffe152_1_37"/>
          <p:cNvSpPr txBox="1">
            <a:spLocks noGrp="1"/>
          </p:cNvSpPr>
          <p:nvPr>
            <p:ph type="title"/>
          </p:nvPr>
        </p:nvSpPr>
        <p:spPr>
          <a:xfrm>
            <a:off x="4776200" y="3127800"/>
            <a:ext cx="30102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 卡友貸</a:t>
            </a:r>
            <a:endParaRPr/>
          </a:p>
          <a:p>
            <a:pPr marL="0" lvl="0" indent="0" algn="l" rtl="0">
              <a:spcBef>
                <a:spcPts val="0"/>
              </a:spcBef>
              <a:spcAft>
                <a:spcPts val="0"/>
              </a:spcAft>
              <a:buNone/>
            </a:pPr>
            <a:endParaRPr/>
          </a:p>
          <a:p>
            <a:pPr marL="0" lvl="0" indent="0" algn="l" rtl="0">
              <a:spcBef>
                <a:spcPts val="0"/>
              </a:spcBef>
              <a:spcAft>
                <a:spcPts val="0"/>
              </a:spcAft>
              <a:buNone/>
            </a:pPr>
            <a:r>
              <a:rPr lang="zh-TW"/>
              <a:t>#信用卡忠實客戶</a:t>
            </a:r>
            <a:endParaRPr/>
          </a:p>
        </p:txBody>
      </p:sp>
      <p:sp>
        <p:nvSpPr>
          <p:cNvPr id="495" name="Google Shape;495;gdbc5ffe152_1_37"/>
          <p:cNvSpPr/>
          <p:nvPr/>
        </p:nvSpPr>
        <p:spPr>
          <a:xfrm>
            <a:off x="7415700" y="2195500"/>
            <a:ext cx="1474200" cy="1377300"/>
          </a:xfrm>
          <a:prstGeom prst="mathPlus">
            <a:avLst>
              <a:gd name="adj1" fmla="val 2352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gdbc5ffe152_1_37"/>
          <p:cNvSpPr txBox="1"/>
          <p:nvPr/>
        </p:nvSpPr>
        <p:spPr>
          <a:xfrm>
            <a:off x="675100" y="3572800"/>
            <a:ext cx="2825700" cy="1108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spAutoFit/>
          </a:bodyPr>
          <a:lstStyle/>
          <a:p>
            <a:pPr marL="0" lvl="0" indent="0" algn="l" rtl="0">
              <a:spcBef>
                <a:spcPts val="0"/>
              </a:spcBef>
              <a:spcAft>
                <a:spcPts val="0"/>
              </a:spcAft>
              <a:buNone/>
            </a:pPr>
            <a:r>
              <a:rPr lang="zh-TW" sz="2000" b="1">
                <a:solidFill>
                  <a:schemeClr val="dk1"/>
                </a:solidFill>
                <a:latin typeface="Microsoft JhengHei"/>
                <a:ea typeface="Microsoft JhengHei"/>
                <a:cs typeface="Microsoft JhengHei"/>
                <a:sym typeface="Microsoft JhengHei"/>
              </a:rPr>
              <a:t>目前已有卡友貸: </a:t>
            </a:r>
            <a:endParaRPr sz="2000" b="1">
              <a:solidFill>
                <a:schemeClr val="dk1"/>
              </a:solidFill>
              <a:latin typeface="Microsoft JhengHei"/>
              <a:ea typeface="Microsoft JhengHei"/>
              <a:cs typeface="Microsoft JhengHei"/>
              <a:sym typeface="Microsoft JhengHei"/>
            </a:endParaRPr>
          </a:p>
          <a:p>
            <a:pPr marL="0" lvl="0" indent="0" algn="l" rtl="0">
              <a:spcBef>
                <a:spcPts val="0"/>
              </a:spcBef>
              <a:spcAft>
                <a:spcPts val="0"/>
              </a:spcAft>
              <a:buNone/>
            </a:pPr>
            <a:r>
              <a:rPr lang="zh-TW" sz="2000" b="1">
                <a:solidFill>
                  <a:schemeClr val="dk1"/>
                </a:solidFill>
                <a:latin typeface="Microsoft JhengHei"/>
                <a:ea typeface="Microsoft JhengHei"/>
                <a:cs typeface="Microsoft JhengHei"/>
                <a:sym typeface="Microsoft JhengHei"/>
              </a:rPr>
              <a:t>國泰、玉山、台北富邦</a:t>
            </a:r>
            <a:endParaRPr sz="2000" b="1">
              <a:solidFill>
                <a:schemeClr val="dk1"/>
              </a:solidFill>
              <a:latin typeface="Microsoft JhengHei"/>
              <a:ea typeface="Microsoft JhengHei"/>
              <a:cs typeface="Microsoft JhengHei"/>
              <a:sym typeface="Microsoft JhengHei"/>
            </a:endParaRPr>
          </a:p>
          <a:p>
            <a:pPr marL="0" lvl="0" indent="0" algn="l" rtl="0">
              <a:spcBef>
                <a:spcPts val="0"/>
              </a:spcBef>
              <a:spcAft>
                <a:spcPts val="0"/>
              </a:spcAft>
              <a:buNone/>
            </a:pPr>
            <a:r>
              <a:rPr lang="zh-TW" sz="2000" b="1">
                <a:solidFill>
                  <a:schemeClr val="dk1"/>
                </a:solidFill>
                <a:latin typeface="Microsoft JhengHei"/>
                <a:ea typeface="Microsoft JhengHei"/>
                <a:cs typeface="Microsoft JhengHei"/>
                <a:sym typeface="Microsoft JhengHei"/>
              </a:rPr>
              <a:t>滙豐、聯邦、(花旗)</a:t>
            </a:r>
            <a:endParaRPr sz="20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743"/>
        <p:cNvGrpSpPr/>
        <p:nvPr/>
      </p:nvGrpSpPr>
      <p:grpSpPr>
        <a:xfrm>
          <a:off x="0" y="0"/>
          <a:ext cx="0" cy="0"/>
          <a:chOff x="0" y="0"/>
          <a:chExt cx="0" cy="0"/>
        </a:xfrm>
      </p:grpSpPr>
      <p:sp>
        <p:nvSpPr>
          <p:cNvPr id="744" name="Google Shape;744;gdf5d485f61_1_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45" name="Google Shape;745;gdf5d485f61_1_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746" name="Google Shape;746;gdf5d485f61_1_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18</a:t>
            </a:fld>
            <a:endParaRPr/>
          </a:p>
        </p:txBody>
      </p:sp>
      <p:graphicFrame>
        <p:nvGraphicFramePr>
          <p:cNvPr id="747" name="Google Shape;747;gdf5d485f61_1_9"/>
          <p:cNvGraphicFramePr/>
          <p:nvPr/>
        </p:nvGraphicFramePr>
        <p:xfrm>
          <a:off x="155163" y="3536155"/>
          <a:ext cx="8720000" cy="1222600"/>
        </p:xfrm>
        <a:graphic>
          <a:graphicData uri="http://schemas.openxmlformats.org/drawingml/2006/table">
            <a:tbl>
              <a:tblPr>
                <a:noFill/>
                <a:tableStyleId>{D60F8426-5AF5-49F2-81C9-7EBF8F6C6368}</a:tableStyleId>
              </a:tblPr>
              <a:tblGrid>
                <a:gridCol w="1048050">
                  <a:extLst>
                    <a:ext uri="{9D8B030D-6E8A-4147-A177-3AD203B41FA5}">
                      <a16:colId xmlns:a16="http://schemas.microsoft.com/office/drawing/2014/main" val="20000"/>
                    </a:ext>
                  </a:extLst>
                </a:gridCol>
                <a:gridCol w="1032775">
                  <a:extLst>
                    <a:ext uri="{9D8B030D-6E8A-4147-A177-3AD203B41FA5}">
                      <a16:colId xmlns:a16="http://schemas.microsoft.com/office/drawing/2014/main" val="20001"/>
                    </a:ext>
                  </a:extLst>
                </a:gridCol>
                <a:gridCol w="1167075">
                  <a:extLst>
                    <a:ext uri="{9D8B030D-6E8A-4147-A177-3AD203B41FA5}">
                      <a16:colId xmlns:a16="http://schemas.microsoft.com/office/drawing/2014/main" val="20002"/>
                    </a:ext>
                  </a:extLst>
                </a:gridCol>
                <a:gridCol w="1136200">
                  <a:extLst>
                    <a:ext uri="{9D8B030D-6E8A-4147-A177-3AD203B41FA5}">
                      <a16:colId xmlns:a16="http://schemas.microsoft.com/office/drawing/2014/main" val="20003"/>
                    </a:ext>
                  </a:extLst>
                </a:gridCol>
                <a:gridCol w="1104450">
                  <a:extLst>
                    <a:ext uri="{9D8B030D-6E8A-4147-A177-3AD203B41FA5}">
                      <a16:colId xmlns:a16="http://schemas.microsoft.com/office/drawing/2014/main" val="20004"/>
                    </a:ext>
                  </a:extLst>
                </a:gridCol>
                <a:gridCol w="1067325">
                  <a:extLst>
                    <a:ext uri="{9D8B030D-6E8A-4147-A177-3AD203B41FA5}">
                      <a16:colId xmlns:a16="http://schemas.microsoft.com/office/drawing/2014/main" val="20005"/>
                    </a:ext>
                  </a:extLst>
                </a:gridCol>
                <a:gridCol w="1056675">
                  <a:extLst>
                    <a:ext uri="{9D8B030D-6E8A-4147-A177-3AD203B41FA5}">
                      <a16:colId xmlns:a16="http://schemas.microsoft.com/office/drawing/2014/main" val="20006"/>
                    </a:ext>
                  </a:extLst>
                </a:gridCol>
                <a:gridCol w="1107450">
                  <a:extLst>
                    <a:ext uri="{9D8B030D-6E8A-4147-A177-3AD203B41FA5}">
                      <a16:colId xmlns:a16="http://schemas.microsoft.com/office/drawing/2014/main" val="20007"/>
                    </a:ext>
                  </a:extLst>
                </a:gridCol>
              </a:tblGrid>
              <a:tr h="414950">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人數</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spcBef>
                          <a:spcPts val="0"/>
                        </a:spcBef>
                        <a:spcAft>
                          <a:spcPts val="0"/>
                        </a:spcAft>
                        <a:buNone/>
                      </a:pPr>
                      <a:r>
                        <a:rPr lang="zh-TW" b="1">
                          <a:solidFill>
                            <a:schemeClr val="accent1"/>
                          </a:solidFill>
                          <a:latin typeface="Microsoft JhengHei"/>
                          <a:ea typeface="Microsoft JhengHei"/>
                          <a:cs typeface="Microsoft JhengHei"/>
                          <a:sym typeface="Microsoft JhengHei"/>
                        </a:rPr>
                        <a:t>11800</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spcBef>
                          <a:spcPts val="0"/>
                        </a:spcBef>
                        <a:spcAft>
                          <a:spcPts val="0"/>
                        </a:spcAft>
                        <a:buNone/>
                      </a:pPr>
                      <a:r>
                        <a:rPr lang="zh-TW" b="1">
                          <a:solidFill>
                            <a:schemeClr val="accent1"/>
                          </a:solidFill>
                          <a:latin typeface="Microsoft JhengHei"/>
                          <a:ea typeface="Microsoft JhengHei"/>
                          <a:cs typeface="Microsoft JhengHei"/>
                          <a:sym typeface="Microsoft JhengHei"/>
                        </a:rPr>
                        <a:t>29716</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65989</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7316</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7364</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15886</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55308</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extLst>
                  <a:ext uri="{0D108BD9-81ED-4DB2-BD59-A6C34878D82A}">
                    <a16:rowId xmlns:a16="http://schemas.microsoft.com/office/drawing/2014/main" val="10000"/>
                  </a:ext>
                </a:extLst>
              </a:tr>
              <a:tr h="403825">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購買人數</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1176</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3578</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3824</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165</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954</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2754</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2880</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extLst>
                  <a:ext uri="{0D108BD9-81ED-4DB2-BD59-A6C34878D82A}">
                    <a16:rowId xmlns:a16="http://schemas.microsoft.com/office/drawing/2014/main" val="10001"/>
                  </a:ext>
                </a:extLst>
              </a:tr>
              <a:tr h="403825">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購買比例</a:t>
                      </a:r>
                      <a:endParaRPr b="1">
                        <a:solidFill>
                          <a:schemeClr val="accent1"/>
                        </a:solidFill>
                        <a:highlight>
                          <a:srgbClr val="FFFFFF"/>
                        </a:highlight>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9.97%</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12.04%</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5.79%</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2.26%</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12.95%</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17.34%</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5.21%</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extLst>
                  <a:ext uri="{0D108BD9-81ED-4DB2-BD59-A6C34878D82A}">
                    <a16:rowId xmlns:a16="http://schemas.microsoft.com/office/drawing/2014/main" val="10002"/>
                  </a:ext>
                </a:extLst>
              </a:tr>
            </a:tbl>
          </a:graphicData>
        </a:graphic>
      </p:graphicFrame>
      <p:pic>
        <p:nvPicPr>
          <p:cNvPr id="748" name="Google Shape;748;gdf5d485f61_1_9"/>
          <p:cNvPicPr preferRelativeResize="0"/>
          <p:nvPr/>
        </p:nvPicPr>
        <p:blipFill rotWithShape="1">
          <a:blip r:embed="rId3">
            <a:alphaModFix/>
          </a:blip>
          <a:srcRect l="2112" t="7833" r="969" b="12230"/>
          <a:stretch/>
        </p:blipFill>
        <p:spPr>
          <a:xfrm>
            <a:off x="608475" y="183250"/>
            <a:ext cx="8719999" cy="335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gdbc5ffe152_2_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sz="1500" b="1"/>
              <a:t>19</a:t>
            </a:fld>
            <a:endParaRPr sz="1500" b="1"/>
          </a:p>
        </p:txBody>
      </p:sp>
      <p:sp>
        <p:nvSpPr>
          <p:cNvPr id="608" name="Google Shape;608;gdbc5ffe152_2_2"/>
          <p:cNvSpPr txBox="1"/>
          <p:nvPr/>
        </p:nvSpPr>
        <p:spPr>
          <a:xfrm>
            <a:off x="389250" y="3275900"/>
            <a:ext cx="5274600" cy="12930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Clr>
                <a:schemeClr val="accent1"/>
              </a:buClr>
              <a:buSzPts val="1800"/>
              <a:buFont typeface="Lato"/>
              <a:buChar char="★"/>
            </a:pPr>
            <a:r>
              <a:rPr lang="zh-TW" sz="1800" b="1">
                <a:solidFill>
                  <a:schemeClr val="accent1"/>
                </a:solidFill>
                <a:latin typeface="Lato"/>
                <a:ea typeface="Lato"/>
                <a:cs typeface="Lato"/>
                <a:sym typeface="Lato"/>
              </a:rPr>
              <a:t>策略：</a:t>
            </a:r>
            <a:endParaRPr sz="1800" b="1">
              <a:solidFill>
                <a:schemeClr val="accent1"/>
              </a:solidFill>
              <a:latin typeface="Lato"/>
              <a:ea typeface="Lato"/>
              <a:cs typeface="Lato"/>
              <a:sym typeface="Lato"/>
            </a:endParaRPr>
          </a:p>
          <a:p>
            <a:pPr marL="914400" lvl="0" indent="-342900" algn="l" rtl="0">
              <a:lnSpc>
                <a:spcPct val="150000"/>
              </a:lnSpc>
              <a:spcBef>
                <a:spcPts val="0"/>
              </a:spcBef>
              <a:spcAft>
                <a:spcPts val="0"/>
              </a:spcAft>
              <a:buClr>
                <a:schemeClr val="accent1"/>
              </a:buClr>
              <a:buSzPts val="1800"/>
              <a:buFont typeface="Lato"/>
              <a:buAutoNum type="arabicPeriod"/>
            </a:pPr>
            <a:r>
              <a:rPr lang="zh-TW" sz="1800" b="1">
                <a:solidFill>
                  <a:schemeClr val="accent1"/>
                </a:solidFill>
                <a:latin typeface="Lato"/>
                <a:ea typeface="Lato"/>
                <a:cs typeface="Lato"/>
                <a:sym typeface="Lato"/>
              </a:rPr>
              <a:t>投放廣告 主打優惠(低利率，高額度等等)</a:t>
            </a:r>
            <a:endParaRPr sz="1800" b="1">
              <a:solidFill>
                <a:schemeClr val="accent1"/>
              </a:solidFill>
              <a:latin typeface="Lato"/>
              <a:ea typeface="Lato"/>
              <a:cs typeface="Lato"/>
              <a:sym typeface="Lato"/>
            </a:endParaRPr>
          </a:p>
          <a:p>
            <a:pPr marL="914400" lvl="0" indent="-342900" algn="l" rtl="0">
              <a:lnSpc>
                <a:spcPct val="150000"/>
              </a:lnSpc>
              <a:spcBef>
                <a:spcPts val="0"/>
              </a:spcBef>
              <a:spcAft>
                <a:spcPts val="0"/>
              </a:spcAft>
              <a:buClr>
                <a:schemeClr val="accent1"/>
              </a:buClr>
              <a:buSzPts val="1800"/>
              <a:buFont typeface="Lato"/>
              <a:buAutoNum type="arabicPeriod"/>
            </a:pPr>
            <a:r>
              <a:rPr lang="zh-TW" sz="1800" b="1">
                <a:solidFill>
                  <a:schemeClr val="accent1"/>
                </a:solidFill>
                <a:latin typeface="Lato"/>
                <a:ea typeface="Lato"/>
                <a:cs typeface="Lato"/>
                <a:sym typeface="Lato"/>
              </a:rPr>
              <a:t>電話行銷先針對這群顧客</a:t>
            </a:r>
            <a:endParaRPr>
              <a:solidFill>
                <a:schemeClr val="accent1"/>
              </a:solidFill>
            </a:endParaRPr>
          </a:p>
        </p:txBody>
      </p:sp>
      <p:graphicFrame>
        <p:nvGraphicFramePr>
          <p:cNvPr id="609" name="Google Shape;609;gdbc5ffe152_2_2"/>
          <p:cNvGraphicFramePr/>
          <p:nvPr/>
        </p:nvGraphicFramePr>
        <p:xfrm>
          <a:off x="5867038" y="3626755"/>
          <a:ext cx="2350575" cy="1229850"/>
        </p:xfrm>
        <a:graphic>
          <a:graphicData uri="http://schemas.openxmlformats.org/drawingml/2006/table">
            <a:tbl>
              <a:tblPr>
                <a:noFill/>
                <a:tableStyleId>{D60F8426-5AF5-49F2-81C9-7EBF8F6C6368}</a:tableStyleId>
              </a:tblPr>
              <a:tblGrid>
                <a:gridCol w="1394950">
                  <a:extLst>
                    <a:ext uri="{9D8B030D-6E8A-4147-A177-3AD203B41FA5}">
                      <a16:colId xmlns:a16="http://schemas.microsoft.com/office/drawing/2014/main" val="20000"/>
                    </a:ext>
                  </a:extLst>
                </a:gridCol>
                <a:gridCol w="955625">
                  <a:extLst>
                    <a:ext uri="{9D8B030D-6E8A-4147-A177-3AD203B41FA5}">
                      <a16:colId xmlns:a16="http://schemas.microsoft.com/office/drawing/2014/main" val="20001"/>
                    </a:ext>
                  </a:extLst>
                </a:gridCol>
              </a:tblGrid>
              <a:tr h="414950">
                <a:tc>
                  <a:txBody>
                    <a:bodyPr/>
                    <a:lstStyle/>
                    <a:p>
                      <a:pPr marL="0" lvl="0" indent="0" algn="ctr" rtl="0">
                        <a:lnSpc>
                          <a:spcPct val="110000"/>
                        </a:lnSpc>
                        <a:spcBef>
                          <a:spcPts val="0"/>
                        </a:spcBef>
                        <a:spcAft>
                          <a:spcPts val="0"/>
                        </a:spcAft>
                        <a:buNone/>
                      </a:pPr>
                      <a:r>
                        <a:rPr lang="zh-TW" sz="1450" b="1">
                          <a:highlight>
                            <a:srgbClr val="FFFFFF"/>
                          </a:highlight>
                          <a:latin typeface="Microsoft JhengHei"/>
                          <a:ea typeface="Microsoft JhengHei"/>
                          <a:cs typeface="Microsoft JhengHei"/>
                          <a:sym typeface="Microsoft JhengHei"/>
                        </a:rPr>
                        <a:t>人數</a:t>
                      </a:r>
                      <a:endParaRPr b="1">
                        <a:latin typeface="Microsoft JhengHei"/>
                        <a:ea typeface="Microsoft JhengHei"/>
                        <a:cs typeface="Microsoft JhengHei"/>
                        <a:sym typeface="Microsoft JhengHei"/>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zh-TW" b="1">
                          <a:latin typeface="Microsoft JhengHei"/>
                          <a:ea typeface="Microsoft JhengHei"/>
                          <a:cs typeface="Microsoft JhengHei"/>
                          <a:sym typeface="Microsoft JhengHei"/>
                        </a:rPr>
                        <a:t>29716</a:t>
                      </a:r>
                      <a:endParaRPr b="1">
                        <a:latin typeface="Microsoft JhengHei"/>
                        <a:ea typeface="Microsoft JhengHei"/>
                        <a:cs typeface="Microsoft JhengHei"/>
                        <a:sym typeface="Microsoft JhengHe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77200">
                <a:tc>
                  <a:txBody>
                    <a:bodyPr/>
                    <a:lstStyle/>
                    <a:p>
                      <a:pPr marL="0" lvl="0" indent="0" algn="ctr" rtl="0">
                        <a:lnSpc>
                          <a:spcPct val="110000"/>
                        </a:lnSpc>
                        <a:spcBef>
                          <a:spcPts val="0"/>
                        </a:spcBef>
                        <a:spcAft>
                          <a:spcPts val="0"/>
                        </a:spcAft>
                        <a:buNone/>
                      </a:pPr>
                      <a:r>
                        <a:rPr lang="zh-TW" sz="1450" b="1">
                          <a:highlight>
                            <a:srgbClr val="FFFFFF"/>
                          </a:highlight>
                          <a:latin typeface="Microsoft JhengHei"/>
                          <a:ea typeface="Microsoft JhengHei"/>
                          <a:cs typeface="Microsoft JhengHei"/>
                          <a:sym typeface="Microsoft JhengHei"/>
                        </a:rPr>
                        <a:t>購買人數</a:t>
                      </a:r>
                      <a:endParaRPr b="1">
                        <a:latin typeface="Microsoft JhengHei"/>
                        <a:ea typeface="Microsoft JhengHei"/>
                        <a:cs typeface="Microsoft JhengHei"/>
                        <a:sym typeface="Microsoft JhengHei"/>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lnSpc>
                          <a:spcPct val="110000"/>
                        </a:lnSpc>
                        <a:spcBef>
                          <a:spcPts val="0"/>
                        </a:spcBef>
                        <a:spcAft>
                          <a:spcPts val="0"/>
                        </a:spcAft>
                        <a:buNone/>
                      </a:pPr>
                      <a:r>
                        <a:rPr lang="zh-TW" b="1">
                          <a:highlight>
                            <a:srgbClr val="FFFFFF"/>
                          </a:highlight>
                          <a:latin typeface="Microsoft JhengHei"/>
                          <a:ea typeface="Microsoft JhengHei"/>
                          <a:cs typeface="Microsoft JhengHei"/>
                          <a:sym typeface="Microsoft JhengHei"/>
                        </a:rPr>
                        <a:t>3578</a:t>
                      </a:r>
                      <a:endParaRPr b="1">
                        <a:latin typeface="Microsoft JhengHei"/>
                        <a:ea typeface="Microsoft JhengHei"/>
                        <a:cs typeface="Microsoft JhengHei"/>
                        <a:sym typeface="Microsoft JhengHe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77200">
                <a:tc>
                  <a:txBody>
                    <a:bodyPr/>
                    <a:lstStyle/>
                    <a:p>
                      <a:pPr marL="0" lvl="0" indent="0" algn="ctr" rtl="0">
                        <a:lnSpc>
                          <a:spcPct val="110000"/>
                        </a:lnSpc>
                        <a:spcBef>
                          <a:spcPts val="0"/>
                        </a:spcBef>
                        <a:spcAft>
                          <a:spcPts val="0"/>
                        </a:spcAft>
                        <a:buNone/>
                      </a:pPr>
                      <a:r>
                        <a:rPr lang="zh-TW" sz="1450" b="1">
                          <a:highlight>
                            <a:srgbClr val="FFFFFF"/>
                          </a:highlight>
                          <a:latin typeface="Microsoft JhengHei"/>
                          <a:ea typeface="Microsoft JhengHei"/>
                          <a:cs typeface="Microsoft JhengHei"/>
                          <a:sym typeface="Microsoft JhengHei"/>
                        </a:rPr>
                        <a:t>購買比例</a:t>
                      </a:r>
                      <a:endParaRPr sz="1450" b="1">
                        <a:highlight>
                          <a:srgbClr val="FFFFFF"/>
                        </a:highlight>
                        <a:latin typeface="Microsoft JhengHei"/>
                        <a:ea typeface="Microsoft JhengHei"/>
                        <a:cs typeface="Microsoft JhengHei"/>
                        <a:sym typeface="Microsoft JhengHei"/>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lnSpc>
                          <a:spcPct val="110000"/>
                        </a:lnSpc>
                        <a:spcBef>
                          <a:spcPts val="0"/>
                        </a:spcBef>
                        <a:spcAft>
                          <a:spcPts val="0"/>
                        </a:spcAft>
                        <a:buNone/>
                      </a:pPr>
                      <a:r>
                        <a:rPr lang="zh-TW" b="1">
                          <a:highlight>
                            <a:srgbClr val="FFFFFF"/>
                          </a:highlight>
                          <a:latin typeface="Microsoft JhengHei"/>
                          <a:ea typeface="Microsoft JhengHei"/>
                          <a:cs typeface="Microsoft JhengHei"/>
                          <a:sym typeface="Microsoft JhengHei"/>
                        </a:rPr>
                        <a:t>12.04%</a:t>
                      </a:r>
                      <a:endParaRPr b="1">
                        <a:latin typeface="Microsoft JhengHei"/>
                        <a:ea typeface="Microsoft JhengHei"/>
                        <a:cs typeface="Microsoft JhengHei"/>
                        <a:sym typeface="Microsoft JhengHe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sp>
        <p:nvSpPr>
          <p:cNvPr id="610" name="Google Shape;610;gdbc5ffe152_2_2"/>
          <p:cNvSpPr txBox="1"/>
          <p:nvPr/>
        </p:nvSpPr>
        <p:spPr>
          <a:xfrm>
            <a:off x="389250" y="1230413"/>
            <a:ext cx="4709400" cy="1708500"/>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Clr>
                <a:schemeClr val="accent1"/>
              </a:buClr>
              <a:buSzPts val="1800"/>
              <a:buFont typeface="Lato"/>
              <a:buChar char="●"/>
            </a:pPr>
            <a:r>
              <a:rPr lang="zh-TW" sz="1800" b="1">
                <a:solidFill>
                  <a:schemeClr val="accent1"/>
                </a:solidFill>
                <a:latin typeface="Lato"/>
                <a:ea typeface="Lato"/>
                <a:cs typeface="Lato"/>
                <a:sym typeface="Lato"/>
              </a:rPr>
              <a:t>年輕</a:t>
            </a:r>
            <a:endParaRPr sz="1800" b="1">
              <a:solidFill>
                <a:schemeClr val="accent1"/>
              </a:solidFill>
              <a:latin typeface="Lato"/>
              <a:ea typeface="Lato"/>
              <a:cs typeface="Lato"/>
              <a:sym typeface="Lato"/>
            </a:endParaRPr>
          </a:p>
          <a:p>
            <a:pPr marL="457200" lvl="0" indent="-342900" algn="l" rtl="0">
              <a:lnSpc>
                <a:spcPct val="150000"/>
              </a:lnSpc>
              <a:spcBef>
                <a:spcPts val="0"/>
              </a:spcBef>
              <a:spcAft>
                <a:spcPts val="0"/>
              </a:spcAft>
              <a:buClr>
                <a:schemeClr val="accent1"/>
              </a:buClr>
              <a:buSzPts val="1800"/>
              <a:buFont typeface="Lato"/>
              <a:buChar char="●"/>
            </a:pPr>
            <a:r>
              <a:rPr lang="zh-TW" sz="1800" b="1">
                <a:solidFill>
                  <a:schemeClr val="accent1"/>
                </a:solidFill>
                <a:latin typeface="Lato"/>
                <a:ea typeface="Lato"/>
                <a:cs typeface="Lato"/>
                <a:sym typeface="Lato"/>
              </a:rPr>
              <a:t>收入不高</a:t>
            </a:r>
            <a:endParaRPr sz="1800" b="1">
              <a:solidFill>
                <a:schemeClr val="accent1"/>
              </a:solidFill>
              <a:latin typeface="Lato"/>
              <a:ea typeface="Lato"/>
              <a:cs typeface="Lato"/>
              <a:sym typeface="Lato"/>
            </a:endParaRPr>
          </a:p>
          <a:p>
            <a:pPr marL="457200" lvl="0" indent="-342900" algn="l" rtl="0">
              <a:lnSpc>
                <a:spcPct val="150000"/>
              </a:lnSpc>
              <a:spcBef>
                <a:spcPts val="0"/>
              </a:spcBef>
              <a:spcAft>
                <a:spcPts val="0"/>
              </a:spcAft>
              <a:buClr>
                <a:schemeClr val="accent1"/>
              </a:buClr>
              <a:buSzPts val="1800"/>
              <a:buFont typeface="Lato"/>
              <a:buChar char="●"/>
            </a:pPr>
            <a:r>
              <a:rPr lang="zh-TW" sz="1800" b="1">
                <a:solidFill>
                  <a:schemeClr val="accent1"/>
                </a:solidFill>
                <a:latin typeface="Lato"/>
                <a:ea typeface="Lato"/>
                <a:cs typeface="Lato"/>
                <a:sym typeface="Lato"/>
              </a:rPr>
              <a:t>數位通路互動指標稍微高於平均</a:t>
            </a:r>
            <a:endParaRPr sz="1800" b="1">
              <a:solidFill>
                <a:schemeClr val="accent1"/>
              </a:solidFill>
              <a:latin typeface="Lato"/>
              <a:ea typeface="Lato"/>
              <a:cs typeface="Lato"/>
              <a:sym typeface="Lato"/>
            </a:endParaRPr>
          </a:p>
          <a:p>
            <a:pPr marL="457200" lvl="0" indent="-342900" algn="l" rtl="0">
              <a:lnSpc>
                <a:spcPct val="150000"/>
              </a:lnSpc>
              <a:spcBef>
                <a:spcPts val="0"/>
              </a:spcBef>
              <a:spcAft>
                <a:spcPts val="0"/>
              </a:spcAft>
              <a:buClr>
                <a:schemeClr val="accent1"/>
              </a:buClr>
              <a:buSzPts val="1800"/>
              <a:buFont typeface="Lato"/>
              <a:buChar char="●"/>
            </a:pPr>
            <a:r>
              <a:rPr lang="zh-TW" sz="1800" b="1">
                <a:solidFill>
                  <a:schemeClr val="accent1"/>
                </a:solidFill>
                <a:latin typeface="Lato"/>
                <a:ea typeface="Lato"/>
                <a:cs typeface="Lato"/>
                <a:sym typeface="Lato"/>
              </a:rPr>
              <a:t>購買比例不低，可能是申購點點貸</a:t>
            </a:r>
            <a:endParaRPr sz="1800" b="1">
              <a:solidFill>
                <a:schemeClr val="accent1"/>
              </a:solidFill>
              <a:latin typeface="Lato"/>
              <a:ea typeface="Lato"/>
              <a:cs typeface="Lato"/>
              <a:sym typeface="Lato"/>
            </a:endParaRPr>
          </a:p>
        </p:txBody>
      </p:sp>
      <p:sp>
        <p:nvSpPr>
          <p:cNvPr id="611" name="Google Shape;611;gdbc5ffe152_2_2"/>
          <p:cNvSpPr txBox="1"/>
          <p:nvPr/>
        </p:nvSpPr>
        <p:spPr>
          <a:xfrm>
            <a:off x="450500" y="321450"/>
            <a:ext cx="3000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3200" b="1">
                <a:solidFill>
                  <a:schemeClr val="dk1"/>
                </a:solidFill>
                <a:latin typeface="Playfair Display"/>
                <a:ea typeface="Playfair Display"/>
                <a:cs typeface="Playfair Display"/>
                <a:sym typeface="Playfair Display"/>
              </a:rPr>
              <a:t>點點貸客戶群</a:t>
            </a:r>
            <a:endParaRPr/>
          </a:p>
        </p:txBody>
      </p:sp>
      <p:sp>
        <p:nvSpPr>
          <p:cNvPr id="612" name="Google Shape;612;gdbc5ffe152_2_2"/>
          <p:cNvSpPr txBox="1"/>
          <p:nvPr/>
        </p:nvSpPr>
        <p:spPr>
          <a:xfrm>
            <a:off x="6926850" y="1763825"/>
            <a:ext cx="235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b="1">
                <a:solidFill>
                  <a:schemeClr val="accent1"/>
                </a:solidFill>
                <a:latin typeface="Microsoft JhengHei"/>
                <a:ea typeface="Microsoft JhengHei"/>
                <a:cs typeface="Microsoft JhengHei"/>
                <a:sym typeface="Microsoft JhengHei"/>
              </a:rPr>
              <a:t>(總消費金額/總消費次數)</a:t>
            </a:r>
            <a:endParaRPr>
              <a:solidFill>
                <a:schemeClr val="accent1"/>
              </a:solidFill>
              <a:latin typeface="Microsoft JhengHei"/>
              <a:ea typeface="Microsoft JhengHei"/>
              <a:cs typeface="Microsoft JhengHei"/>
              <a:sym typeface="Microsoft JhengHei"/>
            </a:endParaRPr>
          </a:p>
        </p:txBody>
      </p:sp>
      <p:pic>
        <p:nvPicPr>
          <p:cNvPr id="613" name="Google Shape;613;gdbc5ffe152_2_2"/>
          <p:cNvPicPr preferRelativeResize="0"/>
          <p:nvPr/>
        </p:nvPicPr>
        <p:blipFill rotWithShape="1">
          <a:blip r:embed="rId3">
            <a:alphaModFix/>
          </a:blip>
          <a:srcRect l="20479" t="48799" r="67234" b="11897"/>
          <a:stretch/>
        </p:blipFill>
        <p:spPr>
          <a:xfrm>
            <a:off x="5333850" y="843124"/>
            <a:ext cx="1569074" cy="2363226"/>
          </a:xfrm>
          <a:prstGeom prst="rect">
            <a:avLst/>
          </a:prstGeom>
          <a:noFill/>
          <a:ln>
            <a:noFill/>
          </a:ln>
        </p:spPr>
      </p:pic>
      <p:pic>
        <p:nvPicPr>
          <p:cNvPr id="614" name="Google Shape;614;gdbc5ffe152_2_2"/>
          <p:cNvPicPr preferRelativeResize="0"/>
          <p:nvPr/>
        </p:nvPicPr>
        <p:blipFill>
          <a:blip r:embed="rId4">
            <a:alphaModFix/>
          </a:blip>
          <a:stretch>
            <a:fillRect/>
          </a:stretch>
        </p:blipFill>
        <p:spPr>
          <a:xfrm>
            <a:off x="7004700" y="100599"/>
            <a:ext cx="2139300" cy="16632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latin typeface="Microsoft JhengHei"/>
                <a:ea typeface="Microsoft JhengHei"/>
                <a:cs typeface="Microsoft JhengHei"/>
                <a:sym typeface="Microsoft JhengHei"/>
              </a:rPr>
              <a:t>Agenda</a:t>
            </a:r>
            <a:endParaRPr>
              <a:latin typeface="Microsoft JhengHei"/>
              <a:ea typeface="Microsoft JhengHei"/>
              <a:cs typeface="Microsoft JhengHei"/>
              <a:sym typeface="Microsoft JhengHei"/>
            </a:endParaRPr>
          </a:p>
        </p:txBody>
      </p:sp>
      <p:sp>
        <p:nvSpPr>
          <p:cNvPr id="116" name="Google Shape;116;p2"/>
          <p:cNvSpPr txBox="1">
            <a:spLocks noGrp="1"/>
          </p:cNvSpPr>
          <p:nvPr>
            <p:ph type="body" idx="1"/>
          </p:nvPr>
        </p:nvSpPr>
        <p:spPr>
          <a:xfrm>
            <a:off x="1642675" y="1817700"/>
            <a:ext cx="3096000" cy="492600"/>
          </a:xfrm>
          <a:prstGeom prst="rect">
            <a:avLst/>
          </a:prstGeom>
          <a:noFill/>
          <a:ln>
            <a:noFill/>
          </a:ln>
        </p:spPr>
        <p:txBody>
          <a:bodyPr spcFirstLastPara="1" wrap="square" lIns="91425" tIns="91425" rIns="91425" bIns="91425" anchor="t" anchorCtr="0">
            <a:normAutofit/>
          </a:bodyPr>
          <a:lstStyle/>
          <a:p>
            <a:pPr marL="0" lvl="0" indent="0" algn="l" rtl="0">
              <a:lnSpc>
                <a:spcPct val="200000"/>
              </a:lnSpc>
              <a:spcBef>
                <a:spcPts val="0"/>
              </a:spcBef>
              <a:spcAft>
                <a:spcPts val="1000"/>
              </a:spcAft>
              <a:buNone/>
            </a:pPr>
            <a:r>
              <a:rPr lang="zh-TW" sz="2000" b="1">
                <a:solidFill>
                  <a:schemeClr val="accent1"/>
                </a:solidFill>
                <a:latin typeface="Microsoft JhengHei"/>
                <a:ea typeface="Microsoft JhengHei"/>
                <a:cs typeface="Microsoft JhengHei"/>
                <a:sym typeface="Microsoft JhengHei"/>
              </a:rPr>
              <a:t>特徵工程</a:t>
            </a:r>
            <a:endParaRPr sz="2000" b="1">
              <a:solidFill>
                <a:schemeClr val="accent1"/>
              </a:solidFill>
              <a:latin typeface="Microsoft JhengHei"/>
              <a:ea typeface="Microsoft JhengHei"/>
              <a:cs typeface="Microsoft JhengHei"/>
              <a:sym typeface="Microsoft JhengHei"/>
            </a:endParaRPr>
          </a:p>
        </p:txBody>
      </p:sp>
      <p:sp>
        <p:nvSpPr>
          <p:cNvPr id="117" name="Google Shape;117;p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500"/>
              <a:buNone/>
            </a:pPr>
            <a:fld id="{00000000-1234-1234-1234-123412341234}" type="slidenum">
              <a:rPr lang="en-US" altLang="zh-TW" sz="1500" b="1"/>
              <a:t>2</a:t>
            </a:fld>
            <a:endParaRPr sz="1500" b="1"/>
          </a:p>
        </p:txBody>
      </p:sp>
      <p:grpSp>
        <p:nvGrpSpPr>
          <p:cNvPr id="118" name="Google Shape;118;p2"/>
          <p:cNvGrpSpPr/>
          <p:nvPr/>
        </p:nvGrpSpPr>
        <p:grpSpPr>
          <a:xfrm>
            <a:off x="990725" y="1797700"/>
            <a:ext cx="651943" cy="385100"/>
            <a:chOff x="990725" y="1797700"/>
            <a:chExt cx="651943" cy="385100"/>
          </a:xfrm>
        </p:grpSpPr>
        <p:sp>
          <p:nvSpPr>
            <p:cNvPr id="119" name="Google Shape;119;p2"/>
            <p:cNvSpPr/>
            <p:nvPr/>
          </p:nvSpPr>
          <p:spPr>
            <a:xfrm>
              <a:off x="990725" y="1953300"/>
              <a:ext cx="548700" cy="229500"/>
            </a:xfrm>
            <a:prstGeom prst="roundRect">
              <a:avLst>
                <a:gd name="adj" fmla="val 16667"/>
              </a:avLst>
            </a:prstGeom>
            <a:solidFill>
              <a:srgbClr val="F55E61">
                <a:alpha val="2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txBox="1"/>
            <p:nvPr/>
          </p:nvSpPr>
          <p:spPr>
            <a:xfrm>
              <a:off x="1093968" y="1797700"/>
              <a:ext cx="548700" cy="384900"/>
            </a:xfrm>
            <a:prstGeom prst="rect">
              <a:avLst/>
            </a:prstGeom>
            <a:noFill/>
            <a:ln>
              <a:noFill/>
            </a:ln>
          </p:spPr>
          <p:txBody>
            <a:bodyPr spcFirstLastPara="1" wrap="square" lIns="0" tIns="0" rIns="0" bIns="0" anchor="t" anchorCtr="0">
              <a:spAutoFit/>
            </a:bodyPr>
            <a:lstStyle/>
            <a:p>
              <a:pPr marL="0" marR="0" lvl="0" indent="0" algn="l" rtl="0">
                <a:lnSpc>
                  <a:spcPct val="193181"/>
                </a:lnSpc>
                <a:spcBef>
                  <a:spcPts val="0"/>
                </a:spcBef>
                <a:spcAft>
                  <a:spcPts val="0"/>
                </a:spcAft>
                <a:buNone/>
              </a:pPr>
              <a:r>
                <a:rPr lang="zh-TW" sz="2500" b="1" i="0" u="none" strike="noStrike" cap="none">
                  <a:solidFill>
                    <a:srgbClr val="A61C00"/>
                  </a:solidFill>
                  <a:latin typeface="Microsoft JhengHei"/>
                  <a:ea typeface="Microsoft JhengHei"/>
                  <a:cs typeface="Microsoft JhengHei"/>
                  <a:sym typeface="Microsoft JhengHei"/>
                </a:rPr>
                <a:t>1.</a:t>
              </a:r>
              <a:endParaRPr sz="2500">
                <a:solidFill>
                  <a:srgbClr val="A61C00"/>
                </a:solidFill>
              </a:endParaRPr>
            </a:p>
          </p:txBody>
        </p:sp>
      </p:grpSp>
      <p:sp>
        <p:nvSpPr>
          <p:cNvPr id="121" name="Google Shape;121;p2"/>
          <p:cNvSpPr txBox="1"/>
          <p:nvPr/>
        </p:nvSpPr>
        <p:spPr>
          <a:xfrm>
            <a:off x="1642675" y="3543850"/>
            <a:ext cx="3000000" cy="4926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1000"/>
              </a:spcAft>
              <a:buNone/>
            </a:pPr>
            <a:r>
              <a:rPr lang="zh-TW" sz="2000" b="1">
                <a:solidFill>
                  <a:schemeClr val="accent1"/>
                </a:solidFill>
                <a:latin typeface="Microsoft JhengHei"/>
                <a:ea typeface="Microsoft JhengHei"/>
                <a:cs typeface="Microsoft JhengHei"/>
                <a:sym typeface="Microsoft JhengHei"/>
              </a:rPr>
              <a:t>PTT 討論度分析</a:t>
            </a:r>
            <a:endParaRPr/>
          </a:p>
        </p:txBody>
      </p:sp>
      <p:sp>
        <p:nvSpPr>
          <p:cNvPr id="122" name="Google Shape;122;p2"/>
          <p:cNvSpPr txBox="1"/>
          <p:nvPr/>
        </p:nvSpPr>
        <p:spPr>
          <a:xfrm>
            <a:off x="1642675" y="2680763"/>
            <a:ext cx="1879800" cy="4926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1000"/>
              </a:spcAft>
              <a:buNone/>
            </a:pPr>
            <a:r>
              <a:rPr lang="zh-TW" sz="2000" b="1">
                <a:solidFill>
                  <a:schemeClr val="accent1"/>
                </a:solidFill>
                <a:latin typeface="Microsoft JhengHei"/>
                <a:ea typeface="Microsoft JhengHei"/>
                <a:cs typeface="Microsoft JhengHei"/>
                <a:sym typeface="Microsoft JhengHei"/>
              </a:rPr>
              <a:t>模型訓練</a:t>
            </a:r>
            <a:endParaRPr/>
          </a:p>
        </p:txBody>
      </p:sp>
      <p:sp>
        <p:nvSpPr>
          <p:cNvPr id="123" name="Google Shape;123;p2"/>
          <p:cNvSpPr txBox="1"/>
          <p:nvPr/>
        </p:nvSpPr>
        <p:spPr>
          <a:xfrm>
            <a:off x="4953000" y="1797700"/>
            <a:ext cx="3000000" cy="4926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1000"/>
              </a:spcAft>
              <a:buNone/>
            </a:pPr>
            <a:r>
              <a:rPr lang="zh-TW" sz="2000" b="1">
                <a:solidFill>
                  <a:schemeClr val="accent1"/>
                </a:solidFill>
                <a:latin typeface="Microsoft JhengHei"/>
                <a:ea typeface="Microsoft JhengHei"/>
                <a:cs typeface="Microsoft JhengHei"/>
                <a:sym typeface="Microsoft JhengHei"/>
              </a:rPr>
              <a:t>行銷方案</a:t>
            </a:r>
            <a:endParaRPr/>
          </a:p>
        </p:txBody>
      </p:sp>
      <p:sp>
        <p:nvSpPr>
          <p:cNvPr id="124" name="Google Shape;124;p2"/>
          <p:cNvSpPr txBox="1"/>
          <p:nvPr/>
        </p:nvSpPr>
        <p:spPr>
          <a:xfrm>
            <a:off x="4953000" y="2607025"/>
            <a:ext cx="3000000" cy="4926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1000"/>
              </a:spcAft>
              <a:buNone/>
            </a:pPr>
            <a:r>
              <a:rPr lang="zh-TW" sz="2000" b="1">
                <a:solidFill>
                  <a:schemeClr val="accent1"/>
                </a:solidFill>
                <a:latin typeface="Microsoft JhengHei"/>
                <a:ea typeface="Microsoft JhengHei"/>
                <a:cs typeface="Microsoft JhengHei"/>
                <a:sym typeface="Microsoft JhengHei"/>
              </a:rPr>
              <a:t>發現與建議</a:t>
            </a:r>
            <a:endParaRPr/>
          </a:p>
        </p:txBody>
      </p:sp>
      <p:grpSp>
        <p:nvGrpSpPr>
          <p:cNvPr id="125" name="Google Shape;125;p2"/>
          <p:cNvGrpSpPr/>
          <p:nvPr/>
        </p:nvGrpSpPr>
        <p:grpSpPr>
          <a:xfrm>
            <a:off x="990725" y="2680775"/>
            <a:ext cx="651943" cy="385100"/>
            <a:chOff x="990725" y="1797700"/>
            <a:chExt cx="651943" cy="385100"/>
          </a:xfrm>
        </p:grpSpPr>
        <p:sp>
          <p:nvSpPr>
            <p:cNvPr id="126" name="Google Shape;126;p2"/>
            <p:cNvSpPr/>
            <p:nvPr/>
          </p:nvSpPr>
          <p:spPr>
            <a:xfrm>
              <a:off x="990725" y="1953300"/>
              <a:ext cx="548700" cy="229500"/>
            </a:xfrm>
            <a:prstGeom prst="roundRect">
              <a:avLst>
                <a:gd name="adj" fmla="val 16667"/>
              </a:avLst>
            </a:prstGeom>
            <a:solidFill>
              <a:srgbClr val="F55E61">
                <a:alpha val="2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txBox="1"/>
            <p:nvPr/>
          </p:nvSpPr>
          <p:spPr>
            <a:xfrm>
              <a:off x="1093968" y="1797700"/>
              <a:ext cx="548700" cy="384900"/>
            </a:xfrm>
            <a:prstGeom prst="rect">
              <a:avLst/>
            </a:prstGeom>
            <a:noFill/>
            <a:ln>
              <a:noFill/>
            </a:ln>
          </p:spPr>
          <p:txBody>
            <a:bodyPr spcFirstLastPara="1" wrap="square" lIns="0" tIns="0" rIns="0" bIns="0" anchor="t" anchorCtr="0">
              <a:spAutoFit/>
            </a:bodyPr>
            <a:lstStyle/>
            <a:p>
              <a:pPr marL="0" marR="0" lvl="0" indent="0" algn="l" rtl="0">
                <a:lnSpc>
                  <a:spcPct val="193181"/>
                </a:lnSpc>
                <a:spcBef>
                  <a:spcPts val="0"/>
                </a:spcBef>
                <a:spcAft>
                  <a:spcPts val="0"/>
                </a:spcAft>
                <a:buNone/>
              </a:pPr>
              <a:r>
                <a:rPr lang="zh-TW" sz="2500" b="1">
                  <a:solidFill>
                    <a:srgbClr val="A61C00"/>
                  </a:solidFill>
                  <a:latin typeface="Microsoft JhengHei"/>
                  <a:ea typeface="Microsoft JhengHei"/>
                  <a:cs typeface="Microsoft JhengHei"/>
                  <a:sym typeface="Microsoft JhengHei"/>
                </a:rPr>
                <a:t>2</a:t>
              </a:r>
              <a:r>
                <a:rPr lang="zh-TW" sz="2500" b="1" i="0" u="none" strike="noStrike" cap="none">
                  <a:solidFill>
                    <a:srgbClr val="A61C00"/>
                  </a:solidFill>
                  <a:latin typeface="Microsoft JhengHei"/>
                  <a:ea typeface="Microsoft JhengHei"/>
                  <a:cs typeface="Microsoft JhengHei"/>
                  <a:sym typeface="Microsoft JhengHei"/>
                </a:rPr>
                <a:t>.</a:t>
              </a:r>
              <a:endParaRPr sz="2500">
                <a:solidFill>
                  <a:srgbClr val="A61C00"/>
                </a:solidFill>
              </a:endParaRPr>
            </a:p>
          </p:txBody>
        </p:sp>
      </p:grpSp>
      <p:grpSp>
        <p:nvGrpSpPr>
          <p:cNvPr id="128" name="Google Shape;128;p2"/>
          <p:cNvGrpSpPr/>
          <p:nvPr/>
        </p:nvGrpSpPr>
        <p:grpSpPr>
          <a:xfrm>
            <a:off x="990725" y="3543850"/>
            <a:ext cx="651943" cy="385100"/>
            <a:chOff x="990725" y="1797700"/>
            <a:chExt cx="651943" cy="385100"/>
          </a:xfrm>
        </p:grpSpPr>
        <p:sp>
          <p:nvSpPr>
            <p:cNvPr id="129" name="Google Shape;129;p2"/>
            <p:cNvSpPr/>
            <p:nvPr/>
          </p:nvSpPr>
          <p:spPr>
            <a:xfrm>
              <a:off x="990725" y="1953300"/>
              <a:ext cx="548700" cy="229500"/>
            </a:xfrm>
            <a:prstGeom prst="roundRect">
              <a:avLst>
                <a:gd name="adj" fmla="val 16667"/>
              </a:avLst>
            </a:prstGeom>
            <a:solidFill>
              <a:srgbClr val="F55E61">
                <a:alpha val="2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txBox="1"/>
            <p:nvPr/>
          </p:nvSpPr>
          <p:spPr>
            <a:xfrm>
              <a:off x="1093968" y="1797700"/>
              <a:ext cx="548700" cy="384900"/>
            </a:xfrm>
            <a:prstGeom prst="rect">
              <a:avLst/>
            </a:prstGeom>
            <a:noFill/>
            <a:ln>
              <a:noFill/>
            </a:ln>
          </p:spPr>
          <p:txBody>
            <a:bodyPr spcFirstLastPara="1" wrap="square" lIns="0" tIns="0" rIns="0" bIns="0" anchor="t" anchorCtr="0">
              <a:spAutoFit/>
            </a:bodyPr>
            <a:lstStyle/>
            <a:p>
              <a:pPr marL="0" marR="0" lvl="0" indent="0" algn="l" rtl="0">
                <a:lnSpc>
                  <a:spcPct val="193181"/>
                </a:lnSpc>
                <a:spcBef>
                  <a:spcPts val="0"/>
                </a:spcBef>
                <a:spcAft>
                  <a:spcPts val="0"/>
                </a:spcAft>
                <a:buNone/>
              </a:pPr>
              <a:r>
                <a:rPr lang="zh-TW" sz="2500" b="1">
                  <a:solidFill>
                    <a:srgbClr val="A61C00"/>
                  </a:solidFill>
                  <a:latin typeface="Microsoft JhengHei"/>
                  <a:ea typeface="Microsoft JhengHei"/>
                  <a:cs typeface="Microsoft JhengHei"/>
                  <a:sym typeface="Microsoft JhengHei"/>
                </a:rPr>
                <a:t>3</a:t>
              </a:r>
              <a:r>
                <a:rPr lang="zh-TW" sz="2500" b="1" i="0" u="none" strike="noStrike" cap="none">
                  <a:solidFill>
                    <a:srgbClr val="A61C00"/>
                  </a:solidFill>
                  <a:latin typeface="Microsoft JhengHei"/>
                  <a:ea typeface="Microsoft JhengHei"/>
                  <a:cs typeface="Microsoft JhengHei"/>
                  <a:sym typeface="Microsoft JhengHei"/>
                </a:rPr>
                <a:t>.</a:t>
              </a:r>
              <a:endParaRPr sz="2500">
                <a:solidFill>
                  <a:srgbClr val="A61C00"/>
                </a:solidFill>
              </a:endParaRPr>
            </a:p>
          </p:txBody>
        </p:sp>
      </p:grpSp>
      <p:grpSp>
        <p:nvGrpSpPr>
          <p:cNvPr id="131" name="Google Shape;131;p2"/>
          <p:cNvGrpSpPr/>
          <p:nvPr/>
        </p:nvGrpSpPr>
        <p:grpSpPr>
          <a:xfrm>
            <a:off x="4301050" y="1797700"/>
            <a:ext cx="651943" cy="385100"/>
            <a:chOff x="990725" y="1797700"/>
            <a:chExt cx="651943" cy="385100"/>
          </a:xfrm>
        </p:grpSpPr>
        <p:sp>
          <p:nvSpPr>
            <p:cNvPr id="132" name="Google Shape;132;p2"/>
            <p:cNvSpPr/>
            <p:nvPr/>
          </p:nvSpPr>
          <p:spPr>
            <a:xfrm>
              <a:off x="990725" y="1953300"/>
              <a:ext cx="548700" cy="229500"/>
            </a:xfrm>
            <a:prstGeom prst="roundRect">
              <a:avLst>
                <a:gd name="adj" fmla="val 16667"/>
              </a:avLst>
            </a:prstGeom>
            <a:solidFill>
              <a:srgbClr val="F55E61">
                <a:alpha val="2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txBox="1"/>
            <p:nvPr/>
          </p:nvSpPr>
          <p:spPr>
            <a:xfrm>
              <a:off x="1093968" y="1797700"/>
              <a:ext cx="548700" cy="384900"/>
            </a:xfrm>
            <a:prstGeom prst="rect">
              <a:avLst/>
            </a:prstGeom>
            <a:noFill/>
            <a:ln>
              <a:noFill/>
            </a:ln>
          </p:spPr>
          <p:txBody>
            <a:bodyPr spcFirstLastPara="1" wrap="square" lIns="0" tIns="0" rIns="0" bIns="0" anchor="t" anchorCtr="0">
              <a:spAutoFit/>
            </a:bodyPr>
            <a:lstStyle/>
            <a:p>
              <a:pPr marL="0" marR="0" lvl="0" indent="0" algn="l" rtl="0">
                <a:lnSpc>
                  <a:spcPct val="193181"/>
                </a:lnSpc>
                <a:spcBef>
                  <a:spcPts val="0"/>
                </a:spcBef>
                <a:spcAft>
                  <a:spcPts val="0"/>
                </a:spcAft>
                <a:buNone/>
              </a:pPr>
              <a:r>
                <a:rPr lang="zh-TW" sz="2500" b="1">
                  <a:solidFill>
                    <a:srgbClr val="A61C00"/>
                  </a:solidFill>
                  <a:latin typeface="Microsoft JhengHei"/>
                  <a:ea typeface="Microsoft JhengHei"/>
                  <a:cs typeface="Microsoft JhengHei"/>
                  <a:sym typeface="Microsoft JhengHei"/>
                </a:rPr>
                <a:t>4</a:t>
              </a:r>
              <a:r>
                <a:rPr lang="zh-TW" sz="2500" b="1" i="0" u="none" strike="noStrike" cap="none">
                  <a:solidFill>
                    <a:srgbClr val="A61C00"/>
                  </a:solidFill>
                  <a:latin typeface="Microsoft JhengHei"/>
                  <a:ea typeface="Microsoft JhengHei"/>
                  <a:cs typeface="Microsoft JhengHei"/>
                  <a:sym typeface="Microsoft JhengHei"/>
                </a:rPr>
                <a:t>.</a:t>
              </a:r>
              <a:endParaRPr sz="2500">
                <a:solidFill>
                  <a:srgbClr val="A61C00"/>
                </a:solidFill>
              </a:endParaRPr>
            </a:p>
          </p:txBody>
        </p:sp>
      </p:grpSp>
      <p:grpSp>
        <p:nvGrpSpPr>
          <p:cNvPr id="134" name="Google Shape;134;p2"/>
          <p:cNvGrpSpPr/>
          <p:nvPr/>
        </p:nvGrpSpPr>
        <p:grpSpPr>
          <a:xfrm>
            <a:off x="4301050" y="2633538"/>
            <a:ext cx="651943" cy="385100"/>
            <a:chOff x="990725" y="1797700"/>
            <a:chExt cx="651943" cy="385100"/>
          </a:xfrm>
        </p:grpSpPr>
        <p:sp>
          <p:nvSpPr>
            <p:cNvPr id="135" name="Google Shape;135;p2"/>
            <p:cNvSpPr/>
            <p:nvPr/>
          </p:nvSpPr>
          <p:spPr>
            <a:xfrm>
              <a:off x="990725" y="1953300"/>
              <a:ext cx="548700" cy="229500"/>
            </a:xfrm>
            <a:prstGeom prst="roundRect">
              <a:avLst>
                <a:gd name="adj" fmla="val 16667"/>
              </a:avLst>
            </a:prstGeom>
            <a:solidFill>
              <a:srgbClr val="F55E61">
                <a:alpha val="2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txBox="1"/>
            <p:nvPr/>
          </p:nvSpPr>
          <p:spPr>
            <a:xfrm>
              <a:off x="1093968" y="1797700"/>
              <a:ext cx="548700" cy="384900"/>
            </a:xfrm>
            <a:prstGeom prst="rect">
              <a:avLst/>
            </a:prstGeom>
            <a:noFill/>
            <a:ln>
              <a:noFill/>
            </a:ln>
          </p:spPr>
          <p:txBody>
            <a:bodyPr spcFirstLastPara="1" wrap="square" lIns="0" tIns="0" rIns="0" bIns="0" anchor="t" anchorCtr="0">
              <a:spAutoFit/>
            </a:bodyPr>
            <a:lstStyle/>
            <a:p>
              <a:pPr marL="0" marR="0" lvl="0" indent="0" algn="l" rtl="0">
                <a:lnSpc>
                  <a:spcPct val="193181"/>
                </a:lnSpc>
                <a:spcBef>
                  <a:spcPts val="0"/>
                </a:spcBef>
                <a:spcAft>
                  <a:spcPts val="0"/>
                </a:spcAft>
                <a:buNone/>
              </a:pPr>
              <a:r>
                <a:rPr lang="zh-TW" sz="2500" b="1">
                  <a:solidFill>
                    <a:srgbClr val="A61C00"/>
                  </a:solidFill>
                  <a:latin typeface="Microsoft JhengHei"/>
                  <a:ea typeface="Microsoft JhengHei"/>
                  <a:cs typeface="Microsoft JhengHei"/>
                  <a:sym typeface="Microsoft JhengHei"/>
                </a:rPr>
                <a:t>5</a:t>
              </a:r>
              <a:r>
                <a:rPr lang="zh-TW" sz="2500" b="1" i="0" u="none" strike="noStrike" cap="none">
                  <a:solidFill>
                    <a:srgbClr val="A61C00"/>
                  </a:solidFill>
                  <a:latin typeface="Microsoft JhengHei"/>
                  <a:ea typeface="Microsoft JhengHei"/>
                  <a:cs typeface="Microsoft JhengHei"/>
                  <a:sym typeface="Microsoft JhengHei"/>
                </a:rPr>
                <a:t>.</a:t>
              </a:r>
              <a:endParaRPr sz="2500">
                <a:solidFill>
                  <a:srgbClr val="A61C00"/>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gdbc5ffe152_2_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金主不要走</a:t>
            </a:r>
            <a:endParaRPr/>
          </a:p>
        </p:txBody>
      </p:sp>
      <p:sp>
        <p:nvSpPr>
          <p:cNvPr id="620" name="Google Shape;620;gdbc5ffe152_2_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lnSpc>
                <a:spcPct val="150000"/>
              </a:lnSpc>
              <a:spcBef>
                <a:spcPts val="0"/>
              </a:spcBef>
              <a:spcAft>
                <a:spcPts val="0"/>
              </a:spcAft>
              <a:buClr>
                <a:schemeClr val="accent1"/>
              </a:buClr>
              <a:buSzPts val="1800"/>
              <a:buChar char="●"/>
            </a:pPr>
            <a:r>
              <a:rPr lang="zh-TW" b="1">
                <a:solidFill>
                  <a:schemeClr val="accent1"/>
                </a:solidFill>
              </a:rPr>
              <a:t>有一定收入</a:t>
            </a:r>
            <a:endParaRPr b="1">
              <a:solidFill>
                <a:schemeClr val="accent1"/>
              </a:solidFill>
            </a:endParaRPr>
          </a:p>
          <a:p>
            <a:pPr marL="457200" lvl="0" indent="-342900" algn="l" rtl="0">
              <a:lnSpc>
                <a:spcPct val="150000"/>
              </a:lnSpc>
              <a:spcBef>
                <a:spcPts val="0"/>
              </a:spcBef>
              <a:spcAft>
                <a:spcPts val="0"/>
              </a:spcAft>
              <a:buClr>
                <a:schemeClr val="accent1"/>
              </a:buClr>
              <a:buSzPts val="1800"/>
              <a:buChar char="●"/>
            </a:pPr>
            <a:r>
              <a:rPr lang="zh-TW" b="1">
                <a:solidFill>
                  <a:schemeClr val="accent1"/>
                </a:solidFill>
              </a:rPr>
              <a:t>數位通路指標高</a:t>
            </a:r>
            <a:endParaRPr b="1">
              <a:solidFill>
                <a:schemeClr val="accent1"/>
              </a:solidFill>
            </a:endParaRPr>
          </a:p>
          <a:p>
            <a:pPr marL="457200" lvl="0" indent="-342900" algn="l" rtl="0">
              <a:lnSpc>
                <a:spcPct val="150000"/>
              </a:lnSpc>
              <a:spcBef>
                <a:spcPts val="0"/>
              </a:spcBef>
              <a:spcAft>
                <a:spcPts val="0"/>
              </a:spcAft>
              <a:buClr>
                <a:schemeClr val="accent1"/>
              </a:buClr>
              <a:buSzPts val="1800"/>
              <a:buChar char="●"/>
            </a:pPr>
            <a:r>
              <a:rPr lang="zh-TW" b="1">
                <a:solidFill>
                  <a:schemeClr val="accent1"/>
                </a:solidFill>
              </a:rPr>
              <a:t>青壯年</a:t>
            </a:r>
            <a:endParaRPr b="1">
              <a:solidFill>
                <a:schemeClr val="accent1"/>
              </a:solidFill>
            </a:endParaRPr>
          </a:p>
          <a:p>
            <a:pPr marL="457200" lvl="0" indent="-342900" algn="l" rtl="0">
              <a:lnSpc>
                <a:spcPct val="150000"/>
              </a:lnSpc>
              <a:spcBef>
                <a:spcPts val="0"/>
              </a:spcBef>
              <a:spcAft>
                <a:spcPts val="0"/>
              </a:spcAft>
              <a:buClr>
                <a:schemeClr val="accent1"/>
              </a:buClr>
              <a:buSzPts val="1800"/>
              <a:buChar char="●"/>
            </a:pPr>
            <a:r>
              <a:rPr lang="zh-TW" b="1">
                <a:solidFill>
                  <a:schemeClr val="accent1"/>
                </a:solidFill>
              </a:rPr>
              <a:t>購買基金比例第二高</a:t>
            </a:r>
            <a:endParaRPr b="1">
              <a:solidFill>
                <a:schemeClr val="accent1"/>
              </a:solidFill>
            </a:endParaRPr>
          </a:p>
          <a:p>
            <a:pPr marL="457200" lvl="0" indent="-342900" algn="l" rtl="0">
              <a:lnSpc>
                <a:spcPct val="150000"/>
              </a:lnSpc>
              <a:spcBef>
                <a:spcPts val="0"/>
              </a:spcBef>
              <a:spcAft>
                <a:spcPts val="0"/>
              </a:spcAft>
              <a:buClr>
                <a:schemeClr val="accent1"/>
              </a:buClr>
              <a:buSzPts val="1800"/>
              <a:buChar char="●"/>
            </a:pPr>
            <a:r>
              <a:rPr lang="zh-TW" b="1">
                <a:solidFill>
                  <a:schemeClr val="accent1"/>
                </a:solidFill>
              </a:rPr>
              <a:t>台新大客戶</a:t>
            </a:r>
            <a:endParaRPr b="1">
              <a:solidFill>
                <a:schemeClr val="accent1"/>
              </a:solidFill>
            </a:endParaRPr>
          </a:p>
          <a:p>
            <a:pPr marL="0" lvl="0" indent="0" algn="l" rtl="0">
              <a:lnSpc>
                <a:spcPct val="150000"/>
              </a:lnSpc>
              <a:spcBef>
                <a:spcPts val="0"/>
              </a:spcBef>
              <a:spcAft>
                <a:spcPts val="0"/>
              </a:spcAft>
              <a:buNone/>
            </a:pPr>
            <a:endParaRPr b="1">
              <a:solidFill>
                <a:schemeClr val="accent1"/>
              </a:solidFill>
            </a:endParaRPr>
          </a:p>
          <a:p>
            <a:pPr marL="0" lvl="0" indent="0" algn="l" rtl="0">
              <a:lnSpc>
                <a:spcPct val="150000"/>
              </a:lnSpc>
              <a:spcBef>
                <a:spcPts val="0"/>
              </a:spcBef>
              <a:spcAft>
                <a:spcPts val="0"/>
              </a:spcAft>
              <a:buNone/>
            </a:pPr>
            <a:endParaRPr b="1">
              <a:solidFill>
                <a:schemeClr val="accent1"/>
              </a:solidFill>
            </a:endParaRPr>
          </a:p>
          <a:p>
            <a:pPr marL="0" lvl="0" indent="0" algn="l" rtl="0">
              <a:lnSpc>
                <a:spcPct val="150000"/>
              </a:lnSpc>
              <a:spcBef>
                <a:spcPts val="0"/>
              </a:spcBef>
              <a:spcAft>
                <a:spcPts val="0"/>
              </a:spcAft>
              <a:buNone/>
            </a:pPr>
            <a:endParaRPr b="1">
              <a:solidFill>
                <a:schemeClr val="accent1"/>
              </a:solidFill>
            </a:endParaRPr>
          </a:p>
          <a:p>
            <a:pPr marL="0" lvl="0" indent="0" algn="l" rtl="0">
              <a:lnSpc>
                <a:spcPct val="150000"/>
              </a:lnSpc>
              <a:spcBef>
                <a:spcPts val="0"/>
              </a:spcBef>
              <a:spcAft>
                <a:spcPts val="0"/>
              </a:spcAft>
              <a:buNone/>
            </a:pPr>
            <a:endParaRPr b="1">
              <a:solidFill>
                <a:schemeClr val="accent1"/>
              </a:solidFill>
            </a:endParaRPr>
          </a:p>
        </p:txBody>
      </p:sp>
      <p:sp>
        <p:nvSpPr>
          <p:cNvPr id="621" name="Google Shape;621;gdbc5ffe152_2_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sz="1500" b="1"/>
              <a:t>20</a:t>
            </a:fld>
            <a:endParaRPr sz="1500" b="1"/>
          </a:p>
        </p:txBody>
      </p:sp>
      <p:sp>
        <p:nvSpPr>
          <p:cNvPr id="622" name="Google Shape;622;gdbc5ffe152_2_23"/>
          <p:cNvSpPr txBox="1"/>
          <p:nvPr/>
        </p:nvSpPr>
        <p:spPr>
          <a:xfrm>
            <a:off x="626100" y="3235600"/>
            <a:ext cx="3304500" cy="17085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Clr>
                <a:schemeClr val="accent1"/>
              </a:buClr>
              <a:buSzPts val="1800"/>
              <a:buFont typeface="Lato"/>
              <a:buChar char="★"/>
            </a:pPr>
            <a:r>
              <a:rPr lang="zh-TW" sz="1800" b="1">
                <a:solidFill>
                  <a:schemeClr val="accent1"/>
                </a:solidFill>
                <a:latin typeface="Lato"/>
                <a:ea typeface="Lato"/>
                <a:cs typeface="Lato"/>
                <a:sym typeface="Lato"/>
              </a:rPr>
              <a:t>策略：</a:t>
            </a:r>
            <a:endParaRPr sz="1800" b="1">
              <a:solidFill>
                <a:schemeClr val="accent1"/>
              </a:solidFill>
              <a:latin typeface="Lato"/>
              <a:ea typeface="Lato"/>
              <a:cs typeface="Lato"/>
              <a:sym typeface="Lato"/>
            </a:endParaRPr>
          </a:p>
          <a:p>
            <a:pPr marL="0" lvl="0" indent="457200" algn="l" rtl="0">
              <a:lnSpc>
                <a:spcPct val="150000"/>
              </a:lnSpc>
              <a:spcBef>
                <a:spcPts val="0"/>
              </a:spcBef>
              <a:spcAft>
                <a:spcPts val="0"/>
              </a:spcAft>
              <a:buNone/>
            </a:pPr>
            <a:r>
              <a:rPr lang="zh-TW" sz="1800" b="1">
                <a:solidFill>
                  <a:schemeClr val="accent1"/>
                </a:solidFill>
                <a:latin typeface="Lato"/>
                <a:ea typeface="Lato"/>
                <a:cs typeface="Lato"/>
                <a:sym typeface="Lato"/>
              </a:rPr>
              <a:t>舊戶手續費優惠</a:t>
            </a:r>
            <a:endParaRPr sz="1800" b="1">
              <a:solidFill>
                <a:schemeClr val="accent1"/>
              </a:solidFill>
              <a:latin typeface="Lato"/>
              <a:ea typeface="Lato"/>
              <a:cs typeface="Lato"/>
              <a:sym typeface="Lato"/>
            </a:endParaRPr>
          </a:p>
          <a:p>
            <a:pPr marL="0" lvl="0" indent="457200" algn="l" rtl="0">
              <a:lnSpc>
                <a:spcPct val="150000"/>
              </a:lnSpc>
              <a:spcBef>
                <a:spcPts val="0"/>
              </a:spcBef>
              <a:spcAft>
                <a:spcPts val="0"/>
              </a:spcAft>
              <a:buNone/>
            </a:pPr>
            <a:r>
              <a:rPr lang="zh-TW" sz="1800" b="1">
                <a:solidFill>
                  <a:schemeClr val="accent1"/>
                </a:solidFill>
                <a:latin typeface="Lato"/>
                <a:ea typeface="Lato"/>
                <a:cs typeface="Lato"/>
                <a:sym typeface="Lato"/>
              </a:rPr>
              <a:t>給予優惠券(類似證券大戶)</a:t>
            </a:r>
            <a:endParaRPr sz="1800" b="1">
              <a:solidFill>
                <a:schemeClr val="accent1"/>
              </a:solidFill>
              <a:latin typeface="Lato"/>
              <a:ea typeface="Lato"/>
              <a:cs typeface="Lato"/>
              <a:sym typeface="Lato"/>
            </a:endParaRPr>
          </a:p>
          <a:p>
            <a:pPr marL="0" lvl="0" indent="457200" algn="l" rtl="0">
              <a:lnSpc>
                <a:spcPct val="150000"/>
              </a:lnSpc>
              <a:spcBef>
                <a:spcPts val="0"/>
              </a:spcBef>
              <a:spcAft>
                <a:spcPts val="0"/>
              </a:spcAft>
              <a:buNone/>
            </a:pPr>
            <a:r>
              <a:rPr lang="zh-TW" sz="1800" b="1">
                <a:solidFill>
                  <a:schemeClr val="accent1"/>
                </a:solidFill>
                <a:latin typeface="Lato"/>
                <a:ea typeface="Lato"/>
                <a:cs typeface="Lato"/>
                <a:sym typeface="Lato"/>
              </a:rPr>
              <a:t>抽獎活動</a:t>
            </a:r>
            <a:endParaRPr sz="1800" b="1">
              <a:solidFill>
                <a:schemeClr val="accent1"/>
              </a:solidFill>
              <a:latin typeface="Lato"/>
              <a:ea typeface="Lato"/>
              <a:cs typeface="Lato"/>
              <a:sym typeface="Lato"/>
            </a:endParaRPr>
          </a:p>
        </p:txBody>
      </p:sp>
      <p:pic>
        <p:nvPicPr>
          <p:cNvPr id="623" name="Google Shape;623;gdbc5ffe152_2_23"/>
          <p:cNvPicPr preferRelativeResize="0"/>
          <p:nvPr/>
        </p:nvPicPr>
        <p:blipFill rotWithShape="1">
          <a:blip r:embed="rId3">
            <a:alphaModFix/>
          </a:blip>
          <a:srcRect l="81890" t="37242" r="4920" b="24464"/>
          <a:stretch/>
        </p:blipFill>
        <p:spPr>
          <a:xfrm>
            <a:off x="5495550" y="924500"/>
            <a:ext cx="1607349" cy="2605900"/>
          </a:xfrm>
          <a:prstGeom prst="rect">
            <a:avLst/>
          </a:prstGeom>
          <a:noFill/>
          <a:ln>
            <a:noFill/>
          </a:ln>
        </p:spPr>
      </p:pic>
      <p:graphicFrame>
        <p:nvGraphicFramePr>
          <p:cNvPr id="624" name="Google Shape;624;gdbc5ffe152_2_23"/>
          <p:cNvGraphicFramePr/>
          <p:nvPr/>
        </p:nvGraphicFramePr>
        <p:xfrm>
          <a:off x="5234688" y="3625405"/>
          <a:ext cx="2266350" cy="1264950"/>
        </p:xfrm>
        <a:graphic>
          <a:graphicData uri="http://schemas.openxmlformats.org/drawingml/2006/table">
            <a:tbl>
              <a:tblPr>
                <a:noFill/>
                <a:tableStyleId>{D60F8426-5AF5-49F2-81C9-7EBF8F6C6368}</a:tableStyleId>
              </a:tblPr>
              <a:tblGrid>
                <a:gridCol w="1076325">
                  <a:extLst>
                    <a:ext uri="{9D8B030D-6E8A-4147-A177-3AD203B41FA5}">
                      <a16:colId xmlns:a16="http://schemas.microsoft.com/office/drawing/2014/main" val="20000"/>
                    </a:ext>
                  </a:extLst>
                </a:gridCol>
                <a:gridCol w="1190025">
                  <a:extLst>
                    <a:ext uri="{9D8B030D-6E8A-4147-A177-3AD203B41FA5}">
                      <a16:colId xmlns:a16="http://schemas.microsoft.com/office/drawing/2014/main" val="20001"/>
                    </a:ext>
                  </a:extLst>
                </a:gridCol>
              </a:tblGrid>
              <a:tr h="414950">
                <a:tc>
                  <a:txBody>
                    <a:bodyPr/>
                    <a:lstStyle/>
                    <a:p>
                      <a:pPr marL="0" lvl="0" indent="0" algn="ctr" rtl="0">
                        <a:lnSpc>
                          <a:spcPct val="110000"/>
                        </a:lnSpc>
                        <a:spcBef>
                          <a:spcPts val="0"/>
                        </a:spcBef>
                        <a:spcAft>
                          <a:spcPts val="0"/>
                        </a:spcAft>
                        <a:buNone/>
                      </a:pPr>
                      <a:r>
                        <a:rPr lang="zh-TW" sz="1450" b="1">
                          <a:solidFill>
                            <a:schemeClr val="accent1"/>
                          </a:solidFill>
                          <a:highlight>
                            <a:srgbClr val="FFFFFF"/>
                          </a:highlight>
                          <a:latin typeface="Microsoft JhengHei"/>
                          <a:ea typeface="Microsoft JhengHei"/>
                          <a:cs typeface="Microsoft JhengHei"/>
                          <a:sym typeface="Microsoft JhengHei"/>
                        </a:rPr>
                        <a:t>人數</a:t>
                      </a:r>
                      <a:endParaRPr b="1">
                        <a:solidFill>
                          <a:schemeClr val="accent1"/>
                        </a:solidFill>
                        <a:latin typeface="Microsoft JhengHei"/>
                        <a:ea typeface="Microsoft JhengHei"/>
                        <a:cs typeface="Microsoft JhengHei"/>
                        <a:sym typeface="Microsoft JhengHe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15886</a:t>
                      </a:r>
                      <a:endParaRPr b="1">
                        <a:solidFill>
                          <a:schemeClr val="accent1"/>
                        </a:solidFill>
                        <a:latin typeface="Microsoft JhengHei"/>
                        <a:ea typeface="Microsoft JhengHei"/>
                        <a:cs typeface="Microsoft JhengHei"/>
                        <a:sym typeface="Microsoft JhengHe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32600">
                <a:tc>
                  <a:txBody>
                    <a:bodyPr/>
                    <a:lstStyle/>
                    <a:p>
                      <a:pPr marL="0" lvl="0" indent="0" algn="ctr" rtl="0">
                        <a:lnSpc>
                          <a:spcPct val="110000"/>
                        </a:lnSpc>
                        <a:spcBef>
                          <a:spcPts val="0"/>
                        </a:spcBef>
                        <a:spcAft>
                          <a:spcPts val="0"/>
                        </a:spcAft>
                        <a:buNone/>
                      </a:pPr>
                      <a:r>
                        <a:rPr lang="zh-TW" sz="1450" b="1">
                          <a:solidFill>
                            <a:schemeClr val="accent1"/>
                          </a:solidFill>
                          <a:highlight>
                            <a:srgbClr val="FFFFFF"/>
                          </a:highlight>
                          <a:latin typeface="Microsoft JhengHei"/>
                          <a:ea typeface="Microsoft JhengHei"/>
                          <a:cs typeface="Microsoft JhengHei"/>
                          <a:sym typeface="Microsoft JhengHei"/>
                        </a:rPr>
                        <a:t>購買人數</a:t>
                      </a:r>
                      <a:endParaRPr b="1">
                        <a:solidFill>
                          <a:schemeClr val="accent1"/>
                        </a:solidFill>
                        <a:latin typeface="Microsoft JhengHei"/>
                        <a:ea typeface="Microsoft JhengHei"/>
                        <a:cs typeface="Microsoft JhengHei"/>
                        <a:sym typeface="Microsoft JhengHe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2754</a:t>
                      </a:r>
                      <a:endParaRPr b="1">
                        <a:solidFill>
                          <a:schemeClr val="accent1"/>
                        </a:solidFill>
                        <a:latin typeface="Microsoft JhengHei"/>
                        <a:ea typeface="Microsoft JhengHei"/>
                        <a:cs typeface="Microsoft JhengHei"/>
                        <a:sym typeface="Microsoft JhengHe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17400">
                <a:tc>
                  <a:txBody>
                    <a:bodyPr/>
                    <a:lstStyle/>
                    <a:p>
                      <a:pPr marL="0" lvl="0" indent="0" algn="ctr" rtl="0">
                        <a:lnSpc>
                          <a:spcPct val="110000"/>
                        </a:lnSpc>
                        <a:spcBef>
                          <a:spcPts val="0"/>
                        </a:spcBef>
                        <a:spcAft>
                          <a:spcPts val="0"/>
                        </a:spcAft>
                        <a:buNone/>
                      </a:pPr>
                      <a:r>
                        <a:rPr lang="zh-TW" sz="1450" b="1">
                          <a:solidFill>
                            <a:schemeClr val="accent1"/>
                          </a:solidFill>
                          <a:highlight>
                            <a:srgbClr val="FFFFFF"/>
                          </a:highlight>
                          <a:latin typeface="Microsoft JhengHei"/>
                          <a:ea typeface="Microsoft JhengHei"/>
                          <a:cs typeface="Microsoft JhengHei"/>
                          <a:sym typeface="Microsoft JhengHei"/>
                        </a:rPr>
                        <a:t>購買比例</a:t>
                      </a:r>
                      <a:endParaRPr sz="1450" b="1">
                        <a:solidFill>
                          <a:schemeClr val="accent1"/>
                        </a:solidFill>
                        <a:highlight>
                          <a:srgbClr val="FFFFFF"/>
                        </a:highlight>
                        <a:latin typeface="Microsoft JhengHei"/>
                        <a:ea typeface="Microsoft JhengHei"/>
                        <a:cs typeface="Microsoft JhengHei"/>
                        <a:sym typeface="Microsoft JhengHe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17.34%</a:t>
                      </a:r>
                      <a:endParaRPr b="1">
                        <a:solidFill>
                          <a:schemeClr val="accent1"/>
                        </a:solidFill>
                        <a:latin typeface="Microsoft JhengHei"/>
                        <a:ea typeface="Microsoft JhengHei"/>
                        <a:cs typeface="Microsoft JhengHei"/>
                        <a:sym typeface="Microsoft JhengHe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sp>
        <p:nvSpPr>
          <p:cNvPr id="625" name="Google Shape;625;gdbc5ffe152_2_23"/>
          <p:cNvSpPr txBox="1"/>
          <p:nvPr/>
        </p:nvSpPr>
        <p:spPr>
          <a:xfrm>
            <a:off x="7004700" y="1834886"/>
            <a:ext cx="231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b="1">
                <a:solidFill>
                  <a:schemeClr val="accent1"/>
                </a:solidFill>
                <a:latin typeface="Playfair Display"/>
                <a:ea typeface="Playfair Display"/>
                <a:cs typeface="Playfair Display"/>
                <a:sym typeface="Playfair Display"/>
              </a:rPr>
              <a:t>(總消費金額/總消費次數)</a:t>
            </a:r>
            <a:endParaRPr>
              <a:solidFill>
                <a:schemeClr val="accent1"/>
              </a:solidFill>
            </a:endParaRPr>
          </a:p>
        </p:txBody>
      </p:sp>
      <p:pic>
        <p:nvPicPr>
          <p:cNvPr id="626" name="Google Shape;626;gdbc5ffe152_2_23"/>
          <p:cNvPicPr preferRelativeResize="0"/>
          <p:nvPr/>
        </p:nvPicPr>
        <p:blipFill>
          <a:blip r:embed="rId4">
            <a:alphaModFix/>
          </a:blip>
          <a:stretch>
            <a:fillRect/>
          </a:stretch>
        </p:blipFill>
        <p:spPr>
          <a:xfrm>
            <a:off x="7004700" y="100599"/>
            <a:ext cx="2139300" cy="16632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gdbc5ffe152_1_6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sz="1500" b="1"/>
              <a:t>21</a:t>
            </a:fld>
            <a:endParaRPr sz="1500" b="1"/>
          </a:p>
        </p:txBody>
      </p:sp>
      <p:sp>
        <p:nvSpPr>
          <p:cNvPr id="632" name="Google Shape;632;gdbc5ffe152_1_62"/>
          <p:cNvSpPr txBox="1">
            <a:spLocks noGrp="1"/>
          </p:cNvSpPr>
          <p:nvPr>
            <p:ph type="title"/>
          </p:nvPr>
        </p:nvSpPr>
        <p:spPr>
          <a:xfrm>
            <a:off x="388075" y="411450"/>
            <a:ext cx="36378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潛在卡友貸客戶</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33" name="Google Shape;633;gdbc5ffe152_1_62"/>
          <p:cNvSpPr txBox="1"/>
          <p:nvPr/>
        </p:nvSpPr>
        <p:spPr>
          <a:xfrm>
            <a:off x="388075" y="1496588"/>
            <a:ext cx="4730100" cy="12930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50000"/>
              </a:lnSpc>
              <a:spcBef>
                <a:spcPts val="0"/>
              </a:spcBef>
              <a:spcAft>
                <a:spcPts val="0"/>
              </a:spcAft>
              <a:buClr>
                <a:schemeClr val="accent1"/>
              </a:buClr>
              <a:buSzPts val="1800"/>
              <a:buFont typeface="Lato"/>
              <a:buChar char="●"/>
            </a:pPr>
            <a:r>
              <a:rPr lang="zh-TW" sz="1800" b="1">
                <a:solidFill>
                  <a:schemeClr val="accent1"/>
                </a:solidFill>
                <a:latin typeface="Lato"/>
                <a:ea typeface="Lato"/>
                <a:cs typeface="Lato"/>
                <a:sym typeface="Lato"/>
              </a:rPr>
              <a:t>總支付帳務驚人(代表常用台新信用卡)</a:t>
            </a:r>
            <a:endParaRPr sz="1800" b="1">
              <a:solidFill>
                <a:schemeClr val="accent1"/>
              </a:solidFill>
              <a:latin typeface="Lato"/>
              <a:ea typeface="Lato"/>
              <a:cs typeface="Lato"/>
              <a:sym typeface="Lato"/>
            </a:endParaRPr>
          </a:p>
          <a:p>
            <a:pPr marL="457200" marR="0" lvl="0" indent="-342900" algn="l" rtl="0">
              <a:lnSpc>
                <a:spcPct val="150000"/>
              </a:lnSpc>
              <a:spcBef>
                <a:spcPts val="0"/>
              </a:spcBef>
              <a:spcAft>
                <a:spcPts val="0"/>
              </a:spcAft>
              <a:buClr>
                <a:schemeClr val="accent1"/>
              </a:buClr>
              <a:buSzPts val="1800"/>
              <a:buFont typeface="Lato"/>
              <a:buChar char="●"/>
            </a:pPr>
            <a:r>
              <a:rPr lang="zh-TW" sz="1800" b="1">
                <a:solidFill>
                  <a:schemeClr val="accent1"/>
                </a:solidFill>
                <a:latin typeface="Lato"/>
                <a:ea typeface="Lato"/>
                <a:cs typeface="Lato"/>
                <a:sym typeface="Lato"/>
              </a:rPr>
              <a:t>收入不低 較好過信貸</a:t>
            </a:r>
            <a:endParaRPr sz="1800" b="1">
              <a:solidFill>
                <a:schemeClr val="accent1"/>
              </a:solidFill>
              <a:latin typeface="Lato"/>
              <a:ea typeface="Lato"/>
              <a:cs typeface="Lato"/>
              <a:sym typeface="Lato"/>
            </a:endParaRPr>
          </a:p>
          <a:p>
            <a:pPr marL="457200" marR="0" lvl="0" indent="-342900" algn="l" rtl="0">
              <a:lnSpc>
                <a:spcPct val="150000"/>
              </a:lnSpc>
              <a:spcBef>
                <a:spcPts val="0"/>
              </a:spcBef>
              <a:spcAft>
                <a:spcPts val="0"/>
              </a:spcAft>
              <a:buClr>
                <a:schemeClr val="accent1"/>
              </a:buClr>
              <a:buSzPts val="1800"/>
              <a:buFont typeface="Lato"/>
              <a:buChar char="●"/>
            </a:pPr>
            <a:r>
              <a:rPr lang="zh-TW" sz="1800" b="1">
                <a:solidFill>
                  <a:schemeClr val="accent1"/>
                </a:solidFill>
                <a:latin typeface="Lato"/>
                <a:ea typeface="Lato"/>
                <a:cs typeface="Lato"/>
                <a:sym typeface="Lato"/>
              </a:rPr>
              <a:t>原本購買比例已經有12.95%</a:t>
            </a:r>
            <a:endParaRPr sz="1900" b="1">
              <a:solidFill>
                <a:schemeClr val="accent1"/>
              </a:solidFill>
            </a:endParaRPr>
          </a:p>
        </p:txBody>
      </p:sp>
      <p:sp>
        <p:nvSpPr>
          <p:cNvPr id="634" name="Google Shape;634;gdbc5ffe152_1_62"/>
          <p:cNvSpPr txBox="1"/>
          <p:nvPr/>
        </p:nvSpPr>
        <p:spPr>
          <a:xfrm>
            <a:off x="7061925" y="1873513"/>
            <a:ext cx="213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b="1">
                <a:solidFill>
                  <a:schemeClr val="accent1"/>
                </a:solidFill>
                <a:latin typeface="Playfair Display"/>
                <a:ea typeface="Playfair Display"/>
                <a:cs typeface="Playfair Display"/>
                <a:sym typeface="Playfair Display"/>
              </a:rPr>
              <a:t>(總消費金額/總消費次數)</a:t>
            </a:r>
            <a:endParaRPr>
              <a:solidFill>
                <a:schemeClr val="accent1"/>
              </a:solidFill>
            </a:endParaRPr>
          </a:p>
        </p:txBody>
      </p:sp>
      <p:graphicFrame>
        <p:nvGraphicFramePr>
          <p:cNvPr id="635" name="Google Shape;635;gdbc5ffe152_1_62"/>
          <p:cNvGraphicFramePr/>
          <p:nvPr/>
        </p:nvGraphicFramePr>
        <p:xfrm>
          <a:off x="5118175" y="3664125"/>
          <a:ext cx="2139300" cy="1198917"/>
        </p:xfrm>
        <a:graphic>
          <a:graphicData uri="http://schemas.openxmlformats.org/drawingml/2006/table">
            <a:tbl>
              <a:tblPr>
                <a:noFill/>
                <a:tableStyleId>{D60F8426-5AF5-49F2-81C9-7EBF8F6C6368}</a:tableStyleId>
              </a:tblPr>
              <a:tblGrid>
                <a:gridCol w="1069650">
                  <a:extLst>
                    <a:ext uri="{9D8B030D-6E8A-4147-A177-3AD203B41FA5}">
                      <a16:colId xmlns:a16="http://schemas.microsoft.com/office/drawing/2014/main" val="20000"/>
                    </a:ext>
                  </a:extLst>
                </a:gridCol>
                <a:gridCol w="106965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zh-TW" b="1"/>
                        <a:t>人數</a:t>
                      </a:r>
                      <a:endParaRPr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lnSpc>
                          <a:spcPct val="110000"/>
                        </a:lnSpc>
                        <a:spcBef>
                          <a:spcPts val="0"/>
                        </a:spcBef>
                        <a:spcAft>
                          <a:spcPts val="0"/>
                        </a:spcAft>
                        <a:buNone/>
                      </a:pPr>
                      <a:r>
                        <a:rPr lang="zh-TW" b="1">
                          <a:highlight>
                            <a:srgbClr val="FFFFFF"/>
                          </a:highlight>
                          <a:latin typeface="Microsoft JhengHei"/>
                          <a:ea typeface="Microsoft JhengHei"/>
                          <a:cs typeface="Microsoft JhengHei"/>
                          <a:sym typeface="Microsoft JhengHei"/>
                        </a:rPr>
                        <a:t>7364</a:t>
                      </a:r>
                      <a:endParaRPr b="1">
                        <a:latin typeface="Microsoft JhengHei"/>
                        <a:ea typeface="Microsoft JhengHei"/>
                        <a:cs typeface="Microsoft JhengHei"/>
                        <a:sym typeface="Microsoft JhengHe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zh-TW" b="1"/>
                        <a:t>購買人數</a:t>
                      </a:r>
                      <a:endParaRPr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lnSpc>
                          <a:spcPct val="110000"/>
                        </a:lnSpc>
                        <a:spcBef>
                          <a:spcPts val="0"/>
                        </a:spcBef>
                        <a:spcAft>
                          <a:spcPts val="0"/>
                        </a:spcAft>
                        <a:buNone/>
                      </a:pPr>
                      <a:r>
                        <a:rPr lang="zh-TW" b="1">
                          <a:highlight>
                            <a:srgbClr val="FFFFFF"/>
                          </a:highlight>
                          <a:latin typeface="Microsoft JhengHei"/>
                          <a:ea typeface="Microsoft JhengHei"/>
                          <a:cs typeface="Microsoft JhengHei"/>
                          <a:sym typeface="Microsoft JhengHei"/>
                        </a:rPr>
                        <a:t>954</a:t>
                      </a:r>
                      <a:endParaRPr b="1">
                        <a:latin typeface="Microsoft JhengHei"/>
                        <a:ea typeface="Microsoft JhengHei"/>
                        <a:cs typeface="Microsoft JhengHei"/>
                        <a:sym typeface="Microsoft JhengHe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zh-TW" b="1"/>
                        <a:t>購買比例</a:t>
                      </a:r>
                      <a:endParaRPr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lnSpc>
                          <a:spcPct val="110000"/>
                        </a:lnSpc>
                        <a:spcBef>
                          <a:spcPts val="0"/>
                        </a:spcBef>
                        <a:spcAft>
                          <a:spcPts val="0"/>
                        </a:spcAft>
                        <a:buNone/>
                      </a:pPr>
                      <a:r>
                        <a:rPr lang="zh-TW" b="1">
                          <a:highlight>
                            <a:srgbClr val="FFFFFF"/>
                          </a:highlight>
                          <a:latin typeface="Microsoft JhengHei"/>
                          <a:ea typeface="Microsoft JhengHei"/>
                          <a:cs typeface="Microsoft JhengHei"/>
                          <a:sym typeface="Microsoft JhengHei"/>
                        </a:rPr>
                        <a:t>12.95%</a:t>
                      </a:r>
                      <a:endParaRPr b="1">
                        <a:latin typeface="Microsoft JhengHei"/>
                        <a:ea typeface="Microsoft JhengHei"/>
                        <a:cs typeface="Microsoft JhengHei"/>
                        <a:sym typeface="Microsoft JhengHe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pic>
        <p:nvPicPr>
          <p:cNvPr id="636" name="Google Shape;636;gdbc5ffe152_1_62"/>
          <p:cNvPicPr preferRelativeResize="0"/>
          <p:nvPr/>
        </p:nvPicPr>
        <p:blipFill rotWithShape="1">
          <a:blip r:embed="rId3">
            <a:alphaModFix/>
          </a:blip>
          <a:srcRect l="57871" t="7830" r="29841" b="21557"/>
          <a:stretch/>
        </p:blipFill>
        <p:spPr>
          <a:xfrm>
            <a:off x="5434188" y="592698"/>
            <a:ext cx="1094625" cy="2961825"/>
          </a:xfrm>
          <a:prstGeom prst="rect">
            <a:avLst/>
          </a:prstGeom>
          <a:noFill/>
          <a:ln>
            <a:noFill/>
          </a:ln>
        </p:spPr>
      </p:pic>
      <p:pic>
        <p:nvPicPr>
          <p:cNvPr id="637" name="Google Shape;637;gdbc5ffe152_1_62"/>
          <p:cNvPicPr preferRelativeResize="0"/>
          <p:nvPr/>
        </p:nvPicPr>
        <p:blipFill>
          <a:blip r:embed="rId4">
            <a:alphaModFix/>
          </a:blip>
          <a:stretch>
            <a:fillRect/>
          </a:stretch>
        </p:blipFill>
        <p:spPr>
          <a:xfrm>
            <a:off x="6937775" y="156038"/>
            <a:ext cx="2101184" cy="16336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gdee1542ed8_0_2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43" name="Google Shape;643;gdee1542ed8_0_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644" name="Google Shape;644;gdee1542ed8_0_28"/>
          <p:cNvPicPr preferRelativeResize="0"/>
          <p:nvPr/>
        </p:nvPicPr>
        <p:blipFill rotWithShape="1">
          <a:blip r:embed="rId3">
            <a:alphaModFix/>
          </a:blip>
          <a:srcRect l="2113" t="7833" r="2247" b="6652"/>
          <a:stretch/>
        </p:blipFill>
        <p:spPr>
          <a:xfrm>
            <a:off x="311700" y="620400"/>
            <a:ext cx="8520599" cy="3586926"/>
          </a:xfrm>
          <a:prstGeom prst="rect">
            <a:avLst/>
          </a:prstGeom>
          <a:noFill/>
          <a:ln>
            <a:noFill/>
          </a:ln>
        </p:spPr>
      </p:pic>
      <p:sp>
        <p:nvSpPr>
          <p:cNvPr id="645" name="Google Shape;645;gdee1542ed8_0_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sz="1500" b="1"/>
              <a:t>22</a:t>
            </a:fld>
            <a:endParaRPr sz="1500" b="1"/>
          </a:p>
        </p:txBody>
      </p:sp>
      <p:sp>
        <p:nvSpPr>
          <p:cNvPr id="646" name="Google Shape;646;gdee1542ed8_0_28"/>
          <p:cNvSpPr/>
          <p:nvPr/>
        </p:nvSpPr>
        <p:spPr>
          <a:xfrm>
            <a:off x="5267425" y="1017450"/>
            <a:ext cx="1058400" cy="34164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gdee1542ed8_0_28"/>
          <p:cNvSpPr txBox="1"/>
          <p:nvPr/>
        </p:nvSpPr>
        <p:spPr>
          <a:xfrm>
            <a:off x="633175" y="4207325"/>
            <a:ext cx="133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a:latin typeface="Lato"/>
                <a:ea typeface="Lato"/>
                <a:cs typeface="Lato"/>
                <a:sym typeface="Lato"/>
              </a:rPr>
              <a:t>行銷名稱</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gdee1542ed8_0_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不做行銷的</a:t>
            </a:r>
            <a:endParaRPr/>
          </a:p>
        </p:txBody>
      </p:sp>
      <p:sp>
        <p:nvSpPr>
          <p:cNvPr id="653" name="Google Shape;653;gdee1542ed8_0_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sz="1500" b="1"/>
              <a:t>23</a:t>
            </a:fld>
            <a:endParaRPr sz="1500" b="1"/>
          </a:p>
        </p:txBody>
      </p:sp>
      <p:pic>
        <p:nvPicPr>
          <p:cNvPr id="654" name="Google Shape;654;gdee1542ed8_0_7"/>
          <p:cNvPicPr preferRelativeResize="0"/>
          <p:nvPr/>
        </p:nvPicPr>
        <p:blipFill rotWithShape="1">
          <a:blip r:embed="rId3">
            <a:alphaModFix/>
          </a:blip>
          <a:srcRect l="32767" t="7833" r="42263" b="6652"/>
          <a:stretch/>
        </p:blipFill>
        <p:spPr>
          <a:xfrm>
            <a:off x="4493600" y="-87349"/>
            <a:ext cx="2662351" cy="4292850"/>
          </a:xfrm>
          <a:prstGeom prst="rect">
            <a:avLst/>
          </a:prstGeom>
          <a:noFill/>
          <a:ln>
            <a:noFill/>
          </a:ln>
        </p:spPr>
      </p:pic>
      <p:pic>
        <p:nvPicPr>
          <p:cNvPr id="655" name="Google Shape;655;gdee1542ed8_0_7"/>
          <p:cNvPicPr preferRelativeResize="0"/>
          <p:nvPr/>
        </p:nvPicPr>
        <p:blipFill>
          <a:blip r:embed="rId4">
            <a:alphaModFix/>
          </a:blip>
          <a:stretch>
            <a:fillRect/>
          </a:stretch>
        </p:blipFill>
        <p:spPr>
          <a:xfrm>
            <a:off x="6937775" y="156038"/>
            <a:ext cx="2101184" cy="1633613"/>
          </a:xfrm>
          <a:prstGeom prst="rect">
            <a:avLst/>
          </a:prstGeom>
          <a:noFill/>
          <a:ln>
            <a:noFill/>
          </a:ln>
        </p:spPr>
      </p:pic>
      <p:sp>
        <p:nvSpPr>
          <p:cNvPr id="656" name="Google Shape;656;gdee1542ed8_0_7"/>
          <p:cNvSpPr txBox="1">
            <a:spLocks noGrp="1"/>
          </p:cNvSpPr>
          <p:nvPr>
            <p:ph type="body" idx="1"/>
          </p:nvPr>
        </p:nvSpPr>
        <p:spPr>
          <a:xfrm>
            <a:off x="419175" y="1188400"/>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zh-TW" b="1">
                <a:solidFill>
                  <a:schemeClr val="accent1"/>
                </a:solidFill>
              </a:rPr>
              <a:t>左：年齡高、收入低、有還不出錢的風險</a:t>
            </a:r>
            <a:endParaRPr b="1">
              <a:solidFill>
                <a:schemeClr val="accent1"/>
              </a:solidFill>
            </a:endParaRPr>
          </a:p>
          <a:p>
            <a:pPr marL="0" lvl="0" indent="0" algn="l" rtl="0">
              <a:lnSpc>
                <a:spcPct val="150000"/>
              </a:lnSpc>
              <a:spcBef>
                <a:spcPts val="0"/>
              </a:spcBef>
              <a:spcAft>
                <a:spcPts val="0"/>
              </a:spcAft>
              <a:buNone/>
            </a:pPr>
            <a:r>
              <a:rPr lang="zh-TW" b="1">
                <a:solidFill>
                  <a:schemeClr val="accent1"/>
                </a:solidFill>
              </a:rPr>
              <a:t>右：理專指數高、購買基金比例最高</a:t>
            </a:r>
            <a:endParaRPr b="1">
              <a:solidFill>
                <a:schemeClr val="accent1"/>
              </a:solidFill>
            </a:endParaRPr>
          </a:p>
          <a:p>
            <a:pPr marL="0" lvl="0" indent="0" algn="l" rtl="0">
              <a:lnSpc>
                <a:spcPct val="150000"/>
              </a:lnSpc>
              <a:spcBef>
                <a:spcPts val="0"/>
              </a:spcBef>
              <a:spcAft>
                <a:spcPts val="0"/>
              </a:spcAft>
              <a:buNone/>
            </a:pPr>
            <a:r>
              <a:rPr lang="zh-TW" b="1">
                <a:solidFill>
                  <a:schemeClr val="accent1"/>
                </a:solidFill>
              </a:rPr>
              <a:t>        最不可能借錢的族群</a:t>
            </a:r>
            <a:endParaRPr b="1">
              <a:solidFill>
                <a:schemeClr val="accent1"/>
              </a:solidFill>
            </a:endParaRPr>
          </a:p>
          <a:p>
            <a:pPr marL="0" lvl="0" indent="0" algn="l" rtl="0">
              <a:lnSpc>
                <a:spcPct val="150000"/>
              </a:lnSpc>
              <a:spcBef>
                <a:spcPts val="0"/>
              </a:spcBef>
              <a:spcAft>
                <a:spcPts val="0"/>
              </a:spcAft>
              <a:buNone/>
            </a:pPr>
            <a:endParaRPr b="1">
              <a:solidFill>
                <a:schemeClr val="accent1"/>
              </a:solidFill>
            </a:endParaRPr>
          </a:p>
        </p:txBody>
      </p:sp>
      <p:graphicFrame>
        <p:nvGraphicFramePr>
          <p:cNvPr id="657" name="Google Shape;657;gdee1542ed8_0_7"/>
          <p:cNvGraphicFramePr/>
          <p:nvPr/>
        </p:nvGraphicFramePr>
        <p:xfrm>
          <a:off x="3128650" y="3573565"/>
          <a:ext cx="3000000" cy="3000000"/>
        </p:xfrm>
        <a:graphic>
          <a:graphicData uri="http://schemas.openxmlformats.org/drawingml/2006/table">
            <a:tbl>
              <a:tblPr>
                <a:noFill/>
                <a:tableStyleId>{D60F8426-5AF5-49F2-81C9-7EBF8F6C6368}</a:tableStyleId>
              </a:tblPr>
              <a:tblGrid>
                <a:gridCol w="1274875">
                  <a:extLst>
                    <a:ext uri="{9D8B030D-6E8A-4147-A177-3AD203B41FA5}">
                      <a16:colId xmlns:a16="http://schemas.microsoft.com/office/drawing/2014/main" val="20000"/>
                    </a:ext>
                  </a:extLst>
                </a:gridCol>
                <a:gridCol w="1241150">
                  <a:extLst>
                    <a:ext uri="{9D8B030D-6E8A-4147-A177-3AD203B41FA5}">
                      <a16:colId xmlns:a16="http://schemas.microsoft.com/office/drawing/2014/main" val="20001"/>
                    </a:ext>
                  </a:extLst>
                </a:gridCol>
                <a:gridCol w="1206475">
                  <a:extLst>
                    <a:ext uri="{9D8B030D-6E8A-4147-A177-3AD203B41FA5}">
                      <a16:colId xmlns:a16="http://schemas.microsoft.com/office/drawing/2014/main" val="20002"/>
                    </a:ext>
                  </a:extLst>
                </a:gridCol>
              </a:tblGrid>
              <a:tr h="469675">
                <a:tc>
                  <a:txBody>
                    <a:bodyPr/>
                    <a:lstStyle/>
                    <a:p>
                      <a:pPr marL="0" lvl="0" indent="0" algn="ctr" rtl="0">
                        <a:lnSpc>
                          <a:spcPct val="110000"/>
                        </a:lnSpc>
                        <a:spcBef>
                          <a:spcPts val="0"/>
                        </a:spcBef>
                        <a:spcAft>
                          <a:spcPts val="0"/>
                        </a:spcAft>
                        <a:buNone/>
                      </a:pPr>
                      <a:r>
                        <a:rPr lang="zh-TW" sz="1450" b="1">
                          <a:solidFill>
                            <a:schemeClr val="accent1"/>
                          </a:solidFill>
                          <a:highlight>
                            <a:srgbClr val="FFFFFF"/>
                          </a:highlight>
                          <a:latin typeface="Microsoft JhengHei"/>
                          <a:ea typeface="Microsoft JhengHei"/>
                          <a:cs typeface="Microsoft JhengHei"/>
                          <a:sym typeface="Microsoft JhengHei"/>
                        </a:rPr>
                        <a:t>人數</a:t>
                      </a:r>
                      <a:endParaRPr b="1">
                        <a:solidFill>
                          <a:schemeClr val="accent1"/>
                        </a:solidFill>
                        <a:latin typeface="Microsoft JhengHei"/>
                        <a:ea typeface="Microsoft JhengHei"/>
                        <a:cs typeface="Microsoft JhengHei"/>
                        <a:sym typeface="Microsoft JhengHe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65989</a:t>
                      </a:r>
                      <a:endParaRPr b="1">
                        <a:solidFill>
                          <a:schemeClr val="accent1"/>
                        </a:solidFill>
                        <a:latin typeface="Microsoft JhengHei"/>
                        <a:ea typeface="Microsoft JhengHei"/>
                        <a:cs typeface="Microsoft JhengHei"/>
                        <a:sym typeface="Microsoft JhengHei"/>
                      </a:endParaRPr>
                    </a:p>
                  </a:txBody>
                  <a:tcPr marL="91425" marR="91425" marT="91425" marB="91425" anchor="ctr">
                    <a:lnL w="9525" cap="flat" cmpd="sng">
                      <a:solidFill>
                        <a:srgbClr val="9E9E9E"/>
                      </a:solidFill>
                      <a:prstDash val="solid"/>
                      <a:round/>
                      <a:headEnd type="none" w="sm" len="sm"/>
                      <a:tailEnd type="none" w="sm" len="sm"/>
                    </a:lnL>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7316</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extLst>
                  <a:ext uri="{0D108BD9-81ED-4DB2-BD59-A6C34878D82A}">
                    <a16:rowId xmlns:a16="http://schemas.microsoft.com/office/drawing/2014/main" val="10000"/>
                  </a:ext>
                </a:extLst>
              </a:tr>
              <a:tr h="457075">
                <a:tc>
                  <a:txBody>
                    <a:bodyPr/>
                    <a:lstStyle/>
                    <a:p>
                      <a:pPr marL="0" lvl="0" indent="0" algn="ctr" rtl="0">
                        <a:lnSpc>
                          <a:spcPct val="110000"/>
                        </a:lnSpc>
                        <a:spcBef>
                          <a:spcPts val="0"/>
                        </a:spcBef>
                        <a:spcAft>
                          <a:spcPts val="0"/>
                        </a:spcAft>
                        <a:buNone/>
                      </a:pPr>
                      <a:r>
                        <a:rPr lang="zh-TW" sz="1450" b="1">
                          <a:solidFill>
                            <a:schemeClr val="accent1"/>
                          </a:solidFill>
                          <a:highlight>
                            <a:srgbClr val="FFFFFF"/>
                          </a:highlight>
                          <a:latin typeface="Microsoft JhengHei"/>
                          <a:ea typeface="Microsoft JhengHei"/>
                          <a:cs typeface="Microsoft JhengHei"/>
                          <a:sym typeface="Microsoft JhengHei"/>
                        </a:rPr>
                        <a:t>購買人數</a:t>
                      </a:r>
                      <a:endParaRPr b="1">
                        <a:solidFill>
                          <a:schemeClr val="accent1"/>
                        </a:solidFill>
                        <a:latin typeface="Microsoft JhengHei"/>
                        <a:ea typeface="Microsoft JhengHei"/>
                        <a:cs typeface="Microsoft JhengHei"/>
                        <a:sym typeface="Microsoft JhengHe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3824</a:t>
                      </a:r>
                      <a:endParaRPr b="1">
                        <a:solidFill>
                          <a:schemeClr val="accent1"/>
                        </a:solidFill>
                        <a:latin typeface="Microsoft JhengHei"/>
                        <a:ea typeface="Microsoft JhengHei"/>
                        <a:cs typeface="Microsoft JhengHei"/>
                        <a:sym typeface="Microsoft JhengHei"/>
                      </a:endParaRPr>
                    </a:p>
                  </a:txBody>
                  <a:tcPr marL="91425" marR="91425" marT="91425" marB="91425" anchor="ctr">
                    <a:lnL w="9525" cap="flat" cmpd="sng">
                      <a:solidFill>
                        <a:srgbClr val="9E9E9E"/>
                      </a:solidFill>
                      <a:prstDash val="solid"/>
                      <a:round/>
                      <a:headEnd type="none" w="sm" len="sm"/>
                      <a:tailEnd type="none" w="sm" len="sm"/>
                    </a:lnL>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165</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extLst>
                  <a:ext uri="{0D108BD9-81ED-4DB2-BD59-A6C34878D82A}">
                    <a16:rowId xmlns:a16="http://schemas.microsoft.com/office/drawing/2014/main" val="10001"/>
                  </a:ext>
                </a:extLst>
              </a:tr>
              <a:tr h="457075">
                <a:tc>
                  <a:txBody>
                    <a:bodyPr/>
                    <a:lstStyle/>
                    <a:p>
                      <a:pPr marL="0" lvl="0" indent="0" algn="ctr" rtl="0">
                        <a:lnSpc>
                          <a:spcPct val="110000"/>
                        </a:lnSpc>
                        <a:spcBef>
                          <a:spcPts val="0"/>
                        </a:spcBef>
                        <a:spcAft>
                          <a:spcPts val="0"/>
                        </a:spcAft>
                        <a:buNone/>
                      </a:pPr>
                      <a:r>
                        <a:rPr lang="zh-TW" sz="1450" b="1">
                          <a:solidFill>
                            <a:schemeClr val="accent1"/>
                          </a:solidFill>
                          <a:highlight>
                            <a:srgbClr val="FFFFFF"/>
                          </a:highlight>
                          <a:latin typeface="Microsoft JhengHei"/>
                          <a:ea typeface="Microsoft JhengHei"/>
                          <a:cs typeface="Microsoft JhengHei"/>
                          <a:sym typeface="Microsoft JhengHei"/>
                        </a:rPr>
                        <a:t>購買比例</a:t>
                      </a:r>
                      <a:endParaRPr sz="1450" b="1">
                        <a:solidFill>
                          <a:schemeClr val="accent1"/>
                        </a:solidFill>
                        <a:highlight>
                          <a:srgbClr val="FFFFFF"/>
                        </a:highlight>
                        <a:latin typeface="Microsoft JhengHei"/>
                        <a:ea typeface="Microsoft JhengHei"/>
                        <a:cs typeface="Microsoft JhengHei"/>
                        <a:sym typeface="Microsoft JhengHe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5.79%</a:t>
                      </a:r>
                      <a:endParaRPr b="1">
                        <a:solidFill>
                          <a:schemeClr val="accent1"/>
                        </a:solidFill>
                        <a:latin typeface="Microsoft JhengHei"/>
                        <a:ea typeface="Microsoft JhengHei"/>
                        <a:cs typeface="Microsoft JhengHei"/>
                        <a:sym typeface="Microsoft JhengHei"/>
                      </a:endParaRPr>
                    </a:p>
                  </a:txBody>
                  <a:tcPr marL="91425" marR="91425" marT="91425" marB="91425" anchor="ctr">
                    <a:lnL w="9525" cap="flat" cmpd="sng">
                      <a:solidFill>
                        <a:srgbClr val="9E9E9E"/>
                      </a:solidFill>
                      <a:prstDash val="solid"/>
                      <a:round/>
                      <a:headEnd type="none" w="sm" len="sm"/>
                      <a:tailEnd type="none" w="sm" len="sm"/>
                    </a:lnL>
                    <a:solidFill>
                      <a:srgbClr val="FFFFFF"/>
                    </a:solidFill>
                  </a:tcPr>
                </a:tc>
                <a:tc>
                  <a:txBody>
                    <a:bodyPr/>
                    <a:lstStyle/>
                    <a:p>
                      <a:pPr marL="0" lvl="0" indent="0" algn="ctr" rtl="0">
                        <a:lnSpc>
                          <a:spcPct val="110000"/>
                        </a:lnSpc>
                        <a:spcBef>
                          <a:spcPts val="0"/>
                        </a:spcBef>
                        <a:spcAft>
                          <a:spcPts val="0"/>
                        </a:spcAft>
                        <a:buNone/>
                      </a:pPr>
                      <a:r>
                        <a:rPr lang="zh-TW" b="1">
                          <a:solidFill>
                            <a:schemeClr val="accent1"/>
                          </a:solidFill>
                          <a:highlight>
                            <a:srgbClr val="FFFFFF"/>
                          </a:highlight>
                          <a:latin typeface="Microsoft JhengHei"/>
                          <a:ea typeface="Microsoft JhengHei"/>
                          <a:cs typeface="Microsoft JhengHei"/>
                          <a:sym typeface="Microsoft JhengHei"/>
                        </a:rPr>
                        <a:t>2.26%</a:t>
                      </a:r>
                      <a:endParaRPr b="1">
                        <a:solidFill>
                          <a:schemeClr val="accent1"/>
                        </a:solidFill>
                        <a:latin typeface="Microsoft JhengHei"/>
                        <a:ea typeface="Microsoft JhengHei"/>
                        <a:cs typeface="Microsoft JhengHei"/>
                        <a:sym typeface="Microsoft JhengHei"/>
                      </a:endParaRPr>
                    </a:p>
                  </a:txBody>
                  <a:tcPr marL="91425" marR="91425" marT="91425" marB="91425" anchor="ctr">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gdbc5ffe152_2_4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sz="1500" b="1"/>
              <a:t>24</a:t>
            </a:fld>
            <a:endParaRPr sz="1500" b="1"/>
          </a:p>
        </p:txBody>
      </p:sp>
      <p:sp>
        <p:nvSpPr>
          <p:cNvPr id="663" name="Google Shape;663;gdbc5ffe152_2_48"/>
          <p:cNvSpPr txBox="1">
            <a:spLocks noGrp="1"/>
          </p:cNvSpPr>
          <p:nvPr>
            <p:ph type="title"/>
          </p:nvPr>
        </p:nvSpPr>
        <p:spPr>
          <a:xfrm>
            <a:off x="3357750" y="2911675"/>
            <a:ext cx="2567100" cy="62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sz="3600">
                <a:latin typeface="Microsoft JhengHei"/>
                <a:ea typeface="Microsoft JhengHei"/>
                <a:cs typeface="Microsoft JhengHei"/>
                <a:sym typeface="Microsoft JhengHei"/>
              </a:rPr>
              <a:t>發現與建議</a:t>
            </a:r>
            <a:endParaRPr sz="3600">
              <a:latin typeface="Microsoft JhengHei"/>
              <a:ea typeface="Microsoft JhengHei"/>
              <a:cs typeface="Microsoft JhengHei"/>
              <a:sym typeface="Microsoft JhengHei"/>
            </a:endParaRPr>
          </a:p>
        </p:txBody>
      </p:sp>
      <p:sp>
        <p:nvSpPr>
          <p:cNvPr id="664" name="Google Shape;664;gdbc5ffe152_2_48"/>
          <p:cNvSpPr/>
          <p:nvPr/>
        </p:nvSpPr>
        <p:spPr>
          <a:xfrm>
            <a:off x="3696750" y="1098525"/>
            <a:ext cx="1750500" cy="1647600"/>
          </a:xfrm>
          <a:prstGeom prst="ellipse">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7200" b="1">
                <a:solidFill>
                  <a:schemeClr val="lt1"/>
                </a:solidFill>
              </a:rPr>
              <a:t>5</a:t>
            </a:r>
            <a:endParaRPr sz="7200" b="1">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gdbc5ffe152_2_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86" name="Google Shape;686;gdbc5ffe152_2_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687" name="Google Shape;687;gdbc5ffe152_2_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sz="1500" b="1"/>
              <a:t>25</a:t>
            </a:fld>
            <a:endParaRPr sz="1500" b="1"/>
          </a:p>
        </p:txBody>
      </p:sp>
      <p:pic>
        <p:nvPicPr>
          <p:cNvPr id="688" name="Google Shape;688;gdbc5ffe152_2_8"/>
          <p:cNvPicPr preferRelativeResize="0"/>
          <p:nvPr/>
        </p:nvPicPr>
        <p:blipFill rotWithShape="1">
          <a:blip r:embed="rId3">
            <a:alphaModFix/>
          </a:blip>
          <a:srcRect l="11047" t="24402" r="34209" b="17261"/>
          <a:stretch/>
        </p:blipFill>
        <p:spPr>
          <a:xfrm>
            <a:off x="225775" y="175500"/>
            <a:ext cx="7905350" cy="4738376"/>
          </a:xfrm>
          <a:prstGeom prst="rect">
            <a:avLst/>
          </a:prstGeom>
          <a:noFill/>
          <a:ln>
            <a:noFill/>
          </a:ln>
        </p:spPr>
      </p:pic>
      <p:sp>
        <p:nvSpPr>
          <p:cNvPr id="689" name="Google Shape;689;gdbc5ffe152_2_8"/>
          <p:cNvSpPr/>
          <p:nvPr/>
        </p:nvSpPr>
        <p:spPr>
          <a:xfrm>
            <a:off x="153075" y="3704550"/>
            <a:ext cx="7975500" cy="474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gdbc5ffe152_2_8"/>
          <p:cNvSpPr txBox="1"/>
          <p:nvPr/>
        </p:nvSpPr>
        <p:spPr>
          <a:xfrm>
            <a:off x="2145500" y="2929800"/>
            <a:ext cx="4518000" cy="4926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2000" b="1">
                <a:solidFill>
                  <a:schemeClr val="lt1"/>
                </a:solidFill>
                <a:latin typeface="Microsoft JhengHei"/>
                <a:ea typeface="Microsoft JhengHei"/>
                <a:cs typeface="Microsoft JhengHei"/>
                <a:sym typeface="Microsoft JhengHei"/>
              </a:rPr>
              <a:t>數位互動指標跟申購信貸的相關度很高</a:t>
            </a:r>
            <a:endParaRPr sz="2300" b="1">
              <a:solidFill>
                <a:schemeClr val="lt1"/>
              </a:solidFill>
              <a:latin typeface="Microsoft JhengHei"/>
              <a:ea typeface="Microsoft JhengHei"/>
              <a:cs typeface="Microsoft JhengHei"/>
              <a:sym typeface="Microsoft JhengHe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17"/>
          <p:cNvSpPr txBox="1">
            <a:spLocks noGrp="1"/>
          </p:cNvSpPr>
          <p:nvPr>
            <p:ph type="ctrTitle"/>
          </p:nvPr>
        </p:nvSpPr>
        <p:spPr>
          <a:xfrm>
            <a:off x="3096250" y="1627200"/>
            <a:ext cx="2951400" cy="15843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200"/>
              <a:buNone/>
            </a:pPr>
            <a:r>
              <a:rPr lang="zh-TW"/>
              <a:t>Thanks for listening</a:t>
            </a:r>
            <a:endParaRPr/>
          </a:p>
        </p:txBody>
      </p:sp>
      <p:sp>
        <p:nvSpPr>
          <p:cNvPr id="696" name="Google Shape;696;p17"/>
          <p:cNvSpPr txBox="1">
            <a:spLocks noGrp="1"/>
          </p:cNvSpPr>
          <p:nvPr>
            <p:ph type="subTitle" idx="1"/>
          </p:nvPr>
        </p:nvSpPr>
        <p:spPr>
          <a:xfrm>
            <a:off x="3096363" y="3266930"/>
            <a:ext cx="2951400" cy="7014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db56998bf4_0_0"/>
          <p:cNvSpPr txBox="1">
            <a:spLocks noGrp="1"/>
          </p:cNvSpPr>
          <p:nvPr>
            <p:ph type="title"/>
          </p:nvPr>
        </p:nvSpPr>
        <p:spPr>
          <a:xfrm>
            <a:off x="3510150" y="2911675"/>
            <a:ext cx="2123700" cy="62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sz="3600">
                <a:latin typeface="Microsoft JhengHei"/>
                <a:ea typeface="Microsoft JhengHei"/>
                <a:cs typeface="Microsoft JhengHei"/>
                <a:sym typeface="Microsoft JhengHei"/>
              </a:rPr>
              <a:t>特徵工程</a:t>
            </a:r>
            <a:endParaRPr sz="3600">
              <a:latin typeface="Microsoft JhengHei"/>
              <a:ea typeface="Microsoft JhengHei"/>
              <a:cs typeface="Microsoft JhengHei"/>
              <a:sym typeface="Microsoft JhengHei"/>
            </a:endParaRPr>
          </a:p>
        </p:txBody>
      </p:sp>
      <p:sp>
        <p:nvSpPr>
          <p:cNvPr id="142" name="Google Shape;142;gdb56998bf4_0_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sz="1500" b="1">
                <a:solidFill>
                  <a:schemeClr val="dk2"/>
                </a:solidFill>
              </a:rPr>
              <a:t>3</a:t>
            </a:fld>
            <a:endParaRPr sz="1500" b="1">
              <a:solidFill>
                <a:schemeClr val="dk2"/>
              </a:solidFill>
            </a:endParaRPr>
          </a:p>
        </p:txBody>
      </p:sp>
      <p:sp>
        <p:nvSpPr>
          <p:cNvPr id="143" name="Google Shape;143;gdb56998bf4_0_0"/>
          <p:cNvSpPr/>
          <p:nvPr/>
        </p:nvSpPr>
        <p:spPr>
          <a:xfrm>
            <a:off x="3696750" y="1098525"/>
            <a:ext cx="1750500" cy="1647600"/>
          </a:xfrm>
          <a:prstGeom prst="ellipse">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7200" b="1">
                <a:solidFill>
                  <a:srgbClr val="FFFFFF"/>
                </a:solidFill>
              </a:rPr>
              <a:t>1</a:t>
            </a:r>
            <a:endParaRPr sz="7200" b="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db56998bf4_0_8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資料集簡介</a:t>
            </a:r>
            <a:endParaRPr/>
          </a:p>
        </p:txBody>
      </p:sp>
      <p:sp>
        <p:nvSpPr>
          <p:cNvPr id="149" name="Google Shape;149;gdb56998bf4_0_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Clr>
                <a:schemeClr val="accent1"/>
              </a:buClr>
              <a:buSzPts val="1800"/>
              <a:buChar char="●"/>
            </a:pPr>
            <a:r>
              <a:rPr lang="zh-TW" b="1">
                <a:solidFill>
                  <a:schemeClr val="accent1"/>
                </a:solidFill>
              </a:rPr>
              <a:t>客戶資料：200,000 筆</a:t>
            </a:r>
            <a:endParaRPr b="1">
              <a:solidFill>
                <a:schemeClr val="accent1"/>
              </a:solidFill>
            </a:endParaRPr>
          </a:p>
          <a:p>
            <a:pPr marL="457200" lvl="0" indent="-342900" algn="l" rtl="0">
              <a:lnSpc>
                <a:spcPct val="200000"/>
              </a:lnSpc>
              <a:spcBef>
                <a:spcPts val="0"/>
              </a:spcBef>
              <a:spcAft>
                <a:spcPts val="0"/>
              </a:spcAft>
              <a:buClr>
                <a:schemeClr val="accent1"/>
              </a:buClr>
              <a:buSzPts val="1800"/>
              <a:buChar char="●"/>
            </a:pPr>
            <a:r>
              <a:rPr lang="zh-TW" b="1">
                <a:solidFill>
                  <a:schemeClr val="accent1"/>
                </a:solidFill>
              </a:rPr>
              <a:t>客戶行為：2,600,000 筆 </a:t>
            </a:r>
            <a:endParaRPr b="1">
              <a:solidFill>
                <a:schemeClr val="accent1"/>
              </a:solidFill>
            </a:endParaRPr>
          </a:p>
          <a:p>
            <a:pPr marL="457200" lvl="0" indent="-342900" algn="l" rtl="0">
              <a:lnSpc>
                <a:spcPct val="200000"/>
              </a:lnSpc>
              <a:spcBef>
                <a:spcPts val="0"/>
              </a:spcBef>
              <a:spcAft>
                <a:spcPts val="0"/>
              </a:spcAft>
              <a:buClr>
                <a:schemeClr val="accent1"/>
              </a:buClr>
              <a:buSzPts val="1800"/>
              <a:buChar char="●"/>
            </a:pPr>
            <a:r>
              <a:rPr lang="zh-TW" b="1">
                <a:solidFill>
                  <a:schemeClr val="accent1"/>
                </a:solidFill>
              </a:rPr>
              <a:t>2019-12~2020-12</a:t>
            </a:r>
            <a:endParaRPr b="1">
              <a:solidFill>
                <a:schemeClr val="accent1"/>
              </a:solidFill>
            </a:endParaRPr>
          </a:p>
          <a:p>
            <a:pPr marL="457200" lvl="0" indent="-342900" algn="l" rtl="0">
              <a:lnSpc>
                <a:spcPct val="200000"/>
              </a:lnSpc>
              <a:spcBef>
                <a:spcPts val="0"/>
              </a:spcBef>
              <a:spcAft>
                <a:spcPts val="0"/>
              </a:spcAft>
              <a:buClr>
                <a:schemeClr val="accent1"/>
              </a:buClr>
              <a:buSzPts val="1800"/>
              <a:buChar char="●"/>
            </a:pPr>
            <a:r>
              <a:rPr lang="zh-TW" b="1">
                <a:solidFill>
                  <a:schemeClr val="accent1"/>
                </a:solidFill>
              </a:rPr>
              <a:t>以交易筆數作預測</a:t>
            </a:r>
            <a:endParaRPr b="1">
              <a:solidFill>
                <a:schemeClr val="accent1"/>
              </a:solidFill>
            </a:endParaRPr>
          </a:p>
          <a:p>
            <a:pPr marL="457200" lvl="0" indent="-342900" algn="l" rtl="0">
              <a:lnSpc>
                <a:spcPct val="200000"/>
              </a:lnSpc>
              <a:spcBef>
                <a:spcPts val="0"/>
              </a:spcBef>
              <a:spcAft>
                <a:spcPts val="0"/>
              </a:spcAft>
              <a:buClr>
                <a:schemeClr val="accent1"/>
              </a:buClr>
              <a:buSzPts val="1800"/>
              <a:buChar char="●"/>
            </a:pPr>
            <a:r>
              <a:rPr lang="zh-TW" b="1">
                <a:solidFill>
                  <a:schemeClr val="accent1"/>
                </a:solidFill>
              </a:rPr>
              <a:t>申購比率：0.739%</a:t>
            </a:r>
            <a:endParaRPr b="1">
              <a:solidFill>
                <a:schemeClr val="accent1"/>
              </a:solidFill>
            </a:endParaRPr>
          </a:p>
          <a:p>
            <a:pPr marL="0" lvl="0" indent="0" algn="l" rtl="0">
              <a:lnSpc>
                <a:spcPct val="200000"/>
              </a:lnSpc>
              <a:spcBef>
                <a:spcPts val="0"/>
              </a:spcBef>
              <a:spcAft>
                <a:spcPts val="0"/>
              </a:spcAft>
              <a:buNone/>
            </a:pPr>
            <a:endParaRPr b="1">
              <a:solidFill>
                <a:schemeClr val="accent1"/>
              </a:solidFill>
            </a:endParaRPr>
          </a:p>
        </p:txBody>
      </p:sp>
      <p:pic>
        <p:nvPicPr>
          <p:cNvPr id="150" name="Google Shape;150;gdb56998bf4_0_83"/>
          <p:cNvPicPr preferRelativeResize="0"/>
          <p:nvPr/>
        </p:nvPicPr>
        <p:blipFill rotWithShape="1">
          <a:blip r:embed="rId3">
            <a:alphaModFix/>
          </a:blip>
          <a:srcRect r="6305"/>
          <a:stretch/>
        </p:blipFill>
        <p:spPr>
          <a:xfrm>
            <a:off x="3486600" y="627825"/>
            <a:ext cx="5617546" cy="4289649"/>
          </a:xfrm>
          <a:prstGeom prst="rect">
            <a:avLst/>
          </a:prstGeom>
          <a:noFill/>
          <a:ln>
            <a:noFill/>
          </a:ln>
        </p:spPr>
      </p:pic>
      <p:sp>
        <p:nvSpPr>
          <p:cNvPr id="151" name="Google Shape;151;gdb56998bf4_0_8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sz="1500" b="1"/>
              <a:t>4</a:t>
            </a:fld>
            <a:endParaRPr sz="15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dee1542ed8_0_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Clr>
                <a:schemeClr val="accent1"/>
              </a:buClr>
              <a:buSzPts val="1800"/>
              <a:buChar char="●"/>
            </a:pPr>
            <a:r>
              <a:rPr lang="zh-TW" b="1" dirty="0">
                <a:solidFill>
                  <a:schemeClr val="accent1"/>
                </a:solidFill>
              </a:rPr>
              <a:t>年齡23歲以下</a:t>
            </a:r>
            <a:endParaRPr b="1" dirty="0">
              <a:solidFill>
                <a:schemeClr val="accent1"/>
              </a:solidFill>
            </a:endParaRPr>
          </a:p>
          <a:p>
            <a:pPr marL="457200" lvl="0" indent="-342900" algn="l" rtl="0">
              <a:lnSpc>
                <a:spcPct val="200000"/>
              </a:lnSpc>
              <a:spcBef>
                <a:spcPts val="0"/>
              </a:spcBef>
              <a:spcAft>
                <a:spcPts val="0"/>
              </a:spcAft>
              <a:buClr>
                <a:schemeClr val="accent1"/>
              </a:buClr>
              <a:buSzPts val="1800"/>
              <a:buChar char="●"/>
            </a:pPr>
            <a:r>
              <a:rPr lang="zh-TW" b="1" dirty="0">
                <a:solidFill>
                  <a:schemeClr val="accent1"/>
                </a:solidFill>
              </a:rPr>
              <a:t>教育程度為1</a:t>
            </a:r>
            <a:endParaRPr b="1" dirty="0">
              <a:solidFill>
                <a:schemeClr val="accent1"/>
              </a:solidFill>
            </a:endParaRPr>
          </a:p>
          <a:p>
            <a:pPr marL="457200" lvl="0" indent="-342900" algn="l" rtl="0">
              <a:lnSpc>
                <a:spcPct val="200000"/>
              </a:lnSpc>
              <a:spcBef>
                <a:spcPts val="0"/>
              </a:spcBef>
              <a:spcAft>
                <a:spcPts val="0"/>
              </a:spcAft>
              <a:buClr>
                <a:schemeClr val="accent1"/>
              </a:buClr>
              <a:buSzPts val="1800"/>
              <a:buChar char="●"/>
            </a:pPr>
            <a:r>
              <a:rPr lang="zh-TW" b="1" dirty="0">
                <a:solidFill>
                  <a:schemeClr val="accent1"/>
                </a:solidFill>
              </a:rPr>
              <a:t>居住地離島(連江縣、澎湖縣、金門縣)</a:t>
            </a:r>
            <a:endParaRPr b="1" dirty="0">
              <a:solidFill>
                <a:schemeClr val="accent1"/>
              </a:solidFill>
            </a:endParaRPr>
          </a:p>
          <a:p>
            <a:pPr marL="457200" lvl="0" indent="-342900" algn="l" rtl="0">
              <a:lnSpc>
                <a:spcPct val="200000"/>
              </a:lnSpc>
              <a:spcBef>
                <a:spcPts val="0"/>
              </a:spcBef>
              <a:spcAft>
                <a:spcPts val="0"/>
              </a:spcAft>
              <a:buClr>
                <a:schemeClr val="accent1"/>
              </a:buClr>
              <a:buSzPts val="1800"/>
              <a:buChar char="●"/>
            </a:pPr>
            <a:r>
              <a:rPr lang="zh-TW" b="1" dirty="0">
                <a:solidFill>
                  <a:schemeClr val="accent1"/>
                </a:solidFill>
              </a:rPr>
              <a:t>職位99</a:t>
            </a:r>
            <a:endParaRPr b="1" dirty="0">
              <a:solidFill>
                <a:schemeClr val="accent1"/>
              </a:solidFill>
            </a:endParaRPr>
          </a:p>
          <a:p>
            <a:pPr marL="0" lvl="0" indent="0" algn="l" rtl="0">
              <a:lnSpc>
                <a:spcPct val="200000"/>
              </a:lnSpc>
              <a:spcBef>
                <a:spcPts val="0"/>
              </a:spcBef>
              <a:spcAft>
                <a:spcPts val="0"/>
              </a:spcAft>
              <a:buNone/>
            </a:pPr>
            <a:endParaRPr b="1" dirty="0">
              <a:solidFill>
                <a:schemeClr val="accent1"/>
              </a:solidFill>
            </a:endParaRPr>
          </a:p>
          <a:p>
            <a:pPr marL="0" lvl="0" indent="0" algn="l" rtl="0">
              <a:lnSpc>
                <a:spcPct val="200000"/>
              </a:lnSpc>
              <a:spcBef>
                <a:spcPts val="0"/>
              </a:spcBef>
              <a:spcAft>
                <a:spcPts val="0"/>
              </a:spcAft>
              <a:buNone/>
            </a:pPr>
            <a:endParaRPr b="1" dirty="0">
              <a:solidFill>
                <a:schemeClr val="accent1"/>
              </a:solidFill>
            </a:endParaRPr>
          </a:p>
        </p:txBody>
      </p:sp>
      <p:sp>
        <p:nvSpPr>
          <p:cNvPr id="159" name="Google Shape;159;gdee1542ed8_0_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移除少數客戶</a:t>
            </a:r>
            <a:endParaRPr/>
          </a:p>
        </p:txBody>
      </p:sp>
      <p:sp>
        <p:nvSpPr>
          <p:cNvPr id="160" name="Google Shape;160;gdee1542ed8_0_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sz="1500" b="1"/>
              <a:t>5</a:t>
            </a:fld>
            <a:endParaRPr sz="15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gdb1dd0d78b_0_0"/>
          <p:cNvPicPr preferRelativeResize="0"/>
          <p:nvPr/>
        </p:nvPicPr>
        <p:blipFill rotWithShape="1">
          <a:blip r:embed="rId3">
            <a:alphaModFix/>
          </a:blip>
          <a:srcRect b="6768"/>
          <a:stretch/>
        </p:blipFill>
        <p:spPr>
          <a:xfrm>
            <a:off x="0" y="1231750"/>
            <a:ext cx="9143999" cy="3449324"/>
          </a:xfrm>
          <a:prstGeom prst="rect">
            <a:avLst/>
          </a:prstGeom>
          <a:noFill/>
          <a:ln>
            <a:noFill/>
          </a:ln>
        </p:spPr>
      </p:pic>
      <p:sp>
        <p:nvSpPr>
          <p:cNvPr id="170" name="Google Shape;170;gdb1dd0d78b_0_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縮小資料量</a:t>
            </a:r>
            <a:endParaRPr/>
          </a:p>
        </p:txBody>
      </p:sp>
      <p:sp>
        <p:nvSpPr>
          <p:cNvPr id="171" name="Google Shape;171;gdb1dd0d78b_0_0"/>
          <p:cNvSpPr/>
          <p:nvPr/>
        </p:nvSpPr>
        <p:spPr>
          <a:xfrm>
            <a:off x="4572000" y="3546775"/>
            <a:ext cx="1182300" cy="1180800"/>
          </a:xfrm>
          <a:prstGeom prst="rect">
            <a:avLst/>
          </a:prstGeom>
          <a:solidFill>
            <a:srgbClr val="000000">
              <a:alpha val="0"/>
            </a:srgbClr>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gdb1dd0d78b_0_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sz="1500" b="1"/>
              <a:t>6</a:t>
            </a:fld>
            <a:endParaRPr sz="1500" b="1"/>
          </a:p>
        </p:txBody>
      </p:sp>
      <p:sp>
        <p:nvSpPr>
          <p:cNvPr id="173" name="Google Shape;173;gdb1dd0d78b_0_0"/>
          <p:cNvSpPr txBox="1"/>
          <p:nvPr/>
        </p:nvSpPr>
        <p:spPr>
          <a:xfrm>
            <a:off x="4136225" y="610800"/>
            <a:ext cx="6172200" cy="72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grpSp>
        <p:nvGrpSpPr>
          <p:cNvPr id="174" name="Google Shape;174;gdb1dd0d78b_0_0"/>
          <p:cNvGrpSpPr/>
          <p:nvPr/>
        </p:nvGrpSpPr>
        <p:grpSpPr>
          <a:xfrm>
            <a:off x="7302125" y="2138375"/>
            <a:ext cx="1438325" cy="878675"/>
            <a:chOff x="6006725" y="1757375"/>
            <a:chExt cx="1438325" cy="878675"/>
          </a:xfrm>
        </p:grpSpPr>
        <p:pic>
          <p:nvPicPr>
            <p:cNvPr id="175" name="Google Shape;175;gdb1dd0d78b_0_0"/>
            <p:cNvPicPr preferRelativeResize="0"/>
            <p:nvPr/>
          </p:nvPicPr>
          <p:blipFill rotWithShape="1">
            <a:blip r:embed="rId4">
              <a:alphaModFix/>
            </a:blip>
            <a:srcRect t="43055"/>
            <a:stretch/>
          </p:blipFill>
          <p:spPr>
            <a:xfrm>
              <a:off x="6006725" y="1757375"/>
              <a:ext cx="1438275" cy="878675"/>
            </a:xfrm>
            <a:prstGeom prst="rect">
              <a:avLst/>
            </a:prstGeom>
            <a:noFill/>
            <a:ln>
              <a:noFill/>
            </a:ln>
          </p:spPr>
        </p:pic>
        <p:sp>
          <p:nvSpPr>
            <p:cNvPr id="176" name="Google Shape;176;gdb1dd0d78b_0_0"/>
            <p:cNvSpPr txBox="1"/>
            <p:nvPr/>
          </p:nvSpPr>
          <p:spPr>
            <a:xfrm>
              <a:off x="6429250" y="1796525"/>
              <a:ext cx="1015800" cy="8004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2000" b="1">
                  <a:latin typeface="Lato"/>
                  <a:ea typeface="Lato"/>
                  <a:cs typeface="Lato"/>
                  <a:sym typeface="Lato"/>
                </a:rPr>
                <a:t>測試集</a:t>
              </a:r>
              <a:endParaRPr sz="2000" b="1">
                <a:latin typeface="Lato"/>
                <a:ea typeface="Lato"/>
                <a:cs typeface="Lato"/>
                <a:sym typeface="Lato"/>
              </a:endParaRPr>
            </a:p>
            <a:p>
              <a:pPr marL="0" lvl="0" indent="0" algn="l" rtl="0">
                <a:spcBef>
                  <a:spcPts val="0"/>
                </a:spcBef>
                <a:spcAft>
                  <a:spcPts val="0"/>
                </a:spcAft>
                <a:buNone/>
              </a:pPr>
              <a:r>
                <a:rPr lang="zh-TW" sz="2000" b="1">
                  <a:latin typeface="Lato"/>
                  <a:ea typeface="Lato"/>
                  <a:cs typeface="Lato"/>
                  <a:sym typeface="Lato"/>
                </a:rPr>
                <a:t>訓練集</a:t>
              </a:r>
              <a:endParaRPr sz="2000" b="1">
                <a:latin typeface="Lato"/>
                <a:ea typeface="Lato"/>
                <a:cs typeface="Lato"/>
                <a:sym typeface="Lato"/>
              </a:endParaRPr>
            </a:p>
          </p:txBody>
        </p:sp>
      </p:grpSp>
      <p:sp>
        <p:nvSpPr>
          <p:cNvPr id="177" name="Google Shape;177;gdb1dd0d78b_0_0"/>
          <p:cNvSpPr/>
          <p:nvPr/>
        </p:nvSpPr>
        <p:spPr>
          <a:xfrm>
            <a:off x="7846150" y="3546825"/>
            <a:ext cx="1192800" cy="1180800"/>
          </a:xfrm>
          <a:prstGeom prst="rect">
            <a:avLst/>
          </a:prstGeom>
          <a:solidFill>
            <a:srgbClr val="000000">
              <a:alpha val="0"/>
            </a:srgbClr>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gdb1dd0d78b_0_6"/>
          <p:cNvPicPr preferRelativeResize="0"/>
          <p:nvPr/>
        </p:nvPicPr>
        <p:blipFill>
          <a:blip r:embed="rId3">
            <a:alphaModFix/>
          </a:blip>
          <a:stretch>
            <a:fillRect/>
          </a:stretch>
        </p:blipFill>
        <p:spPr>
          <a:xfrm>
            <a:off x="311700" y="898500"/>
            <a:ext cx="8348149" cy="4145535"/>
          </a:xfrm>
          <a:prstGeom prst="rect">
            <a:avLst/>
          </a:prstGeom>
          <a:noFill/>
          <a:ln>
            <a:noFill/>
          </a:ln>
        </p:spPr>
      </p:pic>
      <p:sp>
        <p:nvSpPr>
          <p:cNvPr id="183" name="Google Shape;183;gdb1dd0d78b_0_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歷史特徵</a:t>
            </a:r>
            <a:endParaRPr/>
          </a:p>
        </p:txBody>
      </p:sp>
      <p:sp>
        <p:nvSpPr>
          <p:cNvPr id="184" name="Google Shape;184;gdb1dd0d78b_0_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sz="1500" b="1"/>
              <a:t>7</a:t>
            </a:fld>
            <a:endParaRPr sz="1500" b="1"/>
          </a:p>
        </p:txBody>
      </p:sp>
      <p:grpSp>
        <p:nvGrpSpPr>
          <p:cNvPr id="185" name="Google Shape;185;gdb1dd0d78b_0_6"/>
          <p:cNvGrpSpPr/>
          <p:nvPr/>
        </p:nvGrpSpPr>
        <p:grpSpPr>
          <a:xfrm>
            <a:off x="7509125" y="1152300"/>
            <a:ext cx="1438325" cy="878675"/>
            <a:chOff x="6006725" y="1757375"/>
            <a:chExt cx="1438325" cy="878675"/>
          </a:xfrm>
        </p:grpSpPr>
        <p:pic>
          <p:nvPicPr>
            <p:cNvPr id="186" name="Google Shape;186;gdb1dd0d78b_0_6"/>
            <p:cNvPicPr preferRelativeResize="0"/>
            <p:nvPr/>
          </p:nvPicPr>
          <p:blipFill rotWithShape="1">
            <a:blip r:embed="rId4">
              <a:alphaModFix/>
            </a:blip>
            <a:srcRect t="43055"/>
            <a:stretch/>
          </p:blipFill>
          <p:spPr>
            <a:xfrm>
              <a:off x="6006725" y="1757375"/>
              <a:ext cx="1438275" cy="878675"/>
            </a:xfrm>
            <a:prstGeom prst="rect">
              <a:avLst/>
            </a:prstGeom>
            <a:noFill/>
            <a:ln>
              <a:noFill/>
            </a:ln>
          </p:spPr>
        </p:pic>
        <p:sp>
          <p:nvSpPr>
            <p:cNvPr id="187" name="Google Shape;187;gdb1dd0d78b_0_6"/>
            <p:cNvSpPr txBox="1"/>
            <p:nvPr/>
          </p:nvSpPr>
          <p:spPr>
            <a:xfrm>
              <a:off x="6429250" y="1796525"/>
              <a:ext cx="1015800" cy="8004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2000" b="1">
                  <a:latin typeface="Lato"/>
                  <a:ea typeface="Lato"/>
                  <a:cs typeface="Lato"/>
                  <a:sym typeface="Lato"/>
                </a:rPr>
                <a:t>測試集</a:t>
              </a:r>
              <a:endParaRPr sz="2000" b="1">
                <a:latin typeface="Lato"/>
                <a:ea typeface="Lato"/>
                <a:cs typeface="Lato"/>
                <a:sym typeface="Lato"/>
              </a:endParaRPr>
            </a:p>
            <a:p>
              <a:pPr marL="0" lvl="0" indent="0" algn="l" rtl="0">
                <a:spcBef>
                  <a:spcPts val="0"/>
                </a:spcBef>
                <a:spcAft>
                  <a:spcPts val="0"/>
                </a:spcAft>
                <a:buNone/>
              </a:pPr>
              <a:r>
                <a:rPr lang="zh-TW" sz="2000" b="1">
                  <a:latin typeface="Lato"/>
                  <a:ea typeface="Lato"/>
                  <a:cs typeface="Lato"/>
                  <a:sym typeface="Lato"/>
                </a:rPr>
                <a:t>訓練集</a:t>
              </a:r>
              <a:endParaRPr sz="2000" b="1">
                <a:latin typeface="Lato"/>
                <a:ea typeface="Lato"/>
                <a:cs typeface="Lato"/>
                <a:sym typeface="Lato"/>
              </a:endParaRPr>
            </a:p>
          </p:txBody>
        </p:sp>
      </p:grpSp>
      <p:sp>
        <p:nvSpPr>
          <p:cNvPr id="188" name="Google Shape;188;gdb1dd0d78b_0_6"/>
          <p:cNvSpPr/>
          <p:nvPr/>
        </p:nvSpPr>
        <p:spPr>
          <a:xfrm>
            <a:off x="3939625" y="3434175"/>
            <a:ext cx="1192800" cy="1448100"/>
          </a:xfrm>
          <a:prstGeom prst="rect">
            <a:avLst/>
          </a:prstGeom>
          <a:solidFill>
            <a:srgbClr val="000000">
              <a:alpha val="0"/>
            </a:srgbClr>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gdb1dd0d78b_0_6"/>
          <p:cNvSpPr/>
          <p:nvPr/>
        </p:nvSpPr>
        <p:spPr>
          <a:xfrm>
            <a:off x="7297450" y="3390400"/>
            <a:ext cx="1192800" cy="1448100"/>
          </a:xfrm>
          <a:prstGeom prst="rect">
            <a:avLst/>
          </a:prstGeom>
          <a:solidFill>
            <a:srgbClr val="000000">
              <a:alpha val="0"/>
            </a:srgbClr>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e037249c57_0_3"/>
          <p:cNvSpPr/>
          <p:nvPr/>
        </p:nvSpPr>
        <p:spPr>
          <a:xfrm>
            <a:off x="795325" y="1800225"/>
            <a:ext cx="1669500" cy="289200"/>
          </a:xfrm>
          <a:prstGeom prst="rect">
            <a:avLst/>
          </a:prstGeom>
          <a:solidFill>
            <a:srgbClr val="FFE59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ge037249c57_0_3"/>
          <p:cNvSpPr/>
          <p:nvPr/>
        </p:nvSpPr>
        <p:spPr>
          <a:xfrm>
            <a:off x="795325" y="2316825"/>
            <a:ext cx="1240800" cy="289200"/>
          </a:xfrm>
          <a:prstGeom prst="rect">
            <a:avLst/>
          </a:prstGeom>
          <a:solidFill>
            <a:srgbClr val="FFE59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ge037249c57_0_3"/>
          <p:cNvSpPr/>
          <p:nvPr/>
        </p:nvSpPr>
        <p:spPr>
          <a:xfrm>
            <a:off x="795325" y="2872200"/>
            <a:ext cx="1487100" cy="289200"/>
          </a:xfrm>
          <a:prstGeom prst="rect">
            <a:avLst/>
          </a:prstGeom>
          <a:solidFill>
            <a:srgbClr val="FFE59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e037249c57_0_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新增內部變數</a:t>
            </a:r>
            <a:endParaRPr/>
          </a:p>
        </p:txBody>
      </p:sp>
      <p:sp>
        <p:nvSpPr>
          <p:cNvPr id="198" name="Google Shape;198;ge037249c57_0_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Clr>
                <a:schemeClr val="accent1"/>
              </a:buClr>
              <a:buSzPts val="1800"/>
              <a:buAutoNum type="arabicPeriod"/>
            </a:pPr>
            <a:r>
              <a:rPr lang="zh-TW" b="1">
                <a:solidFill>
                  <a:schemeClr val="accent1"/>
                </a:solidFill>
              </a:rPr>
              <a:t>連續變數的前3個月歷史變數</a:t>
            </a:r>
            <a:endParaRPr b="1">
              <a:solidFill>
                <a:schemeClr val="accent1"/>
              </a:solidFill>
            </a:endParaRPr>
          </a:p>
          <a:p>
            <a:pPr marL="457200" lvl="0" indent="-342900" algn="l" rtl="0">
              <a:lnSpc>
                <a:spcPct val="200000"/>
              </a:lnSpc>
              <a:spcBef>
                <a:spcPts val="0"/>
              </a:spcBef>
              <a:spcAft>
                <a:spcPts val="0"/>
              </a:spcAft>
              <a:buClr>
                <a:schemeClr val="accent1"/>
              </a:buClr>
              <a:buSzPts val="1800"/>
              <a:buAutoNum type="arabicPeriod"/>
            </a:pPr>
            <a:r>
              <a:rPr lang="zh-TW" b="1">
                <a:solidFill>
                  <a:schemeClr val="accent1"/>
                </a:solidFill>
              </a:rPr>
              <a:t>總支付帳務金額 = 所有類別的支付帳務金額加總</a:t>
            </a:r>
            <a:endParaRPr b="1">
              <a:solidFill>
                <a:schemeClr val="accent1"/>
              </a:solidFill>
            </a:endParaRPr>
          </a:p>
          <a:p>
            <a:pPr marL="457200" lvl="0" indent="-342900" algn="l" rtl="0">
              <a:lnSpc>
                <a:spcPct val="200000"/>
              </a:lnSpc>
              <a:spcBef>
                <a:spcPts val="0"/>
              </a:spcBef>
              <a:spcAft>
                <a:spcPts val="0"/>
              </a:spcAft>
              <a:buClr>
                <a:schemeClr val="accent1"/>
              </a:buClr>
              <a:buSzPts val="1800"/>
              <a:buAutoNum type="arabicPeriod"/>
            </a:pPr>
            <a:r>
              <a:rPr lang="zh-TW" b="1">
                <a:solidFill>
                  <a:schemeClr val="accent1"/>
                </a:solidFill>
              </a:rPr>
              <a:t>總消費金額 = 所有類別的一般消費金額加總</a:t>
            </a:r>
            <a:endParaRPr b="1">
              <a:solidFill>
                <a:schemeClr val="accent1"/>
              </a:solidFill>
            </a:endParaRPr>
          </a:p>
          <a:p>
            <a:pPr marL="457200" lvl="0" indent="-342900" algn="l" rtl="0">
              <a:lnSpc>
                <a:spcPct val="200000"/>
              </a:lnSpc>
              <a:spcBef>
                <a:spcPts val="0"/>
              </a:spcBef>
              <a:spcAft>
                <a:spcPts val="0"/>
              </a:spcAft>
              <a:buClr>
                <a:schemeClr val="accent1"/>
              </a:buClr>
              <a:buSzPts val="1800"/>
              <a:buAutoNum type="arabicPeriod"/>
            </a:pPr>
            <a:r>
              <a:rPr lang="zh-TW" b="1">
                <a:solidFill>
                  <a:schemeClr val="accent1"/>
                </a:solidFill>
              </a:rPr>
              <a:t>單筆消費金額 = 總消費金額/總消費次數</a:t>
            </a:r>
            <a:endParaRPr b="1">
              <a:solidFill>
                <a:schemeClr val="accent1"/>
              </a:solidFill>
            </a:endParaRPr>
          </a:p>
        </p:txBody>
      </p:sp>
      <p:sp>
        <p:nvSpPr>
          <p:cNvPr id="199" name="Google Shape;199;ge037249c57_0_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sz="1500" b="1"/>
              <a:t>8</a:t>
            </a:fld>
            <a:endParaRPr sz="15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db1dd0d78b_0_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sz="1500" b="1"/>
              <a:t>9</a:t>
            </a:fld>
            <a:endParaRPr sz="1500" b="1"/>
          </a:p>
        </p:txBody>
      </p:sp>
      <p:sp>
        <p:nvSpPr>
          <p:cNvPr id="207" name="Google Shape;207;gdb1dd0d78b_0_18"/>
          <p:cNvSpPr txBox="1">
            <a:spLocks noGrp="1"/>
          </p:cNvSpPr>
          <p:nvPr>
            <p:ph type="title"/>
          </p:nvPr>
        </p:nvSpPr>
        <p:spPr>
          <a:xfrm>
            <a:off x="3510150" y="2911675"/>
            <a:ext cx="2123700" cy="62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sz="3600">
                <a:latin typeface="Microsoft JhengHei"/>
                <a:ea typeface="Microsoft JhengHei"/>
                <a:cs typeface="Microsoft JhengHei"/>
                <a:sym typeface="Microsoft JhengHei"/>
              </a:rPr>
              <a:t>模型訓練</a:t>
            </a:r>
            <a:endParaRPr sz="3600">
              <a:latin typeface="Microsoft JhengHei"/>
              <a:ea typeface="Microsoft JhengHei"/>
              <a:cs typeface="Microsoft JhengHei"/>
              <a:sym typeface="Microsoft JhengHei"/>
            </a:endParaRPr>
          </a:p>
        </p:txBody>
      </p:sp>
      <p:sp>
        <p:nvSpPr>
          <p:cNvPr id="208" name="Google Shape;208;gdb1dd0d78b_0_18"/>
          <p:cNvSpPr/>
          <p:nvPr/>
        </p:nvSpPr>
        <p:spPr>
          <a:xfrm>
            <a:off x="3696750" y="1098525"/>
            <a:ext cx="1750500" cy="1647600"/>
          </a:xfrm>
          <a:prstGeom prst="ellipse">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7200" b="1">
                <a:solidFill>
                  <a:srgbClr val="FFFFFF"/>
                </a:solidFill>
              </a:rPr>
              <a:t>2</a:t>
            </a:r>
            <a:endParaRPr sz="7200" b="1">
              <a:solidFill>
                <a:srgbClr val="FFFFFF"/>
              </a:solidFill>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1749</Words>
  <Application>Microsoft Office PowerPoint</Application>
  <PresentationFormat>如螢幕大小 (16:9)</PresentationFormat>
  <Paragraphs>253</Paragraphs>
  <Slides>26</Slides>
  <Notes>26</Notes>
  <HiddenSlides>1</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26</vt:i4>
      </vt:variant>
    </vt:vector>
  </HeadingPairs>
  <TitlesOfParts>
    <vt:vector size="31" baseType="lpstr">
      <vt:lpstr>Arial</vt:lpstr>
      <vt:lpstr>Microsoft JhengHei</vt:lpstr>
      <vt:lpstr>Playfair Display</vt:lpstr>
      <vt:lpstr>Lato</vt:lpstr>
      <vt:lpstr>Coral</vt:lpstr>
      <vt:lpstr>台新銀行期末報告 - 預測目標：信貸 </vt:lpstr>
      <vt:lpstr>Agenda</vt:lpstr>
      <vt:lpstr>特徵工程</vt:lpstr>
      <vt:lpstr>資料集簡介</vt:lpstr>
      <vt:lpstr>移除少數客戶</vt:lpstr>
      <vt:lpstr>縮小資料量</vt:lpstr>
      <vt:lpstr>歷史特徵</vt:lpstr>
      <vt:lpstr>新增內部變數</vt:lpstr>
      <vt:lpstr>模型訓練</vt:lpstr>
      <vt:lpstr>XGBoost模型</vt:lpstr>
      <vt:lpstr>重要變數</vt:lpstr>
      <vt:lpstr>PTT 討論度分析</vt:lpstr>
      <vt:lpstr>整體文字雲</vt:lpstr>
      <vt:lpstr>台新文章討論主題</vt:lpstr>
      <vt:lpstr>行銷方案</vt:lpstr>
      <vt:lpstr>PowerPoint 簡報</vt:lpstr>
      <vt:lpstr> 卡友貸  #信用卡忠實客戶</vt:lpstr>
      <vt:lpstr>PowerPoint 簡報</vt:lpstr>
      <vt:lpstr>PowerPoint 簡報</vt:lpstr>
      <vt:lpstr>金主不要走</vt:lpstr>
      <vt:lpstr>潛在卡友貸客戶  </vt:lpstr>
      <vt:lpstr>PowerPoint 簡報</vt:lpstr>
      <vt:lpstr>不做行銷的</vt:lpstr>
      <vt:lpstr>發現與建議</vt:lpstr>
      <vt:lpstr>PowerPoint 簡報</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台新銀行期末報告 - 預測目標：信貸 </dc:title>
  <cp:lastModifiedBy>B064020014</cp:lastModifiedBy>
  <cp:revision>1</cp:revision>
  <dcterms:modified xsi:type="dcterms:W3CDTF">2021-06-20T06:22:24Z</dcterms:modified>
</cp:coreProperties>
</file>