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btf7O/pqrg3qyCqDcTdO0Ynm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7630B2-709A-466C-838A-C511637308AD}">
  <a:tblStyle styleId="{C87630B2-709A-466C-838A-C511637308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03E1F34-3606-463F-B8CA-4E746CA923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我們也針對時間來做簡單的EDA</a:t>
            </a:r>
            <a:endParaRPr/>
          </a:p>
        </p:txBody>
      </p:sp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可以看到在時間和申購筆數上，2020五月有一個高峰，那我們搜尋資料後發現，在去年五月因應疫情政府推出了勞工紓困方案，造成申購人數特別多，因此之後在建模上我們會針對五月做不同的處裡。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而我們也可以發現2020三月也有微幅的增加</a:t>
            </a:r>
            <a:endParaRPr/>
          </a:p>
        </p:txBody>
      </p:sp>
      <p:sp>
        <p:nvSpPr>
          <p:cNvPr id="352" name="Google Shape;35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那我們以每個教育程度分開來看，可以看到在2020三月這個高峰中教育程度3的人收購比例明顯增加，而經過我們的調查發現，在去年三月政府有推出青年創業貸款，而我們這邊以高雄市的廣告為範例</a:t>
            </a:r>
            <a:endParaRPr/>
          </a:p>
        </p:txBody>
      </p:sp>
      <p:sp>
        <p:nvSpPr>
          <p:cNvPr id="376" name="Google Shape;37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根據上述的EDA，我們發現五月及三月的資料因不同方案而導致申購人數增加，屬於特殊的案例，因此我們在未來建模時會針對這兩個月做調整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另外，勞工紓困方案是因為新冠疫情影響經濟發展而推出，因此我們將增加關於經濟的外部變數，例如股市收盤價、利率、匯率、CPI、GDP等</a:t>
            </a:r>
            <a:endParaRPr/>
          </a:p>
        </p:txBody>
      </p:sp>
      <p:sp>
        <p:nvSpPr>
          <p:cNvPr id="404" name="Google Shape;40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接下來我們針對重要變數做EDA</a:t>
            </a:r>
            <a:endParaRPr/>
          </a:p>
        </p:txBody>
      </p:sp>
      <p:sp>
        <p:nvSpPr>
          <p:cNvPr id="424" name="Google Shape;42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首先，我們利用隨機森林得到錢20重要的變數，我們想利用重要變數找出更多資訊，而最重要的變數依序是轉帳轉入金額、資產配置1、2、轉帳轉出金額、支付帳務金額類別3、5等等</a:t>
            </a:r>
            <a:endParaRPr/>
          </a:p>
        </p:txBody>
      </p:sp>
      <p:sp>
        <p:nvSpPr>
          <p:cNvPr id="434" name="Google Shape;43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針對提款金額與轉帳轉出金額依照年齡做分布圖，紅色代表無申購信貸，綠色代表有申購信貸，而圓形代表不是薪轉戶，三角形代表是薪轉戶，圖中的每個點代表每個年齡，而x和y軸都是以每個年齡的平均數來看，因此我們可以發現紅色不會申購信貸的點基本上分布在</a:t>
            </a:r>
            <a:r>
              <a:rPr lang="zh-TW"/>
              <a:t>提款金額 3萬以下、轉帳轉出金額12萬以下，可以說不會申購信貸的人平均</a:t>
            </a:r>
            <a:r>
              <a:rPr lang="zh-TW"/>
              <a:t>提款金額 3萬以下、平均轉帳轉出金額12萬以下，因此我們將篩選條件設為不是這類的人，可以發現比例提高到1.1%</a:t>
            </a:r>
            <a:endParaRPr/>
          </a:p>
        </p:txBody>
      </p:sp>
      <p:sp>
        <p:nvSpPr>
          <p:cNvPr id="456" name="Google Shape;45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</a:t>
            </a:r>
            <a:r>
              <a:rPr lang="zh-TW"/>
              <a:t>我們針對支付帳務金額類別3與轉帳轉入金額依照年齡做分布圖，和上一張圖相同，我們可以發現紅色不會申購信貸的點基本上分布在轉入金額120,000、支付帳務金額_類別3平均16,000以下，可以說不會申購信貸的人平均轉入金額120,000、平均支付帳務金額_類別3平均16,000以下，因此我們將篩選條件設為不是這類的人，可以發現比例提高到1.045%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1" name="Google Shape;48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/>
              <a:t>我們針對數位通路互動指標與收入依照年齡做分布圖，我們可以發現數位通路8以上的人通常都是薪轉戶且會申購信貸，因此我們將篩選條件設為數位通路指標為8且是薪轉戶，兒比例提高到1.65%，另外也可以發現只要是有申購信貸的，平均數為通路指標都大於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上面的分析，我們將會增加一些內部衍伸的變數，不是提款金額30,000以下以及轉帳轉出金額120,000以下、不是轉入金額120,000以下以及支付帳務金額_類別3金額16,000以下、是數位通路互動指標8以上的人且是薪轉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而我們利用這些變數篩選出申購比率提高到1.96%，也就是每67,689人有1330人申購</a:t>
            </a:r>
            <a:endParaRPr/>
          </a:p>
        </p:txBody>
      </p:sp>
      <p:sp>
        <p:nvSpPr>
          <p:cNvPr id="529" name="Google Shape;529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使用的特徵：top10 = c("edu", "dep_a4", "aum02", "aum01", "dep_a3", "bill_a3", "bill_a5", "income", "bill_a2", "bill_a4", "dep_a2", "CNT_Web_Login")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top10_fac = c("gender", "YN_SAL", "rs_prod_03")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 precision (實際有申購 / 預測有申購 + 實際有申購)</a:t>
            </a:r>
            <a:endParaRPr/>
          </a:p>
        </p:txBody>
      </p:sp>
      <p:sp>
        <p:nvSpPr>
          <p:cNvPr id="560" name="Google Shape;56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ce5affe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d2ce5affe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 precision (實際有申購 / 預測有申購 + 實際有申購)</a:t>
            </a:r>
            <a:endParaRPr/>
          </a:p>
        </p:txBody>
      </p:sp>
      <p:sp>
        <p:nvSpPr>
          <p:cNvPr id="173" name="Google Shape;173;gd2ce5affe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d3f5a82a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d3f5a82a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cd3f5a82a6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2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3628337" y="-2739838"/>
            <a:ext cx="7537076" cy="725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4659532" y="5764695"/>
            <a:ext cx="7256937" cy="698721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4442878" y="3004632"/>
            <a:ext cx="10080363" cy="330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8000" u="none" cap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台新銀行EDA 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7200" u="none" cap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預測目標：信貸</a:t>
            </a:r>
            <a:endParaRPr b="1" i="0" sz="7200" u="none" cap="none" strike="noStrike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027450" y="7540000"/>
            <a:ext cx="4938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300" u="none" cap="none" strike="noStrike">
                <a:solidFill>
                  <a:srgbClr val="D481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b="1" i="0" sz="3300" u="none" cap="none" strike="noStrike">
              <a:solidFill>
                <a:srgbClr val="D4813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300" u="none" cap="none" strike="noStrike">
                <a:solidFill>
                  <a:srgbClr val="D481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黃偉豪 M084020024</a:t>
            </a:r>
            <a:endParaRPr sz="3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300" u="none" cap="none" strike="noStrike">
                <a:solidFill>
                  <a:srgbClr val="D481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練奕妤 B064030020</a:t>
            </a:r>
            <a:endParaRPr sz="3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300" u="none" cap="none" strike="noStrike">
                <a:solidFill>
                  <a:srgbClr val="D4813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鄭子婷 B064020014</a:t>
            </a:r>
            <a:endParaRPr sz="3300"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-662519" y="4657168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253844" y="7492036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7259300" y="1002117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97448" y="-1360712"/>
            <a:ext cx="4565087" cy="449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12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277" name="Google Shape;277;p12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分析目標客群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278" name="Google Shape;278;p12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279" name="Google Shape;279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" name="Google Shape;280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" name="Google Shape;281;p12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2" name="Google Shape;282;p12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283" name="Google Shape;283;p12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284" name="Google Shape;284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6" name="Google Shape;286;p12"/>
            <p:cNvSpPr txBox="1"/>
            <p:nvPr/>
          </p:nvSpPr>
          <p:spPr>
            <a:xfrm>
              <a:off x="15053434" y="7528247"/>
              <a:ext cx="770700" cy="6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10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87" name="Google Shape;287;p12"/>
          <p:cNvSpPr txBox="1"/>
          <p:nvPr/>
        </p:nvSpPr>
        <p:spPr>
          <a:xfrm>
            <a:off x="3373511" y="8910868"/>
            <a:ext cx="18751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無申購 </a:t>
            </a:r>
            <a:endParaRPr b="1" i="0" sz="3600" u="none" strike="noStrike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11605486" y="8910780"/>
            <a:ext cx="187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b="1" lang="zh-TW" sz="36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申購 </a:t>
            </a:r>
            <a:endParaRPr b="1" i="0" sz="3600" u="none" strike="noStrike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9" name="Google Shape;28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25" y="3198175"/>
            <a:ext cx="9148224" cy="51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15450" y="3198175"/>
            <a:ext cx="9148224" cy="51804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12"/>
          <p:cNvGraphicFramePr/>
          <p:nvPr/>
        </p:nvGraphicFramePr>
        <p:xfrm>
          <a:off x="11422900" y="51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2257725"/>
                <a:gridCol w="2252175"/>
              </a:tblGrid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職業6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職位3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1.52</a:t>
                      </a: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12"/>
          <p:cNvSpPr txBox="1"/>
          <p:nvPr/>
        </p:nvSpPr>
        <p:spPr>
          <a:xfrm>
            <a:off x="2876550" y="1975400"/>
            <a:ext cx="76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職業6職位3</a:t>
            </a:r>
            <a:r>
              <a:rPr b="1" i="0" lang="zh-TW" sz="40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的申購信貸意願較高</a:t>
            </a:r>
            <a:endParaRPr b="1" sz="4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12473000" y="5186375"/>
            <a:ext cx="1288500" cy="6462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3"/>
            <a:ext cx="1691219" cy="462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13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304" name="Google Shape;304;p13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分析目標客群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305" name="Google Shape;305;p13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306" name="Google Shape;306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13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9" name="Google Shape;309;p13"/>
          <p:cNvGrpSpPr/>
          <p:nvPr/>
        </p:nvGrpSpPr>
        <p:grpSpPr>
          <a:xfrm>
            <a:off x="17082412" y="9316995"/>
            <a:ext cx="874620" cy="769441"/>
            <a:chOff x="14859000" y="7315771"/>
            <a:chExt cx="1225355" cy="1042208"/>
          </a:xfrm>
        </p:grpSpPr>
        <p:grpSp>
          <p:nvGrpSpPr>
            <p:cNvPr id="310" name="Google Shape;310;p13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311" name="Google Shape;311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3" name="Google Shape;313;p13"/>
            <p:cNvSpPr txBox="1"/>
            <p:nvPr/>
          </p:nvSpPr>
          <p:spPr>
            <a:xfrm>
              <a:off x="15053444" y="7528247"/>
              <a:ext cx="1030911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314" name="Google Shape;314;p13"/>
          <p:cNvPicPr preferRelativeResize="0"/>
          <p:nvPr/>
        </p:nvPicPr>
        <p:blipFill rotWithShape="1">
          <a:blip r:embed="rId7">
            <a:alphaModFix/>
          </a:blip>
          <a:srcRect b="0" l="0" r="3353" t="0"/>
          <a:stretch/>
        </p:blipFill>
        <p:spPr>
          <a:xfrm>
            <a:off x="688850" y="1739250"/>
            <a:ext cx="10776874" cy="79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3"/>
          <p:cNvSpPr txBox="1"/>
          <p:nvPr/>
        </p:nvSpPr>
        <p:spPr>
          <a:xfrm>
            <a:off x="10548293" y="7413069"/>
            <a:ext cx="730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200" u="sng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薪轉戶</a:t>
            </a:r>
            <a:r>
              <a:rPr b="1" i="0" lang="zh-TW" sz="42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的申購信貸意願較高</a:t>
            </a:r>
            <a:endParaRPr b="1" sz="42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16" name="Google Shape;316;p13"/>
          <p:cNvGraphicFramePr/>
          <p:nvPr/>
        </p:nvGraphicFramePr>
        <p:xfrm>
          <a:off x="10805800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2142550"/>
                <a:gridCol w="2806925"/>
              </a:tblGrid>
              <a:tr h="125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薪轉戶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1.097%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6" cy="44986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14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327" name="Google Shape;327;p14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分析目標客群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328" name="Google Shape;328;p14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329" name="Google Shape;329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" name="Google Shape;330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" name="Google Shape;331;p14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32" name="Google Shape;332;p14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333" name="Google Shape;333;p14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334" name="Google Shape;334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Google Shape;335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6" name="Google Shape;336;p14"/>
            <p:cNvSpPr txBox="1"/>
            <p:nvPr/>
          </p:nvSpPr>
          <p:spPr>
            <a:xfrm>
              <a:off x="15053434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12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37" name="Google Shape;337;p14"/>
          <p:cNvSpPr txBox="1"/>
          <p:nvPr/>
        </p:nvSpPr>
        <p:spPr>
          <a:xfrm>
            <a:off x="2263048" y="2223900"/>
            <a:ext cx="13973700" cy="7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申購信貸的目標客群主要特色有：</a:t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1" marL="12001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i="0" lang="zh-TW" sz="3600" u="none" cap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性別 1</a:t>
            </a:r>
            <a:endParaRPr b="1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1" marL="12001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年齡23~26歲</a:t>
            </a:r>
            <a:endParaRPr b="1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1" marL="12001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教育程度3、5</a:t>
            </a:r>
            <a:endParaRPr b="1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1" marL="12001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Microsoft JhengHei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六都</a:t>
            </a:r>
            <a:endParaRPr b="1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1" marL="12001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Microsoft JhengHei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職業6職位3</a:t>
            </a:r>
            <a:endParaRPr b="1" i="0" sz="3600" u="none" cap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1" marL="12001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i="0" lang="zh-TW" sz="3600" u="none" cap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是薪轉戶</a:t>
            </a:r>
            <a:endParaRPr>
              <a:solidFill>
                <a:srgbClr val="AF7B51"/>
              </a:solidFill>
            </a:endParaRPr>
          </a:p>
        </p:txBody>
      </p:sp>
      <p:graphicFrame>
        <p:nvGraphicFramePr>
          <p:cNvPr id="338" name="Google Shape;338;p14"/>
          <p:cNvGraphicFramePr/>
          <p:nvPr/>
        </p:nvGraphicFramePr>
        <p:xfrm>
          <a:off x="8759125" y="32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2994700"/>
                <a:gridCol w="4381650"/>
              </a:tblGrid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整體申購比例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目標客群</a:t>
                      </a: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的申購比例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2.719%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14"/>
          <p:cNvSpPr txBox="1"/>
          <p:nvPr/>
        </p:nvSpPr>
        <p:spPr>
          <a:xfrm>
            <a:off x="8634450" y="6574988"/>
            <a:ext cx="834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目標客群</a:t>
            </a: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的申購比例：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131</a:t>
            </a: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/4817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"/>
          <p:cNvSpPr txBox="1"/>
          <p:nvPr/>
        </p:nvSpPr>
        <p:spPr>
          <a:xfrm>
            <a:off x="6474617" y="5928988"/>
            <a:ext cx="4800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60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時間變數EDA</a:t>
            </a:r>
            <a:endParaRPr b="1" sz="6000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45" name="Google Shape;345;p15"/>
          <p:cNvGrpSpPr/>
          <p:nvPr/>
        </p:nvGrpSpPr>
        <p:grpSpPr>
          <a:xfrm>
            <a:off x="7467599" y="2933700"/>
            <a:ext cx="2814638" cy="2710024"/>
            <a:chOff x="0" y="0"/>
            <a:chExt cx="1925094" cy="1853542"/>
          </a:xfrm>
        </p:grpSpPr>
        <p:pic>
          <p:nvPicPr>
            <p:cNvPr id="346" name="Google Shape;34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925094" cy="1853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5821" y="23380"/>
              <a:ext cx="1833454" cy="18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15"/>
            <p:cNvPicPr preferRelativeResize="0"/>
            <p:nvPr/>
          </p:nvPicPr>
          <p:blipFill rotWithShape="1">
            <a:blip r:embed="rId5">
              <a:alphaModFix amt="85000"/>
            </a:blip>
            <a:srcRect b="0" l="0" r="0" t="0"/>
            <a:stretch/>
          </p:blipFill>
          <p:spPr>
            <a:xfrm>
              <a:off x="629643" y="557623"/>
              <a:ext cx="665808" cy="7382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p16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359" name="Google Shape;359;p16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時間變數EDA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360" name="Google Shape;360;p16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361" name="Google Shape;361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Google Shape;362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Google Shape;363;p16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4" name="Google Shape;364;p16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365" name="Google Shape;365;p16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366" name="Google Shape;366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Google Shape;367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8" name="Google Shape;368;p16"/>
            <p:cNvSpPr txBox="1"/>
            <p:nvPr/>
          </p:nvSpPr>
          <p:spPr>
            <a:xfrm>
              <a:off x="15053434" y="7528247"/>
              <a:ext cx="770700" cy="6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14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369" name="Google Shape;36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278050"/>
            <a:ext cx="16512930" cy="668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01700" y="1553150"/>
            <a:ext cx="4565100" cy="66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6"/>
          <p:cNvSpPr txBox="1"/>
          <p:nvPr/>
        </p:nvSpPr>
        <p:spPr>
          <a:xfrm>
            <a:off x="4315450" y="1419756"/>
            <a:ext cx="10128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4/30~5/12 政府因應疫情推出紓困貸款，</a:t>
            </a:r>
            <a:endParaRPr b="1" sz="36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因此5月申購人數特別多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sz="36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這部分我們模型之後會特別處理</a:t>
            </a:r>
            <a:endParaRPr b="1" sz="36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5473375" y="7192025"/>
            <a:ext cx="978600" cy="1042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17318"/>
            <a:ext cx="4565086" cy="44986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17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383" name="Google Shape;383;p17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時間變數EDA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384" name="Google Shape;384;p17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385" name="Google Shape;385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6" name="Google Shape;386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" name="Google Shape;387;p17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88" name="Google Shape;388;p17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389" name="Google Shape;389;p17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390" name="Google Shape;390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" name="Google Shape;391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2" name="Google Shape;392;p17"/>
            <p:cNvSpPr txBox="1"/>
            <p:nvPr/>
          </p:nvSpPr>
          <p:spPr>
            <a:xfrm>
              <a:off x="15029966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15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393" name="Google Shape;39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658" y="2426297"/>
            <a:ext cx="13539076" cy="70604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7"/>
          <p:cNvSpPr txBox="1"/>
          <p:nvPr/>
        </p:nvSpPr>
        <p:spPr>
          <a:xfrm>
            <a:off x="12434224" y="4211181"/>
            <a:ext cx="7347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育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度</a:t>
            </a:r>
            <a:endParaRPr/>
          </a:p>
        </p:txBody>
      </p:sp>
      <p:pic>
        <p:nvPicPr>
          <p:cNvPr id="395" name="Google Shape;39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00450" y="2374862"/>
            <a:ext cx="5227674" cy="653461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7"/>
          <p:cNvSpPr txBox="1"/>
          <p:nvPr/>
        </p:nvSpPr>
        <p:spPr>
          <a:xfrm>
            <a:off x="5824525" y="1432260"/>
            <a:ext cx="7010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3月推出青年創業貸款，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教育程度3的人選擇申購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特別多。</a:t>
            </a:r>
            <a:endParaRPr b="1" sz="36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這部分我們模型之後會特別處理</a:t>
            </a:r>
            <a:endParaRPr b="1" sz="36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3200400" y="5219700"/>
            <a:ext cx="1691100" cy="1752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12282900" y="2816500"/>
            <a:ext cx="96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教</a:t>
            </a:r>
            <a:endParaRPr b="1" sz="42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育</a:t>
            </a:r>
            <a:endParaRPr b="1" sz="42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程</a:t>
            </a:r>
            <a:endParaRPr b="1" sz="42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度</a:t>
            </a:r>
            <a:endParaRPr b="1" sz="42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14031513" y="8909475"/>
            <a:ext cx="429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latin typeface="Calibri"/>
                <a:ea typeface="Calibri"/>
                <a:cs typeface="Calibri"/>
                <a:sym typeface="Calibri"/>
              </a:rPr>
              <a:t>(用高雄市廣告當範例)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7"/>
          <p:cNvSpPr txBox="1"/>
          <p:nvPr/>
        </p:nvSpPr>
        <p:spPr>
          <a:xfrm>
            <a:off x="0" y="4843475"/>
            <a:ext cx="6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申購筆數</a:t>
            </a:r>
            <a:endParaRPr b="1" sz="3600"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24"/>
          <p:cNvGrpSpPr/>
          <p:nvPr/>
        </p:nvGrpSpPr>
        <p:grpSpPr>
          <a:xfrm>
            <a:off x="688846" y="510898"/>
            <a:ext cx="9062256" cy="1042208"/>
            <a:chOff x="688846" y="510898"/>
            <a:chExt cx="9062256" cy="1042208"/>
          </a:xfrm>
        </p:grpSpPr>
        <p:sp>
          <p:nvSpPr>
            <p:cNvPr id="411" name="Google Shape;411;p24"/>
            <p:cNvSpPr txBox="1"/>
            <p:nvPr/>
          </p:nvSpPr>
          <p:spPr>
            <a:xfrm>
              <a:off x="2073802" y="659375"/>
              <a:ext cx="7677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時間變數EDA</a:t>
              </a:r>
              <a:r>
                <a:rPr b="1" lang="zh-TW" sz="48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-</a:t>
              </a:r>
              <a:r>
                <a:rPr b="1" lang="zh-TW" sz="48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小結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412" name="Google Shape;412;p24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413" name="Google Shape;41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" name="Google Shape;414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5" name="Google Shape;415;p24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6" name="Google Shape;416;p24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417" name="Google Shape;417;p24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418" name="Google Shape;418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9" name="Google Shape;419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0" name="Google Shape;420;p24"/>
            <p:cNvSpPr txBox="1"/>
            <p:nvPr/>
          </p:nvSpPr>
          <p:spPr>
            <a:xfrm>
              <a:off x="15029966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16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21" name="Google Shape;421;p24"/>
          <p:cNvSpPr txBox="1"/>
          <p:nvPr/>
        </p:nvSpPr>
        <p:spPr>
          <a:xfrm>
            <a:off x="2540702" y="2412848"/>
            <a:ext cx="140838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●"/>
            </a:pP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5月以及3月因為不同方案所以導致申購人數增加，</a:t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因此在未來建模時會針對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5月及3月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可能造成的影響做調整</a:t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71500" lvl="0" marL="571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●"/>
            </a:pP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勞工紓困方案是因為新冠疫情影響經濟發展，</a:t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因此我們會增加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股市收盤價</a:t>
            </a:r>
            <a:r>
              <a:rPr b="1" lang="zh-TW" sz="3600" u="sng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、利率、匯率、CPI、GDP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的變數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 txBox="1"/>
          <p:nvPr/>
        </p:nvSpPr>
        <p:spPr>
          <a:xfrm>
            <a:off x="6930625" y="5928988"/>
            <a:ext cx="57185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60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重要變數EDA</a:t>
            </a:r>
            <a:endParaRPr b="1" sz="6000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27" name="Google Shape;427;p25"/>
          <p:cNvGrpSpPr/>
          <p:nvPr/>
        </p:nvGrpSpPr>
        <p:grpSpPr>
          <a:xfrm>
            <a:off x="7467599" y="2933700"/>
            <a:ext cx="2814638" cy="2710024"/>
            <a:chOff x="0" y="0"/>
            <a:chExt cx="1925094" cy="1853542"/>
          </a:xfrm>
        </p:grpSpPr>
        <p:pic>
          <p:nvPicPr>
            <p:cNvPr id="428" name="Google Shape;42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925094" cy="1853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5821" y="23380"/>
              <a:ext cx="1833454" cy="18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5"/>
            <p:cNvPicPr preferRelativeResize="0"/>
            <p:nvPr/>
          </p:nvPicPr>
          <p:blipFill rotWithShape="1">
            <a:blip r:embed="rId5">
              <a:alphaModFix amt="85000"/>
            </a:blip>
            <a:srcRect b="0" l="0" r="0" t="0"/>
            <a:stretch/>
          </p:blipFill>
          <p:spPr>
            <a:xfrm>
              <a:off x="629643" y="557623"/>
              <a:ext cx="665808" cy="7382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600" y="693800"/>
            <a:ext cx="12795549" cy="954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26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442" name="Google Shape;442;p26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重要變數EDA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443" name="Google Shape;443;p26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444" name="Google Shape;444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" name="Google Shape;445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" name="Google Shape;446;p26"/>
              <p:cNvPicPr preferRelativeResize="0"/>
              <p:nvPr/>
            </p:nvPicPr>
            <p:blipFill rotWithShape="1">
              <a:blip r:embed="rId7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7" name="Google Shape;447;p26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448" name="Google Shape;448;p26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449" name="Google Shape;449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51" name="Google Shape;451;p26"/>
            <p:cNvSpPr txBox="1"/>
            <p:nvPr/>
          </p:nvSpPr>
          <p:spPr>
            <a:xfrm>
              <a:off x="15053434" y="7528247"/>
              <a:ext cx="770700" cy="6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18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52" name="Google Shape;452;p26"/>
          <p:cNvSpPr txBox="1"/>
          <p:nvPr/>
        </p:nvSpPr>
        <p:spPr>
          <a:xfrm>
            <a:off x="9441525" y="2164548"/>
            <a:ext cx="729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用隨機森林得到的重要變數排序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目的是針對重要變數做探索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29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463" name="Google Shape;463;p29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重要變數EDA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464" name="Google Shape;464;p29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465" name="Google Shape;465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6" name="Google Shape;466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7" name="Google Shape;467;p29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68" name="Google Shape;468;p29"/>
          <p:cNvSpPr txBox="1"/>
          <p:nvPr/>
        </p:nvSpPr>
        <p:spPr>
          <a:xfrm>
            <a:off x="6482275" y="524325"/>
            <a:ext cx="1096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7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提款金額 30,000</a:t>
            </a:r>
            <a:r>
              <a:rPr b="1" lang="zh-TW" sz="37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以下</a:t>
            </a:r>
            <a:r>
              <a:rPr b="1" lang="zh-TW" sz="37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i="0" lang="zh-TW" sz="37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轉帳轉出金額120,000以下</a:t>
            </a:r>
            <a:endParaRPr b="1" i="0" sz="3700" u="none" strike="noStrik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7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的人比較</a:t>
            </a:r>
            <a:r>
              <a:rPr b="1" i="0" lang="zh-TW" sz="3700" u="sng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</a:t>
            </a:r>
            <a:r>
              <a:rPr b="1" i="0" lang="zh-TW" sz="37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申請信貸</a:t>
            </a:r>
            <a:endParaRPr sz="3700"/>
          </a:p>
        </p:txBody>
      </p:sp>
      <p:sp>
        <p:nvSpPr>
          <p:cNvPr id="469" name="Google Shape;469;p29"/>
          <p:cNvSpPr/>
          <p:nvPr/>
        </p:nvSpPr>
        <p:spPr>
          <a:xfrm>
            <a:off x="13545638" y="4077426"/>
            <a:ext cx="175259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29"/>
          <p:cNvPicPr preferRelativeResize="0"/>
          <p:nvPr/>
        </p:nvPicPr>
        <p:blipFill rotWithShape="1">
          <a:blip r:embed="rId7">
            <a:alphaModFix/>
          </a:blip>
          <a:srcRect b="0" l="0" r="5900" t="0"/>
          <a:stretch/>
        </p:blipFill>
        <p:spPr>
          <a:xfrm>
            <a:off x="0" y="2423925"/>
            <a:ext cx="18287999" cy="7863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29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472" name="Google Shape;472;p29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473" name="Google Shape;473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" name="Google Shape;474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5" name="Google Shape;475;p29"/>
            <p:cNvSpPr txBox="1"/>
            <p:nvPr/>
          </p:nvSpPr>
          <p:spPr>
            <a:xfrm>
              <a:off x="15053434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19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76" name="Google Shape;476;p29"/>
          <p:cNvSpPr txBox="1"/>
          <p:nvPr/>
        </p:nvSpPr>
        <p:spPr>
          <a:xfrm>
            <a:off x="8622500" y="8519400"/>
            <a:ext cx="18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120,000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7" name="Google Shape;477;p29"/>
          <p:cNvGraphicFramePr/>
          <p:nvPr/>
        </p:nvGraphicFramePr>
        <p:xfrm>
          <a:off x="12454050" y="150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1976175"/>
                <a:gridCol w="2588925"/>
              </a:tblGrid>
              <a:tr h="66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條件篩選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1.101%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"/>
          <p:cNvGrpSpPr/>
          <p:nvPr/>
        </p:nvGrpSpPr>
        <p:grpSpPr>
          <a:xfrm>
            <a:off x="2862922" y="2789832"/>
            <a:ext cx="1256916" cy="5406597"/>
            <a:chOff x="3375410" y="2127660"/>
            <a:chExt cx="1256916" cy="5406597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3774195" y="2002956"/>
              <a:ext cx="459346" cy="1256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 txBox="1"/>
            <p:nvPr/>
          </p:nvSpPr>
          <p:spPr>
            <a:xfrm>
              <a:off x="3581400" y="2127660"/>
              <a:ext cx="1050926" cy="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3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400" u="none" cap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01</a:t>
              </a:r>
              <a:endParaRPr/>
            </a:p>
          </p:txBody>
        </p:sp>
        <p:pic>
          <p:nvPicPr>
            <p:cNvPr id="109" name="Google Shape;10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3774195" y="4218044"/>
              <a:ext cx="459346" cy="1256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2"/>
            <p:cNvSpPr txBox="1"/>
            <p:nvPr/>
          </p:nvSpPr>
          <p:spPr>
            <a:xfrm>
              <a:off x="3581400" y="4342748"/>
              <a:ext cx="1050926" cy="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3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400" u="none" cap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02</a:t>
              </a:r>
              <a:endParaRPr/>
            </a:p>
          </p:txBody>
        </p:sp>
        <p:pic>
          <p:nvPicPr>
            <p:cNvPr id="111" name="Google Shape;11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3774195" y="6433132"/>
              <a:ext cx="459346" cy="1256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2"/>
            <p:cNvSpPr txBox="1"/>
            <p:nvPr/>
          </p:nvSpPr>
          <p:spPr>
            <a:xfrm>
              <a:off x="3581400" y="6557836"/>
              <a:ext cx="1050926" cy="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3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400" u="none" cap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03</a:t>
              </a:r>
              <a:endParaRPr/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1981200" y="487157"/>
            <a:ext cx="3124200" cy="10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Agenda</a:t>
            </a:r>
            <a:endParaRPr b="1" i="0" sz="4800" u="none" cap="none" strike="noStrike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688846" y="510898"/>
            <a:ext cx="1082440" cy="1042208"/>
            <a:chOff x="0" y="0"/>
            <a:chExt cx="1925094" cy="1853542"/>
          </a:xfrm>
        </p:grpSpPr>
        <p:pic>
          <p:nvPicPr>
            <p:cNvPr id="115" name="Google Shape;11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925094" cy="1853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5820" y="23379"/>
              <a:ext cx="1833454" cy="18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"/>
            <p:cNvPicPr preferRelativeResize="0"/>
            <p:nvPr/>
          </p:nvPicPr>
          <p:blipFill rotWithShape="1">
            <a:blip r:embed="rId6">
              <a:alphaModFix amt="85000"/>
            </a:blip>
            <a:srcRect b="0" l="0" r="0" t="0"/>
            <a:stretch/>
          </p:blipFill>
          <p:spPr>
            <a:xfrm>
              <a:off x="629643" y="557623"/>
              <a:ext cx="665808" cy="738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2"/>
          <p:cNvSpPr txBox="1"/>
          <p:nvPr/>
        </p:nvSpPr>
        <p:spPr>
          <a:xfrm>
            <a:off x="4325828" y="2996811"/>
            <a:ext cx="30059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資料集簡介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325828" y="5143500"/>
            <a:ext cx="63722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分析目標客群</a:t>
            </a:r>
            <a:endParaRPr b="1" sz="4400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4334928" y="7422630"/>
            <a:ext cx="4565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時間變數EDA</a:t>
            </a:r>
            <a:endParaRPr b="1" sz="4400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123" name="Google Shape;123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5" name="Google Shape;125;p2"/>
            <p:cNvSpPr txBox="1"/>
            <p:nvPr/>
          </p:nvSpPr>
          <p:spPr>
            <a:xfrm>
              <a:off x="15216516" y="7528247"/>
              <a:ext cx="514744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10822120" y="7494089"/>
            <a:ext cx="4565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 b="1" sz="4400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0822120" y="5108409"/>
            <a:ext cx="4565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XGBoost 模型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10822120" y="2996811"/>
            <a:ext cx="4565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重要變數EDA</a:t>
            </a:r>
            <a:endParaRPr b="1" sz="4400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9354452" y="2789832"/>
            <a:ext cx="1256916" cy="5406597"/>
            <a:chOff x="3375410" y="2127660"/>
            <a:chExt cx="1256916" cy="5406597"/>
          </a:xfrm>
        </p:grpSpPr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3774195" y="2002956"/>
              <a:ext cx="459346" cy="1256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"/>
            <p:cNvSpPr txBox="1"/>
            <p:nvPr/>
          </p:nvSpPr>
          <p:spPr>
            <a:xfrm>
              <a:off x="3581400" y="2127660"/>
              <a:ext cx="1050926" cy="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3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4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04</a:t>
              </a:r>
              <a:endParaRPr/>
            </a:p>
          </p:txBody>
        </p:sp>
        <p:pic>
          <p:nvPicPr>
            <p:cNvPr id="132" name="Google Shape;13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3774195" y="4218044"/>
              <a:ext cx="459346" cy="1256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"/>
            <p:cNvSpPr txBox="1"/>
            <p:nvPr/>
          </p:nvSpPr>
          <p:spPr>
            <a:xfrm>
              <a:off x="3581400" y="4342748"/>
              <a:ext cx="1050926" cy="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3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4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05</a:t>
              </a:r>
              <a:endParaRPr/>
            </a:p>
          </p:txBody>
        </p:sp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3774195" y="6433132"/>
              <a:ext cx="459346" cy="1256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"/>
            <p:cNvSpPr txBox="1"/>
            <p:nvPr/>
          </p:nvSpPr>
          <p:spPr>
            <a:xfrm>
              <a:off x="3581400" y="6557836"/>
              <a:ext cx="1050926" cy="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3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4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06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30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488" name="Google Shape;488;p30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重要變數EDA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489" name="Google Shape;489;p30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490" name="Google Shape;490;p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" name="Google Shape;491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2" name="Google Shape;492;p30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93" name="Google Shape;493;p30"/>
          <p:cNvPicPr preferRelativeResize="0"/>
          <p:nvPr/>
        </p:nvPicPr>
        <p:blipFill rotWithShape="1">
          <a:blip r:embed="rId7">
            <a:alphaModFix/>
          </a:blip>
          <a:srcRect b="0" l="0" r="5669" t="0"/>
          <a:stretch/>
        </p:blipFill>
        <p:spPr>
          <a:xfrm>
            <a:off x="0" y="2312375"/>
            <a:ext cx="18287999" cy="78442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30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495" name="Google Shape;495;p30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496" name="Google Shape;496;p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7" name="Google Shape;497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8" name="Google Shape;498;p30"/>
            <p:cNvSpPr txBox="1"/>
            <p:nvPr/>
          </p:nvSpPr>
          <p:spPr>
            <a:xfrm>
              <a:off x="15053434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20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99" name="Google Shape;499;p30"/>
          <p:cNvSpPr txBox="1"/>
          <p:nvPr/>
        </p:nvSpPr>
        <p:spPr>
          <a:xfrm>
            <a:off x="180975" y="1836050"/>
            <a:ext cx="13051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轉入金額120,000、支付帳務金額_類別3平均1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,000以下</a:t>
            </a:r>
            <a:endParaRPr b="1" i="0" sz="3600" u="none" strike="noStrik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的人比較</a:t>
            </a:r>
            <a:r>
              <a:rPr b="1" i="0" lang="zh-TW" sz="3600" u="sng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</a:t>
            </a: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申請信貸</a:t>
            </a:r>
            <a:endParaRPr/>
          </a:p>
        </p:txBody>
      </p:sp>
      <p:sp>
        <p:nvSpPr>
          <p:cNvPr id="500" name="Google Shape;500;p30"/>
          <p:cNvSpPr txBox="1"/>
          <p:nvPr/>
        </p:nvSpPr>
        <p:spPr>
          <a:xfrm>
            <a:off x="5129200" y="4917525"/>
            <a:ext cx="18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16,000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13232575" y="8390825"/>
            <a:ext cx="18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120,000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2" name="Google Shape;502;p30"/>
          <p:cNvGraphicFramePr/>
          <p:nvPr/>
        </p:nvGraphicFramePr>
        <p:xfrm>
          <a:off x="10481875" y="25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1976175"/>
                <a:gridCol w="2588925"/>
              </a:tblGrid>
              <a:tr h="75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條件篩選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1.045%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31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512" name="Google Shape;512;p31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重要變數EDA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513" name="Google Shape;513;p31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514" name="Google Shape;514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5" name="Google Shape;515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6" name="Google Shape;516;p31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17" name="Google Shape;517;p31"/>
          <p:cNvPicPr preferRelativeResize="0"/>
          <p:nvPr/>
        </p:nvPicPr>
        <p:blipFill rotWithShape="1">
          <a:blip r:embed="rId7">
            <a:alphaModFix/>
          </a:blip>
          <a:srcRect b="0" l="0" r="6129" t="0"/>
          <a:stretch/>
        </p:blipFill>
        <p:spPr>
          <a:xfrm>
            <a:off x="0" y="1750250"/>
            <a:ext cx="18287999" cy="7882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31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519" name="Google Shape;519;p31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520" name="Google Shape;520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1" name="Google Shape;521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2" name="Google Shape;522;p31"/>
            <p:cNvSpPr txBox="1"/>
            <p:nvPr/>
          </p:nvSpPr>
          <p:spPr>
            <a:xfrm>
              <a:off x="15053434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21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23" name="Google Shape;523;p31"/>
          <p:cNvSpPr txBox="1"/>
          <p:nvPr/>
        </p:nvSpPr>
        <p:spPr>
          <a:xfrm>
            <a:off x="228598" y="1553156"/>
            <a:ext cx="1023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sng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數位通路</a:t>
            </a:r>
            <a:r>
              <a:rPr b="1" lang="zh-TW" sz="36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r>
              <a:rPr b="1" i="0" lang="zh-TW" sz="3600" u="sng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以上</a:t>
            </a: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的人通常都是</a:t>
            </a:r>
            <a:r>
              <a:rPr b="1" i="0" lang="zh-TW" sz="3600" u="sng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薪轉戶</a:t>
            </a: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且會申購信貸</a:t>
            </a:r>
            <a:endParaRPr/>
          </a:p>
        </p:txBody>
      </p:sp>
      <p:sp>
        <p:nvSpPr>
          <p:cNvPr id="524" name="Google Shape;524;p31"/>
          <p:cNvSpPr txBox="1"/>
          <p:nvPr/>
        </p:nvSpPr>
        <p:spPr>
          <a:xfrm>
            <a:off x="8711550" y="7313902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有申購信貸的人數位</a:t>
            </a:r>
            <a:r>
              <a:rPr b="1" i="0" lang="zh-TW" sz="3600" u="sng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通路互動指標平均大於</a:t>
            </a:r>
            <a:r>
              <a:rPr b="1" lang="zh-TW" sz="36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 u="sng"/>
          </a:p>
        </p:txBody>
      </p:sp>
      <p:graphicFrame>
        <p:nvGraphicFramePr>
          <p:cNvPr id="525" name="Google Shape;525;p31"/>
          <p:cNvGraphicFramePr/>
          <p:nvPr/>
        </p:nvGraphicFramePr>
        <p:xfrm>
          <a:off x="10582150" y="21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2141000"/>
                <a:gridCol w="3277050"/>
                <a:gridCol w="2059200"/>
              </a:tblGrid>
              <a:tr h="81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8以上且薪轉戶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4以上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1.651%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1.099%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" name="Google Shape;534;p32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535" name="Google Shape;535;p32"/>
            <p:cNvSpPr txBox="1"/>
            <p:nvPr/>
          </p:nvSpPr>
          <p:spPr>
            <a:xfrm>
              <a:off x="2073795" y="659368"/>
              <a:ext cx="5562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重要變數EDA</a:t>
              </a:r>
              <a:r>
                <a:rPr b="1" lang="zh-TW" sz="48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- 小結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536" name="Google Shape;536;p32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537" name="Google Shape;537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8" name="Google Shape;538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9" name="Google Shape;539;p32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0" name="Google Shape;540;p32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541" name="Google Shape;541;p32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542" name="Google Shape;542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3" name="Google Shape;543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4" name="Google Shape;544;p32"/>
            <p:cNvSpPr txBox="1"/>
            <p:nvPr/>
          </p:nvSpPr>
          <p:spPr>
            <a:xfrm>
              <a:off x="15053434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22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45" name="Google Shape;545;p32"/>
          <p:cNvSpPr txBox="1"/>
          <p:nvPr/>
        </p:nvSpPr>
        <p:spPr>
          <a:xfrm>
            <a:off x="2037802" y="2412848"/>
            <a:ext cx="14905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我們會依據以上發現增加</a:t>
            </a:r>
            <a:r>
              <a:rPr b="1" lang="zh-TW" sz="3600" u="sng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內部衍伸變數</a:t>
            </a:r>
            <a:endParaRPr b="1" sz="3600" u="sng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0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Calibri"/>
              <a:buAutoNum type="arabicPeriod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不是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提款金額30,000以下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以及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轉帳轉出金額120,000以下</a:t>
            </a:r>
            <a:endParaRPr b="1" i="0" sz="3600" u="sng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0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Calibri"/>
              <a:buAutoNum type="arabicPeriod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</a:t>
            </a:r>
            <a:r>
              <a:rPr b="1" i="0" lang="zh-TW" sz="3600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轉入金額120,000以下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以及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支付帳務金額_類別3</a:t>
            </a:r>
            <a:r>
              <a:rPr b="1" lang="zh-TW" sz="3600" u="sng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金額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1" lang="zh-TW" sz="3600" u="sng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,000以下</a:t>
            </a:r>
            <a:endParaRPr b="1" sz="3600" u="sng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0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Calibri"/>
              <a:buAutoNum type="arabicPeriod"/>
            </a:pPr>
            <a:r>
              <a:rPr b="1" i="0" lang="zh-TW" sz="3600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數位通路互動指標</a:t>
            </a:r>
            <a:r>
              <a:rPr b="1" lang="zh-TW" sz="3600" u="sng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以上</a:t>
            </a:r>
            <a:r>
              <a:rPr b="1" i="0" lang="zh-TW" sz="3600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的人且是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薪轉戶</a:t>
            </a:r>
            <a:endParaRPr b="1" i="0" sz="3600" u="sng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546" name="Google Shape;546;p32"/>
          <p:cNvGraphicFramePr/>
          <p:nvPr/>
        </p:nvGraphicFramePr>
        <p:xfrm>
          <a:off x="12145275" y="62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2193575"/>
                <a:gridCol w="2873750"/>
              </a:tblGrid>
              <a:tr h="13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目標客群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1.964%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p32"/>
          <p:cNvSpPr txBox="1"/>
          <p:nvPr/>
        </p:nvSpPr>
        <p:spPr>
          <a:xfrm>
            <a:off x="2037800" y="6816725"/>
            <a:ext cx="94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目標客群</a:t>
            </a: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的申購比例：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1330</a:t>
            </a: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/67698 (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1.964%</a:t>
            </a: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/>
          <p:nvPr/>
        </p:nvSpPr>
        <p:spPr>
          <a:xfrm>
            <a:off x="6629400" y="5928988"/>
            <a:ext cx="5029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XGBoost 模型</a:t>
            </a:r>
            <a:endParaRPr/>
          </a:p>
        </p:txBody>
      </p:sp>
      <p:grpSp>
        <p:nvGrpSpPr>
          <p:cNvPr id="553" name="Google Shape;553;p33"/>
          <p:cNvGrpSpPr/>
          <p:nvPr/>
        </p:nvGrpSpPr>
        <p:grpSpPr>
          <a:xfrm>
            <a:off x="7467599" y="2933700"/>
            <a:ext cx="2814638" cy="2710024"/>
            <a:chOff x="0" y="0"/>
            <a:chExt cx="1925094" cy="1853542"/>
          </a:xfrm>
        </p:grpSpPr>
        <p:pic>
          <p:nvPicPr>
            <p:cNvPr id="554" name="Google Shape;554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925094" cy="1853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5821" y="23380"/>
              <a:ext cx="1833454" cy="18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p33"/>
            <p:cNvPicPr preferRelativeResize="0"/>
            <p:nvPr/>
          </p:nvPicPr>
          <p:blipFill rotWithShape="1">
            <a:blip r:embed="rId5">
              <a:alphaModFix amt="85000"/>
            </a:blip>
            <a:srcRect b="0" l="0" r="0" t="0"/>
            <a:stretch/>
          </p:blipFill>
          <p:spPr>
            <a:xfrm>
              <a:off x="629643" y="557623"/>
              <a:ext cx="665808" cy="7382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34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566" name="Google Shape;566;p34"/>
            <p:cNvSpPr txBox="1"/>
            <p:nvPr/>
          </p:nvSpPr>
          <p:spPr>
            <a:xfrm>
              <a:off x="2073795" y="659368"/>
              <a:ext cx="5562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XGBoost 模型</a:t>
              </a:r>
              <a:endParaRPr/>
            </a:p>
          </p:txBody>
        </p:sp>
        <p:grpSp>
          <p:nvGrpSpPr>
            <p:cNvPr id="567" name="Google Shape;567;p34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568" name="Google Shape;568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" name="Google Shape;569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" name="Google Shape;570;p34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71" name="Google Shape;571;p34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572" name="Google Shape;572;p34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573" name="Google Shape;573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Google Shape;574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5" name="Google Shape;575;p34"/>
            <p:cNvSpPr txBox="1"/>
            <p:nvPr/>
          </p:nvSpPr>
          <p:spPr>
            <a:xfrm>
              <a:off x="15053434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24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76" name="Google Shape;576;p34"/>
          <p:cNvSpPr txBox="1"/>
          <p:nvPr/>
        </p:nvSpPr>
        <p:spPr>
          <a:xfrm>
            <a:off x="1771286" y="1813198"/>
            <a:ext cx="137577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特徵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：前 10 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重要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連續型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、類別變數(教育程度、性別、是否為薪轉戶)</a:t>
            </a:r>
            <a:endParaRPr b="0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：2019-12 ～ 2020-10 (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00,000筆資料)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，移除3、5月</a:t>
            </a:r>
            <a:endParaRPr b="0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：2020-11 (200,000筆資料)</a:t>
            </a:r>
            <a:endParaRPr b="0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577" name="Google Shape;577;p34"/>
          <p:cNvGraphicFramePr/>
          <p:nvPr/>
        </p:nvGraphicFramePr>
        <p:xfrm>
          <a:off x="3997729" y="52723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{C87630B2-709A-466C-838A-C511637308AD}</a:tableStyleId>
              </a:tblPr>
              <a:tblGrid>
                <a:gridCol w="1353800"/>
                <a:gridCol w="1429375"/>
                <a:gridCol w="1994225"/>
                <a:gridCol w="2272750"/>
              </a:tblGrid>
              <a:tr h="91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0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</a:t>
                      </a:r>
                      <a:endParaRPr b="1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9109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0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實際</a:t>
                      </a:r>
                      <a:endParaRPr b="1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 </a:t>
                      </a:r>
                      <a:endParaRPr/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2800">
                          <a:solidFill>
                            <a:srgbClr val="AF7B5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未申購</a:t>
                      </a:r>
                      <a:endParaRPr b="1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2800">
                          <a:solidFill>
                            <a:srgbClr val="AF7B5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有申購</a:t>
                      </a:r>
                      <a:endParaRPr b="1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10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2800">
                          <a:solidFill>
                            <a:srgbClr val="AF7B5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未申購</a:t>
                      </a:r>
                      <a:endParaRPr b="1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40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4000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95426</a:t>
                      </a:r>
                      <a:endParaRPr b="0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4000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3292</a:t>
                      </a:r>
                      <a:endParaRPr b="0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0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2800">
                          <a:solidFill>
                            <a:srgbClr val="AF7B5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有申購</a:t>
                      </a:r>
                      <a:endParaRPr b="1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40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4000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185</a:t>
                      </a:r>
                      <a:endParaRPr b="0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4000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97</a:t>
                      </a:r>
                      <a:endParaRPr b="0" sz="4000" u="none" cap="none" strike="noStrike">
                        <a:solidFill>
                          <a:srgbClr val="91612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76200" marB="76200" marR="76200" marL="76200" anchor="ctr">
                    <a:lnL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916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8" name="Google Shape;578;p34"/>
          <p:cNvSpPr txBox="1"/>
          <p:nvPr/>
        </p:nvSpPr>
        <p:spPr>
          <a:xfrm>
            <a:off x="12941737" y="5199398"/>
            <a:ext cx="4565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◆"/>
            </a:pPr>
            <a:r>
              <a:rPr b="1" i="0" lang="zh-TW" sz="360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precision：0.0</a:t>
            </a:r>
            <a:r>
              <a:rPr b="1" lang="zh-TW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286</a:t>
            </a:r>
            <a:endParaRPr b="0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◆"/>
            </a:pPr>
            <a:r>
              <a:rPr b="1" i="0" lang="zh-TW" sz="360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recall：0.</a:t>
            </a:r>
            <a:r>
              <a:rPr b="1" lang="zh-TW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0756</a:t>
            </a:r>
            <a:endParaRPr b="0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◆"/>
            </a:pPr>
            <a:r>
              <a:rPr b="1" i="0" lang="zh-TW" sz="360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accuracy：0.9</a:t>
            </a:r>
            <a:r>
              <a:rPr b="1" lang="zh-TW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776</a:t>
            </a:r>
            <a:endParaRPr b="0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◆"/>
            </a:pPr>
            <a:r>
              <a:rPr b="1" i="0" lang="zh-TW" sz="360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F1-score：0.0</a:t>
            </a:r>
            <a:r>
              <a:rPr b="1" lang="zh-TW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415</a:t>
            </a:r>
            <a:endParaRPr b="0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/>
        </p:nvSpPr>
        <p:spPr>
          <a:xfrm>
            <a:off x="8073029" y="5928988"/>
            <a:ext cx="16037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/>
          </a:p>
        </p:txBody>
      </p:sp>
      <p:grpSp>
        <p:nvGrpSpPr>
          <p:cNvPr id="584" name="Google Shape;584;p35"/>
          <p:cNvGrpSpPr/>
          <p:nvPr/>
        </p:nvGrpSpPr>
        <p:grpSpPr>
          <a:xfrm>
            <a:off x="7467599" y="2933700"/>
            <a:ext cx="2814638" cy="2710024"/>
            <a:chOff x="0" y="0"/>
            <a:chExt cx="1925094" cy="1853542"/>
          </a:xfrm>
        </p:grpSpPr>
        <p:pic>
          <p:nvPicPr>
            <p:cNvPr id="585" name="Google Shape;585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925094" cy="1853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5821" y="23380"/>
              <a:ext cx="1833454" cy="18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35"/>
            <p:cNvPicPr preferRelativeResize="0"/>
            <p:nvPr/>
          </p:nvPicPr>
          <p:blipFill rotWithShape="1">
            <a:blip r:embed="rId5">
              <a:alphaModFix amt="85000"/>
            </a:blip>
            <a:srcRect b="0" l="0" r="0" t="0"/>
            <a:stretch/>
          </p:blipFill>
          <p:spPr>
            <a:xfrm>
              <a:off x="629643" y="557623"/>
              <a:ext cx="665808" cy="7382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36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598" name="Google Shape;598;p36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599" name="Google Shape;599;p36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600" name="Google Shape;600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1" name="Google Shape;601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2" name="Google Shape;602;p36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03" name="Google Shape;603;p36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604" name="Google Shape;604;p36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605" name="Google Shape;605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6" name="Google Shape;606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7" name="Google Shape;607;p36"/>
            <p:cNvSpPr txBox="1"/>
            <p:nvPr/>
          </p:nvSpPr>
          <p:spPr>
            <a:xfrm>
              <a:off x="15053434" y="7528247"/>
              <a:ext cx="770769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26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08" name="Google Shape;608;p36"/>
          <p:cNvSpPr txBox="1"/>
          <p:nvPr/>
        </p:nvSpPr>
        <p:spPr>
          <a:xfrm>
            <a:off x="2180075" y="2781300"/>
            <a:ext cx="13613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Calibri"/>
              <a:buAutoNum type="arabicPeriod"/>
            </a:pP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對模型做處理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考慮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客戶分群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</a:t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0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Calibri"/>
              <a:buAutoNum type="arabicPeriod"/>
            </a:pPr>
            <a:r>
              <a:rPr b="1" lang="zh-TW" sz="3600" u="sng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月及3月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的樣本明顯不同，之後做模型可能做處理</a:t>
            </a:r>
            <a:endParaRPr/>
          </a:p>
          <a:p>
            <a:pPr indent="-742950" lvl="0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Calibri"/>
              <a:buAutoNum type="arabicPeriod"/>
            </a:pP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外部變數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及</a:t>
            </a:r>
            <a:r>
              <a:rPr b="1" i="0" lang="zh-TW" sz="3600" u="sng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內部衍伸變數</a:t>
            </a:r>
            <a:endParaRPr b="1" i="0" sz="3600" u="sng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2950" lvl="0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Microsoft JhengHei"/>
              <a:buAutoNum type="arabicPeriod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嘗試其他處理</a:t>
            </a:r>
            <a:r>
              <a:rPr b="1" lang="zh-TW" sz="3600" u="sng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不平衡樣本</a:t>
            </a: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的方法以及模型</a:t>
            </a:r>
            <a:endParaRPr b="1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 txBox="1"/>
          <p:nvPr/>
        </p:nvSpPr>
        <p:spPr>
          <a:xfrm>
            <a:off x="3277694" y="4865767"/>
            <a:ext cx="11732612" cy="1157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Thanks for listening</a:t>
            </a:r>
            <a:endParaRPr/>
          </a:p>
        </p:txBody>
      </p:sp>
      <p:pic>
        <p:nvPicPr>
          <p:cNvPr id="614" name="Google Shape;6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043424" y="-4540127"/>
            <a:ext cx="7256937" cy="698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15572615" y="-1736148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18225" y="-267901"/>
            <a:ext cx="3583276" cy="353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25445">
            <a:off x="-369802" y="8950855"/>
            <a:ext cx="3583276" cy="353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6930625" y="5928988"/>
            <a:ext cx="3888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資料集簡介</a:t>
            </a:r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7467599" y="2933700"/>
            <a:ext cx="2814638" cy="2710024"/>
            <a:chOff x="0" y="0"/>
            <a:chExt cx="1925094" cy="1853542"/>
          </a:xfrm>
        </p:grpSpPr>
        <p:pic>
          <p:nvPicPr>
            <p:cNvPr id="142" name="Google Shape;14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925094" cy="1853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5821" y="23380"/>
              <a:ext cx="1833454" cy="18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3"/>
            <p:cNvPicPr preferRelativeResize="0"/>
            <p:nvPr/>
          </p:nvPicPr>
          <p:blipFill rotWithShape="1">
            <a:blip r:embed="rId5">
              <a:alphaModFix amt="85000"/>
            </a:blip>
            <a:srcRect b="0" l="0" r="0" t="0"/>
            <a:stretch/>
          </p:blipFill>
          <p:spPr>
            <a:xfrm>
              <a:off x="629643" y="557623"/>
              <a:ext cx="665808" cy="7382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466806" y="2255958"/>
            <a:ext cx="1691219" cy="462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4"/>
          <p:cNvGrpSpPr/>
          <p:nvPr/>
        </p:nvGrpSpPr>
        <p:grpSpPr>
          <a:xfrm>
            <a:off x="688846" y="487157"/>
            <a:ext cx="6854954" cy="1065949"/>
            <a:chOff x="688846" y="487157"/>
            <a:chExt cx="6854954" cy="1065949"/>
          </a:xfrm>
        </p:grpSpPr>
        <p:sp>
          <p:nvSpPr>
            <p:cNvPr id="155" name="Google Shape;155;p4"/>
            <p:cNvSpPr txBox="1"/>
            <p:nvPr/>
          </p:nvSpPr>
          <p:spPr>
            <a:xfrm>
              <a:off x="1981200" y="487157"/>
              <a:ext cx="5562600" cy="1042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8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資料集簡介</a:t>
              </a:r>
              <a:endParaRPr/>
            </a:p>
          </p:txBody>
        </p:sp>
        <p:grpSp>
          <p:nvGrpSpPr>
            <p:cNvPr id="156" name="Google Shape;156;p4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157" name="Google Shape;157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4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" name="Google Shape;160;p4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161" name="Google Shape;161;p4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162" name="Google Shape;162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4"/>
            <p:cNvSpPr txBox="1"/>
            <p:nvPr/>
          </p:nvSpPr>
          <p:spPr>
            <a:xfrm>
              <a:off x="15216516" y="7528247"/>
              <a:ext cx="514744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5" name="Google Shape;165;p4"/>
          <p:cNvSpPr txBox="1"/>
          <p:nvPr/>
        </p:nvSpPr>
        <p:spPr>
          <a:xfrm>
            <a:off x="4000864" y="2378650"/>
            <a:ext cx="426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筆數：</a:t>
            </a:r>
            <a:r>
              <a:rPr i="0" lang="zh-TW" sz="36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200,000 筆</a:t>
            </a:r>
            <a:endParaRPr sz="3600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66" name="Google Shape;166;p4"/>
          <p:cNvGraphicFramePr/>
          <p:nvPr/>
        </p:nvGraphicFramePr>
        <p:xfrm>
          <a:off x="3394902" y="3278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{C87630B2-709A-466C-838A-C511637308AD}</a:tableStyleId>
              </a:tblPr>
              <a:tblGrid>
                <a:gridCol w="5389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0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客戶圖像</a:t>
                      </a:r>
                      <a:endParaRPr/>
                    </a:p>
                  </a:txBody>
                  <a:tcPr marT="0" marB="0" marR="22850" marL="2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序號</a:t>
                      </a:r>
                      <a:endParaRPr/>
                    </a:p>
                  </a:txBody>
                  <a:tcPr marT="0" marB="0" marR="22850" marL="228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性別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年齡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教育程度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婚姻狀態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職位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職業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所在地區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最近分行距離級距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客戶年收入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客戶不動產狀態代碼</a:t>
                      </a:r>
                      <a:endParaRPr/>
                    </a:p>
                  </a:txBody>
                  <a:tcPr marT="0" marB="0" marR="22850" marL="22850" anchor="ctr"/>
                </a:tc>
              </a:tr>
            </a:tbl>
          </a:graphicData>
        </a:graphic>
      </p:graphicFrame>
      <p:sp>
        <p:nvSpPr>
          <p:cNvPr id="167" name="Google Shape;167;p4"/>
          <p:cNvSpPr txBox="1"/>
          <p:nvPr/>
        </p:nvSpPr>
        <p:spPr>
          <a:xfrm>
            <a:off x="6469650" y="1386850"/>
            <a:ext cx="81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時間：</a:t>
            </a:r>
            <a:r>
              <a:rPr lang="zh-TW" sz="36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2019/12 - 2020/12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11041804" y="2378657"/>
            <a:ext cx="724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zh-TW" sz="36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筆數：</a:t>
            </a:r>
            <a:r>
              <a:rPr i="0" lang="zh-TW" sz="36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2,600,000 筆</a:t>
            </a:r>
            <a:endParaRPr/>
          </a:p>
        </p:txBody>
      </p:sp>
      <p:graphicFrame>
        <p:nvGraphicFramePr>
          <p:cNvPr id="169" name="Google Shape;169;p4"/>
          <p:cNvGraphicFramePr/>
          <p:nvPr/>
        </p:nvGraphicFramePr>
        <p:xfrm>
          <a:off x="10450324" y="3428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{C87630B2-709A-466C-838A-C511637308AD}</a:tableStyleId>
              </a:tblPr>
              <a:tblGrid>
                <a:gridCol w="5389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0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客戶行為</a:t>
                      </a:r>
                      <a:endParaRPr/>
                    </a:p>
                  </a:txBody>
                  <a:tcPr marT="0" marB="0" marR="22850" marL="228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資產配置</a:t>
                      </a:r>
                      <a:endParaRPr/>
                    </a:p>
                  </a:txBody>
                  <a:tcPr marT="0" marB="0" marR="22850" marL="228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支付帳務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各類信用卡消費</a:t>
                      </a:r>
                      <a:endParaRPr/>
                    </a:p>
                  </a:txBody>
                  <a:tcPr marT="0" marB="0" marR="22850" marL="228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600" u="none" cap="none" strike="noStrike">
                          <a:solidFill>
                            <a:srgbClr val="91612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金融操作</a:t>
                      </a:r>
                      <a:endParaRPr/>
                    </a:p>
                  </a:txBody>
                  <a:tcPr marT="0" marB="0" marR="22850" marL="228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d2ce5affe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3"/>
            <a:ext cx="1691219" cy="462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d2ce5affe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d2ce5affe9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6" cy="44986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gd2ce5affe9_0_5"/>
          <p:cNvGrpSpPr/>
          <p:nvPr/>
        </p:nvGrpSpPr>
        <p:grpSpPr>
          <a:xfrm>
            <a:off x="688846" y="510898"/>
            <a:ext cx="6947549" cy="1042248"/>
            <a:chOff x="688846" y="510898"/>
            <a:chExt cx="6947549" cy="1042248"/>
          </a:xfrm>
        </p:grpSpPr>
        <p:sp>
          <p:nvSpPr>
            <p:cNvPr id="179" name="Google Shape;179;gd2ce5affe9_0_5"/>
            <p:cNvSpPr txBox="1"/>
            <p:nvPr/>
          </p:nvSpPr>
          <p:spPr>
            <a:xfrm>
              <a:off x="2073795" y="659368"/>
              <a:ext cx="5562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資料切割方式</a:t>
              </a:r>
              <a:endParaRPr/>
            </a:p>
          </p:txBody>
        </p:sp>
        <p:grpSp>
          <p:nvGrpSpPr>
            <p:cNvPr id="180" name="Google Shape;180;gd2ce5affe9_0_5"/>
            <p:cNvGrpSpPr/>
            <p:nvPr/>
          </p:nvGrpSpPr>
          <p:grpSpPr>
            <a:xfrm>
              <a:off x="688846" y="510898"/>
              <a:ext cx="1082482" cy="1042248"/>
              <a:chOff x="0" y="0"/>
              <a:chExt cx="1925096" cy="1853544"/>
            </a:xfrm>
          </p:grpSpPr>
          <p:pic>
            <p:nvPicPr>
              <p:cNvPr id="181" name="Google Shape;181;gd2ce5affe9_0_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6" cy="1853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Google Shape;182;gd2ce5affe9_0_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19" y="23378"/>
                <a:ext cx="1833456" cy="18067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gd2ce5affe9_0_5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9" cy="7382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4" name="Google Shape;184;gd2ce5affe9_0_5"/>
          <p:cNvSpPr txBox="1"/>
          <p:nvPr/>
        </p:nvSpPr>
        <p:spPr>
          <a:xfrm>
            <a:off x="1129956" y="2091825"/>
            <a:ext cx="68841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b="1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時間：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2019-12 ～ 2020-10 </a:t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筆數：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2,200,000筆資料</a:t>
            </a:r>
            <a:endParaRPr b="0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AF7B51"/>
              </a:buClr>
              <a:buSzPts val="3600"/>
              <a:buFont typeface="Noto Sans Symbols"/>
              <a:buChar char="⮚"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時間：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2020-11 </a:t>
            </a:r>
            <a:endParaRPr b="1" i="0" sz="3600" u="none" strike="noStrike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筆數：200</a:t>
            </a:r>
            <a:r>
              <a:rPr b="1" i="0" lang="zh-TW" sz="3600" u="none" strike="noStrike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,000筆資料</a:t>
            </a:r>
            <a:endParaRPr b="0" sz="3600">
              <a:solidFill>
                <a:srgbClr val="AF7B5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5" name="Google Shape;185;gd2ce5affe9_0_5"/>
          <p:cNvSpPr txBox="1"/>
          <p:nvPr/>
        </p:nvSpPr>
        <p:spPr>
          <a:xfrm>
            <a:off x="10909329" y="1028698"/>
            <a:ext cx="497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7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有申請信貸僅0.73</a:t>
            </a:r>
            <a:r>
              <a:rPr b="1" lang="zh-TW" sz="37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r>
              <a:rPr b="1" i="0" lang="zh-TW" sz="37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b="0" sz="37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6" name="Google Shape;186;gd2ce5affe9_0_5"/>
          <p:cNvPicPr preferRelativeResize="0"/>
          <p:nvPr/>
        </p:nvPicPr>
        <p:blipFill rotWithShape="1">
          <a:blip r:embed="rId7">
            <a:alphaModFix/>
          </a:blip>
          <a:srcRect b="0" l="0" r="6305" t="0"/>
          <a:stretch/>
        </p:blipFill>
        <p:spPr>
          <a:xfrm>
            <a:off x="7636400" y="2260200"/>
            <a:ext cx="10219150" cy="7803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gd2ce5affe9_0_5"/>
          <p:cNvGrpSpPr/>
          <p:nvPr/>
        </p:nvGrpSpPr>
        <p:grpSpPr>
          <a:xfrm>
            <a:off x="17082881" y="9317144"/>
            <a:ext cx="772675" cy="769492"/>
            <a:chOff x="14859000" y="7315771"/>
            <a:chExt cx="1082482" cy="1042248"/>
          </a:xfrm>
        </p:grpSpPr>
        <p:grpSp>
          <p:nvGrpSpPr>
            <p:cNvPr id="188" name="Google Shape;188;gd2ce5affe9_0_5"/>
            <p:cNvGrpSpPr/>
            <p:nvPr/>
          </p:nvGrpSpPr>
          <p:grpSpPr>
            <a:xfrm>
              <a:off x="14859000" y="7315771"/>
              <a:ext cx="1082482" cy="1042248"/>
              <a:chOff x="0" y="0"/>
              <a:chExt cx="1925096" cy="1853544"/>
            </a:xfrm>
          </p:grpSpPr>
          <p:pic>
            <p:nvPicPr>
              <p:cNvPr id="189" name="Google Shape;189;gd2ce5affe9_0_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6" cy="1853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gd2ce5affe9_0_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19" y="23378"/>
                <a:ext cx="1833456" cy="18067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1" name="Google Shape;191;gd2ce5affe9_0_5"/>
            <p:cNvSpPr txBox="1"/>
            <p:nvPr/>
          </p:nvSpPr>
          <p:spPr>
            <a:xfrm>
              <a:off x="15160187" y="7528247"/>
              <a:ext cx="770700" cy="6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5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2" name="Google Shape;192;gd2ce5affe9_0_5"/>
          <p:cNvSpPr txBox="1"/>
          <p:nvPr/>
        </p:nvSpPr>
        <p:spPr>
          <a:xfrm>
            <a:off x="12882725" y="78137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1" lang="zh-TW" sz="32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16,259筆)</a:t>
            </a:r>
            <a:endParaRPr/>
          </a:p>
        </p:txBody>
      </p:sp>
      <p:sp>
        <p:nvSpPr>
          <p:cNvPr id="193" name="Google Shape;193;gd2ce5affe9_0_5"/>
          <p:cNvSpPr txBox="1"/>
          <p:nvPr/>
        </p:nvSpPr>
        <p:spPr>
          <a:xfrm>
            <a:off x="10170875" y="17463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1" lang="zh-TW" sz="32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220萬筆)</a:t>
            </a:r>
            <a:endParaRPr/>
          </a:p>
        </p:txBody>
      </p:sp>
      <p:sp>
        <p:nvSpPr>
          <p:cNvPr id="194" name="Google Shape;194;gd2ce5affe9_0_5"/>
          <p:cNvSpPr txBox="1"/>
          <p:nvPr/>
        </p:nvSpPr>
        <p:spPr>
          <a:xfrm>
            <a:off x="1226350" y="7882800"/>
            <a:ext cx="475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AF7B5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(用交易筆數分析)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/>
        </p:nvSpPr>
        <p:spPr>
          <a:xfrm>
            <a:off x="6930625" y="5928988"/>
            <a:ext cx="67853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6000" u="none" strike="noStrike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分析目標客群</a:t>
            </a:r>
            <a:endParaRPr b="1" sz="6000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00" name="Google Shape;200;p7"/>
          <p:cNvGrpSpPr/>
          <p:nvPr/>
        </p:nvGrpSpPr>
        <p:grpSpPr>
          <a:xfrm>
            <a:off x="7467599" y="2933700"/>
            <a:ext cx="2814638" cy="2710024"/>
            <a:chOff x="0" y="0"/>
            <a:chExt cx="1925094" cy="1853542"/>
          </a:xfrm>
        </p:grpSpPr>
        <p:pic>
          <p:nvPicPr>
            <p:cNvPr id="201" name="Google Shape;20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925094" cy="1853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5821" y="23380"/>
              <a:ext cx="1833454" cy="18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7"/>
            <p:cNvPicPr preferRelativeResize="0"/>
            <p:nvPr/>
          </p:nvPicPr>
          <p:blipFill rotWithShape="1">
            <a:blip r:embed="rId5">
              <a:alphaModFix amt="85000"/>
            </a:blip>
            <a:srcRect b="0" l="0" r="0" t="0"/>
            <a:stretch/>
          </p:blipFill>
          <p:spPr>
            <a:xfrm>
              <a:off x="629643" y="557623"/>
              <a:ext cx="665808" cy="7382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74331" y="4630585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6"/>
          <p:cNvGrpSpPr/>
          <p:nvPr/>
        </p:nvGrpSpPr>
        <p:grpSpPr>
          <a:xfrm>
            <a:off x="688846" y="510898"/>
            <a:ext cx="6854954" cy="1042208"/>
            <a:chOff x="688846" y="510898"/>
            <a:chExt cx="6854954" cy="1042208"/>
          </a:xfrm>
        </p:grpSpPr>
        <p:sp>
          <p:nvSpPr>
            <p:cNvPr id="214" name="Google Shape;214;p6"/>
            <p:cNvSpPr txBox="1"/>
            <p:nvPr/>
          </p:nvSpPr>
          <p:spPr>
            <a:xfrm>
              <a:off x="1981200" y="650707"/>
              <a:ext cx="5562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分析目標客群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215" name="Google Shape;215;p6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216" name="Google Shape;216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" name="Google Shape;217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p6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9" name="Google Shape;219;p6"/>
          <p:cNvPicPr preferRelativeResize="0"/>
          <p:nvPr/>
        </p:nvPicPr>
        <p:blipFill rotWithShape="1">
          <a:blip r:embed="rId7">
            <a:alphaModFix/>
          </a:blip>
          <a:srcRect b="0" l="0" r="3091" t="0"/>
          <a:stretch/>
        </p:blipFill>
        <p:spPr>
          <a:xfrm>
            <a:off x="824450" y="1769300"/>
            <a:ext cx="11536090" cy="851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6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221" name="Google Shape;221;p6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222" name="Google Shape;222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4" name="Google Shape;224;p6"/>
            <p:cNvSpPr txBox="1"/>
            <p:nvPr/>
          </p:nvSpPr>
          <p:spPr>
            <a:xfrm>
              <a:off x="15216516" y="7528247"/>
              <a:ext cx="514744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7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25" name="Google Shape;225;p6"/>
          <p:cNvSpPr txBox="1"/>
          <p:nvPr/>
        </p:nvSpPr>
        <p:spPr>
          <a:xfrm>
            <a:off x="9572539" y="2643900"/>
            <a:ext cx="740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5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性別為1申請信貸的比例較高</a:t>
            </a:r>
            <a:endParaRPr b="1" sz="45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26" name="Google Shape;226;p6"/>
          <p:cNvGraphicFramePr/>
          <p:nvPr/>
        </p:nvGraphicFramePr>
        <p:xfrm>
          <a:off x="12906075" y="47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2142550"/>
                <a:gridCol w="2806925"/>
              </a:tblGrid>
              <a:tr h="125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性別為1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1.016%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11265" y="7837093"/>
            <a:ext cx="4565087" cy="449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978942" y="1028700"/>
            <a:ext cx="1691219" cy="46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2008" y="-1220643"/>
            <a:ext cx="4565087" cy="4498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8"/>
          <p:cNvGrpSpPr/>
          <p:nvPr/>
        </p:nvGrpSpPr>
        <p:grpSpPr>
          <a:xfrm>
            <a:off x="688846" y="510898"/>
            <a:ext cx="6947549" cy="1042208"/>
            <a:chOff x="688846" y="510898"/>
            <a:chExt cx="6947549" cy="1042208"/>
          </a:xfrm>
        </p:grpSpPr>
        <p:sp>
          <p:nvSpPr>
            <p:cNvPr id="236" name="Google Shape;236;p8"/>
            <p:cNvSpPr txBox="1"/>
            <p:nvPr/>
          </p:nvSpPr>
          <p:spPr>
            <a:xfrm>
              <a:off x="2073795" y="659368"/>
              <a:ext cx="55626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800" u="none" strike="noStrike">
                  <a:solidFill>
                    <a:srgbClr val="91612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分析目標客群</a:t>
              </a:r>
              <a:endParaRPr b="1" sz="48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237" name="Google Shape;237;p8"/>
            <p:cNvGrpSpPr/>
            <p:nvPr/>
          </p:nvGrpSpPr>
          <p:grpSpPr>
            <a:xfrm>
              <a:off x="688846" y="510898"/>
              <a:ext cx="1082440" cy="1042208"/>
              <a:chOff x="0" y="0"/>
              <a:chExt cx="1925094" cy="1853542"/>
            </a:xfrm>
          </p:grpSpPr>
          <p:pic>
            <p:nvPicPr>
              <p:cNvPr id="238" name="Google Shape;238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8"/>
              <p:cNvPicPr preferRelativeResize="0"/>
              <p:nvPr/>
            </p:nvPicPr>
            <p:blipFill rotWithShape="1">
              <a:blip r:embed="rId6">
                <a:alphaModFix amt="85000"/>
              </a:blip>
              <a:srcRect b="0" l="0" r="0" t="0"/>
              <a:stretch/>
            </p:blipFill>
            <p:spPr>
              <a:xfrm>
                <a:off x="629643" y="557623"/>
                <a:ext cx="665808" cy="73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41" name="Google Shape;241;p8"/>
          <p:cNvPicPr preferRelativeResize="0"/>
          <p:nvPr/>
        </p:nvPicPr>
        <p:blipFill rotWithShape="1">
          <a:blip r:embed="rId7">
            <a:alphaModFix/>
          </a:blip>
          <a:srcRect b="0" l="0" r="4287" t="0"/>
          <a:stretch/>
        </p:blipFill>
        <p:spPr>
          <a:xfrm>
            <a:off x="0" y="2556175"/>
            <a:ext cx="18287999" cy="7730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8"/>
          <p:cNvGrpSpPr/>
          <p:nvPr/>
        </p:nvGrpSpPr>
        <p:grpSpPr>
          <a:xfrm>
            <a:off x="17082419" y="9316995"/>
            <a:ext cx="772612" cy="769441"/>
            <a:chOff x="14859000" y="7315771"/>
            <a:chExt cx="1082440" cy="1042208"/>
          </a:xfrm>
        </p:grpSpPr>
        <p:grpSp>
          <p:nvGrpSpPr>
            <p:cNvPr id="243" name="Google Shape;243;p8"/>
            <p:cNvGrpSpPr/>
            <p:nvPr/>
          </p:nvGrpSpPr>
          <p:grpSpPr>
            <a:xfrm>
              <a:off x="14859000" y="7315771"/>
              <a:ext cx="1082440" cy="1042208"/>
              <a:chOff x="0" y="0"/>
              <a:chExt cx="1925094" cy="1853542"/>
            </a:xfrm>
          </p:grpSpPr>
          <p:pic>
            <p:nvPicPr>
              <p:cNvPr id="244" name="Google Shape;244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4" cy="1853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10800000">
                <a:off x="45820" y="23379"/>
                <a:ext cx="1833454" cy="1806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6" name="Google Shape;246;p8"/>
            <p:cNvSpPr txBox="1"/>
            <p:nvPr/>
          </p:nvSpPr>
          <p:spPr>
            <a:xfrm>
              <a:off x="15216516" y="7528247"/>
              <a:ext cx="514744" cy="62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8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47" name="Google Shape;247;p8"/>
          <p:cNvSpPr/>
          <p:nvPr/>
        </p:nvSpPr>
        <p:spPr>
          <a:xfrm>
            <a:off x="3300425" y="4457700"/>
            <a:ext cx="1999500" cy="2766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10437100" y="4305300"/>
            <a:ext cx="1818600" cy="2766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"/>
          <p:cNvSpPr/>
          <p:nvPr/>
        </p:nvSpPr>
        <p:spPr>
          <a:xfrm>
            <a:off x="10437025" y="9343200"/>
            <a:ext cx="1818600" cy="493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0" name="Google Shape;250;p8"/>
          <p:cNvGraphicFramePr/>
          <p:nvPr/>
        </p:nvGraphicFramePr>
        <p:xfrm>
          <a:off x="11012625" y="51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2142550"/>
                <a:gridCol w="2386825"/>
              </a:tblGrid>
              <a:tr h="102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23~26歲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0.788%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8"/>
          <p:cNvSpPr txBox="1"/>
          <p:nvPr/>
        </p:nvSpPr>
        <p:spPr>
          <a:xfrm>
            <a:off x="1532353" y="1771100"/>
            <a:ext cx="929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5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年齡23~26歲</a:t>
            </a:r>
            <a:r>
              <a:rPr b="1" i="0" lang="zh-TW" sz="4500" u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申請信貸的比例較高</a:t>
            </a:r>
            <a:endParaRPr b="1" sz="45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d3f5a82a6_0_23"/>
          <p:cNvSpPr txBox="1"/>
          <p:nvPr/>
        </p:nvSpPr>
        <p:spPr>
          <a:xfrm>
            <a:off x="12816818" y="8891157"/>
            <a:ext cx="187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有申購 </a:t>
            </a:r>
            <a:endParaRPr b="1" i="0" sz="3600" u="none" strike="noStrike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8" name="Google Shape;258;gcd3f5a82a6_0_23"/>
          <p:cNvSpPr txBox="1"/>
          <p:nvPr/>
        </p:nvSpPr>
        <p:spPr>
          <a:xfrm>
            <a:off x="3292230" y="8880449"/>
            <a:ext cx="187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91612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無申購 </a:t>
            </a:r>
            <a:endParaRPr b="1" i="0" sz="3600" u="none" strike="noStrike">
              <a:solidFill>
                <a:srgbClr val="91612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9" name="Google Shape;259;gcd3f5a82a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512" y="3125713"/>
            <a:ext cx="9158275" cy="564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cd3f5a82a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150" y="3046449"/>
            <a:ext cx="9286851" cy="572787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cd3f5a82a6_0_23"/>
          <p:cNvSpPr txBox="1"/>
          <p:nvPr/>
        </p:nvSpPr>
        <p:spPr>
          <a:xfrm>
            <a:off x="618800" y="1143525"/>
            <a:ext cx="1194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六都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(台南市、台北市、台中市、新北市、高雄市、桃園市)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b="1" lang="zh-TW" sz="36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教育程度為3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和</a:t>
            </a:r>
            <a:r>
              <a:rPr b="1" lang="zh-TW" sz="36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b="1" lang="zh-TW" sz="36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申購信貸筆數多</a:t>
            </a:r>
            <a:endParaRPr b="0" sz="36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62" name="Google Shape;262;gcd3f5a82a6_0_23"/>
          <p:cNvGraphicFramePr/>
          <p:nvPr/>
        </p:nvGraphicFramePr>
        <p:xfrm>
          <a:off x="13181900" y="51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{B03E1F34-3606-463F-B8CA-4E746CA9239D}</a:tableStyleId>
              </a:tblPr>
              <a:tblGrid>
                <a:gridCol w="2067525"/>
                <a:gridCol w="2602225"/>
              </a:tblGrid>
              <a:tr h="125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整體</a:t>
                      </a:r>
                      <a:endParaRPr b="1" sz="3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六都且教育程度為3和5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zh-TW" sz="3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0.739%</a:t>
                      </a:r>
                      <a:endParaRPr b="1" sz="36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0.763%</a:t>
                      </a:r>
                      <a:endParaRPr b="1" sz="3600">
                        <a:solidFill>
                          <a:srgbClr val="C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3" name="Google Shape;263;gcd3f5a82a6_0_23"/>
          <p:cNvGrpSpPr/>
          <p:nvPr/>
        </p:nvGrpSpPr>
        <p:grpSpPr>
          <a:xfrm>
            <a:off x="17082881" y="9317144"/>
            <a:ext cx="772675" cy="769492"/>
            <a:chOff x="14859000" y="7315771"/>
            <a:chExt cx="1082482" cy="1042248"/>
          </a:xfrm>
        </p:grpSpPr>
        <p:grpSp>
          <p:nvGrpSpPr>
            <p:cNvPr id="264" name="Google Shape;264;gcd3f5a82a6_0_23"/>
            <p:cNvGrpSpPr/>
            <p:nvPr/>
          </p:nvGrpSpPr>
          <p:grpSpPr>
            <a:xfrm>
              <a:off x="14859000" y="7315771"/>
              <a:ext cx="1082482" cy="1042248"/>
              <a:chOff x="0" y="0"/>
              <a:chExt cx="1925096" cy="1853544"/>
            </a:xfrm>
          </p:grpSpPr>
          <p:pic>
            <p:nvPicPr>
              <p:cNvPr id="265" name="Google Shape;265;gcd3f5a82a6_0_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1925096" cy="1853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gcd3f5a82a6_0_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0800000">
                <a:off x="45819" y="23378"/>
                <a:ext cx="1833456" cy="18067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7" name="Google Shape;267;gcd3f5a82a6_0_23"/>
            <p:cNvSpPr txBox="1"/>
            <p:nvPr/>
          </p:nvSpPr>
          <p:spPr>
            <a:xfrm>
              <a:off x="15216516" y="7528247"/>
              <a:ext cx="514800" cy="6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FFFCF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9</a:t>
              </a:r>
              <a:endParaRPr b="1" sz="2400">
                <a:solidFill>
                  <a:srgbClr val="FFFCF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鄭子婷</dc:creator>
</cp:coreProperties>
</file>