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layfair Displ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hhIQRTdQayGmFY4/YAUY9rvvNC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FD4EE5-0C85-4515-869D-9A6308618817}">
  <a:tblStyle styleId="{C1FD4EE5-0C85-4515-869D-9A630861881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layfairDispl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layfairDisplay-italic.fntdata"/><Relationship Id="rId14" Type="http://schemas.openxmlformats.org/officeDocument/2006/relationships/slide" Target="slides/slide8.xml"/><Relationship Id="rId36" Type="http://schemas.openxmlformats.org/officeDocument/2006/relationships/font" Target="fonts/PlayfairDispl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PlayfairDispl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大家好我們是第四組，我們的預測目標是信貸，我們的組員有黃偉豪、練奕妤，還有我 鄭子婷</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這是我們嘗試過許多模型後的最佳XGBoost模型，訓練集的時間是7月到10月四個月的資料，可以看到F1-score經過特徵工程後從0.0356提高到0.0415 </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接著是模型的前30個重要變數，可以發現我們所新增的變數以及歷史特徵變數站前30重要變數的很大比例，而原始變數收入、數位互動通路指標、資產配置類別1則是前1~3名，針對這個結果我們發現數位互動通路指標和信貸的申購有很大的相關性，因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我們針對這個年齡層也常使用的社群媒體論壇PTT進行分析</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我們爬取PTT金融版提及信貸關鍵字以及信貸版的文章</a:t>
            </a:r>
            <a:endParaRPr>
              <a:solidFill>
                <a:schemeClr val="dk1"/>
              </a:solidFill>
            </a:endParaRPr>
          </a:p>
          <a:p>
            <a:pPr indent="0" lvl="0" marL="0" rtl="0" algn="l">
              <a:lnSpc>
                <a:spcPct val="100000"/>
              </a:lnSpc>
              <a:spcBef>
                <a:spcPts val="0"/>
              </a:spcBef>
              <a:spcAft>
                <a:spcPts val="0"/>
              </a:spcAft>
              <a:buSzPts val="1100"/>
              <a:buNone/>
            </a:pPr>
            <a:r>
              <a:rPr lang="zh-TW" sz="1200">
                <a:solidFill>
                  <a:schemeClr val="dk1"/>
                </a:solidFill>
              </a:rPr>
              <a:t>而從這張文字雲可以看出在信貸的文章會提到的文字有：貸款、信用卡、銀行、年收入、新轉等等，而台新也在文字雲中，可見在PTT的討論聲量中台新的討論程度相當高</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接著我們分析討論到台新的文章大多是在討論什麼樣的主題，可以分為以下四大主題，首先是薪轉戶申辦，主要討論新轉戶的申辦、手續費、方案名稱等等，接著是各銀行比較，其中最常和台信奕棋提及的是玉山和國泰，接著是討論台新信貸資訊的，會提到像是信用卡、貸款、金額等，最後是方案資訊這類的主題，我們發現有許多人是在PTT來發文詢問自己適合哪一種方案，請網友來信告知</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zh-TW"/>
              <a:t>因此綜合我們的模型與PTT的討論分析，我們規畫了以下的行銷方案</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0ccc380eb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e0ccc380e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latin typeface="Microsoft JhengHei"/>
                <a:ea typeface="Microsoft JhengHei"/>
                <a:cs typeface="Microsoft JhengHei"/>
                <a:sym typeface="Microsoft JhengHei"/>
              </a:rPr>
              <a:t>根據PTT分析結果 我們得知在討論台新時 信用卡出現頻率也很高 加上我們看到</a:t>
            </a:r>
            <a:r>
              <a:rPr lang="zh-TW" sz="1200">
                <a:latin typeface="Microsoft JhengHei"/>
                <a:ea typeface="Microsoft JhengHei"/>
                <a:cs typeface="Microsoft JhengHei"/>
                <a:sym typeface="Microsoft JhengHei"/>
              </a:rPr>
              <a:t>右邊的圖 </a:t>
            </a:r>
            <a:r>
              <a:rPr lang="zh-TW" sz="1200">
                <a:latin typeface="Microsoft JhengHei"/>
                <a:ea typeface="Microsoft JhengHei"/>
                <a:cs typeface="Microsoft JhengHei"/>
                <a:sym typeface="Microsoft JhengHei"/>
              </a:rPr>
              <a:t>藍色</a:t>
            </a:r>
            <a:r>
              <a:rPr lang="zh-TW" sz="1200">
                <a:latin typeface="Microsoft JhengHei"/>
                <a:ea typeface="Microsoft JhengHei"/>
                <a:cs typeface="Microsoft JhengHei"/>
                <a:sym typeface="Microsoft JhengHei"/>
              </a:rPr>
              <a:t>代表</a:t>
            </a:r>
            <a:r>
              <a:rPr lang="zh-TW" sz="1200">
                <a:latin typeface="Microsoft JhengHei"/>
                <a:ea typeface="Microsoft JhengHei"/>
                <a:cs typeface="Microsoft JhengHei"/>
                <a:sym typeface="Microsoft JhengHei"/>
              </a:rPr>
              <a:t>台灣</a:t>
            </a:r>
            <a:r>
              <a:rPr lang="zh-TW" sz="1200">
                <a:latin typeface="Microsoft JhengHei"/>
                <a:ea typeface="Microsoft JhengHei"/>
                <a:cs typeface="Microsoft JhengHei"/>
                <a:sym typeface="Microsoft JhengHei"/>
              </a:rPr>
              <a:t>有效卡數</a:t>
            </a:r>
            <a:r>
              <a:rPr lang="zh-TW" sz="1200">
                <a:latin typeface="Microsoft JhengHei"/>
                <a:ea typeface="Microsoft JhengHei"/>
                <a:cs typeface="Microsoft JhengHei"/>
                <a:sym typeface="Microsoft JhengHei"/>
              </a:rPr>
              <a:t>前六大家</a:t>
            </a:r>
            <a:r>
              <a:rPr lang="zh-TW" sz="1200">
                <a:latin typeface="Microsoft JhengHei"/>
                <a:ea typeface="Microsoft JhengHei"/>
                <a:cs typeface="Microsoft JhengHei"/>
                <a:sym typeface="Microsoft JhengHei"/>
              </a:rPr>
              <a:t>銀行 粉色</a:t>
            </a:r>
            <a:r>
              <a:rPr lang="zh-TW" sz="1200">
                <a:latin typeface="Microsoft JhengHei"/>
                <a:ea typeface="Microsoft JhengHei"/>
                <a:cs typeface="Microsoft JhengHei"/>
                <a:sym typeface="Microsoft JhengHei"/>
              </a:rPr>
              <a:t>則是文字在</a:t>
            </a:r>
            <a:r>
              <a:rPr lang="zh-TW" sz="1200">
                <a:latin typeface="Microsoft JhengHei"/>
                <a:ea typeface="Microsoft JhengHei"/>
                <a:cs typeface="Microsoft JhengHei"/>
                <a:sym typeface="Microsoft JhengHei"/>
              </a:rPr>
              <a:t>PTT出現的頻率 台新</a:t>
            </a:r>
            <a:r>
              <a:rPr lang="zh-TW" sz="1200">
                <a:latin typeface="Microsoft JhengHei"/>
                <a:ea typeface="Microsoft JhengHei"/>
                <a:cs typeface="Microsoft JhengHei"/>
                <a:sym typeface="Microsoft JhengHei"/>
              </a:rPr>
              <a:t>的流通在外卡數和PTT聲量都是</a:t>
            </a:r>
            <a:r>
              <a:rPr lang="zh-TW" sz="1200">
                <a:latin typeface="Microsoft JhengHei"/>
                <a:ea typeface="Microsoft JhengHei"/>
                <a:cs typeface="Microsoft JhengHei"/>
                <a:sym typeface="Microsoft JhengHei"/>
              </a:rPr>
              <a:t>第四名 代表要利用</a:t>
            </a:r>
            <a:r>
              <a:rPr lang="zh-TW" sz="1200">
                <a:latin typeface="Microsoft JhengHei"/>
                <a:ea typeface="Microsoft JhengHei"/>
                <a:cs typeface="Microsoft JhengHei"/>
                <a:sym typeface="Microsoft JhengHei"/>
              </a:rPr>
              <a:t>顧客持有</a:t>
            </a:r>
            <a:r>
              <a:rPr lang="zh-TW" sz="1200">
                <a:latin typeface="Microsoft JhengHei"/>
                <a:ea typeface="Microsoft JhengHei"/>
                <a:cs typeface="Microsoft JhengHei"/>
                <a:sym typeface="Microsoft JhengHei"/>
              </a:rPr>
              <a:t>信用卡的優勢</a:t>
            </a:r>
            <a:r>
              <a:rPr lang="zh-TW" sz="1200">
                <a:latin typeface="Microsoft JhengHei"/>
                <a:ea typeface="Microsoft JhengHei"/>
                <a:cs typeface="Microsoft JhengHei"/>
                <a:sym typeface="Microsoft JhengHei"/>
              </a:rPr>
              <a:t>推行信貸 一般而言推行信貸都是從顧客持有信用卡資訊 去做電話推銷 但太過頻繁會造成反感 如果反向思考 顧客想主動申請信貸 剛好手上有台新信用卡 且因此有優惠活動 可以增加顧客申購意願及一條龍服務的尊貴感 最終還能增加客戶黏著度 另外根據目前我們做的競爭者分析 發現好幾家銀行都有推行卡友貸 像是國泰、玉山等等 所以更應該利用信用卡優勢做行銷</a:t>
            </a:r>
            <a:endParaRPr sz="1200">
              <a:latin typeface="Microsoft JhengHei"/>
              <a:ea typeface="Microsoft JhengHei"/>
              <a:cs typeface="Microsoft JhengHei"/>
              <a:sym typeface="Microsoft JhengHe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0ccc380e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e0ccc380e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F55E61"/>
              </a:buClr>
              <a:buSzPts val="1100"/>
              <a:buFont typeface="Arial"/>
              <a:buNone/>
            </a:pPr>
            <a:r>
              <a:rPr lang="zh-TW" sz="1200">
                <a:solidFill>
                  <a:schemeClr val="dk1"/>
                </a:solidFill>
                <a:latin typeface="Microsoft JhengHei"/>
                <a:ea typeface="Microsoft JhengHei"/>
                <a:cs typeface="Microsoft JhengHei"/>
                <a:sym typeface="Microsoft JhengHei"/>
              </a:rPr>
              <a:t>這是用K-means 分群為七群的結果 七群是我們是根據Elbow method 找出組內差異小、組間差異大的分群數 並利用重要變數當分群的依據 剛剛提到的信用卡優勢 我們認為可以增加兩種新方案 並對特定族群推行卡友貸及推銷信用卡 而台新舊有的信貸方案 我們也有分群找出特定客戶 想出能進一步強化及完善的行銷方案</a:t>
            </a:r>
            <a:endParaRPr sz="1200">
              <a:solidFill>
                <a:schemeClr val="dk1"/>
              </a:solidFill>
              <a:latin typeface="Microsoft JhengHei"/>
              <a:ea typeface="Microsoft JhengHei"/>
              <a:cs typeface="Microsoft JhengHei"/>
              <a:sym typeface="Microsoft JhengHe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首先 </a:t>
            </a:r>
            <a:r>
              <a:rPr lang="zh-TW" sz="1200">
                <a:solidFill>
                  <a:schemeClr val="dk1"/>
                </a:solidFill>
                <a:latin typeface="Microsoft JhengHei"/>
                <a:ea typeface="Microsoft JhengHei"/>
                <a:cs typeface="Microsoft JhengHei"/>
                <a:sym typeface="Microsoft JhengHei"/>
              </a:rPr>
              <a:t>潛在卡友貸客戶的特徵為 總支付帳務非常高 代表經常使用台新信用卡 另外他們的收入不低 因此申購信貸較容易 我們也可以看到 這個族群原本就有申購的比例是12.95% 代表有更多潛在可能購買的客戶 如果推行卡友貸 並給予優惠 例如手續費或低率較低 能讓客戶有一條龍服務感 增加更多申購意願</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再來是另一個族群 他們很年輕 大多是收入較低的社會新鮮人 我們推測很多是信用小白 所以較難借款 此族群本來就有申購的比例只有5.21% 我們認為與其推銷信貸 不如先推銷信用卡 增加他們未來申購信貸的機率</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這是我們的agenda，我們分為四個部分，分別是特徵工程，模型訓練的結果，再來是探討PTT上的討論度分析，接著提出我們的行銷方案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手T貸是</a:t>
            </a:r>
            <a:r>
              <a:rPr lang="zh-TW"/>
              <a:t>台新舊有方案 申請方式為</a:t>
            </a:r>
            <a:r>
              <a:rPr lang="zh-TW"/>
              <a:t>線上申購多 </a:t>
            </a:r>
            <a:r>
              <a:rPr lang="zh-TW"/>
              <a:t>我們把這群人歸類為手T貸客戶群 他們特色是收入最高 年齡中高且工作穩定 是優良客戶 </a:t>
            </a:r>
            <a:r>
              <a:rPr lang="zh-TW"/>
              <a:t>但這群人數位通路互動指標低 </a:t>
            </a:r>
            <a:r>
              <a:rPr lang="zh-TW"/>
              <a:t>所以 </a:t>
            </a:r>
            <a:r>
              <a:rPr lang="zh-TW"/>
              <a:t>可以先告知他們是手T貸</a:t>
            </a:r>
            <a:r>
              <a:rPr lang="zh-TW"/>
              <a:t>的尊貴會員</a:t>
            </a:r>
            <a:r>
              <a:rPr lang="zh-TW"/>
              <a:t> 並藉由線上數位活動讓他們願意使用數位通路 </a:t>
            </a:r>
            <a:r>
              <a:rPr lang="zh-TW"/>
              <a:t>例如註冊網路會員送好禮及簽到累積有抽獎活動等方式 </a:t>
            </a:r>
            <a:r>
              <a:rPr lang="zh-TW"/>
              <a:t>方便推廣手T貸方案</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再來點點貸也</a:t>
            </a:r>
            <a:r>
              <a:rPr lang="zh-TW"/>
              <a:t>是台新舊有方案 </a:t>
            </a:r>
            <a:r>
              <a:rPr lang="zh-TW">
                <a:solidFill>
                  <a:schemeClr val="dk1"/>
                </a:solidFill>
              </a:rPr>
              <a:t>我們把這群人歸類為點點貸客戶群 他們特色是年輕 收入低 但數位通路互動指標較高 加上原本舊有申購的比例有12.04% 我們認為要對此族群投放廣告 讓他們時常接收優惠訊息像低利率高額度等等 等他們有購買意願時 潛意識第一個出現的銀行就會是台新 另外我們認為這也是電話行銷的首先客戶 因為他們更有需要借錢需求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最後一個族群我們稱之為金主 他們有一定收入 數位通路指標高 原本申購比例就有12.04% 且是購買基金比例第二高族群 我們認為要給予舊戶獨有的手續費優惠 另外如果還款狀況良好 且達到一定門檻 可以贈送優惠券 類似證券大戶作法 最後也可以有抽獎活動 </a:t>
            </a:r>
            <a:r>
              <a:rPr lang="zh-TW">
                <a:solidFill>
                  <a:schemeClr val="dk1"/>
                </a:solidFill>
              </a:rPr>
              <a:t>防止大客戶流失</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除了上述提到的五種新舊方案 我們特別在這次的專案中 增加了一種數位行銷方案 這次的data是年輕族群 他們網路使用率很高 而且我們其中報告有發現 申購信貸與數位通路互動指標的相關度很大 加上我們這次對ptt的信貸版特別做研究 所以我們另外想一個全新的方案 接下來要為大家介紹我們的 信貸偵測機器人</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首先看到黑底白字是PTT信貸版發文格式 發文者會說明自己信貸的需求及個人資訊 如果能設置一個</a:t>
            </a:r>
            <a:r>
              <a:rPr b="1" lang="zh-TW"/>
              <a:t>信貸偵測機器人</a:t>
            </a:r>
            <a:r>
              <a:rPr lang="zh-TW"/>
              <a:t> 當一有文章出現 就能馬上通知專員有新客戶 並在第一時間回復訊息及給予幫助 還能加速放貸流程 而且也是獲取新客戶的大好機會 根據我們的分析統計結果 這個機器人平均每個月能增加41.2件的進件機會 大大增加台新的申購數 也讓客戶申購不耽誤</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001f38853_3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001f38853_3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0e2fc4e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e0e2fc4e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首先是特徵工程的部分，</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先簡單進行資料集的簡介，這份資料總共有20萬筆客戶資料以及260萬筆的客戶行為資料，時間是2019年12月到2020年12月</a:t>
            </a:r>
            <a:endParaRPr>
              <a:solidFill>
                <a:schemeClr val="dk1"/>
              </a:solidFill>
            </a:endParaRPr>
          </a:p>
          <a:p>
            <a:pPr indent="0" lvl="0" marL="0" rtl="0" algn="l">
              <a:lnSpc>
                <a:spcPct val="100000"/>
              </a:lnSpc>
              <a:spcBef>
                <a:spcPts val="0"/>
              </a:spcBef>
              <a:spcAft>
                <a:spcPts val="0"/>
              </a:spcAft>
              <a:buSzPts val="1100"/>
              <a:buNone/>
            </a:pPr>
            <a:r>
              <a:rPr lang="zh-TW" sz="1200">
                <a:solidFill>
                  <a:schemeClr val="dk1"/>
                </a:solidFill>
              </a:rPr>
              <a:t>而我們以交易筆數作為預測，申購信貸的整體比例為0.739%</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zh-TW" sz="1200">
                <a:solidFill>
                  <a:schemeClr val="dk1"/>
                </a:solidFill>
              </a:rPr>
              <a:t>接下來我們進行特徵工程，首先我們移除少數的客戶，我們移除了年齡23歲以下、教育程度1、居住地離島以及職位99的客戶</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接下來我們認為若拿全部時間的資料進行預測可能有太多雜訊，因此我們嘗試縮小資料量，結果發現只拿4個月的資料有最佳的f1-score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接下來我們增加連續變數的歷史特徵變數，我們發現將連續變數的前一個月到前三個月資料也放入模型有最佳的F1-score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最後我們新增內部衍伸變數，分別為剛才提到的連續變數的前3個月歷史變數、總支付帳務金額、總消費金額、單筆消費金額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200">
                <a:solidFill>
                  <a:schemeClr val="dk1"/>
                </a:solidFill>
              </a:rPr>
              <a:t>接下來是最終的模型預測結果</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9"/>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9"/>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9"/>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9"/>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3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2" name="Google Shape;52;p3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0"/>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 name="Google Shape;1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 name="Shape 20"/>
        <p:cNvGrpSpPr/>
        <p:nvPr/>
      </p:nvGrpSpPr>
      <p:grpSpPr>
        <a:xfrm>
          <a:off x="0" y="0"/>
          <a:ext cx="0" cy="0"/>
          <a:chOff x="0" y="0"/>
          <a:chExt cx="0" cy="0"/>
        </a:xfrm>
      </p:grpSpPr>
      <p:sp>
        <p:nvSpPr>
          <p:cNvPr id="21" name="Google Shape;21;p3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1"/>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23" name="Google Shape;23;p31"/>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4" name="Google Shape;24;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sp>
        <p:nvSpPr>
          <p:cNvPr id="26" name="Google Shape;26;p32"/>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7" name="Google Shape;27;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3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0" name="Google Shape;30;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5" name="Google Shape;35;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35"/>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3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0" name="Shape 40"/>
        <p:cNvGrpSpPr/>
        <p:nvPr/>
      </p:nvGrpSpPr>
      <p:grpSpPr>
        <a:xfrm>
          <a:off x="0" y="0"/>
          <a:ext cx="0" cy="0"/>
          <a:chOff x="0" y="0"/>
          <a:chExt cx="0" cy="0"/>
        </a:xfrm>
      </p:grpSpPr>
      <p:sp>
        <p:nvSpPr>
          <p:cNvPr id="41" name="Google Shape;41;p36"/>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2" name="Google Shape;42;p3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 name="Google Shape;45;p3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37"/>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7" name="Google Shape;47;p37"/>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3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9" name="Google Shape;49;p3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17.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21.png"/><Relationship Id="rId8"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30.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15.png"/><Relationship Id="rId5" Type="http://schemas.openxmlformats.org/officeDocument/2006/relationships/image" Target="../media/image29.png"/><Relationship Id="rId6" Type="http://schemas.openxmlformats.org/officeDocument/2006/relationships/image" Target="../media/image19.png"/><Relationship Id="rId7"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32.png"/><Relationship Id="rId5" Type="http://schemas.openxmlformats.org/officeDocument/2006/relationships/image" Target="../media/image24.png"/><Relationship Id="rId6" Type="http://schemas.openxmlformats.org/officeDocument/2006/relationships/image" Target="../media/image43.png"/><Relationship Id="rId7" Type="http://schemas.openxmlformats.org/officeDocument/2006/relationships/image" Target="../media/image35.png"/><Relationship Id="rId8"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15.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44.png"/><Relationship Id="rId5" Type="http://schemas.openxmlformats.org/officeDocument/2006/relationships/image" Target="../media/image37.png"/><Relationship Id="rId6"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hyperlink" Target="http://drive.google.com/file/d/1TbWIdqCnNYVksbvf48fqpMGt_tBNyLSt/view" TargetMode="External"/><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40.jpg"/><Relationship Id="rId9" Type="http://schemas.openxmlformats.org/officeDocument/2006/relationships/image" Target="../media/image41.png"/><Relationship Id="rId5" Type="http://schemas.openxmlformats.org/officeDocument/2006/relationships/image" Target="../media/image36.png"/><Relationship Id="rId6" Type="http://schemas.openxmlformats.org/officeDocument/2006/relationships/image" Target="../media/image42.png"/><Relationship Id="rId7" Type="http://schemas.openxmlformats.org/officeDocument/2006/relationships/image" Target="../media/image45.png"/><Relationship Id="rId8"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2998922" y="1474800"/>
            <a:ext cx="3161654" cy="158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990"/>
              <a:buFont typeface="Arial"/>
              <a:buNone/>
            </a:pPr>
            <a:r>
              <a:rPr lang="zh-TW" sz="2720">
                <a:latin typeface="Microsoft JhengHei"/>
                <a:ea typeface="Microsoft JhengHei"/>
                <a:cs typeface="Microsoft JhengHei"/>
                <a:sym typeface="Microsoft JhengHei"/>
              </a:rPr>
              <a:t>台新銀行期末報告</a:t>
            </a:r>
            <a:endParaRPr sz="2720">
              <a:latin typeface="Microsoft JhengHei"/>
              <a:ea typeface="Microsoft JhengHei"/>
              <a:cs typeface="Microsoft JhengHei"/>
              <a:sym typeface="Microsoft JhengHei"/>
            </a:endParaRPr>
          </a:p>
          <a:p>
            <a:pPr indent="0" lvl="0" marL="0" rtl="0" algn="ctr">
              <a:lnSpc>
                <a:spcPct val="100000"/>
              </a:lnSpc>
              <a:spcBef>
                <a:spcPts val="0"/>
              </a:spcBef>
              <a:spcAft>
                <a:spcPts val="0"/>
              </a:spcAft>
              <a:buClr>
                <a:schemeClr val="dk1"/>
              </a:buClr>
              <a:buSzPts val="990"/>
              <a:buFont typeface="Arial"/>
              <a:buNone/>
            </a:pPr>
            <a:r>
              <a:rPr lang="zh-TW" sz="2720">
                <a:latin typeface="Microsoft JhengHei"/>
                <a:ea typeface="Microsoft JhengHei"/>
                <a:cs typeface="Microsoft JhengHei"/>
                <a:sym typeface="Microsoft JhengHei"/>
              </a:rPr>
              <a:t>- 預測目標：信貸</a:t>
            </a:r>
            <a:endParaRPr sz="2720">
              <a:latin typeface="Microsoft JhengHei"/>
              <a:ea typeface="Microsoft JhengHei"/>
              <a:cs typeface="Microsoft JhengHei"/>
              <a:sym typeface="Microsoft JhengHei"/>
            </a:endParaRPr>
          </a:p>
          <a:p>
            <a:pPr indent="0" lvl="0" marL="0" rtl="0" algn="l">
              <a:lnSpc>
                <a:spcPct val="100000"/>
              </a:lnSpc>
              <a:spcBef>
                <a:spcPts val="0"/>
              </a:spcBef>
              <a:spcAft>
                <a:spcPts val="0"/>
              </a:spcAft>
              <a:buSzPts val="3200"/>
              <a:buNone/>
            </a:pPr>
            <a:r>
              <a:t/>
            </a:r>
            <a:endParaRPr sz="3080">
              <a:latin typeface="Microsoft JhengHei"/>
              <a:ea typeface="Microsoft JhengHei"/>
              <a:cs typeface="Microsoft JhengHei"/>
              <a:sym typeface="Microsoft JhengHei"/>
            </a:endParaRPr>
          </a:p>
        </p:txBody>
      </p:sp>
      <p:sp>
        <p:nvSpPr>
          <p:cNvPr id="60" name="Google Shape;60;p1"/>
          <p:cNvSpPr txBox="1"/>
          <p:nvPr>
            <p:ph idx="1" type="subTitle"/>
          </p:nvPr>
        </p:nvSpPr>
        <p:spPr>
          <a:xfrm>
            <a:off x="3096375" y="2894397"/>
            <a:ext cx="2951400" cy="1150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523"/>
              <a:buFont typeface="Arial"/>
              <a:buNone/>
            </a:pPr>
            <a:r>
              <a:rPr b="0" lang="zh-TW" sz="1654">
                <a:latin typeface="Microsoft JhengHei"/>
                <a:ea typeface="Microsoft JhengHei"/>
                <a:cs typeface="Microsoft JhengHei"/>
                <a:sym typeface="Microsoft JhengHei"/>
              </a:rPr>
              <a:t>第 4 組</a:t>
            </a:r>
            <a:endParaRPr b="0" sz="1654">
              <a:latin typeface="Microsoft JhengHei"/>
              <a:ea typeface="Microsoft JhengHei"/>
              <a:cs typeface="Microsoft JhengHei"/>
              <a:sym typeface="Microsoft JhengHei"/>
            </a:endParaRPr>
          </a:p>
          <a:p>
            <a:pPr indent="0" lvl="0" marL="0" rtl="0" algn="ctr">
              <a:lnSpc>
                <a:spcPct val="115000"/>
              </a:lnSpc>
              <a:spcBef>
                <a:spcPts val="0"/>
              </a:spcBef>
              <a:spcAft>
                <a:spcPts val="0"/>
              </a:spcAft>
              <a:buClr>
                <a:schemeClr val="dk1"/>
              </a:buClr>
              <a:buSzPts val="523"/>
              <a:buFont typeface="Arial"/>
              <a:buNone/>
            </a:pPr>
            <a:r>
              <a:rPr b="0" lang="zh-TW" sz="1654">
                <a:latin typeface="Microsoft JhengHei"/>
                <a:ea typeface="Microsoft JhengHei"/>
                <a:cs typeface="Microsoft JhengHei"/>
                <a:sym typeface="Microsoft JhengHei"/>
              </a:rPr>
              <a:t>資管碩二  黃偉豪 </a:t>
            </a:r>
            <a:endParaRPr b="0" sz="1654">
              <a:latin typeface="Microsoft JhengHei"/>
              <a:ea typeface="Microsoft JhengHei"/>
              <a:cs typeface="Microsoft JhengHei"/>
              <a:sym typeface="Microsoft JhengHei"/>
            </a:endParaRPr>
          </a:p>
          <a:p>
            <a:pPr indent="0" lvl="0" marL="0" rtl="0" algn="ctr">
              <a:lnSpc>
                <a:spcPct val="115000"/>
              </a:lnSpc>
              <a:spcBef>
                <a:spcPts val="0"/>
              </a:spcBef>
              <a:spcAft>
                <a:spcPts val="0"/>
              </a:spcAft>
              <a:buClr>
                <a:schemeClr val="dk1"/>
              </a:buClr>
              <a:buSzPts val="523"/>
              <a:buFont typeface="Arial"/>
              <a:buNone/>
            </a:pPr>
            <a:r>
              <a:rPr b="0" lang="zh-TW" sz="1654">
                <a:latin typeface="Microsoft JhengHei"/>
                <a:ea typeface="Microsoft JhengHei"/>
                <a:cs typeface="Microsoft JhengHei"/>
                <a:sym typeface="Microsoft JhengHei"/>
              </a:rPr>
              <a:t>財管大四  練奕妤 </a:t>
            </a:r>
            <a:endParaRPr b="0" sz="1654">
              <a:latin typeface="Microsoft JhengHei"/>
              <a:ea typeface="Microsoft JhengHei"/>
              <a:cs typeface="Microsoft JhengHei"/>
              <a:sym typeface="Microsoft JhengHei"/>
            </a:endParaRPr>
          </a:p>
          <a:p>
            <a:pPr indent="0" lvl="0" marL="0" rtl="0" algn="ctr">
              <a:lnSpc>
                <a:spcPct val="115000"/>
              </a:lnSpc>
              <a:spcBef>
                <a:spcPts val="0"/>
              </a:spcBef>
              <a:spcAft>
                <a:spcPts val="0"/>
              </a:spcAft>
              <a:buSzPts val="523"/>
              <a:buNone/>
            </a:pPr>
            <a:r>
              <a:rPr b="0" lang="zh-TW" sz="1654">
                <a:latin typeface="Microsoft JhengHei"/>
                <a:ea typeface="Microsoft JhengHei"/>
                <a:cs typeface="Microsoft JhengHei"/>
                <a:sym typeface="Microsoft JhengHei"/>
              </a:rPr>
              <a:t>資管大四  鄭子婷 </a:t>
            </a:r>
            <a:endParaRPr b="0" sz="1654">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p:nvPr/>
        </p:nvSpPr>
        <p:spPr>
          <a:xfrm>
            <a:off x="373700" y="799950"/>
            <a:ext cx="22212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72" name="Google Shape;172;p1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XGBoost模型</a:t>
            </a:r>
            <a:endParaRPr>
              <a:latin typeface="Microsoft JhengHei"/>
              <a:ea typeface="Microsoft JhengHei"/>
              <a:cs typeface="Microsoft JhengHei"/>
              <a:sym typeface="Microsoft JhengHei"/>
            </a:endParaRPr>
          </a:p>
        </p:txBody>
      </p:sp>
      <p:sp>
        <p:nvSpPr>
          <p:cNvPr id="173" name="Google Shape;17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800"/>
              <a:buNone/>
            </a:pPr>
            <a:r>
              <a:rPr b="1" lang="zh-TW">
                <a:solidFill>
                  <a:schemeClr val="accent1"/>
                </a:solidFill>
                <a:latin typeface="Microsoft JhengHei"/>
                <a:ea typeface="Microsoft JhengHei"/>
                <a:cs typeface="Microsoft JhengHei"/>
                <a:sym typeface="Microsoft JhengHei"/>
              </a:rPr>
              <a:t>特徵：變數、重要變數 t-1~t-3 歷史特徵、新增內部變數</a:t>
            </a:r>
            <a:endParaRPr b="1">
              <a:solidFill>
                <a:schemeClr val="accent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SzPts val="1800"/>
              <a:buNone/>
            </a:pPr>
            <a:r>
              <a:rPr b="1" lang="zh-TW">
                <a:solidFill>
                  <a:schemeClr val="accent1"/>
                </a:solidFill>
                <a:latin typeface="Microsoft JhengHei"/>
                <a:ea typeface="Microsoft JhengHei"/>
                <a:cs typeface="Microsoft JhengHei"/>
                <a:sym typeface="Microsoft JhengHei"/>
              </a:rPr>
              <a:t>訓練集：2020-07 ～ 2020-10 (773,516筆資料)</a:t>
            </a:r>
            <a:endParaRPr b="1">
              <a:solidFill>
                <a:schemeClr val="accent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SzPts val="1800"/>
              <a:buNone/>
            </a:pPr>
            <a:r>
              <a:rPr b="1" lang="zh-TW">
                <a:solidFill>
                  <a:schemeClr val="accent1"/>
                </a:solidFill>
                <a:latin typeface="Microsoft JhengHei"/>
                <a:ea typeface="Microsoft JhengHei"/>
                <a:cs typeface="Microsoft JhengHei"/>
                <a:sym typeface="Microsoft JhengHei"/>
              </a:rPr>
              <a:t>測試集：2020-11 (193,379筆資料)</a:t>
            </a:r>
            <a:endParaRPr b="1">
              <a:solidFill>
                <a:schemeClr val="accent1"/>
              </a:solidFill>
              <a:latin typeface="Microsoft JhengHei"/>
              <a:ea typeface="Microsoft JhengHei"/>
              <a:cs typeface="Microsoft JhengHei"/>
              <a:sym typeface="Microsoft JhengHei"/>
            </a:endParaRPr>
          </a:p>
        </p:txBody>
      </p:sp>
      <p:sp>
        <p:nvSpPr>
          <p:cNvPr id="174" name="Google Shape;174;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graphicFrame>
        <p:nvGraphicFramePr>
          <p:cNvPr id="175" name="Google Shape;175;p10"/>
          <p:cNvGraphicFramePr/>
          <p:nvPr/>
        </p:nvGraphicFramePr>
        <p:xfrm>
          <a:off x="517500" y="2615990"/>
          <a:ext cx="3000000" cy="3000000"/>
        </p:xfrm>
        <a:graphic>
          <a:graphicData uri="http://schemas.openxmlformats.org/drawingml/2006/table">
            <a:tbl>
              <a:tblPr>
                <a:noFill/>
                <a:tableStyleId>{C1FD4EE5-0C85-4515-869D-9A6308618817}</a:tableStyleId>
              </a:tblPr>
              <a:tblGrid>
                <a:gridCol w="791925"/>
                <a:gridCol w="1036675"/>
                <a:gridCol w="1859925"/>
                <a:gridCol w="1663225"/>
              </a:tblGrid>
              <a:tr h="391825">
                <a:tc>
                  <a:txBody>
                    <a:bodyPr/>
                    <a:lstStyle/>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Microsoft JhengHei"/>
                        <a:ea typeface="Microsoft JhengHei"/>
                        <a:cs typeface="Microsoft JhengHei"/>
                        <a:sym typeface="Microsoft JhengHei"/>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rgbClr val="000000"/>
                        </a:buClr>
                        <a:buSzPts val="1600"/>
                        <a:buFont typeface="Arial"/>
                        <a:buNone/>
                      </a:pPr>
                      <a:r>
                        <a:rPr b="1" lang="zh-TW" sz="1600" u="none" cap="none" strike="noStrike">
                          <a:latin typeface="Microsoft JhengHei"/>
                          <a:ea typeface="Microsoft JhengHei"/>
                          <a:cs typeface="Microsoft JhengHei"/>
                          <a:sym typeface="Microsoft JhengHei"/>
                        </a:rPr>
                        <a:t>預測</a:t>
                      </a:r>
                      <a:endParaRPr b="1" sz="1600" u="none" cap="none" strike="noStrike">
                        <a:latin typeface="Microsoft JhengHei"/>
                        <a:ea typeface="Microsoft JhengHei"/>
                        <a:cs typeface="Microsoft JhengHei"/>
                        <a:sym typeface="Microsoft JhengHei"/>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FE599">
                        <a:alpha val="73725"/>
                      </a:srgbClr>
                    </a:solidFill>
                  </a:tcPr>
                </a:tc>
                <a:tc hMerge="1"/>
                <a:tc hMerge="1"/>
              </a:tr>
              <a:tr h="399450">
                <a:tc rowSpan="3">
                  <a:txBody>
                    <a:bodyPr/>
                    <a:lstStyle/>
                    <a:p>
                      <a:pPr indent="0" lvl="0" marL="0" marR="0" rtl="0" algn="ctr">
                        <a:lnSpc>
                          <a:spcPct val="100000"/>
                        </a:lnSpc>
                        <a:spcBef>
                          <a:spcPts val="0"/>
                        </a:spcBef>
                        <a:spcAft>
                          <a:spcPts val="0"/>
                        </a:spcAft>
                        <a:buClr>
                          <a:srgbClr val="000000"/>
                        </a:buClr>
                        <a:buSzPts val="1600"/>
                        <a:buFont typeface="Arial"/>
                        <a:buNone/>
                      </a:pPr>
                      <a:r>
                        <a:rPr b="1" lang="zh-TW" sz="1600" u="none" cap="none" strike="noStrike">
                          <a:latin typeface="Microsoft JhengHei"/>
                          <a:ea typeface="Microsoft JhengHei"/>
                          <a:cs typeface="Microsoft JhengHei"/>
                          <a:sym typeface="Microsoft JhengHei"/>
                        </a:rPr>
                        <a:t>實際</a:t>
                      </a:r>
                      <a:endParaRPr b="1" sz="1600" u="none" cap="none" strike="noStrike">
                        <a:latin typeface="Microsoft JhengHei"/>
                        <a:ea typeface="Microsoft JhengHei"/>
                        <a:cs typeface="Microsoft JhengHei"/>
                        <a:sym typeface="Microsoft JhengHei"/>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FE599">
                        <a:alpha val="73725"/>
                      </a:srgbClr>
                    </a:solidFill>
                  </a:tcPr>
                </a:tc>
                <a:tc>
                  <a:txBody>
                    <a:bodyPr/>
                    <a:lstStyle/>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Microsoft JhengHei"/>
                        <a:ea typeface="Microsoft JhengHei"/>
                        <a:cs typeface="Microsoft JhengHei"/>
                        <a:sym typeface="Microsoft JhengHei"/>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55E61">
                        <a:alpha val="29019"/>
                      </a:srgbClr>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zh-TW" sz="1600" u="none" cap="none" strike="noStrike">
                          <a:latin typeface="Microsoft JhengHei"/>
                          <a:ea typeface="Microsoft JhengHei"/>
                          <a:cs typeface="Microsoft JhengHei"/>
                          <a:sym typeface="Microsoft JhengHei"/>
                        </a:rPr>
                        <a:t>未申購</a:t>
                      </a:r>
                      <a:endParaRPr b="1" sz="1600" u="none" cap="none" strike="noStrike">
                        <a:latin typeface="Microsoft JhengHei"/>
                        <a:ea typeface="Microsoft JhengHei"/>
                        <a:cs typeface="Microsoft JhengHei"/>
                        <a:sym typeface="Microsoft JhengHei"/>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rgbClr val="AF4345"/>
                      </a:solidFill>
                      <a:prstDash val="solid"/>
                      <a:round/>
                      <a:headEnd len="sm" w="sm" type="none"/>
                      <a:tailEnd len="sm" w="sm" type="none"/>
                    </a:lnB>
                    <a:solidFill>
                      <a:srgbClr val="F55E61">
                        <a:alpha val="29019"/>
                      </a:srgbClr>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zh-TW" sz="1600" u="none" cap="none" strike="noStrike">
                          <a:latin typeface="Microsoft JhengHei"/>
                          <a:ea typeface="Microsoft JhengHei"/>
                          <a:cs typeface="Microsoft JhengHei"/>
                          <a:sym typeface="Microsoft JhengHei"/>
                        </a:rPr>
                        <a:t>有申購</a:t>
                      </a:r>
                      <a:endParaRPr b="1" sz="1600" u="none" cap="none" strike="noStrike">
                        <a:latin typeface="Microsoft JhengHei"/>
                        <a:ea typeface="Microsoft JhengHei"/>
                        <a:cs typeface="Microsoft JhengHei"/>
                        <a:sym typeface="Microsoft JhengHei"/>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rgbClr val="AF4345"/>
                      </a:solidFill>
                      <a:prstDash val="solid"/>
                      <a:round/>
                      <a:headEnd len="sm" w="sm" type="none"/>
                      <a:tailEnd len="sm" w="sm" type="none"/>
                    </a:lnB>
                    <a:solidFill>
                      <a:srgbClr val="F55E61">
                        <a:alpha val="29019"/>
                      </a:srgbClr>
                    </a:solidFill>
                  </a:tcPr>
                </a:tc>
              </a:tr>
              <a:tr h="631550">
                <a:tc vMerge="1"/>
                <a:tc>
                  <a:txBody>
                    <a:bodyPr/>
                    <a:lstStyle/>
                    <a:p>
                      <a:pPr indent="0" lvl="0" marL="0" marR="0" rtl="0" algn="ctr">
                        <a:lnSpc>
                          <a:spcPct val="100000"/>
                        </a:lnSpc>
                        <a:spcBef>
                          <a:spcPts val="0"/>
                        </a:spcBef>
                        <a:spcAft>
                          <a:spcPts val="0"/>
                        </a:spcAft>
                        <a:buClr>
                          <a:srgbClr val="000000"/>
                        </a:buClr>
                        <a:buSzPts val="1600"/>
                        <a:buFont typeface="Arial"/>
                        <a:buNone/>
                      </a:pPr>
                      <a:r>
                        <a:rPr b="1" lang="zh-TW" sz="1600" u="none" cap="none" strike="noStrike">
                          <a:latin typeface="Microsoft JhengHei"/>
                          <a:ea typeface="Microsoft JhengHei"/>
                          <a:cs typeface="Microsoft JhengHei"/>
                          <a:sym typeface="Microsoft JhengHei"/>
                        </a:rPr>
                        <a:t>未申購</a:t>
                      </a:r>
                      <a:endParaRPr b="1" sz="1600" u="none" cap="none" strike="noStrike">
                        <a:latin typeface="Microsoft JhengHei"/>
                        <a:ea typeface="Microsoft JhengHei"/>
                        <a:cs typeface="Microsoft JhengHei"/>
                        <a:sym typeface="Microsoft JhengHei"/>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rgbClr val="AF434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55E61">
                        <a:alpha val="29019"/>
                      </a:srgbClr>
                    </a:solidFill>
                  </a:tcPr>
                </a:tc>
                <a:tc>
                  <a:txBody>
                    <a:bodyPr/>
                    <a:lstStyle/>
                    <a:p>
                      <a:pPr indent="0" lvl="0" marL="0" rtl="0" algn="ctr">
                        <a:spcBef>
                          <a:spcPts val="0"/>
                        </a:spcBef>
                        <a:spcAft>
                          <a:spcPts val="0"/>
                        </a:spcAft>
                        <a:buNone/>
                      </a:pPr>
                      <a:r>
                        <a:rPr b="1" lang="zh-TW" sz="1600">
                          <a:latin typeface="Microsoft JhengHei"/>
                          <a:ea typeface="Microsoft JhengHei"/>
                          <a:cs typeface="Microsoft JhengHei"/>
                          <a:sym typeface="Microsoft JhengHei"/>
                        </a:rPr>
                        <a:t>188280</a:t>
                      </a:r>
                      <a:endParaRPr b="1" sz="1600">
                        <a:latin typeface="Microsoft JhengHei"/>
                        <a:ea typeface="Microsoft JhengHei"/>
                        <a:cs typeface="Microsoft JhengHei"/>
                        <a:sym typeface="Microsoft JhengHei"/>
                      </a:endParaRPr>
                    </a:p>
                  </a:txBody>
                  <a:tcPr marT="91425" marB="91425" marR="91425" marL="91425" anchor="ctr">
                    <a:lnL cap="flat" cmpd="sng" w="19050">
                      <a:solidFill>
                        <a:srgbClr val="AF4345"/>
                      </a:solidFill>
                      <a:prstDash val="solid"/>
                      <a:round/>
                      <a:headEnd len="sm" w="sm" type="none"/>
                      <a:tailEnd len="sm" w="sm" type="none"/>
                    </a:lnL>
                    <a:lnR cap="flat" cmpd="sng" w="19050">
                      <a:solidFill>
                        <a:srgbClr val="AF4345"/>
                      </a:solidFill>
                      <a:prstDash val="solid"/>
                      <a:round/>
                      <a:headEnd len="sm" w="sm" type="none"/>
                      <a:tailEnd len="sm" w="sm" type="none"/>
                    </a:lnR>
                    <a:lnT cap="flat" cmpd="sng" w="19050">
                      <a:solidFill>
                        <a:srgbClr val="AF4345"/>
                      </a:solidFill>
                      <a:prstDash val="solid"/>
                      <a:round/>
                      <a:headEnd len="sm" w="sm" type="none"/>
                      <a:tailEnd len="sm" w="sm" type="none"/>
                    </a:lnT>
                    <a:lnB cap="flat" cmpd="sng" w="19050">
                      <a:solidFill>
                        <a:srgbClr val="AF4345"/>
                      </a:solidFill>
                      <a:prstDash val="solid"/>
                      <a:round/>
                      <a:headEnd len="sm" w="sm" type="none"/>
                      <a:tailEnd len="sm" w="sm" type="none"/>
                    </a:lnB>
                  </a:tcPr>
                </a:tc>
                <a:tc>
                  <a:txBody>
                    <a:bodyPr/>
                    <a:lstStyle/>
                    <a:p>
                      <a:pPr indent="0" lvl="0" marL="0" rtl="0" algn="ctr">
                        <a:spcBef>
                          <a:spcPts val="0"/>
                        </a:spcBef>
                        <a:spcAft>
                          <a:spcPts val="0"/>
                        </a:spcAft>
                        <a:buNone/>
                      </a:pPr>
                      <a:r>
                        <a:rPr b="1" lang="zh-TW" sz="1600">
                          <a:latin typeface="Microsoft JhengHei"/>
                          <a:ea typeface="Microsoft JhengHei"/>
                          <a:cs typeface="Microsoft JhengHei"/>
                          <a:sym typeface="Microsoft JhengHei"/>
                        </a:rPr>
                        <a:t>3885</a:t>
                      </a:r>
                      <a:endParaRPr b="1" sz="1600">
                        <a:latin typeface="Microsoft JhengHei"/>
                        <a:ea typeface="Microsoft JhengHei"/>
                        <a:cs typeface="Microsoft JhengHei"/>
                        <a:sym typeface="Microsoft JhengHei"/>
                      </a:endParaRPr>
                    </a:p>
                  </a:txBody>
                  <a:tcPr marT="91425" marB="91425" marR="91425" marL="91425" anchor="ctr">
                    <a:lnL cap="flat" cmpd="sng" w="19050">
                      <a:solidFill>
                        <a:srgbClr val="AF4345"/>
                      </a:solidFill>
                      <a:prstDash val="solid"/>
                      <a:round/>
                      <a:headEnd len="sm" w="sm" type="none"/>
                      <a:tailEnd len="sm" w="sm" type="none"/>
                    </a:lnL>
                    <a:lnR cap="flat" cmpd="sng" w="19050">
                      <a:solidFill>
                        <a:srgbClr val="AF4345"/>
                      </a:solidFill>
                      <a:prstDash val="solid"/>
                      <a:round/>
                      <a:headEnd len="sm" w="sm" type="none"/>
                      <a:tailEnd len="sm" w="sm" type="none"/>
                    </a:lnR>
                    <a:lnT cap="flat" cmpd="sng" w="19050">
                      <a:solidFill>
                        <a:srgbClr val="AF4345"/>
                      </a:solidFill>
                      <a:prstDash val="solid"/>
                      <a:round/>
                      <a:headEnd len="sm" w="sm" type="none"/>
                      <a:tailEnd len="sm" w="sm" type="none"/>
                    </a:lnT>
                    <a:lnB cap="flat" cmpd="sng" w="19050">
                      <a:solidFill>
                        <a:srgbClr val="AF4345"/>
                      </a:solidFill>
                      <a:prstDash val="solid"/>
                      <a:round/>
                      <a:headEnd len="sm" w="sm" type="none"/>
                      <a:tailEnd len="sm" w="sm" type="none"/>
                    </a:lnB>
                  </a:tcPr>
                </a:tc>
              </a:tr>
              <a:tr h="631550">
                <a:tc vMerge="1"/>
                <a:tc>
                  <a:txBody>
                    <a:bodyPr/>
                    <a:lstStyle/>
                    <a:p>
                      <a:pPr indent="0" lvl="0" marL="0" marR="0" rtl="0" algn="ctr">
                        <a:lnSpc>
                          <a:spcPct val="100000"/>
                        </a:lnSpc>
                        <a:spcBef>
                          <a:spcPts val="0"/>
                        </a:spcBef>
                        <a:spcAft>
                          <a:spcPts val="0"/>
                        </a:spcAft>
                        <a:buClr>
                          <a:srgbClr val="000000"/>
                        </a:buClr>
                        <a:buSzPts val="1600"/>
                        <a:buFont typeface="Arial"/>
                        <a:buNone/>
                      </a:pPr>
                      <a:r>
                        <a:rPr b="1" lang="zh-TW" sz="1600" u="none" cap="none" strike="noStrike">
                          <a:latin typeface="Microsoft JhengHei"/>
                          <a:ea typeface="Microsoft JhengHei"/>
                          <a:cs typeface="Microsoft JhengHei"/>
                          <a:sym typeface="Microsoft JhengHei"/>
                        </a:rPr>
                        <a:t>有申購</a:t>
                      </a:r>
                      <a:endParaRPr b="1" sz="1600" u="none" cap="none" strike="noStrike">
                        <a:latin typeface="Microsoft JhengHei"/>
                        <a:ea typeface="Microsoft JhengHei"/>
                        <a:cs typeface="Microsoft JhengHei"/>
                        <a:sym typeface="Microsoft JhengHei"/>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rgbClr val="AF434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55E61">
                        <a:alpha val="29019"/>
                      </a:srgbClr>
                    </a:solidFill>
                  </a:tcPr>
                </a:tc>
                <a:tc>
                  <a:txBody>
                    <a:bodyPr/>
                    <a:lstStyle/>
                    <a:p>
                      <a:pPr indent="0" lvl="0" marL="0" rtl="0" algn="ctr">
                        <a:spcBef>
                          <a:spcPts val="0"/>
                        </a:spcBef>
                        <a:spcAft>
                          <a:spcPts val="0"/>
                        </a:spcAft>
                        <a:buNone/>
                      </a:pPr>
                      <a:r>
                        <a:rPr b="1" lang="zh-TW" sz="1600">
                          <a:latin typeface="Microsoft JhengHei"/>
                          <a:ea typeface="Microsoft JhengHei"/>
                          <a:cs typeface="Microsoft JhengHei"/>
                          <a:sym typeface="Microsoft JhengHei"/>
                        </a:rPr>
                        <a:t>1135</a:t>
                      </a:r>
                      <a:endParaRPr b="1" sz="1600">
                        <a:latin typeface="Microsoft JhengHei"/>
                        <a:ea typeface="Microsoft JhengHei"/>
                        <a:cs typeface="Microsoft JhengHei"/>
                        <a:sym typeface="Microsoft JhengHei"/>
                      </a:endParaRPr>
                    </a:p>
                  </a:txBody>
                  <a:tcPr marT="91425" marB="91425" marR="91425" marL="91425" anchor="ctr">
                    <a:lnL cap="flat" cmpd="sng" w="19050">
                      <a:solidFill>
                        <a:srgbClr val="AF4345"/>
                      </a:solidFill>
                      <a:prstDash val="solid"/>
                      <a:round/>
                      <a:headEnd len="sm" w="sm" type="none"/>
                      <a:tailEnd len="sm" w="sm" type="none"/>
                    </a:lnL>
                    <a:lnR cap="flat" cmpd="sng" w="19050">
                      <a:solidFill>
                        <a:srgbClr val="AF4345"/>
                      </a:solidFill>
                      <a:prstDash val="solid"/>
                      <a:round/>
                      <a:headEnd len="sm" w="sm" type="none"/>
                      <a:tailEnd len="sm" w="sm" type="none"/>
                    </a:lnR>
                    <a:lnT cap="flat" cmpd="sng" w="19050">
                      <a:solidFill>
                        <a:srgbClr val="AF4345"/>
                      </a:solidFill>
                      <a:prstDash val="solid"/>
                      <a:round/>
                      <a:headEnd len="sm" w="sm" type="none"/>
                      <a:tailEnd len="sm" w="sm" type="none"/>
                    </a:lnT>
                    <a:lnB cap="flat" cmpd="sng" w="19050">
                      <a:solidFill>
                        <a:srgbClr val="AF4345"/>
                      </a:solidFill>
                      <a:prstDash val="solid"/>
                      <a:round/>
                      <a:headEnd len="sm" w="sm" type="none"/>
                      <a:tailEnd len="sm" w="sm" type="none"/>
                    </a:lnB>
                  </a:tcPr>
                </a:tc>
                <a:tc>
                  <a:txBody>
                    <a:bodyPr/>
                    <a:lstStyle/>
                    <a:p>
                      <a:pPr indent="0" lvl="0" marL="0" rtl="0" algn="ctr">
                        <a:spcBef>
                          <a:spcPts val="0"/>
                        </a:spcBef>
                        <a:spcAft>
                          <a:spcPts val="0"/>
                        </a:spcAft>
                        <a:buNone/>
                      </a:pPr>
                      <a:r>
                        <a:rPr b="1" lang="zh-TW" sz="1600">
                          <a:latin typeface="Microsoft JhengHei"/>
                          <a:ea typeface="Microsoft JhengHei"/>
                          <a:cs typeface="Microsoft JhengHei"/>
                          <a:sym typeface="Microsoft JhengHei"/>
                        </a:rPr>
                        <a:t>79</a:t>
                      </a:r>
                      <a:endParaRPr b="1" sz="1600">
                        <a:latin typeface="Microsoft JhengHei"/>
                        <a:ea typeface="Microsoft JhengHei"/>
                        <a:cs typeface="Microsoft JhengHei"/>
                        <a:sym typeface="Microsoft JhengHei"/>
                      </a:endParaRPr>
                    </a:p>
                  </a:txBody>
                  <a:tcPr marT="91425" marB="91425" marR="91425" marL="91425" anchor="ctr">
                    <a:lnL cap="flat" cmpd="sng" w="19050">
                      <a:solidFill>
                        <a:srgbClr val="AF4345"/>
                      </a:solidFill>
                      <a:prstDash val="solid"/>
                      <a:round/>
                      <a:headEnd len="sm" w="sm" type="none"/>
                      <a:tailEnd len="sm" w="sm" type="none"/>
                    </a:lnL>
                    <a:lnR cap="flat" cmpd="sng" w="19050">
                      <a:solidFill>
                        <a:srgbClr val="AF4345"/>
                      </a:solidFill>
                      <a:prstDash val="solid"/>
                      <a:round/>
                      <a:headEnd len="sm" w="sm" type="none"/>
                      <a:tailEnd len="sm" w="sm" type="none"/>
                    </a:lnR>
                    <a:lnT cap="flat" cmpd="sng" w="19050">
                      <a:solidFill>
                        <a:srgbClr val="AF4345"/>
                      </a:solidFill>
                      <a:prstDash val="solid"/>
                      <a:round/>
                      <a:headEnd len="sm" w="sm" type="none"/>
                      <a:tailEnd len="sm" w="sm" type="none"/>
                    </a:lnT>
                    <a:lnB cap="flat" cmpd="sng" w="19050">
                      <a:solidFill>
                        <a:srgbClr val="AF4345"/>
                      </a:solidFill>
                      <a:prstDash val="solid"/>
                      <a:round/>
                      <a:headEnd len="sm" w="sm" type="none"/>
                      <a:tailEnd len="sm" w="sm" type="none"/>
                    </a:lnB>
                  </a:tcPr>
                </a:tc>
              </a:tr>
            </a:tbl>
          </a:graphicData>
        </a:graphic>
      </p:graphicFrame>
      <p:pic>
        <p:nvPicPr>
          <p:cNvPr id="176" name="Google Shape;176;p10"/>
          <p:cNvPicPr preferRelativeResize="0"/>
          <p:nvPr/>
        </p:nvPicPr>
        <p:blipFill rotWithShape="1">
          <a:blip r:embed="rId3">
            <a:alphaModFix/>
          </a:blip>
          <a:srcRect b="81488" l="9827" r="77115" t="12782"/>
          <a:stretch/>
        </p:blipFill>
        <p:spPr>
          <a:xfrm>
            <a:off x="7656163" y="121506"/>
            <a:ext cx="1344350" cy="331833"/>
          </a:xfrm>
          <a:prstGeom prst="rect">
            <a:avLst/>
          </a:prstGeom>
          <a:noFill/>
          <a:ln>
            <a:noFill/>
          </a:ln>
        </p:spPr>
      </p:pic>
      <p:sp>
        <p:nvSpPr>
          <p:cNvPr id="177" name="Google Shape;177;p10"/>
          <p:cNvSpPr txBox="1"/>
          <p:nvPr/>
        </p:nvSpPr>
        <p:spPr>
          <a:xfrm>
            <a:off x="6079700" y="2295600"/>
            <a:ext cx="2920800" cy="1616100"/>
          </a:xfrm>
          <a:prstGeom prst="rect">
            <a:avLst/>
          </a:prstGeom>
          <a:noFill/>
          <a:ln>
            <a:noFill/>
          </a:ln>
        </p:spPr>
        <p:txBody>
          <a:bodyPr anchorCtr="0" anchor="t" bIns="45700" lIns="91425" spcFirstLastPara="1" rIns="91425" wrap="square" tIns="45700">
            <a:spAutoFit/>
          </a:bodyPr>
          <a:lstStyle/>
          <a:p>
            <a:pPr indent="-457200" lvl="0" marL="571500" marR="0" rtl="0" algn="l">
              <a:lnSpc>
                <a:spcPct val="150000"/>
              </a:lnSpc>
              <a:spcBef>
                <a:spcPts val="0"/>
              </a:spcBef>
              <a:spcAft>
                <a:spcPts val="0"/>
              </a:spcAft>
              <a:buClr>
                <a:schemeClr val="accent1"/>
              </a:buClr>
              <a:buSzPts val="1800"/>
              <a:buFont typeface="Microsoft JhengHei"/>
              <a:buChar char="◆"/>
            </a:pPr>
            <a:r>
              <a:rPr b="1" i="0" lang="zh-TW" sz="1800" u="none" strike="noStrike">
                <a:solidFill>
                  <a:schemeClr val="accent1"/>
                </a:solidFill>
                <a:latin typeface="Microsoft JhengHei"/>
                <a:ea typeface="Microsoft JhengHei"/>
                <a:cs typeface="Microsoft JhengHei"/>
                <a:sym typeface="Microsoft JhengHei"/>
              </a:rPr>
              <a:t>precision</a:t>
            </a:r>
            <a:r>
              <a:rPr b="1" lang="zh-TW" sz="1800">
                <a:solidFill>
                  <a:schemeClr val="accent1"/>
                </a:solidFill>
                <a:latin typeface="Microsoft JhengHei"/>
                <a:ea typeface="Microsoft JhengHei"/>
                <a:cs typeface="Microsoft JhengHei"/>
                <a:sym typeface="Microsoft JhengHei"/>
              </a:rPr>
              <a:t>：</a:t>
            </a:r>
            <a:r>
              <a:rPr b="1" i="0" lang="zh-TW" sz="1800" u="none" strike="noStrike">
                <a:solidFill>
                  <a:schemeClr val="accent1"/>
                </a:solidFill>
                <a:latin typeface="Microsoft JhengHei"/>
                <a:ea typeface="Microsoft JhengHei"/>
                <a:cs typeface="Microsoft JhengHei"/>
                <a:sym typeface="Microsoft JhengHei"/>
              </a:rPr>
              <a:t>0.02</a:t>
            </a:r>
            <a:r>
              <a:rPr b="1" lang="zh-TW" sz="1800">
                <a:solidFill>
                  <a:schemeClr val="accent1"/>
                </a:solidFill>
                <a:latin typeface="Microsoft JhengHei"/>
                <a:ea typeface="Microsoft JhengHei"/>
                <a:cs typeface="Microsoft JhengHei"/>
                <a:sym typeface="Microsoft JhengHei"/>
              </a:rPr>
              <a:t>5</a:t>
            </a:r>
            <a:endParaRPr b="1" sz="1800">
              <a:solidFill>
                <a:schemeClr val="accent1"/>
              </a:solidFill>
              <a:latin typeface="Microsoft JhengHei"/>
              <a:ea typeface="Microsoft JhengHei"/>
              <a:cs typeface="Microsoft JhengHei"/>
              <a:sym typeface="Microsoft JhengHei"/>
            </a:endParaRPr>
          </a:p>
          <a:p>
            <a:pPr indent="-457200" lvl="0" marL="571500" marR="0" rtl="0" algn="l">
              <a:lnSpc>
                <a:spcPct val="150000"/>
              </a:lnSpc>
              <a:spcBef>
                <a:spcPts val="0"/>
              </a:spcBef>
              <a:spcAft>
                <a:spcPts val="0"/>
              </a:spcAft>
              <a:buClr>
                <a:schemeClr val="accent1"/>
              </a:buClr>
              <a:buSzPts val="1800"/>
              <a:buFont typeface="Microsoft JhengHei"/>
              <a:buChar char="◆"/>
            </a:pPr>
            <a:r>
              <a:rPr b="1" i="0" lang="zh-TW" sz="1800" u="none" strike="noStrike">
                <a:solidFill>
                  <a:schemeClr val="accent1"/>
                </a:solidFill>
                <a:latin typeface="Microsoft JhengHei"/>
                <a:ea typeface="Microsoft JhengHei"/>
                <a:cs typeface="Microsoft JhengHei"/>
                <a:sym typeface="Microsoft JhengHei"/>
              </a:rPr>
              <a:t>recall：0.130</a:t>
            </a:r>
            <a:endParaRPr b="1" sz="1800">
              <a:solidFill>
                <a:schemeClr val="accent1"/>
              </a:solidFill>
              <a:latin typeface="Microsoft JhengHei"/>
              <a:ea typeface="Microsoft JhengHei"/>
              <a:cs typeface="Microsoft JhengHei"/>
              <a:sym typeface="Microsoft JhengHei"/>
            </a:endParaRPr>
          </a:p>
          <a:p>
            <a:pPr indent="-457200" lvl="0" marL="571500" marR="0" rtl="0" algn="l">
              <a:lnSpc>
                <a:spcPct val="150000"/>
              </a:lnSpc>
              <a:spcBef>
                <a:spcPts val="0"/>
              </a:spcBef>
              <a:spcAft>
                <a:spcPts val="0"/>
              </a:spcAft>
              <a:buClr>
                <a:schemeClr val="accent1"/>
              </a:buClr>
              <a:buSzPts val="1800"/>
              <a:buFont typeface="Microsoft JhengHei"/>
              <a:buChar char="◆"/>
            </a:pPr>
            <a:r>
              <a:rPr b="1" i="0" lang="zh-TW" sz="1800" u="none" strike="noStrike">
                <a:solidFill>
                  <a:schemeClr val="accent1"/>
                </a:solidFill>
                <a:latin typeface="Microsoft JhengHei"/>
                <a:ea typeface="Microsoft JhengHei"/>
                <a:cs typeface="Microsoft JhengHei"/>
                <a:sym typeface="Microsoft JhengHei"/>
              </a:rPr>
              <a:t>accuracy：</a:t>
            </a:r>
            <a:r>
              <a:rPr b="1" lang="zh-TW" sz="1800">
                <a:solidFill>
                  <a:schemeClr val="accent1"/>
                </a:solidFill>
                <a:latin typeface="Microsoft JhengHei"/>
                <a:ea typeface="Microsoft JhengHei"/>
                <a:cs typeface="Microsoft JhengHei"/>
                <a:sym typeface="Microsoft JhengHei"/>
              </a:rPr>
              <a:t>0.961</a:t>
            </a:r>
            <a:endParaRPr b="1" sz="1800">
              <a:solidFill>
                <a:schemeClr val="accent1"/>
              </a:solidFill>
              <a:latin typeface="Microsoft JhengHei"/>
              <a:ea typeface="Microsoft JhengHei"/>
              <a:cs typeface="Microsoft JhengHei"/>
              <a:sym typeface="Microsoft JhengHei"/>
            </a:endParaRPr>
          </a:p>
          <a:p>
            <a:pPr indent="-457200" lvl="0" marL="571500" marR="0" rtl="0" algn="l">
              <a:lnSpc>
                <a:spcPct val="150000"/>
              </a:lnSpc>
              <a:spcBef>
                <a:spcPts val="0"/>
              </a:spcBef>
              <a:spcAft>
                <a:spcPts val="0"/>
              </a:spcAft>
              <a:buClr>
                <a:schemeClr val="accent1"/>
              </a:buClr>
              <a:buSzPts val="1800"/>
              <a:buFont typeface="Microsoft JhengHei"/>
              <a:buChar char="◆"/>
            </a:pPr>
            <a:r>
              <a:rPr b="1" i="0" lang="zh-TW" sz="1800" u="none" strike="noStrike">
                <a:solidFill>
                  <a:schemeClr val="accent1"/>
                </a:solidFill>
                <a:latin typeface="Microsoft JhengHei"/>
                <a:ea typeface="Microsoft JhengHei"/>
                <a:cs typeface="Microsoft JhengHei"/>
                <a:sym typeface="Microsoft JhengHei"/>
              </a:rPr>
              <a:t>F1-score：</a:t>
            </a:r>
            <a:r>
              <a:rPr b="1" lang="zh-TW" sz="1800">
                <a:solidFill>
                  <a:srgbClr val="C00000"/>
                </a:solidFill>
                <a:latin typeface="Microsoft JhengHei"/>
                <a:ea typeface="Microsoft JhengHei"/>
                <a:cs typeface="Microsoft JhengHei"/>
                <a:sym typeface="Microsoft JhengHei"/>
              </a:rPr>
              <a:t>0.0415</a:t>
            </a:r>
            <a:endParaRPr b="1" sz="1800">
              <a:solidFill>
                <a:srgbClr val="C00000"/>
              </a:solidFill>
              <a:latin typeface="Microsoft JhengHei"/>
              <a:ea typeface="Microsoft JhengHei"/>
              <a:cs typeface="Microsoft JhengHei"/>
              <a:sym typeface="Microsoft JhengHei"/>
            </a:endParaRPr>
          </a:p>
        </p:txBody>
      </p:sp>
      <p:sp>
        <p:nvSpPr>
          <p:cNvPr id="178" name="Google Shape;178;p10"/>
          <p:cNvSpPr txBox="1"/>
          <p:nvPr/>
        </p:nvSpPr>
        <p:spPr>
          <a:xfrm>
            <a:off x="6243800" y="3987850"/>
            <a:ext cx="2756700" cy="43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600">
                <a:solidFill>
                  <a:srgbClr val="C00000"/>
                </a:solidFill>
                <a:latin typeface="Microsoft JhengHei"/>
                <a:ea typeface="Microsoft JhengHei"/>
                <a:cs typeface="Microsoft JhengHei"/>
                <a:sym typeface="Microsoft JhengHei"/>
              </a:rPr>
              <a:t>( 0.0356 -&gt; 0.0415 )</a:t>
            </a:r>
            <a:endParaRPr b="1" sz="1600">
              <a:solidFill>
                <a:srgbClr val="C00000"/>
              </a:solidFill>
              <a:latin typeface="Microsoft JhengHei"/>
              <a:ea typeface="Microsoft JhengHei"/>
              <a:cs typeface="Microsoft JhengHei"/>
              <a:sym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pSp>
        <p:nvGrpSpPr>
          <p:cNvPr id="183" name="Google Shape;183;p11"/>
          <p:cNvGrpSpPr/>
          <p:nvPr/>
        </p:nvGrpSpPr>
        <p:grpSpPr>
          <a:xfrm>
            <a:off x="2257150" y="130688"/>
            <a:ext cx="6858000" cy="4979836"/>
            <a:chOff x="4827325" y="32150"/>
            <a:chExt cx="6858000" cy="4979836"/>
          </a:xfrm>
        </p:grpSpPr>
        <p:pic>
          <p:nvPicPr>
            <p:cNvPr id="184" name="Google Shape;184;p11"/>
            <p:cNvPicPr preferRelativeResize="0"/>
            <p:nvPr/>
          </p:nvPicPr>
          <p:blipFill rotWithShape="1">
            <a:blip r:embed="rId3">
              <a:alphaModFix/>
            </a:blip>
            <a:srcRect b="3502" l="0" r="0" t="0"/>
            <a:stretch/>
          </p:blipFill>
          <p:spPr>
            <a:xfrm>
              <a:off x="4827325" y="48612"/>
              <a:ext cx="6858000" cy="4963374"/>
            </a:xfrm>
            <a:prstGeom prst="rect">
              <a:avLst/>
            </a:prstGeom>
            <a:noFill/>
            <a:ln>
              <a:noFill/>
            </a:ln>
          </p:spPr>
        </p:pic>
        <p:sp>
          <p:nvSpPr>
            <p:cNvPr id="185" name="Google Shape;185;p11"/>
            <p:cNvSpPr/>
            <p:nvPr/>
          </p:nvSpPr>
          <p:spPr>
            <a:xfrm>
              <a:off x="4827325" y="32150"/>
              <a:ext cx="1403700" cy="484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11"/>
          <p:cNvSpPr/>
          <p:nvPr/>
        </p:nvSpPr>
        <p:spPr>
          <a:xfrm>
            <a:off x="373700" y="799950"/>
            <a:ext cx="14529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87" name="Google Shape;187;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188" name="Google Shape;188;p11"/>
          <p:cNvSpPr/>
          <p:nvPr/>
        </p:nvSpPr>
        <p:spPr>
          <a:xfrm>
            <a:off x="311700" y="2434975"/>
            <a:ext cx="235800" cy="246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89" name="Google Shape;189;p11"/>
          <p:cNvSpPr txBox="1"/>
          <p:nvPr/>
        </p:nvSpPr>
        <p:spPr>
          <a:xfrm>
            <a:off x="489025" y="2358175"/>
            <a:ext cx="145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zh-TW">
                <a:latin typeface="Microsoft JhengHei"/>
                <a:ea typeface="Microsoft JhengHei"/>
                <a:cs typeface="Microsoft JhengHei"/>
                <a:sym typeface="Microsoft JhengHei"/>
              </a:rPr>
              <a:t>新增</a:t>
            </a:r>
            <a:r>
              <a:rPr b="1" i="0" lang="zh-TW" sz="1400" u="none" cap="none" strike="noStrike">
                <a:solidFill>
                  <a:srgbClr val="000000"/>
                </a:solidFill>
                <a:latin typeface="Microsoft JhengHei"/>
                <a:ea typeface="Microsoft JhengHei"/>
                <a:cs typeface="Microsoft JhengHei"/>
                <a:sym typeface="Microsoft JhengHei"/>
              </a:rPr>
              <a:t>變數</a:t>
            </a:r>
            <a:endParaRPr b="1" i="0" sz="1400" u="none" cap="none" strike="noStrike">
              <a:solidFill>
                <a:srgbClr val="000000"/>
              </a:solidFill>
              <a:latin typeface="Microsoft JhengHei"/>
              <a:ea typeface="Microsoft JhengHei"/>
              <a:cs typeface="Microsoft JhengHei"/>
              <a:sym typeface="Microsoft JhengHei"/>
            </a:endParaRPr>
          </a:p>
        </p:txBody>
      </p:sp>
      <p:sp>
        <p:nvSpPr>
          <p:cNvPr id="190" name="Google Shape;190;p11"/>
          <p:cNvSpPr/>
          <p:nvPr/>
        </p:nvSpPr>
        <p:spPr>
          <a:xfrm>
            <a:off x="311700" y="2758975"/>
            <a:ext cx="235800" cy="2466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91" name="Google Shape;191;p11"/>
          <p:cNvSpPr txBox="1"/>
          <p:nvPr/>
        </p:nvSpPr>
        <p:spPr>
          <a:xfrm>
            <a:off x="489025" y="2682175"/>
            <a:ext cx="137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zh-TW">
                <a:latin typeface="Microsoft JhengHei"/>
                <a:ea typeface="Microsoft JhengHei"/>
                <a:cs typeface="Microsoft JhengHei"/>
                <a:sym typeface="Microsoft JhengHei"/>
              </a:rPr>
              <a:t>歷史特徵</a:t>
            </a:r>
            <a:r>
              <a:rPr b="1" i="0" lang="zh-TW" sz="1400" u="none" cap="none" strike="noStrike">
                <a:solidFill>
                  <a:srgbClr val="000000"/>
                </a:solidFill>
                <a:latin typeface="Microsoft JhengHei"/>
                <a:ea typeface="Microsoft JhengHei"/>
                <a:cs typeface="Microsoft JhengHei"/>
                <a:sym typeface="Microsoft JhengHei"/>
              </a:rPr>
              <a:t>變數</a:t>
            </a:r>
            <a:endParaRPr b="1" i="0" sz="1400" u="none" cap="none" strike="noStrike">
              <a:solidFill>
                <a:srgbClr val="000000"/>
              </a:solidFill>
              <a:latin typeface="Microsoft JhengHei"/>
              <a:ea typeface="Microsoft JhengHei"/>
              <a:cs typeface="Microsoft JhengHei"/>
              <a:sym typeface="Microsoft JhengHei"/>
            </a:endParaRPr>
          </a:p>
        </p:txBody>
      </p:sp>
      <p:grpSp>
        <p:nvGrpSpPr>
          <p:cNvPr id="192" name="Google Shape;192;p11"/>
          <p:cNvGrpSpPr/>
          <p:nvPr/>
        </p:nvGrpSpPr>
        <p:grpSpPr>
          <a:xfrm>
            <a:off x="1859300" y="691400"/>
            <a:ext cx="1840150" cy="4317300"/>
            <a:chOff x="2828900" y="656100"/>
            <a:chExt cx="1840150" cy="4317300"/>
          </a:xfrm>
        </p:grpSpPr>
        <p:sp>
          <p:nvSpPr>
            <p:cNvPr id="193" name="Google Shape;193;p11"/>
            <p:cNvSpPr/>
            <p:nvPr/>
          </p:nvSpPr>
          <p:spPr>
            <a:xfrm>
              <a:off x="3659300" y="656100"/>
              <a:ext cx="969900" cy="1491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94" name="Google Shape;194;p11"/>
            <p:cNvSpPr/>
            <p:nvPr/>
          </p:nvSpPr>
          <p:spPr>
            <a:xfrm>
              <a:off x="3906000" y="1077450"/>
              <a:ext cx="717900" cy="1491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95" name="Google Shape;195;p11"/>
            <p:cNvSpPr/>
            <p:nvPr/>
          </p:nvSpPr>
          <p:spPr>
            <a:xfrm>
              <a:off x="3702150" y="1243850"/>
              <a:ext cx="905700" cy="1491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96" name="Google Shape;196;p11"/>
            <p:cNvSpPr/>
            <p:nvPr/>
          </p:nvSpPr>
          <p:spPr>
            <a:xfrm>
              <a:off x="2893300" y="778325"/>
              <a:ext cx="17304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97" name="Google Shape;197;p11"/>
            <p:cNvSpPr/>
            <p:nvPr/>
          </p:nvSpPr>
          <p:spPr>
            <a:xfrm>
              <a:off x="2877350" y="949975"/>
              <a:ext cx="17304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98" name="Google Shape;198;p11"/>
            <p:cNvSpPr/>
            <p:nvPr/>
          </p:nvSpPr>
          <p:spPr>
            <a:xfrm>
              <a:off x="2893300" y="1588488"/>
              <a:ext cx="17304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99" name="Google Shape;199;p11"/>
            <p:cNvSpPr/>
            <p:nvPr/>
          </p:nvSpPr>
          <p:spPr>
            <a:xfrm>
              <a:off x="3236100" y="1744075"/>
              <a:ext cx="13875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0" name="Google Shape;200;p11"/>
            <p:cNvSpPr/>
            <p:nvPr/>
          </p:nvSpPr>
          <p:spPr>
            <a:xfrm>
              <a:off x="3236200" y="1907750"/>
              <a:ext cx="13875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1" name="Google Shape;201;p11"/>
            <p:cNvSpPr/>
            <p:nvPr/>
          </p:nvSpPr>
          <p:spPr>
            <a:xfrm>
              <a:off x="3145325" y="2067375"/>
              <a:ext cx="14784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2" name="Google Shape;202;p11"/>
            <p:cNvSpPr/>
            <p:nvPr/>
          </p:nvSpPr>
          <p:spPr>
            <a:xfrm>
              <a:off x="3145325" y="2557075"/>
              <a:ext cx="14784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3" name="Google Shape;203;p11"/>
            <p:cNvSpPr/>
            <p:nvPr/>
          </p:nvSpPr>
          <p:spPr>
            <a:xfrm>
              <a:off x="3281550" y="2876325"/>
              <a:ext cx="13875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4" name="Google Shape;204;p11"/>
            <p:cNvSpPr/>
            <p:nvPr/>
          </p:nvSpPr>
          <p:spPr>
            <a:xfrm>
              <a:off x="2828900" y="3041375"/>
              <a:ext cx="17949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5" name="Google Shape;205;p11"/>
            <p:cNvSpPr/>
            <p:nvPr/>
          </p:nvSpPr>
          <p:spPr>
            <a:xfrm>
              <a:off x="3096800" y="3201000"/>
              <a:ext cx="15591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6" name="Google Shape;206;p11"/>
            <p:cNvSpPr/>
            <p:nvPr/>
          </p:nvSpPr>
          <p:spPr>
            <a:xfrm>
              <a:off x="3096850" y="3344450"/>
              <a:ext cx="15591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7" name="Google Shape;207;p11"/>
            <p:cNvSpPr/>
            <p:nvPr/>
          </p:nvSpPr>
          <p:spPr>
            <a:xfrm>
              <a:off x="2845100" y="3669113"/>
              <a:ext cx="17949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8" name="Google Shape;208;p11"/>
            <p:cNvSpPr/>
            <p:nvPr/>
          </p:nvSpPr>
          <p:spPr>
            <a:xfrm>
              <a:off x="3268450" y="3831450"/>
              <a:ext cx="13875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09" name="Google Shape;209;p11"/>
            <p:cNvSpPr/>
            <p:nvPr/>
          </p:nvSpPr>
          <p:spPr>
            <a:xfrm>
              <a:off x="2828900" y="3993775"/>
              <a:ext cx="17949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10" name="Google Shape;210;p11"/>
            <p:cNvSpPr/>
            <p:nvPr/>
          </p:nvSpPr>
          <p:spPr>
            <a:xfrm>
              <a:off x="2845100" y="4146675"/>
              <a:ext cx="17949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11" name="Google Shape;211;p11"/>
            <p:cNvSpPr/>
            <p:nvPr/>
          </p:nvSpPr>
          <p:spPr>
            <a:xfrm>
              <a:off x="3252500" y="4304300"/>
              <a:ext cx="13875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12" name="Google Shape;212;p11"/>
            <p:cNvSpPr/>
            <p:nvPr/>
          </p:nvSpPr>
          <p:spPr>
            <a:xfrm>
              <a:off x="3080900" y="4643100"/>
              <a:ext cx="15591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13" name="Google Shape;213;p11"/>
            <p:cNvSpPr/>
            <p:nvPr/>
          </p:nvSpPr>
          <p:spPr>
            <a:xfrm>
              <a:off x="3080900" y="4824300"/>
              <a:ext cx="1559100" cy="149100"/>
            </a:xfrm>
            <a:prstGeom prst="rect">
              <a:avLst/>
            </a:prstGeom>
            <a:solidFill>
              <a:srgbClr val="D9EAD3">
                <a:alpha val="7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grpSp>
      <p:sp>
        <p:nvSpPr>
          <p:cNvPr id="214" name="Google Shape;214;p11"/>
          <p:cNvSpPr txBox="1"/>
          <p:nvPr/>
        </p:nvSpPr>
        <p:spPr>
          <a:xfrm>
            <a:off x="1637125" y="103913"/>
            <a:ext cx="2119200" cy="50334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收入</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數位通路互動指標</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資產配置_類別1</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單筆消費金額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三個月前支付帳務金額_類別5</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三個月前支付帳務金額_類別2</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總消費金額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總支付帳務金額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支付帳務金額_類別3</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三個月前支付帳務金額_類別4</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三個月前轉帳轉入金額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兩個月前轉帳轉出金額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一個月前資產配置_類別1</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轉帳轉出金額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支付帳務金額_類別4</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三個月前資產配置_類別1</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資產配置_類別2</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三個月前轉帳轉出金額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一個月前支付帳務金額_類別4</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三個月前資產配置_類別2</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一個月前資產配置_類別2</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轉帳轉入金額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一個月前支付帳務金額_類別2</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兩個月前轉帳轉入金額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兩個月前支付帳務金額_類別4</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兩個月前支付帳務金額_類別2</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一個月前轉帳轉出金額</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支付帳務金額_類別2</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兩個月前資產配置_類別1</a:t>
            </a:r>
            <a:endParaRPr b="1" i="0" sz="105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050"/>
              <a:buFont typeface="Arial"/>
              <a:buNone/>
            </a:pPr>
            <a:r>
              <a:rPr b="1" i="0" lang="zh-TW" sz="1050" u="none" cap="none" strike="noStrike">
                <a:solidFill>
                  <a:srgbClr val="000000"/>
                </a:solidFill>
                <a:latin typeface="Microsoft JhengHei"/>
                <a:ea typeface="Microsoft JhengHei"/>
                <a:cs typeface="Microsoft JhengHei"/>
                <a:sym typeface="Microsoft JhengHei"/>
              </a:rPr>
              <a:t>兩個月前資產配置_類別2</a:t>
            </a:r>
            <a:endParaRPr b="1" i="0" sz="1050" u="none" cap="none" strike="noStrike">
              <a:solidFill>
                <a:srgbClr val="000000"/>
              </a:solidFill>
              <a:latin typeface="Microsoft JhengHei"/>
              <a:ea typeface="Microsoft JhengHei"/>
              <a:cs typeface="Microsoft JhengHei"/>
              <a:sym typeface="Microsoft JhengHei"/>
            </a:endParaRPr>
          </a:p>
        </p:txBody>
      </p:sp>
      <p:sp>
        <p:nvSpPr>
          <p:cNvPr id="215" name="Google Shape;215;p1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重要變數</a:t>
            </a:r>
            <a:endParaRPr>
              <a:latin typeface="Microsoft JhengHei"/>
              <a:ea typeface="Microsoft JhengHei"/>
              <a:cs typeface="Microsoft JhengHei"/>
              <a:sym typeface="Microsoft JhengHei"/>
            </a:endParaRPr>
          </a:p>
        </p:txBody>
      </p:sp>
      <p:sp>
        <p:nvSpPr>
          <p:cNvPr id="216" name="Google Shape;216;p11"/>
          <p:cNvSpPr/>
          <p:nvPr/>
        </p:nvSpPr>
        <p:spPr>
          <a:xfrm>
            <a:off x="1865725" y="192875"/>
            <a:ext cx="1827300" cy="1259400"/>
          </a:xfrm>
          <a:prstGeom prst="rect">
            <a:avLst/>
          </a:prstGeom>
          <a:solidFill>
            <a:srgbClr val="000000">
              <a:alpha val="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222" name="Google Shape;222;p12"/>
          <p:cNvSpPr txBox="1"/>
          <p:nvPr>
            <p:ph type="title"/>
          </p:nvPr>
        </p:nvSpPr>
        <p:spPr>
          <a:xfrm>
            <a:off x="2743200" y="2911675"/>
            <a:ext cx="3836100" cy="62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zh-TW" sz="3600">
                <a:latin typeface="Microsoft JhengHei"/>
                <a:ea typeface="Microsoft JhengHei"/>
                <a:cs typeface="Microsoft JhengHei"/>
                <a:sym typeface="Microsoft JhengHei"/>
              </a:rPr>
              <a:t>PTT 討論度分析</a:t>
            </a:r>
            <a:endParaRPr sz="3600">
              <a:latin typeface="Microsoft JhengHei"/>
              <a:ea typeface="Microsoft JhengHei"/>
              <a:cs typeface="Microsoft JhengHei"/>
              <a:sym typeface="Microsoft JhengHei"/>
            </a:endParaRPr>
          </a:p>
        </p:txBody>
      </p:sp>
      <p:sp>
        <p:nvSpPr>
          <p:cNvPr id="223" name="Google Shape;223;p12"/>
          <p:cNvSpPr/>
          <p:nvPr/>
        </p:nvSpPr>
        <p:spPr>
          <a:xfrm>
            <a:off x="3696750" y="1098525"/>
            <a:ext cx="1750500" cy="1647600"/>
          </a:xfrm>
          <a:prstGeom prst="ellips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zh-TW" sz="7200" u="none" cap="none" strike="noStrike">
                <a:solidFill>
                  <a:srgbClr val="FFFFFF"/>
                </a:solidFill>
                <a:latin typeface="Arial"/>
                <a:ea typeface="Arial"/>
                <a:cs typeface="Arial"/>
                <a:sym typeface="Arial"/>
              </a:rPr>
              <a:t>3</a:t>
            </a:r>
            <a:endParaRPr b="1" i="0" sz="72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p:nvPr/>
        </p:nvSpPr>
        <p:spPr>
          <a:xfrm>
            <a:off x="373700" y="799950"/>
            <a:ext cx="18681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29" name="Google Shape;229;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整體文字雲</a:t>
            </a:r>
            <a:endParaRPr>
              <a:latin typeface="Microsoft JhengHei"/>
              <a:ea typeface="Microsoft JhengHei"/>
              <a:cs typeface="Microsoft JhengHei"/>
              <a:sym typeface="Microsoft JhengHei"/>
            </a:endParaRPr>
          </a:p>
        </p:txBody>
      </p:sp>
      <p:pic>
        <p:nvPicPr>
          <p:cNvPr id="230" name="Google Shape;230;p13"/>
          <p:cNvPicPr preferRelativeResize="0"/>
          <p:nvPr/>
        </p:nvPicPr>
        <p:blipFill rotWithShape="1">
          <a:blip r:embed="rId3">
            <a:alphaModFix/>
          </a:blip>
          <a:srcRect b="0" l="0" r="0" t="0"/>
          <a:stretch/>
        </p:blipFill>
        <p:spPr>
          <a:xfrm>
            <a:off x="1401400" y="928725"/>
            <a:ext cx="6249574" cy="3863900"/>
          </a:xfrm>
          <a:prstGeom prst="rect">
            <a:avLst/>
          </a:prstGeom>
          <a:noFill/>
          <a:ln>
            <a:noFill/>
          </a:ln>
        </p:spPr>
      </p:pic>
      <p:sp>
        <p:nvSpPr>
          <p:cNvPr id="231" name="Google Shape;231;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232" name="Google Shape;232;p13"/>
          <p:cNvSpPr/>
          <p:nvPr/>
        </p:nvSpPr>
        <p:spPr>
          <a:xfrm rot="-1861144">
            <a:off x="2080141" y="3956712"/>
            <a:ext cx="692769" cy="343014"/>
          </a:xfrm>
          <a:prstGeom prst="ellipse">
            <a:avLst/>
          </a:prstGeom>
          <a:solidFill>
            <a:srgbClr val="000000">
              <a:alpha val="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33" name="Google Shape;233;p13"/>
          <p:cNvSpPr/>
          <p:nvPr/>
        </p:nvSpPr>
        <p:spPr>
          <a:xfrm rot="318083">
            <a:off x="1305402" y="2046369"/>
            <a:ext cx="785761" cy="464613"/>
          </a:xfrm>
          <a:prstGeom prst="ellipse">
            <a:avLst/>
          </a:prstGeom>
          <a:solidFill>
            <a:srgbClr val="000000">
              <a:alpha val="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34" name="Google Shape;234;p13"/>
          <p:cNvSpPr/>
          <p:nvPr/>
        </p:nvSpPr>
        <p:spPr>
          <a:xfrm rot="-1454">
            <a:off x="1925975" y="2424500"/>
            <a:ext cx="3546000" cy="1325400"/>
          </a:xfrm>
          <a:prstGeom prst="ellipse">
            <a:avLst/>
          </a:prstGeom>
          <a:solidFill>
            <a:srgbClr val="000000">
              <a:alpha val="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pic>
        <p:nvPicPr>
          <p:cNvPr id="235" name="Google Shape;235;p13"/>
          <p:cNvPicPr preferRelativeResize="0"/>
          <p:nvPr/>
        </p:nvPicPr>
        <p:blipFill rotWithShape="1">
          <a:blip r:embed="rId4">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p:nvPr/>
        </p:nvSpPr>
        <p:spPr>
          <a:xfrm>
            <a:off x="373700" y="799950"/>
            <a:ext cx="30042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41" name="Google Shape;241;p1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台新文章討論主題</a:t>
            </a:r>
            <a:endParaRPr>
              <a:latin typeface="Microsoft JhengHei"/>
              <a:ea typeface="Microsoft JhengHei"/>
              <a:cs typeface="Microsoft JhengHei"/>
              <a:sym typeface="Microsoft JhengHei"/>
            </a:endParaRPr>
          </a:p>
        </p:txBody>
      </p:sp>
      <p:sp>
        <p:nvSpPr>
          <p:cNvPr id="242" name="Google Shape;242;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grpSp>
        <p:nvGrpSpPr>
          <p:cNvPr id="243" name="Google Shape;243;p14"/>
          <p:cNvGrpSpPr/>
          <p:nvPr/>
        </p:nvGrpSpPr>
        <p:grpSpPr>
          <a:xfrm>
            <a:off x="4613863" y="1665699"/>
            <a:ext cx="2236064" cy="2290825"/>
            <a:chOff x="4686700" y="1659812"/>
            <a:chExt cx="2236064" cy="2290825"/>
          </a:xfrm>
        </p:grpSpPr>
        <p:grpSp>
          <p:nvGrpSpPr>
            <p:cNvPr id="244" name="Google Shape;244;p14"/>
            <p:cNvGrpSpPr/>
            <p:nvPr/>
          </p:nvGrpSpPr>
          <p:grpSpPr>
            <a:xfrm>
              <a:off x="4709513" y="1659812"/>
              <a:ext cx="2213251" cy="2290825"/>
              <a:chOff x="4610275" y="2390175"/>
              <a:chExt cx="2213251" cy="2290825"/>
            </a:xfrm>
          </p:grpSpPr>
          <p:pic>
            <p:nvPicPr>
              <p:cNvPr id="245" name="Google Shape;245;p14"/>
              <p:cNvPicPr preferRelativeResize="0"/>
              <p:nvPr/>
            </p:nvPicPr>
            <p:blipFill rotWithShape="1">
              <a:blip r:embed="rId3">
                <a:alphaModFix/>
              </a:blip>
              <a:srcRect b="4824" l="51270" r="24008" t="47362"/>
              <a:stretch/>
            </p:blipFill>
            <p:spPr>
              <a:xfrm>
                <a:off x="4610275" y="2390175"/>
                <a:ext cx="2213251" cy="2290825"/>
              </a:xfrm>
              <a:prstGeom prst="rect">
                <a:avLst/>
              </a:prstGeom>
              <a:noFill/>
              <a:ln>
                <a:noFill/>
              </a:ln>
            </p:spPr>
          </p:pic>
          <p:pic>
            <p:nvPicPr>
              <p:cNvPr id="246" name="Google Shape;246;p14"/>
              <p:cNvPicPr preferRelativeResize="0"/>
              <p:nvPr/>
            </p:nvPicPr>
            <p:blipFill rotWithShape="1">
              <a:blip r:embed="rId4">
                <a:alphaModFix/>
              </a:blip>
              <a:srcRect b="0" l="0" r="0" t="0"/>
              <a:stretch/>
            </p:blipFill>
            <p:spPr>
              <a:xfrm>
                <a:off x="5682163" y="2492475"/>
                <a:ext cx="352425" cy="158550"/>
              </a:xfrm>
              <a:prstGeom prst="rect">
                <a:avLst/>
              </a:prstGeom>
              <a:noFill/>
              <a:ln>
                <a:noFill/>
              </a:ln>
            </p:spPr>
          </p:pic>
        </p:grpSp>
        <p:sp>
          <p:nvSpPr>
            <p:cNvPr id="247" name="Google Shape;247;p14"/>
            <p:cNvSpPr txBox="1"/>
            <p:nvPr/>
          </p:nvSpPr>
          <p:spPr>
            <a:xfrm>
              <a:off x="5268650" y="1659825"/>
              <a:ext cx="1390800" cy="400200"/>
            </a:xfrm>
            <a:prstGeom prst="rect">
              <a:avLst/>
            </a:prstGeom>
            <a:solidFill>
              <a:srgbClr val="91612F">
                <a:alpha val="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zh-TW" sz="1300" u="none" cap="none" strike="noStrike">
                  <a:solidFill>
                    <a:srgbClr val="000000"/>
                  </a:solidFill>
                  <a:latin typeface="Arial"/>
                  <a:ea typeface="Arial"/>
                  <a:cs typeface="Arial"/>
                  <a:sym typeface="Arial"/>
                </a:rPr>
                <a:t>台新信貸資訊</a:t>
              </a:r>
              <a:endParaRPr b="1" i="0" sz="1300" u="none" cap="none" strike="noStrike">
                <a:solidFill>
                  <a:srgbClr val="000000"/>
                </a:solidFill>
                <a:latin typeface="Arial"/>
                <a:ea typeface="Arial"/>
                <a:cs typeface="Arial"/>
                <a:sym typeface="Arial"/>
              </a:endParaRPr>
            </a:p>
          </p:txBody>
        </p:sp>
        <p:sp>
          <p:nvSpPr>
            <p:cNvPr id="248" name="Google Shape;248;p14"/>
            <p:cNvSpPr/>
            <p:nvPr/>
          </p:nvSpPr>
          <p:spPr>
            <a:xfrm>
              <a:off x="4686700" y="1961825"/>
              <a:ext cx="438600" cy="731100"/>
            </a:xfrm>
            <a:prstGeom prst="rect">
              <a:avLst/>
            </a:prstGeom>
            <a:solidFill>
              <a:srgbClr val="000000">
                <a:alpha val="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4"/>
          <p:cNvGrpSpPr/>
          <p:nvPr/>
        </p:nvGrpSpPr>
        <p:grpSpPr>
          <a:xfrm>
            <a:off x="6729963" y="1655462"/>
            <a:ext cx="2213251" cy="2311324"/>
            <a:chOff x="6777000" y="2471675"/>
            <a:chExt cx="2213251" cy="2311324"/>
          </a:xfrm>
        </p:grpSpPr>
        <p:grpSp>
          <p:nvGrpSpPr>
            <p:cNvPr id="250" name="Google Shape;250;p14"/>
            <p:cNvGrpSpPr/>
            <p:nvPr/>
          </p:nvGrpSpPr>
          <p:grpSpPr>
            <a:xfrm>
              <a:off x="6777000" y="2492174"/>
              <a:ext cx="2213251" cy="2290825"/>
              <a:chOff x="6725350" y="2492187"/>
              <a:chExt cx="2213251" cy="2290825"/>
            </a:xfrm>
          </p:grpSpPr>
          <p:pic>
            <p:nvPicPr>
              <p:cNvPr id="251" name="Google Shape;251;p14"/>
              <p:cNvPicPr preferRelativeResize="0"/>
              <p:nvPr/>
            </p:nvPicPr>
            <p:blipFill rotWithShape="1">
              <a:blip r:embed="rId3">
                <a:alphaModFix/>
              </a:blip>
              <a:srcRect b="52187" l="75278" r="0" t="0"/>
              <a:stretch/>
            </p:blipFill>
            <p:spPr>
              <a:xfrm>
                <a:off x="6725350" y="2492187"/>
                <a:ext cx="2213251" cy="2290825"/>
              </a:xfrm>
              <a:prstGeom prst="rect">
                <a:avLst/>
              </a:prstGeom>
              <a:noFill/>
              <a:ln>
                <a:noFill/>
              </a:ln>
            </p:spPr>
          </p:pic>
          <p:pic>
            <p:nvPicPr>
              <p:cNvPr id="252" name="Google Shape;252;p14"/>
              <p:cNvPicPr preferRelativeResize="0"/>
              <p:nvPr/>
            </p:nvPicPr>
            <p:blipFill rotWithShape="1">
              <a:blip r:embed="rId4">
                <a:alphaModFix/>
              </a:blip>
              <a:srcRect b="0" l="0" r="0" t="0"/>
              <a:stretch/>
            </p:blipFill>
            <p:spPr>
              <a:xfrm>
                <a:off x="7804650" y="2571750"/>
                <a:ext cx="352425" cy="158550"/>
              </a:xfrm>
              <a:prstGeom prst="rect">
                <a:avLst/>
              </a:prstGeom>
              <a:noFill/>
              <a:ln>
                <a:noFill/>
              </a:ln>
            </p:spPr>
          </p:pic>
        </p:grpSp>
        <p:sp>
          <p:nvSpPr>
            <p:cNvPr id="253" name="Google Shape;253;p14"/>
            <p:cNvSpPr txBox="1"/>
            <p:nvPr/>
          </p:nvSpPr>
          <p:spPr>
            <a:xfrm>
              <a:off x="7605238" y="2471675"/>
              <a:ext cx="885000" cy="400200"/>
            </a:xfrm>
            <a:prstGeom prst="rect">
              <a:avLst/>
            </a:prstGeom>
            <a:solidFill>
              <a:srgbClr val="91612F">
                <a:alpha val="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zh-TW" sz="1300" u="none" cap="none" strike="noStrike">
                  <a:solidFill>
                    <a:srgbClr val="000000"/>
                  </a:solidFill>
                  <a:latin typeface="Arial"/>
                  <a:ea typeface="Arial"/>
                  <a:cs typeface="Arial"/>
                  <a:sym typeface="Arial"/>
                </a:rPr>
                <a:t>方案諮詢</a:t>
              </a:r>
              <a:endParaRPr b="1" i="0" sz="1300" u="none" cap="none" strike="noStrike">
                <a:solidFill>
                  <a:srgbClr val="000000"/>
                </a:solidFill>
                <a:latin typeface="Arial"/>
                <a:ea typeface="Arial"/>
                <a:cs typeface="Arial"/>
                <a:sym typeface="Arial"/>
              </a:endParaRPr>
            </a:p>
          </p:txBody>
        </p:sp>
        <p:sp>
          <p:nvSpPr>
            <p:cNvPr id="254" name="Google Shape;254;p14"/>
            <p:cNvSpPr/>
            <p:nvPr/>
          </p:nvSpPr>
          <p:spPr>
            <a:xfrm>
              <a:off x="6798825" y="3324551"/>
              <a:ext cx="412500" cy="731100"/>
            </a:xfrm>
            <a:prstGeom prst="rect">
              <a:avLst/>
            </a:prstGeom>
            <a:solidFill>
              <a:srgbClr val="000000">
                <a:alpha val="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p14"/>
          <p:cNvGrpSpPr/>
          <p:nvPr/>
        </p:nvGrpSpPr>
        <p:grpSpPr>
          <a:xfrm>
            <a:off x="2414038" y="1665712"/>
            <a:ext cx="2153350" cy="2290825"/>
            <a:chOff x="2476725" y="1778799"/>
            <a:chExt cx="2153350" cy="2290825"/>
          </a:xfrm>
        </p:grpSpPr>
        <p:grpSp>
          <p:nvGrpSpPr>
            <p:cNvPr id="256" name="Google Shape;256;p14"/>
            <p:cNvGrpSpPr/>
            <p:nvPr/>
          </p:nvGrpSpPr>
          <p:grpSpPr>
            <a:xfrm>
              <a:off x="2476725" y="1778799"/>
              <a:ext cx="2153350" cy="2290825"/>
              <a:chOff x="2219100" y="2259712"/>
              <a:chExt cx="2153350" cy="2290825"/>
            </a:xfrm>
          </p:grpSpPr>
          <p:pic>
            <p:nvPicPr>
              <p:cNvPr id="257" name="Google Shape;257;p14"/>
              <p:cNvPicPr preferRelativeResize="0"/>
              <p:nvPr/>
            </p:nvPicPr>
            <p:blipFill rotWithShape="1">
              <a:blip r:embed="rId3">
                <a:alphaModFix/>
              </a:blip>
              <a:srcRect b="52187" l="26820" r="49128" t="0"/>
              <a:stretch/>
            </p:blipFill>
            <p:spPr>
              <a:xfrm>
                <a:off x="2219100" y="2259712"/>
                <a:ext cx="2153350" cy="2290825"/>
              </a:xfrm>
              <a:prstGeom prst="rect">
                <a:avLst/>
              </a:prstGeom>
              <a:noFill/>
              <a:ln>
                <a:noFill/>
              </a:ln>
            </p:spPr>
          </p:pic>
          <p:pic>
            <p:nvPicPr>
              <p:cNvPr id="258" name="Google Shape;258;p14"/>
              <p:cNvPicPr preferRelativeResize="0"/>
              <p:nvPr/>
            </p:nvPicPr>
            <p:blipFill rotWithShape="1">
              <a:blip r:embed="rId4">
                <a:alphaModFix/>
              </a:blip>
              <a:srcRect b="0" l="0" r="0" t="0"/>
              <a:stretch/>
            </p:blipFill>
            <p:spPr>
              <a:xfrm>
                <a:off x="3289463" y="2390175"/>
                <a:ext cx="352425" cy="158550"/>
              </a:xfrm>
              <a:prstGeom prst="rect">
                <a:avLst/>
              </a:prstGeom>
              <a:noFill/>
              <a:ln>
                <a:noFill/>
              </a:ln>
            </p:spPr>
          </p:pic>
        </p:grpSp>
        <p:sp>
          <p:nvSpPr>
            <p:cNvPr id="259" name="Google Shape;259;p14"/>
            <p:cNvSpPr txBox="1"/>
            <p:nvPr/>
          </p:nvSpPr>
          <p:spPr>
            <a:xfrm>
              <a:off x="3141688" y="1778800"/>
              <a:ext cx="1117800" cy="400200"/>
            </a:xfrm>
            <a:prstGeom prst="rect">
              <a:avLst/>
            </a:prstGeom>
            <a:solidFill>
              <a:srgbClr val="91612F">
                <a:alpha val="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zh-TW" sz="1300" u="none" cap="none" strike="noStrike">
                  <a:solidFill>
                    <a:srgbClr val="000000"/>
                  </a:solidFill>
                  <a:latin typeface="Arial"/>
                  <a:ea typeface="Arial"/>
                  <a:cs typeface="Arial"/>
                  <a:sym typeface="Arial"/>
                </a:rPr>
                <a:t>各銀行比較</a:t>
              </a:r>
              <a:endParaRPr b="1" i="0" sz="1300" u="none" cap="none" strike="noStrike">
                <a:solidFill>
                  <a:srgbClr val="000000"/>
                </a:solidFill>
                <a:latin typeface="Arial"/>
                <a:ea typeface="Arial"/>
                <a:cs typeface="Arial"/>
                <a:sym typeface="Arial"/>
              </a:endParaRPr>
            </a:p>
          </p:txBody>
        </p:sp>
        <p:sp>
          <p:nvSpPr>
            <p:cNvPr id="260" name="Google Shape;260;p14"/>
            <p:cNvSpPr/>
            <p:nvPr/>
          </p:nvSpPr>
          <p:spPr>
            <a:xfrm>
              <a:off x="2536810" y="2078087"/>
              <a:ext cx="352500" cy="393600"/>
            </a:xfrm>
            <a:prstGeom prst="rect">
              <a:avLst/>
            </a:prstGeom>
            <a:solidFill>
              <a:srgbClr val="000000">
                <a:alpha val="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14"/>
          <p:cNvGrpSpPr/>
          <p:nvPr/>
        </p:nvGrpSpPr>
        <p:grpSpPr>
          <a:xfrm>
            <a:off x="82625" y="1665713"/>
            <a:ext cx="2331426" cy="2301187"/>
            <a:chOff x="82625" y="1665713"/>
            <a:chExt cx="2331426" cy="2301187"/>
          </a:xfrm>
        </p:grpSpPr>
        <p:grpSp>
          <p:nvGrpSpPr>
            <p:cNvPr id="262" name="Google Shape;262;p14"/>
            <p:cNvGrpSpPr/>
            <p:nvPr/>
          </p:nvGrpSpPr>
          <p:grpSpPr>
            <a:xfrm>
              <a:off x="200788" y="1665713"/>
              <a:ext cx="2213263" cy="2290837"/>
              <a:chOff x="203575" y="1778800"/>
              <a:chExt cx="2213263" cy="2290837"/>
            </a:xfrm>
          </p:grpSpPr>
          <p:grpSp>
            <p:nvGrpSpPr>
              <p:cNvPr id="263" name="Google Shape;263;p14"/>
              <p:cNvGrpSpPr/>
              <p:nvPr/>
            </p:nvGrpSpPr>
            <p:grpSpPr>
              <a:xfrm>
                <a:off x="203587" y="1778812"/>
                <a:ext cx="2213251" cy="2290825"/>
                <a:chOff x="107837" y="2259725"/>
                <a:chExt cx="2213251" cy="2290825"/>
              </a:xfrm>
            </p:grpSpPr>
            <p:pic>
              <p:nvPicPr>
                <p:cNvPr id="264" name="Google Shape;264;p14"/>
                <p:cNvPicPr preferRelativeResize="0"/>
                <p:nvPr/>
              </p:nvPicPr>
              <p:blipFill rotWithShape="1">
                <a:blip r:embed="rId3">
                  <a:alphaModFix/>
                </a:blip>
                <a:srcRect b="4609" l="26615" r="48661" t="47577"/>
                <a:stretch/>
              </p:blipFill>
              <p:spPr>
                <a:xfrm>
                  <a:off x="107837" y="2259725"/>
                  <a:ext cx="2213251" cy="2290825"/>
                </a:xfrm>
                <a:prstGeom prst="rect">
                  <a:avLst/>
                </a:prstGeom>
                <a:noFill/>
                <a:ln>
                  <a:noFill/>
                </a:ln>
              </p:spPr>
            </p:pic>
            <p:pic>
              <p:nvPicPr>
                <p:cNvPr id="265" name="Google Shape;265;p14"/>
                <p:cNvPicPr preferRelativeResize="0"/>
                <p:nvPr/>
              </p:nvPicPr>
              <p:blipFill rotWithShape="1">
                <a:blip r:embed="rId4">
                  <a:alphaModFix/>
                </a:blip>
                <a:srcRect b="0" l="0" r="0" t="0"/>
                <a:stretch/>
              </p:blipFill>
              <p:spPr>
                <a:xfrm>
                  <a:off x="1257525" y="2333625"/>
                  <a:ext cx="352425" cy="158550"/>
                </a:xfrm>
                <a:prstGeom prst="rect">
                  <a:avLst/>
                </a:prstGeom>
                <a:noFill/>
                <a:ln>
                  <a:noFill/>
                </a:ln>
              </p:spPr>
            </p:pic>
          </p:grpSp>
          <p:sp>
            <p:nvSpPr>
              <p:cNvPr id="266" name="Google Shape;266;p14"/>
              <p:cNvSpPr txBox="1"/>
              <p:nvPr/>
            </p:nvSpPr>
            <p:spPr>
              <a:xfrm>
                <a:off x="939275" y="1778800"/>
                <a:ext cx="1117800" cy="400200"/>
              </a:xfrm>
              <a:prstGeom prst="rect">
                <a:avLst/>
              </a:prstGeom>
              <a:solidFill>
                <a:srgbClr val="91612F">
                  <a:alpha val="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lang="zh-TW" sz="1300"/>
                  <a:t>薪</a:t>
                </a:r>
                <a:r>
                  <a:rPr b="1" i="0" lang="zh-TW" sz="1300" u="none" cap="none" strike="noStrike">
                    <a:solidFill>
                      <a:srgbClr val="000000"/>
                    </a:solidFill>
                    <a:latin typeface="Arial"/>
                    <a:ea typeface="Arial"/>
                    <a:cs typeface="Arial"/>
                    <a:sym typeface="Arial"/>
                  </a:rPr>
                  <a:t>轉戶申辦</a:t>
                </a:r>
                <a:endParaRPr b="1" i="0" sz="1300" u="none" cap="none" strike="noStrike">
                  <a:solidFill>
                    <a:srgbClr val="000000"/>
                  </a:solidFill>
                  <a:latin typeface="Arial"/>
                  <a:ea typeface="Arial"/>
                  <a:cs typeface="Arial"/>
                  <a:sym typeface="Arial"/>
                </a:endParaRPr>
              </a:p>
            </p:txBody>
          </p:sp>
          <p:sp>
            <p:nvSpPr>
              <p:cNvPr id="267" name="Google Shape;267;p14"/>
              <p:cNvSpPr/>
              <p:nvPr/>
            </p:nvSpPr>
            <p:spPr>
              <a:xfrm>
                <a:off x="203575" y="2078075"/>
                <a:ext cx="412500" cy="731100"/>
              </a:xfrm>
              <a:prstGeom prst="rect">
                <a:avLst/>
              </a:prstGeom>
              <a:solidFill>
                <a:srgbClr val="000000">
                  <a:alpha val="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14"/>
            <p:cNvSpPr/>
            <p:nvPr/>
          </p:nvSpPr>
          <p:spPr>
            <a:xfrm>
              <a:off x="82625" y="3790500"/>
              <a:ext cx="229200" cy="176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9" name="Google Shape;269;p14"/>
          <p:cNvPicPr preferRelativeResize="0"/>
          <p:nvPr/>
        </p:nvPicPr>
        <p:blipFill rotWithShape="1">
          <a:blip r:embed="rId5">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275" name="Google Shape;275;p15"/>
          <p:cNvSpPr txBox="1"/>
          <p:nvPr>
            <p:ph type="title"/>
          </p:nvPr>
        </p:nvSpPr>
        <p:spPr>
          <a:xfrm>
            <a:off x="3510150" y="2911675"/>
            <a:ext cx="2123700" cy="62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zh-TW" sz="3600">
                <a:latin typeface="Microsoft JhengHei"/>
                <a:ea typeface="Microsoft JhengHei"/>
                <a:cs typeface="Microsoft JhengHei"/>
                <a:sym typeface="Microsoft JhengHei"/>
              </a:rPr>
              <a:t>行銷方案</a:t>
            </a:r>
            <a:endParaRPr sz="3600">
              <a:latin typeface="Microsoft JhengHei"/>
              <a:ea typeface="Microsoft JhengHei"/>
              <a:cs typeface="Microsoft JhengHei"/>
              <a:sym typeface="Microsoft JhengHei"/>
            </a:endParaRPr>
          </a:p>
        </p:txBody>
      </p:sp>
      <p:sp>
        <p:nvSpPr>
          <p:cNvPr id="276" name="Google Shape;276;p15"/>
          <p:cNvSpPr/>
          <p:nvPr/>
        </p:nvSpPr>
        <p:spPr>
          <a:xfrm>
            <a:off x="3696750" y="1098525"/>
            <a:ext cx="1750500" cy="1647600"/>
          </a:xfrm>
          <a:prstGeom prst="ellips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zh-TW" sz="7200" u="none" cap="none" strike="noStrike">
                <a:solidFill>
                  <a:srgbClr val="FFFFFF"/>
                </a:solidFill>
                <a:latin typeface="Arial"/>
                <a:ea typeface="Arial"/>
                <a:cs typeface="Arial"/>
                <a:sym typeface="Arial"/>
              </a:rPr>
              <a:t>4</a:t>
            </a:r>
            <a:endParaRPr b="1" i="0" sz="72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e0ccc380eb_0_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grpSp>
        <p:nvGrpSpPr>
          <p:cNvPr id="282" name="Google Shape;282;ge0ccc380eb_0_14"/>
          <p:cNvGrpSpPr/>
          <p:nvPr/>
        </p:nvGrpSpPr>
        <p:grpSpPr>
          <a:xfrm>
            <a:off x="433441" y="760324"/>
            <a:ext cx="2275058" cy="2465151"/>
            <a:chOff x="4686700" y="1659812"/>
            <a:chExt cx="2167135" cy="2290819"/>
          </a:xfrm>
        </p:grpSpPr>
        <p:grpSp>
          <p:nvGrpSpPr>
            <p:cNvPr id="283" name="Google Shape;283;ge0ccc380eb_0_14"/>
            <p:cNvGrpSpPr/>
            <p:nvPr/>
          </p:nvGrpSpPr>
          <p:grpSpPr>
            <a:xfrm>
              <a:off x="4709521" y="1659812"/>
              <a:ext cx="2144314" cy="2290819"/>
              <a:chOff x="4610284" y="2390174"/>
              <a:chExt cx="2144314" cy="2290819"/>
            </a:xfrm>
          </p:grpSpPr>
          <p:pic>
            <p:nvPicPr>
              <p:cNvPr id="284" name="Google Shape;284;ge0ccc380eb_0_14"/>
              <p:cNvPicPr preferRelativeResize="0"/>
              <p:nvPr/>
            </p:nvPicPr>
            <p:blipFill rotWithShape="1">
              <a:blip r:embed="rId3">
                <a:alphaModFix/>
              </a:blip>
              <a:srcRect b="4824" l="51271" r="24776" t="47363"/>
              <a:stretch/>
            </p:blipFill>
            <p:spPr>
              <a:xfrm>
                <a:off x="4610284" y="2390174"/>
                <a:ext cx="2144314" cy="2290819"/>
              </a:xfrm>
              <a:prstGeom prst="rect">
                <a:avLst/>
              </a:prstGeom>
              <a:noFill/>
              <a:ln>
                <a:noFill/>
              </a:ln>
            </p:spPr>
          </p:pic>
          <p:pic>
            <p:nvPicPr>
              <p:cNvPr id="285" name="Google Shape;285;ge0ccc380eb_0_14"/>
              <p:cNvPicPr preferRelativeResize="0"/>
              <p:nvPr/>
            </p:nvPicPr>
            <p:blipFill rotWithShape="1">
              <a:blip r:embed="rId4">
                <a:alphaModFix/>
              </a:blip>
              <a:srcRect b="0" l="0" r="0" t="0"/>
              <a:stretch/>
            </p:blipFill>
            <p:spPr>
              <a:xfrm>
                <a:off x="5682163" y="2492475"/>
                <a:ext cx="352425" cy="158550"/>
              </a:xfrm>
              <a:prstGeom prst="rect">
                <a:avLst/>
              </a:prstGeom>
              <a:noFill/>
              <a:ln>
                <a:noFill/>
              </a:ln>
            </p:spPr>
          </p:pic>
        </p:grpSp>
        <p:sp>
          <p:nvSpPr>
            <p:cNvPr id="286" name="Google Shape;286;ge0ccc380eb_0_14"/>
            <p:cNvSpPr txBox="1"/>
            <p:nvPr/>
          </p:nvSpPr>
          <p:spPr>
            <a:xfrm>
              <a:off x="5268650" y="1659825"/>
              <a:ext cx="1390800" cy="400200"/>
            </a:xfrm>
            <a:prstGeom prst="rect">
              <a:avLst/>
            </a:prstGeom>
            <a:solidFill>
              <a:srgbClr val="91612F">
                <a:alpha val="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zh-TW" sz="1300" u="none" cap="none" strike="noStrike">
                  <a:solidFill>
                    <a:srgbClr val="000000"/>
                  </a:solidFill>
                  <a:latin typeface="Arial"/>
                  <a:ea typeface="Arial"/>
                  <a:cs typeface="Arial"/>
                  <a:sym typeface="Arial"/>
                </a:rPr>
                <a:t>台新信貸資訊</a:t>
              </a:r>
              <a:endParaRPr b="1" i="0" sz="1300" u="none" cap="none" strike="noStrike">
                <a:solidFill>
                  <a:srgbClr val="000000"/>
                </a:solidFill>
                <a:latin typeface="Arial"/>
                <a:ea typeface="Arial"/>
                <a:cs typeface="Arial"/>
                <a:sym typeface="Arial"/>
              </a:endParaRPr>
            </a:p>
          </p:txBody>
        </p:sp>
        <p:sp>
          <p:nvSpPr>
            <p:cNvPr id="287" name="Google Shape;287;ge0ccc380eb_0_14"/>
            <p:cNvSpPr/>
            <p:nvPr/>
          </p:nvSpPr>
          <p:spPr>
            <a:xfrm>
              <a:off x="4686700" y="1961825"/>
              <a:ext cx="438600" cy="731100"/>
            </a:xfrm>
            <a:prstGeom prst="rect">
              <a:avLst/>
            </a:prstGeom>
            <a:solidFill>
              <a:srgbClr val="000000">
                <a:alpha val="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8" name="Google Shape;288;ge0ccc380eb_0_14"/>
          <p:cNvSpPr/>
          <p:nvPr/>
        </p:nvSpPr>
        <p:spPr>
          <a:xfrm>
            <a:off x="5782975" y="183825"/>
            <a:ext cx="279000" cy="226500"/>
          </a:xfrm>
          <a:prstGeom prst="rect">
            <a:avLst/>
          </a:prstGeom>
          <a:solidFill>
            <a:srgbClr val="F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e0ccc380eb_0_14"/>
          <p:cNvSpPr/>
          <p:nvPr/>
        </p:nvSpPr>
        <p:spPr>
          <a:xfrm>
            <a:off x="4122250" y="173290"/>
            <a:ext cx="279000" cy="226500"/>
          </a:xfrm>
          <a:prstGeom prst="rect">
            <a:avLst/>
          </a:prstGeom>
          <a:solidFill>
            <a:srgbClr val="5CAC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e0ccc380eb_0_14"/>
          <p:cNvSpPr txBox="1"/>
          <p:nvPr/>
        </p:nvSpPr>
        <p:spPr>
          <a:xfrm>
            <a:off x="6142300" y="131150"/>
            <a:ext cx="139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latin typeface="Microsoft JhengHei"/>
                <a:ea typeface="Microsoft JhengHei"/>
                <a:cs typeface="Microsoft JhengHei"/>
                <a:sym typeface="Microsoft JhengHei"/>
              </a:rPr>
              <a:t>文字出現頻率</a:t>
            </a:r>
            <a:endParaRPr b="1">
              <a:latin typeface="Microsoft JhengHei"/>
              <a:ea typeface="Microsoft JhengHei"/>
              <a:cs typeface="Microsoft JhengHei"/>
              <a:sym typeface="Microsoft JhengHei"/>
            </a:endParaRPr>
          </a:p>
          <a:p>
            <a:pPr indent="0" lvl="0" marL="0" rtl="0" algn="l">
              <a:spcBef>
                <a:spcPts val="0"/>
              </a:spcBef>
              <a:spcAft>
                <a:spcPts val="0"/>
              </a:spcAft>
              <a:buNone/>
            </a:pPr>
            <a:r>
              <a:t/>
            </a:r>
            <a:endParaRPr b="1">
              <a:latin typeface="Microsoft JhengHei"/>
              <a:ea typeface="Microsoft JhengHei"/>
              <a:cs typeface="Microsoft JhengHei"/>
              <a:sym typeface="Microsoft JhengHei"/>
            </a:endParaRPr>
          </a:p>
        </p:txBody>
      </p:sp>
      <p:pic>
        <p:nvPicPr>
          <p:cNvPr id="291" name="Google Shape;291;ge0ccc380eb_0_14"/>
          <p:cNvPicPr preferRelativeResize="0"/>
          <p:nvPr/>
        </p:nvPicPr>
        <p:blipFill rotWithShape="1">
          <a:blip r:embed="rId5">
            <a:alphaModFix/>
          </a:blip>
          <a:srcRect b="81488" l="9827" r="77114" t="12781"/>
          <a:stretch/>
        </p:blipFill>
        <p:spPr>
          <a:xfrm>
            <a:off x="7656163" y="121506"/>
            <a:ext cx="1344350" cy="331833"/>
          </a:xfrm>
          <a:prstGeom prst="rect">
            <a:avLst/>
          </a:prstGeom>
          <a:noFill/>
          <a:ln>
            <a:noFill/>
          </a:ln>
        </p:spPr>
      </p:pic>
      <p:sp>
        <p:nvSpPr>
          <p:cNvPr id="292" name="Google Shape;292;ge0ccc380eb_0_14"/>
          <p:cNvSpPr/>
          <p:nvPr/>
        </p:nvSpPr>
        <p:spPr>
          <a:xfrm>
            <a:off x="4252975" y="4620700"/>
            <a:ext cx="3725700" cy="135300"/>
          </a:xfrm>
          <a:prstGeom prst="roundRect">
            <a:avLst>
              <a:gd fmla="val 16667" name="adj"/>
            </a:avLst>
          </a:prstGeom>
          <a:solidFill>
            <a:srgbClr val="FFE599">
              <a:alpha val="7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293" name="Google Shape;293;ge0ccc380eb_0_14"/>
          <p:cNvSpPr txBox="1"/>
          <p:nvPr/>
        </p:nvSpPr>
        <p:spPr>
          <a:xfrm>
            <a:off x="4147963" y="4202800"/>
            <a:ext cx="40740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zh-TW" sz="3000" u="none" cap="none" strike="noStrike">
                <a:solidFill>
                  <a:schemeClr val="dk1"/>
                </a:solidFill>
                <a:latin typeface="Microsoft JhengHei"/>
                <a:ea typeface="Microsoft JhengHei"/>
                <a:cs typeface="Microsoft JhengHei"/>
                <a:sym typeface="Microsoft JhengHei"/>
              </a:rPr>
              <a:t>利用信用卡持卡優勢!!</a:t>
            </a:r>
            <a:endParaRPr b="0" i="0" sz="1800" u="none" cap="none" strike="noStrike">
              <a:solidFill>
                <a:srgbClr val="000000"/>
              </a:solidFill>
              <a:latin typeface="Microsoft JhengHei"/>
              <a:ea typeface="Microsoft JhengHei"/>
              <a:cs typeface="Microsoft JhengHei"/>
              <a:sym typeface="Microsoft JhengHei"/>
            </a:endParaRPr>
          </a:p>
        </p:txBody>
      </p:sp>
      <p:sp>
        <p:nvSpPr>
          <p:cNvPr id="294" name="Google Shape;294;ge0ccc380eb_0_14"/>
          <p:cNvSpPr txBox="1"/>
          <p:nvPr/>
        </p:nvSpPr>
        <p:spPr>
          <a:xfrm>
            <a:off x="589375" y="3647800"/>
            <a:ext cx="2825700" cy="1108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目前已有卡友貸: </a:t>
            </a:r>
            <a:endParaRPr b="1" i="0" sz="20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國泰、玉山、台北富邦</a:t>
            </a:r>
            <a:endParaRPr b="1" i="0" sz="2000" u="none" cap="none" strike="noStrike">
              <a:solidFill>
                <a:schemeClr val="dk1"/>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2000"/>
              <a:buFont typeface="Arial"/>
              <a:buNone/>
            </a:pPr>
            <a:r>
              <a:rPr b="1" i="0" lang="zh-TW" sz="2000" u="none" cap="none" strike="noStrike">
                <a:solidFill>
                  <a:schemeClr val="dk1"/>
                </a:solidFill>
                <a:latin typeface="Microsoft JhengHei"/>
                <a:ea typeface="Microsoft JhengHei"/>
                <a:cs typeface="Microsoft JhengHei"/>
                <a:sym typeface="Microsoft JhengHei"/>
              </a:rPr>
              <a:t>滙豐</a:t>
            </a:r>
            <a:r>
              <a:rPr b="1" i="0" lang="zh-TW" sz="2000" u="none" cap="none" strike="noStrike">
                <a:solidFill>
                  <a:schemeClr val="dk1"/>
                </a:solidFill>
                <a:latin typeface="Microsoft JhengHei"/>
                <a:ea typeface="Microsoft JhengHei"/>
                <a:cs typeface="Microsoft JhengHei"/>
                <a:sym typeface="Microsoft JhengHei"/>
              </a:rPr>
              <a:t>、聯邦</a:t>
            </a:r>
            <a:r>
              <a:rPr b="1" i="0" lang="zh-TW" sz="2000" u="none" cap="none" strike="noStrike">
                <a:solidFill>
                  <a:schemeClr val="dk1"/>
                </a:solidFill>
                <a:latin typeface="Microsoft JhengHei"/>
                <a:ea typeface="Microsoft JhengHei"/>
                <a:cs typeface="Microsoft JhengHei"/>
                <a:sym typeface="Microsoft JhengHei"/>
              </a:rPr>
              <a:t>、(花旗)</a:t>
            </a:r>
            <a:endParaRPr b="0" i="0" sz="2000" u="none" cap="none" strike="noStrike">
              <a:solidFill>
                <a:srgbClr val="000000"/>
              </a:solidFill>
              <a:latin typeface="Microsoft JhengHei"/>
              <a:ea typeface="Microsoft JhengHei"/>
              <a:cs typeface="Microsoft JhengHei"/>
              <a:sym typeface="Microsoft JhengHei"/>
            </a:endParaRPr>
          </a:p>
        </p:txBody>
      </p:sp>
      <p:grpSp>
        <p:nvGrpSpPr>
          <p:cNvPr id="295" name="Google Shape;295;ge0ccc380eb_0_14"/>
          <p:cNvGrpSpPr/>
          <p:nvPr/>
        </p:nvGrpSpPr>
        <p:grpSpPr>
          <a:xfrm>
            <a:off x="3110275" y="413325"/>
            <a:ext cx="5574850" cy="3760163"/>
            <a:chOff x="3415075" y="413325"/>
            <a:chExt cx="5574850" cy="3760163"/>
          </a:xfrm>
        </p:grpSpPr>
        <p:grpSp>
          <p:nvGrpSpPr>
            <p:cNvPr id="296" name="Google Shape;296;ge0ccc380eb_0_14"/>
            <p:cNvGrpSpPr/>
            <p:nvPr/>
          </p:nvGrpSpPr>
          <p:grpSpPr>
            <a:xfrm>
              <a:off x="3415075" y="413325"/>
              <a:ext cx="5574850" cy="3760163"/>
              <a:chOff x="3245150" y="349850"/>
              <a:chExt cx="5574850" cy="3760163"/>
            </a:xfrm>
          </p:grpSpPr>
          <p:pic>
            <p:nvPicPr>
              <p:cNvPr id="297" name="Google Shape;297;ge0ccc380eb_0_14"/>
              <p:cNvPicPr preferRelativeResize="0"/>
              <p:nvPr/>
            </p:nvPicPr>
            <p:blipFill rotWithShape="1">
              <a:blip r:embed="rId6">
                <a:alphaModFix/>
              </a:blip>
              <a:srcRect b="8374" l="4987" r="15089" t="0"/>
              <a:stretch/>
            </p:blipFill>
            <p:spPr>
              <a:xfrm>
                <a:off x="3813150" y="453350"/>
                <a:ext cx="4955101" cy="2887598"/>
              </a:xfrm>
              <a:prstGeom prst="rect">
                <a:avLst/>
              </a:prstGeom>
              <a:noFill/>
              <a:ln>
                <a:noFill/>
              </a:ln>
            </p:spPr>
          </p:pic>
          <p:grpSp>
            <p:nvGrpSpPr>
              <p:cNvPr id="298" name="Google Shape;298;ge0ccc380eb_0_14"/>
              <p:cNvGrpSpPr/>
              <p:nvPr/>
            </p:nvGrpSpPr>
            <p:grpSpPr>
              <a:xfrm>
                <a:off x="3245150" y="349850"/>
                <a:ext cx="5574850" cy="3760163"/>
                <a:chOff x="262625" y="337775"/>
                <a:chExt cx="5574850" cy="3760163"/>
              </a:xfrm>
            </p:grpSpPr>
            <p:sp>
              <p:nvSpPr>
                <p:cNvPr id="299" name="Google Shape;299;ge0ccc380eb_0_14"/>
                <p:cNvSpPr txBox="1"/>
                <p:nvPr/>
              </p:nvSpPr>
              <p:spPr>
                <a:xfrm>
                  <a:off x="1774438" y="3728638"/>
                  <a:ext cx="2862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1" i="0" lang="zh-TW" sz="1200" u="none" cap="none" strike="noStrike">
                      <a:solidFill>
                        <a:schemeClr val="dk2"/>
                      </a:solidFill>
                      <a:latin typeface="Microsoft JhengHei"/>
                      <a:ea typeface="Microsoft JhengHei"/>
                      <a:cs typeface="Microsoft JhengHei"/>
                      <a:sym typeface="Microsoft JhengHei"/>
                    </a:rPr>
                    <a:t>(有效卡數資料來源:金管會銀行局)</a:t>
                  </a:r>
                  <a:endParaRPr b="0" i="0" sz="1200" u="none" cap="none" strike="noStrike">
                    <a:solidFill>
                      <a:srgbClr val="000000"/>
                    </a:solidFill>
                    <a:latin typeface="Microsoft JhengHei"/>
                    <a:ea typeface="Microsoft JhengHei"/>
                    <a:cs typeface="Microsoft JhengHei"/>
                    <a:sym typeface="Microsoft JhengHei"/>
                  </a:endParaRPr>
                </a:p>
              </p:txBody>
            </p:sp>
            <p:sp>
              <p:nvSpPr>
                <p:cNvPr id="300" name="Google Shape;300;ge0ccc380eb_0_14"/>
                <p:cNvSpPr txBox="1"/>
                <p:nvPr/>
              </p:nvSpPr>
              <p:spPr>
                <a:xfrm>
                  <a:off x="945850" y="3281000"/>
                  <a:ext cx="4866600" cy="4311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zh-TW" sz="1600" u="none" cap="none" strike="noStrike">
                      <a:solidFill>
                        <a:srgbClr val="000000"/>
                      </a:solidFill>
                      <a:latin typeface="Microsoft JhengHei"/>
                      <a:ea typeface="Microsoft JhengHei"/>
                      <a:cs typeface="Microsoft JhengHei"/>
                      <a:sym typeface="Microsoft JhengHei"/>
                    </a:rPr>
                    <a:t> </a:t>
                  </a:r>
                  <a:r>
                    <a:rPr b="1" lang="zh-TW" sz="1600">
                      <a:latin typeface="Microsoft JhengHei"/>
                      <a:ea typeface="Microsoft JhengHei"/>
                      <a:cs typeface="Microsoft JhengHei"/>
                      <a:sym typeface="Microsoft JhengHei"/>
                    </a:rPr>
                    <a:t>  </a:t>
                  </a:r>
                  <a:r>
                    <a:rPr b="1" i="0" lang="zh-TW" sz="1600" u="none" cap="none" strike="noStrike">
                      <a:solidFill>
                        <a:srgbClr val="000000"/>
                      </a:solidFill>
                      <a:latin typeface="Microsoft JhengHei"/>
                      <a:ea typeface="Microsoft JhengHei"/>
                      <a:cs typeface="Microsoft JhengHei"/>
                      <a:sym typeface="Microsoft JhengHei"/>
                    </a:rPr>
                    <a:t>國泰     </a:t>
                  </a:r>
                  <a:r>
                    <a:rPr b="1" lang="zh-TW" sz="1600">
                      <a:latin typeface="Microsoft JhengHei"/>
                      <a:ea typeface="Microsoft JhengHei"/>
                      <a:cs typeface="Microsoft JhengHei"/>
                      <a:sym typeface="Microsoft JhengHei"/>
                    </a:rPr>
                    <a:t>   </a:t>
                  </a:r>
                  <a:r>
                    <a:rPr b="1" i="0" lang="zh-TW" sz="1600" u="none" cap="none" strike="noStrike">
                      <a:solidFill>
                        <a:srgbClr val="000000"/>
                      </a:solidFill>
                      <a:latin typeface="Microsoft JhengHei"/>
                      <a:ea typeface="Microsoft JhengHei"/>
                      <a:cs typeface="Microsoft JhengHei"/>
                      <a:sym typeface="Microsoft JhengHei"/>
                    </a:rPr>
                    <a:t>中信      玉山     </a:t>
                  </a:r>
                  <a:r>
                    <a:rPr b="1" lang="zh-TW" sz="1600">
                      <a:latin typeface="Microsoft JhengHei"/>
                      <a:ea typeface="Microsoft JhengHei"/>
                      <a:cs typeface="Microsoft JhengHei"/>
                      <a:sym typeface="Microsoft JhengHei"/>
                    </a:rPr>
                    <a:t>  </a:t>
                  </a:r>
                  <a:r>
                    <a:rPr b="1" i="0" lang="zh-TW" sz="1600" u="none" cap="none" strike="noStrike">
                      <a:solidFill>
                        <a:srgbClr val="000000"/>
                      </a:solidFill>
                      <a:latin typeface="Microsoft JhengHei"/>
                      <a:ea typeface="Microsoft JhengHei"/>
                      <a:cs typeface="Microsoft JhengHei"/>
                      <a:sym typeface="Microsoft JhengHei"/>
                    </a:rPr>
                    <a:t> 台新     </a:t>
                  </a:r>
                  <a:r>
                    <a:rPr b="1" lang="zh-TW" sz="1600">
                      <a:latin typeface="Microsoft JhengHei"/>
                      <a:ea typeface="Microsoft JhengHei"/>
                      <a:cs typeface="Microsoft JhengHei"/>
                      <a:sym typeface="Microsoft JhengHei"/>
                    </a:rPr>
                    <a:t>   </a:t>
                  </a:r>
                  <a:r>
                    <a:rPr b="1" i="0" lang="zh-TW" sz="1600" u="none" cap="none" strike="noStrike">
                      <a:solidFill>
                        <a:srgbClr val="000000"/>
                      </a:solidFill>
                      <a:latin typeface="Microsoft JhengHei"/>
                      <a:ea typeface="Microsoft JhengHei"/>
                      <a:cs typeface="Microsoft JhengHei"/>
                      <a:sym typeface="Microsoft JhengHei"/>
                    </a:rPr>
                    <a:t>富邦     </a:t>
                  </a:r>
                  <a:r>
                    <a:rPr b="1" lang="zh-TW" sz="1600">
                      <a:latin typeface="Microsoft JhengHei"/>
                      <a:ea typeface="Microsoft JhengHei"/>
                      <a:cs typeface="Microsoft JhengHei"/>
                      <a:sym typeface="Microsoft JhengHei"/>
                    </a:rPr>
                    <a:t> </a:t>
                  </a:r>
                  <a:r>
                    <a:rPr b="1" i="0" lang="zh-TW" sz="1600" u="none" cap="none" strike="noStrike">
                      <a:solidFill>
                        <a:srgbClr val="000000"/>
                      </a:solidFill>
                      <a:latin typeface="Microsoft JhengHei"/>
                      <a:ea typeface="Microsoft JhengHei"/>
                      <a:cs typeface="Microsoft JhengHei"/>
                      <a:sym typeface="Microsoft JhengHei"/>
                    </a:rPr>
                    <a:t>花旗</a:t>
                  </a:r>
                  <a:endParaRPr b="1" i="0" sz="1600" u="none" cap="none" strike="noStrike">
                    <a:solidFill>
                      <a:srgbClr val="000000"/>
                    </a:solidFill>
                    <a:latin typeface="Microsoft JhengHei"/>
                    <a:ea typeface="Microsoft JhengHei"/>
                    <a:cs typeface="Microsoft JhengHei"/>
                    <a:sym typeface="Microsoft JhengHei"/>
                  </a:endParaRPr>
                </a:p>
              </p:txBody>
            </p:sp>
            <p:sp>
              <p:nvSpPr>
                <p:cNvPr id="301" name="Google Shape;301;ge0ccc380eb_0_14"/>
                <p:cNvSpPr txBox="1"/>
                <p:nvPr/>
              </p:nvSpPr>
              <p:spPr>
                <a:xfrm>
                  <a:off x="262625" y="607525"/>
                  <a:ext cx="656400" cy="2555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500"/>
                    <a:buFont typeface="Arial"/>
                    <a:buNone/>
                  </a:pPr>
                  <a:r>
                    <a:rPr b="1" i="0" lang="zh-TW" u="none" cap="none" strike="noStrike">
                      <a:solidFill>
                        <a:srgbClr val="000000"/>
                      </a:solidFill>
                      <a:latin typeface="Microsoft JhengHei"/>
                      <a:ea typeface="Microsoft JhengHei"/>
                      <a:cs typeface="Microsoft JhengHei"/>
                      <a:sym typeface="Microsoft JhengHei"/>
                    </a:rPr>
                    <a:t>5000</a:t>
                  </a:r>
                  <a:endParaRPr b="1" i="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t/>
                  </a:r>
                  <a:endParaRPr b="1" i="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rPr b="1" i="0" lang="zh-TW" u="none" cap="none" strike="noStrike">
                      <a:solidFill>
                        <a:srgbClr val="000000"/>
                      </a:solidFill>
                      <a:latin typeface="Microsoft JhengHei"/>
                      <a:ea typeface="Microsoft JhengHei"/>
                      <a:cs typeface="Microsoft JhengHei"/>
                      <a:sym typeface="Microsoft JhengHei"/>
                    </a:rPr>
                    <a:t>4000</a:t>
                  </a:r>
                  <a:endParaRPr b="1" i="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t/>
                  </a:r>
                  <a:endParaRPr b="1" i="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rPr b="1" i="0" lang="zh-TW" u="none" cap="none" strike="noStrike">
                      <a:solidFill>
                        <a:srgbClr val="000000"/>
                      </a:solidFill>
                      <a:latin typeface="Microsoft JhengHei"/>
                      <a:ea typeface="Microsoft JhengHei"/>
                      <a:cs typeface="Microsoft JhengHei"/>
                      <a:sym typeface="Microsoft JhengHei"/>
                    </a:rPr>
                    <a:t>3000</a:t>
                  </a:r>
                  <a:endParaRPr b="1" i="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t/>
                  </a:r>
                  <a:endParaRPr b="1" i="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rPr b="1" i="0" lang="zh-TW" u="none" cap="none" strike="noStrike">
                      <a:solidFill>
                        <a:srgbClr val="000000"/>
                      </a:solidFill>
                      <a:latin typeface="Microsoft JhengHei"/>
                      <a:ea typeface="Microsoft JhengHei"/>
                      <a:cs typeface="Microsoft JhengHei"/>
                      <a:sym typeface="Microsoft JhengHei"/>
                    </a:rPr>
                    <a:t>2000</a:t>
                  </a:r>
                  <a:endParaRPr b="1" i="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t/>
                  </a:r>
                  <a:endParaRPr b="1" i="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rPr b="1" i="0" lang="zh-TW" u="none" cap="none" strike="noStrike">
                      <a:solidFill>
                        <a:srgbClr val="000000"/>
                      </a:solidFill>
                      <a:latin typeface="Microsoft JhengHei"/>
                      <a:ea typeface="Microsoft JhengHei"/>
                      <a:cs typeface="Microsoft JhengHei"/>
                      <a:sym typeface="Microsoft JhengHei"/>
                    </a:rPr>
                    <a:t>1000</a:t>
                  </a:r>
                  <a:endParaRPr b="1" i="0" sz="130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t/>
                  </a:r>
                  <a:endParaRPr b="1" i="0" u="none" cap="none" strike="noStrike">
                    <a:solidFill>
                      <a:srgbClr val="000000"/>
                    </a:solidFill>
                    <a:latin typeface="Microsoft JhengHei"/>
                    <a:ea typeface="Microsoft JhengHei"/>
                    <a:cs typeface="Microsoft JhengHei"/>
                    <a:sym typeface="Microsoft JhengHei"/>
                  </a:endParaRPr>
                </a:p>
                <a:p>
                  <a:pPr indent="0" lvl="0" marL="0" marR="0" rtl="0" algn="r">
                    <a:lnSpc>
                      <a:spcPct val="100000"/>
                    </a:lnSpc>
                    <a:spcBef>
                      <a:spcPts val="0"/>
                    </a:spcBef>
                    <a:spcAft>
                      <a:spcPts val="0"/>
                    </a:spcAft>
                    <a:buClr>
                      <a:srgbClr val="000000"/>
                    </a:buClr>
                    <a:buSzPts val="1500"/>
                    <a:buFont typeface="Arial"/>
                    <a:buNone/>
                  </a:pPr>
                  <a:r>
                    <a:rPr b="1" i="0" lang="zh-TW" u="none" cap="none" strike="noStrike">
                      <a:solidFill>
                        <a:srgbClr val="000000"/>
                      </a:solidFill>
                      <a:latin typeface="Microsoft JhengHei"/>
                      <a:ea typeface="Microsoft JhengHei"/>
                      <a:cs typeface="Microsoft JhengHei"/>
                      <a:sym typeface="Microsoft JhengHei"/>
                    </a:rPr>
                    <a:t>0</a:t>
                  </a:r>
                  <a:endParaRPr b="1" i="0" u="none" cap="none" strike="noStrike">
                    <a:solidFill>
                      <a:srgbClr val="000000"/>
                    </a:solidFill>
                    <a:latin typeface="Microsoft JhengHei"/>
                    <a:ea typeface="Microsoft JhengHei"/>
                    <a:cs typeface="Microsoft JhengHei"/>
                    <a:sym typeface="Microsoft JhengHei"/>
                  </a:endParaRPr>
                </a:p>
              </p:txBody>
            </p:sp>
            <p:sp>
              <p:nvSpPr>
                <p:cNvPr id="302" name="Google Shape;302;ge0ccc380eb_0_14"/>
                <p:cNvSpPr txBox="1"/>
                <p:nvPr/>
              </p:nvSpPr>
              <p:spPr>
                <a:xfrm>
                  <a:off x="937188" y="2149663"/>
                  <a:ext cx="548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1441</a:t>
                  </a:r>
                  <a:endParaRPr b="1" i="0" sz="1100" u="none" cap="none" strike="noStrike">
                    <a:solidFill>
                      <a:srgbClr val="000000"/>
                    </a:solidFill>
                    <a:latin typeface="Microsoft JhengHei"/>
                    <a:ea typeface="Microsoft JhengHei"/>
                    <a:cs typeface="Microsoft JhengHei"/>
                    <a:sym typeface="Microsoft JhengHei"/>
                  </a:endParaRPr>
                </a:p>
              </p:txBody>
            </p:sp>
            <p:sp>
              <p:nvSpPr>
                <p:cNvPr id="303" name="Google Shape;303;ge0ccc380eb_0_14"/>
                <p:cNvSpPr txBox="1"/>
                <p:nvPr/>
              </p:nvSpPr>
              <p:spPr>
                <a:xfrm>
                  <a:off x="1737563" y="2142113"/>
                  <a:ext cx="548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1470</a:t>
                  </a:r>
                  <a:endParaRPr b="1" i="0" sz="1100" u="none" cap="none" strike="noStrike">
                    <a:solidFill>
                      <a:srgbClr val="000000"/>
                    </a:solidFill>
                    <a:latin typeface="Microsoft JhengHei"/>
                    <a:ea typeface="Microsoft JhengHei"/>
                    <a:cs typeface="Microsoft JhengHei"/>
                    <a:sym typeface="Microsoft JhengHei"/>
                  </a:endParaRPr>
                </a:p>
              </p:txBody>
            </p:sp>
            <p:sp>
              <p:nvSpPr>
                <p:cNvPr id="304" name="Google Shape;304;ge0ccc380eb_0_14"/>
                <p:cNvSpPr txBox="1"/>
                <p:nvPr/>
              </p:nvSpPr>
              <p:spPr>
                <a:xfrm>
                  <a:off x="2461738" y="2033213"/>
                  <a:ext cx="548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1677</a:t>
                  </a:r>
                  <a:endParaRPr b="1" i="0" sz="1100" u="none" cap="none" strike="noStrike">
                    <a:solidFill>
                      <a:srgbClr val="000000"/>
                    </a:solidFill>
                    <a:latin typeface="Microsoft JhengHei"/>
                    <a:ea typeface="Microsoft JhengHei"/>
                    <a:cs typeface="Microsoft JhengHei"/>
                    <a:sym typeface="Microsoft JhengHei"/>
                  </a:endParaRPr>
                </a:p>
              </p:txBody>
            </p:sp>
            <p:sp>
              <p:nvSpPr>
                <p:cNvPr id="305" name="Google Shape;305;ge0ccc380eb_0_14"/>
                <p:cNvSpPr txBox="1"/>
                <p:nvPr/>
              </p:nvSpPr>
              <p:spPr>
                <a:xfrm>
                  <a:off x="3256163" y="2318925"/>
                  <a:ext cx="548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1250</a:t>
                  </a:r>
                  <a:endParaRPr b="1" i="0" sz="1100" u="none" cap="none" strike="noStrike">
                    <a:solidFill>
                      <a:srgbClr val="000000"/>
                    </a:solidFill>
                    <a:latin typeface="Microsoft JhengHei"/>
                    <a:ea typeface="Microsoft JhengHei"/>
                    <a:cs typeface="Microsoft JhengHei"/>
                    <a:sym typeface="Microsoft JhengHei"/>
                  </a:endParaRPr>
                </a:p>
              </p:txBody>
            </p:sp>
            <p:sp>
              <p:nvSpPr>
                <p:cNvPr id="306" name="Google Shape;306;ge0ccc380eb_0_14"/>
                <p:cNvSpPr txBox="1"/>
                <p:nvPr/>
              </p:nvSpPr>
              <p:spPr>
                <a:xfrm>
                  <a:off x="4112675" y="2559675"/>
                  <a:ext cx="548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710</a:t>
                  </a:r>
                  <a:endParaRPr b="1" i="0" sz="1100" u="none" cap="none" strike="noStrike">
                    <a:solidFill>
                      <a:srgbClr val="000000"/>
                    </a:solidFill>
                    <a:latin typeface="Microsoft JhengHei"/>
                    <a:ea typeface="Microsoft JhengHei"/>
                    <a:cs typeface="Microsoft JhengHei"/>
                    <a:sym typeface="Microsoft JhengHei"/>
                  </a:endParaRPr>
                </a:p>
              </p:txBody>
            </p:sp>
            <p:sp>
              <p:nvSpPr>
                <p:cNvPr id="307" name="Google Shape;307;ge0ccc380eb_0_14"/>
                <p:cNvSpPr txBox="1"/>
                <p:nvPr/>
              </p:nvSpPr>
              <p:spPr>
                <a:xfrm>
                  <a:off x="4790700" y="2444650"/>
                  <a:ext cx="548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1005</a:t>
                  </a:r>
                  <a:endParaRPr b="1" i="0" sz="1100" u="none" cap="none" strike="noStrike">
                    <a:solidFill>
                      <a:srgbClr val="000000"/>
                    </a:solidFill>
                    <a:latin typeface="Microsoft JhengHei"/>
                    <a:ea typeface="Microsoft JhengHei"/>
                    <a:cs typeface="Microsoft JhengHei"/>
                    <a:sym typeface="Microsoft JhengHei"/>
                  </a:endParaRPr>
                </a:p>
              </p:txBody>
            </p:sp>
            <p:sp>
              <p:nvSpPr>
                <p:cNvPr id="308" name="Google Shape;308;ge0ccc380eb_0_14"/>
                <p:cNvSpPr txBox="1"/>
                <p:nvPr/>
              </p:nvSpPr>
              <p:spPr>
                <a:xfrm>
                  <a:off x="1111900" y="337775"/>
                  <a:ext cx="7935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highlight>
                        <a:srgbClr val="FFFFFF"/>
                      </a:highlight>
                      <a:latin typeface="Microsoft JhengHei"/>
                      <a:ea typeface="Microsoft JhengHei"/>
                      <a:cs typeface="Microsoft JhengHei"/>
                      <a:sym typeface="Microsoft JhengHei"/>
                    </a:rPr>
                    <a:t>5156(千)</a:t>
                  </a:r>
                  <a:endParaRPr b="1" i="0" sz="1100" u="none" cap="none" strike="noStrike">
                    <a:solidFill>
                      <a:srgbClr val="000000"/>
                    </a:solidFill>
                    <a:highlight>
                      <a:srgbClr val="FFFFFF"/>
                    </a:highlight>
                    <a:latin typeface="Microsoft JhengHei"/>
                    <a:ea typeface="Microsoft JhengHei"/>
                    <a:cs typeface="Microsoft JhengHei"/>
                    <a:sym typeface="Microsoft JhengHei"/>
                  </a:endParaRPr>
                </a:p>
              </p:txBody>
            </p:sp>
            <p:sp>
              <p:nvSpPr>
                <p:cNvPr id="309" name="Google Shape;309;ge0ccc380eb_0_14"/>
                <p:cNvSpPr txBox="1"/>
                <p:nvPr/>
              </p:nvSpPr>
              <p:spPr>
                <a:xfrm>
                  <a:off x="1989425" y="476150"/>
                  <a:ext cx="7935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4808(千)</a:t>
                  </a:r>
                  <a:endParaRPr b="1" i="0" sz="1100" u="none" cap="none" strike="noStrike">
                    <a:solidFill>
                      <a:srgbClr val="000000"/>
                    </a:solidFill>
                    <a:latin typeface="Microsoft JhengHei"/>
                    <a:ea typeface="Microsoft JhengHei"/>
                    <a:cs typeface="Microsoft JhengHei"/>
                    <a:sym typeface="Microsoft JhengHei"/>
                  </a:endParaRPr>
                </a:p>
              </p:txBody>
            </p:sp>
            <p:sp>
              <p:nvSpPr>
                <p:cNvPr id="310" name="Google Shape;310;ge0ccc380eb_0_14"/>
                <p:cNvSpPr txBox="1"/>
                <p:nvPr/>
              </p:nvSpPr>
              <p:spPr>
                <a:xfrm>
                  <a:off x="2653300" y="662200"/>
                  <a:ext cx="7935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4480(千)</a:t>
                  </a:r>
                  <a:endParaRPr b="1" i="0" sz="1100" u="none" cap="none" strike="noStrike">
                    <a:solidFill>
                      <a:srgbClr val="000000"/>
                    </a:solidFill>
                    <a:latin typeface="Microsoft JhengHei"/>
                    <a:ea typeface="Microsoft JhengHei"/>
                    <a:cs typeface="Microsoft JhengHei"/>
                    <a:sym typeface="Microsoft JhengHei"/>
                  </a:endParaRPr>
                </a:p>
              </p:txBody>
            </p:sp>
            <p:sp>
              <p:nvSpPr>
                <p:cNvPr id="311" name="Google Shape;311;ge0ccc380eb_0_14"/>
                <p:cNvSpPr txBox="1"/>
                <p:nvPr/>
              </p:nvSpPr>
              <p:spPr>
                <a:xfrm>
                  <a:off x="3533500" y="909200"/>
                  <a:ext cx="7935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4054(千)</a:t>
                  </a:r>
                  <a:endParaRPr b="1" i="0" sz="1100" u="none" cap="none" strike="noStrike">
                    <a:solidFill>
                      <a:srgbClr val="000000"/>
                    </a:solidFill>
                    <a:latin typeface="Microsoft JhengHei"/>
                    <a:ea typeface="Microsoft JhengHei"/>
                    <a:cs typeface="Microsoft JhengHei"/>
                    <a:sym typeface="Microsoft JhengHei"/>
                  </a:endParaRPr>
                </a:p>
              </p:txBody>
            </p:sp>
            <p:sp>
              <p:nvSpPr>
                <p:cNvPr id="312" name="Google Shape;312;ge0ccc380eb_0_14"/>
                <p:cNvSpPr txBox="1"/>
                <p:nvPr/>
              </p:nvSpPr>
              <p:spPr>
                <a:xfrm>
                  <a:off x="4327000" y="1608300"/>
                  <a:ext cx="7935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2643(千)</a:t>
                  </a:r>
                  <a:endParaRPr b="1" i="0" sz="1100" u="none" cap="none" strike="noStrike">
                    <a:solidFill>
                      <a:srgbClr val="000000"/>
                    </a:solidFill>
                    <a:latin typeface="Microsoft JhengHei"/>
                    <a:ea typeface="Microsoft JhengHei"/>
                    <a:cs typeface="Microsoft JhengHei"/>
                    <a:sym typeface="Microsoft JhengHei"/>
                  </a:endParaRPr>
                </a:p>
              </p:txBody>
            </p:sp>
            <p:sp>
              <p:nvSpPr>
                <p:cNvPr id="313" name="Google Shape;313;ge0ccc380eb_0_14"/>
                <p:cNvSpPr txBox="1"/>
                <p:nvPr/>
              </p:nvSpPr>
              <p:spPr>
                <a:xfrm>
                  <a:off x="5043975" y="1795675"/>
                  <a:ext cx="7935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zh-TW" sz="1100" u="none" cap="none" strike="noStrike">
                      <a:solidFill>
                        <a:srgbClr val="000000"/>
                      </a:solidFill>
                      <a:latin typeface="Microsoft JhengHei"/>
                      <a:ea typeface="Microsoft JhengHei"/>
                      <a:cs typeface="Microsoft JhengHei"/>
                      <a:sym typeface="Microsoft JhengHei"/>
                    </a:rPr>
                    <a:t>2184(千)</a:t>
                  </a:r>
                  <a:endParaRPr b="1" i="0" sz="1100" u="none" cap="none" strike="noStrike">
                    <a:solidFill>
                      <a:srgbClr val="000000"/>
                    </a:solidFill>
                    <a:latin typeface="Microsoft JhengHei"/>
                    <a:ea typeface="Microsoft JhengHei"/>
                    <a:cs typeface="Microsoft JhengHei"/>
                    <a:sym typeface="Microsoft JhengHei"/>
                  </a:endParaRPr>
                </a:p>
              </p:txBody>
            </p:sp>
          </p:grpSp>
          <p:sp>
            <p:nvSpPr>
              <p:cNvPr id="314" name="Google Shape;314;ge0ccc380eb_0_14"/>
              <p:cNvSpPr/>
              <p:nvPr/>
            </p:nvSpPr>
            <p:spPr>
              <a:xfrm>
                <a:off x="3654025" y="3139675"/>
                <a:ext cx="279000" cy="201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ge0ccc380eb_0_14"/>
            <p:cNvSpPr/>
            <p:nvPr/>
          </p:nvSpPr>
          <p:spPr>
            <a:xfrm>
              <a:off x="6457075" y="988925"/>
              <a:ext cx="912600" cy="2784000"/>
            </a:xfrm>
            <a:prstGeom prst="rect">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grpSp>
      <p:sp>
        <p:nvSpPr>
          <p:cNvPr id="316" name="Google Shape;316;ge0ccc380eb_0_14"/>
          <p:cNvSpPr txBox="1"/>
          <p:nvPr/>
        </p:nvSpPr>
        <p:spPr>
          <a:xfrm>
            <a:off x="4421875" y="123400"/>
            <a:ext cx="12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latin typeface="Microsoft JhengHei"/>
                <a:ea typeface="Microsoft JhengHei"/>
                <a:cs typeface="Microsoft JhengHei"/>
                <a:sym typeface="Microsoft JhengHei"/>
              </a:rPr>
              <a:t>有效卡數</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e0ccc380eb_0_5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grpSp>
        <p:nvGrpSpPr>
          <p:cNvPr id="322" name="Google Shape;322;ge0ccc380eb_0_53"/>
          <p:cNvGrpSpPr/>
          <p:nvPr/>
        </p:nvGrpSpPr>
        <p:grpSpPr>
          <a:xfrm>
            <a:off x="184850" y="428650"/>
            <a:ext cx="8843950" cy="4184325"/>
            <a:chOff x="171475" y="172275"/>
            <a:chExt cx="8843950" cy="4184325"/>
          </a:xfrm>
        </p:grpSpPr>
        <p:sp>
          <p:nvSpPr>
            <p:cNvPr id="323" name="Google Shape;323;ge0ccc380eb_0_53"/>
            <p:cNvSpPr/>
            <p:nvPr/>
          </p:nvSpPr>
          <p:spPr>
            <a:xfrm>
              <a:off x="5669825" y="3817800"/>
              <a:ext cx="885300" cy="538800"/>
            </a:xfrm>
            <a:prstGeom prst="roundRect">
              <a:avLst>
                <a:gd fmla="val 16667" name="adj"/>
              </a:avLst>
            </a:prstGeom>
            <a:solidFill>
              <a:srgbClr val="F55E61">
                <a:alpha val="2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金主</a:t>
              </a:r>
              <a:endParaRPr b="0" i="0" sz="1400" u="none" cap="none" strike="noStrike">
                <a:solidFill>
                  <a:srgbClr val="000000"/>
                </a:solidFill>
                <a:latin typeface="Microsoft JhengHei"/>
                <a:ea typeface="Microsoft JhengHei"/>
                <a:cs typeface="Microsoft JhengHei"/>
                <a:sym typeface="Microsoft JhengHei"/>
              </a:endParaRPr>
            </a:p>
          </p:txBody>
        </p:sp>
        <p:sp>
          <p:nvSpPr>
            <p:cNvPr id="324" name="Google Shape;324;ge0ccc380eb_0_53"/>
            <p:cNvSpPr/>
            <p:nvPr/>
          </p:nvSpPr>
          <p:spPr>
            <a:xfrm>
              <a:off x="4117400" y="3817800"/>
              <a:ext cx="1183200" cy="538800"/>
            </a:xfrm>
            <a:prstGeom prst="roundRect">
              <a:avLst>
                <a:gd fmla="val 16667" name="adj"/>
              </a:avLst>
            </a:prstGeom>
            <a:solidFill>
              <a:srgbClr val="F55E61">
                <a:alpha val="2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卡友貸</a:t>
              </a:r>
              <a:endParaRPr b="0" i="0" sz="1400" u="none" cap="none" strike="noStrike">
                <a:solidFill>
                  <a:srgbClr val="000000"/>
                </a:solidFill>
                <a:latin typeface="Microsoft JhengHei"/>
                <a:ea typeface="Microsoft JhengHei"/>
                <a:cs typeface="Microsoft JhengHei"/>
                <a:sym typeface="Microsoft JhengHei"/>
              </a:endParaRPr>
            </a:p>
          </p:txBody>
        </p:sp>
        <p:sp>
          <p:nvSpPr>
            <p:cNvPr id="325" name="Google Shape;325;ge0ccc380eb_0_53"/>
            <p:cNvSpPr/>
            <p:nvPr/>
          </p:nvSpPr>
          <p:spPr>
            <a:xfrm>
              <a:off x="6788950" y="3817800"/>
              <a:ext cx="1701300" cy="538800"/>
            </a:xfrm>
            <a:prstGeom prst="roundRect">
              <a:avLst>
                <a:gd fmla="val 16667" name="adj"/>
              </a:avLst>
            </a:prstGeom>
            <a:solidFill>
              <a:srgbClr val="F55E61">
                <a:alpha val="2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推銷信用卡</a:t>
              </a:r>
              <a:endParaRPr b="0" i="0" sz="1400" u="none" cap="none" strike="noStrike">
                <a:solidFill>
                  <a:srgbClr val="000000"/>
                </a:solidFill>
                <a:latin typeface="Microsoft JhengHei"/>
                <a:ea typeface="Microsoft JhengHei"/>
                <a:cs typeface="Microsoft JhengHei"/>
                <a:sym typeface="Microsoft JhengHei"/>
              </a:endParaRPr>
            </a:p>
          </p:txBody>
        </p:sp>
        <p:sp>
          <p:nvSpPr>
            <p:cNvPr id="326" name="Google Shape;326;ge0ccc380eb_0_53"/>
            <p:cNvSpPr/>
            <p:nvPr/>
          </p:nvSpPr>
          <p:spPr>
            <a:xfrm>
              <a:off x="2641175" y="3817600"/>
              <a:ext cx="1183200" cy="538800"/>
            </a:xfrm>
            <a:prstGeom prst="roundRect">
              <a:avLst>
                <a:gd fmla="val 16667" name="adj"/>
              </a:avLst>
            </a:prstGeom>
            <a:solidFill>
              <a:srgbClr val="F55E61">
                <a:alpha val="2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點點貸</a:t>
              </a:r>
              <a:endParaRPr b="0" i="0" sz="1400" u="none" cap="none" strike="noStrike">
                <a:solidFill>
                  <a:srgbClr val="000000"/>
                </a:solidFill>
                <a:latin typeface="Microsoft JhengHei"/>
                <a:ea typeface="Microsoft JhengHei"/>
                <a:cs typeface="Microsoft JhengHei"/>
                <a:sym typeface="Microsoft JhengHei"/>
              </a:endParaRPr>
            </a:p>
          </p:txBody>
        </p:sp>
        <p:sp>
          <p:nvSpPr>
            <p:cNvPr id="327" name="Google Shape;327;ge0ccc380eb_0_53"/>
            <p:cNvSpPr/>
            <p:nvPr/>
          </p:nvSpPr>
          <p:spPr>
            <a:xfrm>
              <a:off x="1183850" y="3817600"/>
              <a:ext cx="1007700" cy="538800"/>
            </a:xfrm>
            <a:prstGeom prst="roundRect">
              <a:avLst>
                <a:gd fmla="val 16667" name="adj"/>
              </a:avLst>
            </a:prstGeom>
            <a:solidFill>
              <a:srgbClr val="F55E61">
                <a:alpha val="2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手T貸</a:t>
              </a:r>
              <a:endParaRPr b="0" i="0" sz="1400" u="none" cap="none" strike="noStrike">
                <a:solidFill>
                  <a:srgbClr val="000000"/>
                </a:solidFill>
                <a:latin typeface="Microsoft JhengHei"/>
                <a:ea typeface="Microsoft JhengHei"/>
                <a:cs typeface="Microsoft JhengHei"/>
                <a:sym typeface="Microsoft JhengHei"/>
              </a:endParaRPr>
            </a:p>
          </p:txBody>
        </p:sp>
        <p:grpSp>
          <p:nvGrpSpPr>
            <p:cNvPr id="328" name="Google Shape;328;ge0ccc380eb_0_53"/>
            <p:cNvGrpSpPr/>
            <p:nvPr/>
          </p:nvGrpSpPr>
          <p:grpSpPr>
            <a:xfrm>
              <a:off x="171475" y="338600"/>
              <a:ext cx="8390574" cy="3104726"/>
              <a:chOff x="139325" y="1002975"/>
              <a:chExt cx="8390574" cy="3104726"/>
            </a:xfrm>
          </p:grpSpPr>
          <p:grpSp>
            <p:nvGrpSpPr>
              <p:cNvPr id="329" name="Google Shape;329;ge0ccc380eb_0_53"/>
              <p:cNvGrpSpPr/>
              <p:nvPr/>
            </p:nvGrpSpPr>
            <p:grpSpPr>
              <a:xfrm>
                <a:off x="139325" y="1002975"/>
                <a:ext cx="8390574" cy="3104726"/>
                <a:chOff x="784680" y="1260952"/>
                <a:chExt cx="6384063" cy="2906230"/>
              </a:xfrm>
            </p:grpSpPr>
            <p:pic>
              <p:nvPicPr>
                <p:cNvPr id="330" name="Google Shape;330;ge0ccc380eb_0_53"/>
                <p:cNvPicPr preferRelativeResize="0"/>
                <p:nvPr/>
              </p:nvPicPr>
              <p:blipFill rotWithShape="1">
                <a:blip r:embed="rId3">
                  <a:alphaModFix/>
                </a:blip>
                <a:srcRect b="13953" l="57420" r="5663" t="23335"/>
                <a:stretch/>
              </p:blipFill>
              <p:spPr>
                <a:xfrm>
                  <a:off x="3793296" y="1260952"/>
                  <a:ext cx="3375446" cy="2906230"/>
                </a:xfrm>
                <a:prstGeom prst="rect">
                  <a:avLst/>
                </a:prstGeom>
                <a:noFill/>
                <a:ln>
                  <a:noFill/>
                </a:ln>
              </p:spPr>
            </p:pic>
            <p:pic>
              <p:nvPicPr>
                <p:cNvPr id="331" name="Google Shape;331;ge0ccc380eb_0_53"/>
                <p:cNvPicPr preferRelativeResize="0"/>
                <p:nvPr/>
              </p:nvPicPr>
              <p:blipFill rotWithShape="1">
                <a:blip r:embed="rId3">
                  <a:alphaModFix/>
                </a:blip>
                <a:srcRect b="13953" l="0" r="67095" t="23335"/>
                <a:stretch/>
              </p:blipFill>
              <p:spPr>
                <a:xfrm>
                  <a:off x="784680" y="1260952"/>
                  <a:ext cx="3008617" cy="2906230"/>
                </a:xfrm>
                <a:prstGeom prst="rect">
                  <a:avLst/>
                </a:prstGeom>
                <a:noFill/>
                <a:ln>
                  <a:noFill/>
                </a:ln>
              </p:spPr>
            </p:pic>
          </p:grpSp>
          <p:sp>
            <p:nvSpPr>
              <p:cNvPr id="332" name="Google Shape;332;ge0ccc380eb_0_53"/>
              <p:cNvSpPr txBox="1"/>
              <p:nvPr/>
            </p:nvSpPr>
            <p:spPr>
              <a:xfrm>
                <a:off x="139325" y="1431625"/>
                <a:ext cx="3216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zh-TW" sz="1700" u="none" cap="none" strike="noStrike">
                    <a:solidFill>
                      <a:srgbClr val="000000"/>
                    </a:solidFill>
                    <a:latin typeface="Microsoft JhengHei"/>
                    <a:ea typeface="Microsoft JhengHei"/>
                    <a:cs typeface="Microsoft JhengHei"/>
                    <a:sym typeface="Microsoft JhengHei"/>
                  </a:rPr>
                  <a:t>連續變數標準化</a:t>
                </a:r>
                <a:endParaRPr b="1" i="0" sz="1700" u="none" cap="none" strike="noStrike">
                  <a:solidFill>
                    <a:srgbClr val="000000"/>
                  </a:solidFill>
                  <a:latin typeface="Microsoft JhengHei"/>
                  <a:ea typeface="Microsoft JhengHei"/>
                  <a:cs typeface="Microsoft JhengHei"/>
                  <a:sym typeface="Microsoft JhengHei"/>
                </a:endParaRPr>
              </a:p>
            </p:txBody>
          </p:sp>
          <p:sp>
            <p:nvSpPr>
              <p:cNvPr id="333" name="Google Shape;333;ge0ccc380eb_0_53"/>
              <p:cNvSpPr txBox="1"/>
              <p:nvPr/>
            </p:nvSpPr>
            <p:spPr>
              <a:xfrm>
                <a:off x="460925" y="1002975"/>
                <a:ext cx="321600" cy="2555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zh-TW" sz="1400" u="none" cap="none" strike="noStrike">
                    <a:solidFill>
                      <a:srgbClr val="000000"/>
                    </a:solidFill>
                    <a:latin typeface="Microsoft JhengHei"/>
                    <a:ea typeface="Microsoft JhengHei"/>
                    <a:cs typeface="Microsoft JhengHei"/>
                    <a:sym typeface="Microsoft JhengHei"/>
                  </a:rPr>
                  <a:t>3</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rPr b="1" i="0" lang="zh-TW" sz="1400" u="none" cap="none" strike="noStrike">
                    <a:solidFill>
                      <a:srgbClr val="000000"/>
                    </a:solidFill>
                    <a:latin typeface="Microsoft JhengHei"/>
                    <a:ea typeface="Microsoft JhengHei"/>
                    <a:cs typeface="Microsoft JhengHei"/>
                    <a:sym typeface="Microsoft JhengHei"/>
                  </a:rPr>
                  <a:t>2</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rPr b="1" i="0" lang="zh-TW" sz="1400" u="none" cap="none" strike="noStrike">
                    <a:solidFill>
                      <a:srgbClr val="000000"/>
                    </a:solidFill>
                    <a:latin typeface="Microsoft JhengHei"/>
                    <a:ea typeface="Microsoft JhengHei"/>
                    <a:cs typeface="Microsoft JhengHei"/>
                    <a:sym typeface="Microsoft JhengHei"/>
                  </a:rPr>
                  <a:t>1</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400"/>
                  <a:buFont typeface="Arial"/>
                  <a:buNone/>
                </a:pPr>
                <a:r>
                  <a:rPr b="1" i="0" lang="zh-TW" sz="1400" u="none" cap="none" strike="noStrike">
                    <a:solidFill>
                      <a:srgbClr val="000000"/>
                    </a:solidFill>
                    <a:latin typeface="Microsoft JhengHei"/>
                    <a:ea typeface="Microsoft JhengHei"/>
                    <a:cs typeface="Microsoft JhengHei"/>
                    <a:sym typeface="Microsoft JhengHei"/>
                  </a:rPr>
                  <a:t>0</a:t>
                </a:r>
                <a:endParaRPr b="1" i="0" sz="1400" u="none" cap="none" strike="noStrike">
                  <a:solidFill>
                    <a:srgbClr val="000000"/>
                  </a:solidFill>
                  <a:latin typeface="Microsoft JhengHei"/>
                  <a:ea typeface="Microsoft JhengHei"/>
                  <a:cs typeface="Microsoft JhengHei"/>
                  <a:sym typeface="Microsoft JhengHei"/>
                </a:endParaRPr>
              </a:p>
            </p:txBody>
          </p:sp>
        </p:grpSp>
        <p:pic>
          <p:nvPicPr>
            <p:cNvPr id="334" name="Google Shape;334;ge0ccc380eb_0_53"/>
            <p:cNvPicPr preferRelativeResize="0"/>
            <p:nvPr/>
          </p:nvPicPr>
          <p:blipFill rotWithShape="1">
            <a:blip r:embed="rId4">
              <a:alphaModFix/>
            </a:blip>
            <a:srcRect b="0" l="0" r="0" t="0"/>
            <a:stretch/>
          </p:blipFill>
          <p:spPr>
            <a:xfrm>
              <a:off x="6788950" y="172275"/>
              <a:ext cx="2226475" cy="1685225"/>
            </a:xfrm>
            <a:prstGeom prst="rect">
              <a:avLst/>
            </a:prstGeom>
            <a:noFill/>
            <a:ln>
              <a:noFill/>
            </a:ln>
          </p:spPr>
        </p:pic>
      </p:grpSp>
      <p:pic>
        <p:nvPicPr>
          <p:cNvPr id="335" name="Google Shape;335;ge0ccc380eb_0_53"/>
          <p:cNvPicPr preferRelativeResize="0"/>
          <p:nvPr/>
        </p:nvPicPr>
        <p:blipFill rotWithShape="1">
          <a:blip r:embed="rId5">
            <a:alphaModFix/>
          </a:blip>
          <a:srcRect b="81488" l="9827" r="77114" t="12781"/>
          <a:stretch/>
        </p:blipFill>
        <p:spPr>
          <a:xfrm>
            <a:off x="7656163" y="121506"/>
            <a:ext cx="1344350" cy="331833"/>
          </a:xfrm>
          <a:prstGeom prst="rect">
            <a:avLst/>
          </a:prstGeom>
          <a:noFill/>
          <a:ln>
            <a:noFill/>
          </a:ln>
        </p:spPr>
      </p:pic>
      <p:grpSp>
        <p:nvGrpSpPr>
          <p:cNvPr id="336" name="Google Shape;336;ge0ccc380eb_0_53"/>
          <p:cNvGrpSpPr/>
          <p:nvPr/>
        </p:nvGrpSpPr>
        <p:grpSpPr>
          <a:xfrm>
            <a:off x="4060150" y="3128803"/>
            <a:ext cx="1608438" cy="1149194"/>
            <a:chOff x="-33277" y="3169135"/>
            <a:chExt cx="1727460" cy="1175526"/>
          </a:xfrm>
        </p:grpSpPr>
        <p:sp>
          <p:nvSpPr>
            <p:cNvPr id="337" name="Google Shape;337;ge0ccc380eb_0_53"/>
            <p:cNvSpPr/>
            <p:nvPr/>
          </p:nvSpPr>
          <p:spPr>
            <a:xfrm rot="244307">
              <a:off x="2270" y="3226604"/>
              <a:ext cx="1656365" cy="1060589"/>
            </a:xfrm>
            <a:prstGeom prst="irregularSeal2">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e0ccc380eb_0_53"/>
            <p:cNvSpPr txBox="1"/>
            <p:nvPr/>
          </p:nvSpPr>
          <p:spPr>
            <a:xfrm>
              <a:off x="284673" y="3596153"/>
              <a:ext cx="910800" cy="4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600">
                  <a:solidFill>
                    <a:schemeClr val="accent1"/>
                  </a:solidFill>
                  <a:latin typeface="Microsoft JhengHei"/>
                  <a:ea typeface="Microsoft JhengHei"/>
                  <a:cs typeface="Microsoft JhengHei"/>
                  <a:sym typeface="Microsoft JhengHei"/>
                </a:rPr>
                <a:t>新方案</a:t>
              </a:r>
              <a:endParaRPr b="1" sz="1600">
                <a:solidFill>
                  <a:schemeClr val="accent1"/>
                </a:solidFill>
                <a:latin typeface="Microsoft JhengHei"/>
                <a:ea typeface="Microsoft JhengHei"/>
                <a:cs typeface="Microsoft JhengHei"/>
                <a:sym typeface="Microsoft JhengHei"/>
              </a:endParaRPr>
            </a:p>
          </p:txBody>
        </p:sp>
      </p:grpSp>
      <p:grpSp>
        <p:nvGrpSpPr>
          <p:cNvPr id="339" name="Google Shape;339;ge0ccc380eb_0_53"/>
          <p:cNvGrpSpPr/>
          <p:nvPr/>
        </p:nvGrpSpPr>
        <p:grpSpPr>
          <a:xfrm>
            <a:off x="7706800" y="3128803"/>
            <a:ext cx="1608438" cy="1149194"/>
            <a:chOff x="-33277" y="3169135"/>
            <a:chExt cx="1727460" cy="1175526"/>
          </a:xfrm>
        </p:grpSpPr>
        <p:sp>
          <p:nvSpPr>
            <p:cNvPr id="340" name="Google Shape;340;ge0ccc380eb_0_53"/>
            <p:cNvSpPr/>
            <p:nvPr/>
          </p:nvSpPr>
          <p:spPr>
            <a:xfrm rot="244307">
              <a:off x="2270" y="3226604"/>
              <a:ext cx="1656365" cy="1060589"/>
            </a:xfrm>
            <a:prstGeom prst="irregularSeal2">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e0ccc380eb_0_53"/>
            <p:cNvSpPr txBox="1"/>
            <p:nvPr/>
          </p:nvSpPr>
          <p:spPr>
            <a:xfrm>
              <a:off x="284673" y="3596153"/>
              <a:ext cx="910800" cy="4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600">
                  <a:solidFill>
                    <a:schemeClr val="accent1"/>
                  </a:solidFill>
                  <a:latin typeface="Microsoft JhengHei"/>
                  <a:ea typeface="Microsoft JhengHei"/>
                  <a:cs typeface="Microsoft JhengHei"/>
                  <a:sym typeface="Microsoft JhengHei"/>
                </a:rPr>
                <a:t>新方案</a:t>
              </a:r>
              <a:endParaRPr b="1" sz="1600">
                <a:solidFill>
                  <a:schemeClr val="accent1"/>
                </a:solidFill>
                <a:latin typeface="Microsoft JhengHei"/>
                <a:ea typeface="Microsoft JhengHei"/>
                <a:cs typeface="Microsoft JhengHei"/>
                <a:sym typeface="Microsoft JhengHe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p:nvPr/>
        </p:nvSpPr>
        <p:spPr>
          <a:xfrm>
            <a:off x="1403350" y="809575"/>
            <a:ext cx="25830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47" name="Google Shape;347;p19"/>
          <p:cNvSpPr txBox="1"/>
          <p:nvPr>
            <p:ph idx="1" type="body"/>
          </p:nvPr>
        </p:nvSpPr>
        <p:spPr>
          <a:xfrm>
            <a:off x="311700" y="1323000"/>
            <a:ext cx="8520600" cy="324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b="1" lang="zh-TW" sz="1800">
                <a:solidFill>
                  <a:schemeClr val="accent1"/>
                </a:solidFill>
                <a:latin typeface="Microsoft JhengHei"/>
                <a:ea typeface="Microsoft JhengHei"/>
                <a:cs typeface="Microsoft JhengHei"/>
                <a:sym typeface="Microsoft JhengHei"/>
              </a:rPr>
              <a:t>特徵：</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總支付帳務驚人</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常用台新信用卡</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收入不低，較好過信貸</a:t>
            </a:r>
            <a:endParaRPr b="1" sz="1800">
              <a:solidFill>
                <a:schemeClr val="accent1"/>
              </a:solidFill>
              <a:latin typeface="Microsoft JhengHei"/>
              <a:ea typeface="Microsoft JhengHei"/>
              <a:cs typeface="Microsoft JhengHei"/>
              <a:sym typeface="Microsoft JhengHei"/>
            </a:endParaRPr>
          </a:p>
        </p:txBody>
      </p:sp>
      <p:sp>
        <p:nvSpPr>
          <p:cNvPr id="348" name="Google Shape;348;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349" name="Google Shape;349;p19"/>
          <p:cNvSpPr txBox="1"/>
          <p:nvPr/>
        </p:nvSpPr>
        <p:spPr>
          <a:xfrm>
            <a:off x="5528350" y="1786375"/>
            <a:ext cx="35106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卡友貸優惠</a:t>
            </a:r>
            <a:endParaRPr b="1" i="0" sz="1800" u="none" cap="none" strike="noStrike">
              <a:solidFill>
                <a:schemeClr val="accent1"/>
              </a:solidFill>
              <a:latin typeface="Microsoft JhengHei"/>
              <a:ea typeface="Microsoft JhengHei"/>
              <a:cs typeface="Microsoft JhengHei"/>
              <a:sym typeface="Microsoft JhengHei"/>
            </a:endParaRPr>
          </a:p>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一條龍服務</a:t>
            </a:r>
            <a:endParaRPr b="1" i="0" sz="1800" u="none" cap="none" strike="noStrike">
              <a:solidFill>
                <a:schemeClr val="accent1"/>
              </a:solidFill>
              <a:latin typeface="Microsoft JhengHei"/>
              <a:ea typeface="Microsoft JhengHei"/>
              <a:cs typeface="Microsoft JhengHei"/>
              <a:sym typeface="Microsoft JhengHei"/>
            </a:endParaRPr>
          </a:p>
        </p:txBody>
      </p:sp>
      <p:sp>
        <p:nvSpPr>
          <p:cNvPr id="350" name="Google Shape;350;p19"/>
          <p:cNvSpPr txBox="1"/>
          <p:nvPr>
            <p:ph type="title"/>
          </p:nvPr>
        </p:nvSpPr>
        <p:spPr>
          <a:xfrm>
            <a:off x="1301375" y="391350"/>
            <a:ext cx="75309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潛在卡友貸客戶</a:t>
            </a:r>
            <a:endParaRPr>
              <a:latin typeface="Microsoft JhengHei"/>
              <a:ea typeface="Microsoft JhengHei"/>
              <a:cs typeface="Microsoft JhengHei"/>
              <a:sym typeface="Microsoft JhengHei"/>
            </a:endParaRPr>
          </a:p>
        </p:txBody>
      </p:sp>
      <p:sp>
        <p:nvSpPr>
          <p:cNvPr id="351" name="Google Shape;351;p19"/>
          <p:cNvSpPr/>
          <p:nvPr/>
        </p:nvSpPr>
        <p:spPr>
          <a:xfrm>
            <a:off x="3986225" y="1741525"/>
            <a:ext cx="1221600" cy="12753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2" name="Google Shape;352;p19"/>
          <p:cNvSpPr txBox="1"/>
          <p:nvPr/>
        </p:nvSpPr>
        <p:spPr>
          <a:xfrm>
            <a:off x="4065388" y="2163613"/>
            <a:ext cx="847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zh-TW" sz="1600" u="none" cap="none" strike="noStrike">
                <a:solidFill>
                  <a:schemeClr val="lt1"/>
                </a:solidFill>
                <a:latin typeface="Microsoft JhengHei"/>
                <a:ea typeface="Microsoft JhengHei"/>
                <a:cs typeface="Microsoft JhengHei"/>
                <a:sym typeface="Microsoft JhengHei"/>
              </a:rPr>
              <a:t>新策略</a:t>
            </a:r>
            <a:endParaRPr b="0" i="0" sz="1400" u="none" cap="none" strike="noStrike">
              <a:solidFill>
                <a:srgbClr val="000000"/>
              </a:solidFill>
              <a:latin typeface="Microsoft JhengHei"/>
              <a:ea typeface="Microsoft JhengHei"/>
              <a:cs typeface="Microsoft JhengHei"/>
              <a:sym typeface="Microsoft JhengHei"/>
            </a:endParaRPr>
          </a:p>
        </p:txBody>
      </p:sp>
      <p:pic>
        <p:nvPicPr>
          <p:cNvPr id="353" name="Google Shape;353;p19"/>
          <p:cNvPicPr preferRelativeResize="0"/>
          <p:nvPr/>
        </p:nvPicPr>
        <p:blipFill rotWithShape="1">
          <a:blip r:embed="rId3">
            <a:alphaModFix/>
          </a:blip>
          <a:srcRect b="0" l="0" r="0" t="0"/>
          <a:stretch/>
        </p:blipFill>
        <p:spPr>
          <a:xfrm>
            <a:off x="624425" y="3481371"/>
            <a:ext cx="1275300" cy="1275300"/>
          </a:xfrm>
          <a:prstGeom prst="rect">
            <a:avLst/>
          </a:prstGeom>
          <a:noFill/>
          <a:ln>
            <a:noFill/>
          </a:ln>
        </p:spPr>
      </p:pic>
      <p:sp>
        <p:nvSpPr>
          <p:cNvPr id="354" name="Google Shape;354;p19"/>
          <p:cNvSpPr txBox="1"/>
          <p:nvPr/>
        </p:nvSpPr>
        <p:spPr>
          <a:xfrm>
            <a:off x="2114175" y="3740875"/>
            <a:ext cx="2120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7364人</a:t>
            </a:r>
            <a:endParaRPr b="1" i="0" sz="1800" u="none" cap="none" strike="noStrike">
              <a:solidFill>
                <a:schemeClr val="accent1"/>
              </a:solidFill>
              <a:latin typeface="Microsoft JhengHei"/>
              <a:ea typeface="Microsoft JhengHei"/>
              <a:cs typeface="Microsoft JhengHei"/>
              <a:sym typeface="Microsoft JhengHei"/>
            </a:endParaRPr>
          </a:p>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12.95%申購比例</a:t>
            </a:r>
            <a:endParaRPr b="1" i="0" sz="1800" u="none" cap="none" strike="noStrike">
              <a:solidFill>
                <a:schemeClr val="accent1"/>
              </a:solidFill>
              <a:latin typeface="Microsoft JhengHei"/>
              <a:ea typeface="Microsoft JhengHei"/>
              <a:cs typeface="Microsoft JhengHei"/>
              <a:sym typeface="Microsoft JhengHei"/>
            </a:endParaRPr>
          </a:p>
        </p:txBody>
      </p:sp>
      <p:sp>
        <p:nvSpPr>
          <p:cNvPr id="355" name="Google Shape;355;p19"/>
          <p:cNvSpPr/>
          <p:nvPr/>
        </p:nvSpPr>
        <p:spPr>
          <a:xfrm>
            <a:off x="2141450" y="4154321"/>
            <a:ext cx="102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56" name="Google Shape;356;p19"/>
          <p:cNvSpPr/>
          <p:nvPr/>
        </p:nvSpPr>
        <p:spPr>
          <a:xfrm>
            <a:off x="2141450" y="4689196"/>
            <a:ext cx="168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grpSp>
        <p:nvGrpSpPr>
          <p:cNvPr id="357" name="Google Shape;357;p19"/>
          <p:cNvGrpSpPr/>
          <p:nvPr/>
        </p:nvGrpSpPr>
        <p:grpSpPr>
          <a:xfrm>
            <a:off x="352655" y="245800"/>
            <a:ext cx="1168971" cy="917201"/>
            <a:chOff x="4998930" y="679275"/>
            <a:chExt cx="1168971" cy="917201"/>
          </a:xfrm>
        </p:grpSpPr>
        <p:pic>
          <p:nvPicPr>
            <p:cNvPr id="358" name="Google Shape;358;p19"/>
            <p:cNvPicPr preferRelativeResize="0"/>
            <p:nvPr/>
          </p:nvPicPr>
          <p:blipFill rotWithShape="1">
            <a:blip r:embed="rId4">
              <a:alphaModFix/>
            </a:blip>
            <a:srcRect b="0" l="0" r="0" t="0"/>
            <a:stretch/>
          </p:blipFill>
          <p:spPr>
            <a:xfrm flipH="1">
              <a:off x="4998930" y="766223"/>
              <a:ext cx="743325" cy="743300"/>
            </a:xfrm>
            <a:prstGeom prst="rect">
              <a:avLst/>
            </a:prstGeom>
            <a:noFill/>
            <a:ln>
              <a:noFill/>
            </a:ln>
          </p:spPr>
        </p:pic>
        <p:pic>
          <p:nvPicPr>
            <p:cNvPr id="359" name="Google Shape;359;p19"/>
            <p:cNvPicPr preferRelativeResize="0"/>
            <p:nvPr/>
          </p:nvPicPr>
          <p:blipFill rotWithShape="1">
            <a:blip r:embed="rId5">
              <a:alphaModFix/>
            </a:blip>
            <a:srcRect b="0" l="0" r="0" t="0"/>
            <a:stretch/>
          </p:blipFill>
          <p:spPr>
            <a:xfrm>
              <a:off x="5250700" y="679275"/>
              <a:ext cx="917201" cy="917201"/>
            </a:xfrm>
            <a:prstGeom prst="rect">
              <a:avLst/>
            </a:prstGeom>
            <a:noFill/>
            <a:ln>
              <a:noFill/>
            </a:ln>
          </p:spPr>
        </p:pic>
      </p:grpSp>
      <p:pic>
        <p:nvPicPr>
          <p:cNvPr id="360" name="Google Shape;360;p19"/>
          <p:cNvPicPr preferRelativeResize="0"/>
          <p:nvPr/>
        </p:nvPicPr>
        <p:blipFill rotWithShape="1">
          <a:blip r:embed="rId6">
            <a:alphaModFix/>
          </a:blip>
          <a:srcRect b="0" l="0" r="0" t="0"/>
          <a:stretch/>
        </p:blipFill>
        <p:spPr>
          <a:xfrm>
            <a:off x="6508025" y="3308888"/>
            <a:ext cx="1661987" cy="1480674"/>
          </a:xfrm>
          <a:prstGeom prst="rect">
            <a:avLst/>
          </a:prstGeom>
          <a:noFill/>
          <a:ln>
            <a:noFill/>
          </a:ln>
        </p:spPr>
      </p:pic>
      <p:pic>
        <p:nvPicPr>
          <p:cNvPr id="361" name="Google Shape;361;p19"/>
          <p:cNvPicPr preferRelativeResize="0"/>
          <p:nvPr/>
        </p:nvPicPr>
        <p:blipFill rotWithShape="1">
          <a:blip r:embed="rId7">
            <a:alphaModFix/>
          </a:blip>
          <a:srcRect b="0" l="0" r="0" t="0"/>
          <a:stretch/>
        </p:blipFill>
        <p:spPr>
          <a:xfrm>
            <a:off x="5195600" y="3859078"/>
            <a:ext cx="900500" cy="930470"/>
          </a:xfrm>
          <a:prstGeom prst="rect">
            <a:avLst/>
          </a:prstGeom>
          <a:noFill/>
          <a:ln>
            <a:noFill/>
          </a:ln>
        </p:spPr>
      </p:pic>
      <p:pic>
        <p:nvPicPr>
          <p:cNvPr id="362" name="Google Shape;362;p19"/>
          <p:cNvPicPr preferRelativeResize="0"/>
          <p:nvPr/>
        </p:nvPicPr>
        <p:blipFill rotWithShape="1">
          <a:blip r:embed="rId8">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2"/>
          <p:cNvSpPr/>
          <p:nvPr/>
        </p:nvSpPr>
        <p:spPr>
          <a:xfrm>
            <a:off x="1403350" y="809575"/>
            <a:ext cx="25830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68" name="Google Shape;368;p22"/>
          <p:cNvSpPr txBox="1"/>
          <p:nvPr>
            <p:ph idx="1" type="body"/>
          </p:nvPr>
        </p:nvSpPr>
        <p:spPr>
          <a:xfrm>
            <a:off x="311700" y="1202325"/>
            <a:ext cx="8520600" cy="336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b="1" lang="zh-TW" sz="1800">
                <a:solidFill>
                  <a:schemeClr val="accent1"/>
                </a:solidFill>
                <a:latin typeface="Microsoft JhengHei"/>
                <a:ea typeface="Microsoft JhengHei"/>
                <a:cs typeface="Microsoft JhengHei"/>
                <a:sym typeface="Microsoft JhengHei"/>
              </a:rPr>
              <a:t>特徵：</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最年輕</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收入較低的社會新鮮人</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推測是信用小白，難借款</a:t>
            </a:r>
            <a:endParaRPr b="1" sz="1800">
              <a:solidFill>
                <a:schemeClr val="accent1"/>
              </a:solidFill>
              <a:latin typeface="Microsoft JhengHei"/>
              <a:ea typeface="Microsoft JhengHei"/>
              <a:cs typeface="Microsoft JhengHei"/>
              <a:sym typeface="Microsoft JhengHei"/>
            </a:endParaRPr>
          </a:p>
        </p:txBody>
      </p:sp>
      <p:sp>
        <p:nvSpPr>
          <p:cNvPr id="369" name="Google Shape;369;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370" name="Google Shape;370;p22"/>
          <p:cNvSpPr txBox="1"/>
          <p:nvPr/>
        </p:nvSpPr>
        <p:spPr>
          <a:xfrm>
            <a:off x="5528350" y="1786375"/>
            <a:ext cx="35106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推銷信用卡，</a:t>
            </a:r>
            <a:endParaRPr b="1" i="0" sz="1800" u="none" cap="none" strike="noStrike">
              <a:solidFill>
                <a:schemeClr val="accent1"/>
              </a:solidFill>
              <a:latin typeface="Microsoft JhengHei"/>
              <a:ea typeface="Microsoft JhengHei"/>
              <a:cs typeface="Microsoft JhengHei"/>
              <a:sym typeface="Microsoft JhengHei"/>
            </a:endParaRPr>
          </a:p>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增加未來申購信貸</a:t>
            </a:r>
            <a:r>
              <a:rPr b="1" lang="zh-TW" sz="1800">
                <a:solidFill>
                  <a:schemeClr val="accent1"/>
                </a:solidFill>
                <a:latin typeface="Microsoft JhengHei"/>
                <a:ea typeface="Microsoft JhengHei"/>
                <a:cs typeface="Microsoft JhengHei"/>
                <a:sym typeface="Microsoft JhengHei"/>
              </a:rPr>
              <a:t>可行性</a:t>
            </a:r>
            <a:endParaRPr b="1" i="0" sz="1800" u="none" cap="none" strike="noStrike">
              <a:solidFill>
                <a:schemeClr val="accent1"/>
              </a:solidFill>
              <a:latin typeface="Microsoft JhengHei"/>
              <a:ea typeface="Microsoft JhengHei"/>
              <a:cs typeface="Microsoft JhengHei"/>
              <a:sym typeface="Microsoft JhengHei"/>
            </a:endParaRPr>
          </a:p>
        </p:txBody>
      </p:sp>
      <p:sp>
        <p:nvSpPr>
          <p:cNvPr id="371" name="Google Shape;371;p22"/>
          <p:cNvSpPr txBox="1"/>
          <p:nvPr>
            <p:ph type="title"/>
          </p:nvPr>
        </p:nvSpPr>
        <p:spPr>
          <a:xfrm>
            <a:off x="1260050" y="391350"/>
            <a:ext cx="75723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潛在信用卡客戶</a:t>
            </a:r>
            <a:endParaRPr>
              <a:latin typeface="Microsoft JhengHei"/>
              <a:ea typeface="Microsoft JhengHei"/>
              <a:cs typeface="Microsoft JhengHei"/>
              <a:sym typeface="Microsoft JhengHei"/>
            </a:endParaRPr>
          </a:p>
        </p:txBody>
      </p:sp>
      <p:pic>
        <p:nvPicPr>
          <p:cNvPr id="372" name="Google Shape;372;p22"/>
          <p:cNvPicPr preferRelativeResize="0"/>
          <p:nvPr/>
        </p:nvPicPr>
        <p:blipFill rotWithShape="1">
          <a:blip r:embed="rId3">
            <a:alphaModFix/>
          </a:blip>
          <a:srcRect b="0" l="0" r="0" t="0"/>
          <a:stretch/>
        </p:blipFill>
        <p:spPr>
          <a:xfrm>
            <a:off x="624425" y="3481371"/>
            <a:ext cx="1275300" cy="1275300"/>
          </a:xfrm>
          <a:prstGeom prst="rect">
            <a:avLst/>
          </a:prstGeom>
          <a:noFill/>
          <a:ln>
            <a:noFill/>
          </a:ln>
        </p:spPr>
      </p:pic>
      <p:sp>
        <p:nvSpPr>
          <p:cNvPr id="373" name="Google Shape;373;p22"/>
          <p:cNvSpPr txBox="1"/>
          <p:nvPr/>
        </p:nvSpPr>
        <p:spPr>
          <a:xfrm>
            <a:off x="2114175" y="3740875"/>
            <a:ext cx="2120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5.5萬人</a:t>
            </a:r>
            <a:endParaRPr b="1" i="0" sz="1800" u="none" cap="none" strike="noStrike">
              <a:solidFill>
                <a:schemeClr val="accent1"/>
              </a:solidFill>
              <a:latin typeface="Microsoft JhengHei"/>
              <a:ea typeface="Microsoft JhengHei"/>
              <a:cs typeface="Microsoft JhengHei"/>
              <a:sym typeface="Microsoft JhengHei"/>
            </a:endParaRPr>
          </a:p>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5.21%申購比例</a:t>
            </a:r>
            <a:endParaRPr b="1" i="0" sz="1800" u="none" cap="none" strike="noStrike">
              <a:solidFill>
                <a:schemeClr val="accent1"/>
              </a:solidFill>
              <a:latin typeface="Microsoft JhengHei"/>
              <a:ea typeface="Microsoft JhengHei"/>
              <a:cs typeface="Microsoft JhengHei"/>
              <a:sym typeface="Microsoft JhengHei"/>
            </a:endParaRPr>
          </a:p>
        </p:txBody>
      </p:sp>
      <p:sp>
        <p:nvSpPr>
          <p:cNvPr id="374" name="Google Shape;374;p22"/>
          <p:cNvSpPr/>
          <p:nvPr/>
        </p:nvSpPr>
        <p:spPr>
          <a:xfrm>
            <a:off x="3986225" y="1741525"/>
            <a:ext cx="1221600" cy="12753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75" name="Google Shape;375;p22"/>
          <p:cNvSpPr txBox="1"/>
          <p:nvPr/>
        </p:nvSpPr>
        <p:spPr>
          <a:xfrm>
            <a:off x="4065388" y="2163613"/>
            <a:ext cx="847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zh-TW" sz="1600" u="none" cap="none" strike="noStrike">
                <a:solidFill>
                  <a:schemeClr val="lt1"/>
                </a:solidFill>
                <a:latin typeface="Microsoft JhengHei"/>
                <a:ea typeface="Microsoft JhengHei"/>
                <a:cs typeface="Microsoft JhengHei"/>
                <a:sym typeface="Microsoft JhengHei"/>
              </a:rPr>
              <a:t>新策略</a:t>
            </a:r>
            <a:endParaRPr b="0" i="0" sz="1400" u="none" cap="none" strike="noStrike">
              <a:solidFill>
                <a:srgbClr val="000000"/>
              </a:solidFill>
              <a:latin typeface="Microsoft JhengHei"/>
              <a:ea typeface="Microsoft JhengHei"/>
              <a:cs typeface="Microsoft JhengHei"/>
              <a:sym typeface="Microsoft JhengHei"/>
            </a:endParaRPr>
          </a:p>
        </p:txBody>
      </p:sp>
      <p:pic>
        <p:nvPicPr>
          <p:cNvPr id="376" name="Google Shape;376;p22"/>
          <p:cNvPicPr preferRelativeResize="0"/>
          <p:nvPr/>
        </p:nvPicPr>
        <p:blipFill rotWithShape="1">
          <a:blip r:embed="rId4">
            <a:alphaModFix/>
          </a:blip>
          <a:srcRect b="0" l="0" r="0" t="0"/>
          <a:stretch/>
        </p:blipFill>
        <p:spPr>
          <a:xfrm>
            <a:off x="430825" y="325050"/>
            <a:ext cx="758700" cy="758700"/>
          </a:xfrm>
          <a:prstGeom prst="rect">
            <a:avLst/>
          </a:prstGeom>
          <a:noFill/>
          <a:ln>
            <a:noFill/>
          </a:ln>
        </p:spPr>
      </p:pic>
      <p:sp>
        <p:nvSpPr>
          <p:cNvPr id="377" name="Google Shape;377;p22"/>
          <p:cNvSpPr/>
          <p:nvPr/>
        </p:nvSpPr>
        <p:spPr>
          <a:xfrm>
            <a:off x="2141450" y="4175754"/>
            <a:ext cx="102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pic>
        <p:nvPicPr>
          <p:cNvPr id="378" name="Google Shape;378;p22"/>
          <p:cNvPicPr preferRelativeResize="0"/>
          <p:nvPr/>
        </p:nvPicPr>
        <p:blipFill rotWithShape="1">
          <a:blip r:embed="rId5">
            <a:alphaModFix/>
          </a:blip>
          <a:srcRect b="0" l="0" r="0" t="0"/>
          <a:stretch/>
        </p:blipFill>
        <p:spPr>
          <a:xfrm>
            <a:off x="5333675" y="3691550"/>
            <a:ext cx="1221600" cy="1221600"/>
          </a:xfrm>
          <a:prstGeom prst="rect">
            <a:avLst/>
          </a:prstGeom>
          <a:noFill/>
          <a:ln>
            <a:noFill/>
          </a:ln>
        </p:spPr>
      </p:pic>
      <p:sp>
        <p:nvSpPr>
          <p:cNvPr id="379" name="Google Shape;379;p22"/>
          <p:cNvSpPr/>
          <p:nvPr/>
        </p:nvSpPr>
        <p:spPr>
          <a:xfrm>
            <a:off x="2141450" y="4710629"/>
            <a:ext cx="168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pic>
        <p:nvPicPr>
          <p:cNvPr id="380" name="Google Shape;380;p22"/>
          <p:cNvPicPr preferRelativeResize="0"/>
          <p:nvPr/>
        </p:nvPicPr>
        <p:blipFill rotWithShape="1">
          <a:blip r:embed="rId6">
            <a:alphaModFix/>
          </a:blip>
          <a:srcRect b="0" l="0" r="0" t="0"/>
          <a:stretch/>
        </p:blipFill>
        <p:spPr>
          <a:xfrm>
            <a:off x="6490863" y="3130350"/>
            <a:ext cx="1478426" cy="1478426"/>
          </a:xfrm>
          <a:prstGeom prst="rect">
            <a:avLst/>
          </a:prstGeom>
          <a:noFill/>
          <a:ln>
            <a:noFill/>
          </a:ln>
        </p:spPr>
      </p:pic>
      <p:pic>
        <p:nvPicPr>
          <p:cNvPr id="381" name="Google Shape;381;p22"/>
          <p:cNvPicPr preferRelativeResize="0"/>
          <p:nvPr/>
        </p:nvPicPr>
        <p:blipFill rotWithShape="1">
          <a:blip r:embed="rId7">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p:nvPr/>
        </p:nvSpPr>
        <p:spPr>
          <a:xfrm>
            <a:off x="449900" y="876150"/>
            <a:ext cx="15153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66" name="Google Shape;66;p2"/>
          <p:cNvSpPr txBox="1"/>
          <p:nvPr>
            <p:ph type="title"/>
          </p:nvPr>
        </p:nvSpPr>
        <p:spPr>
          <a:xfrm>
            <a:off x="449900" y="452775"/>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Agenda</a:t>
            </a:r>
            <a:endParaRPr>
              <a:latin typeface="Microsoft JhengHei"/>
              <a:ea typeface="Microsoft JhengHei"/>
              <a:cs typeface="Microsoft JhengHei"/>
              <a:sym typeface="Microsoft JhengHei"/>
            </a:endParaRPr>
          </a:p>
        </p:txBody>
      </p:sp>
      <p:sp>
        <p:nvSpPr>
          <p:cNvPr id="67" name="Google Shape;67;p2"/>
          <p:cNvSpPr txBox="1"/>
          <p:nvPr>
            <p:ph idx="12" type="sldNum"/>
          </p:nvPr>
        </p:nvSpPr>
        <p:spPr>
          <a:xfrm>
            <a:off x="8490250" y="4681009"/>
            <a:ext cx="548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68" name="Google Shape;68;p2"/>
          <p:cNvSpPr txBox="1"/>
          <p:nvPr>
            <p:ph idx="1" type="body"/>
          </p:nvPr>
        </p:nvSpPr>
        <p:spPr>
          <a:xfrm>
            <a:off x="2179925" y="1522250"/>
            <a:ext cx="3096000" cy="492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1000"/>
              </a:spcAft>
              <a:buSzPts val="1800"/>
              <a:buNone/>
            </a:pPr>
            <a:r>
              <a:rPr b="1" lang="zh-TW" sz="2000">
                <a:solidFill>
                  <a:schemeClr val="accent1"/>
                </a:solidFill>
                <a:latin typeface="Microsoft JhengHei"/>
                <a:ea typeface="Microsoft JhengHei"/>
                <a:cs typeface="Microsoft JhengHei"/>
                <a:sym typeface="Microsoft JhengHei"/>
              </a:rPr>
              <a:t>特徵工程</a:t>
            </a:r>
            <a:endParaRPr b="1" sz="2000">
              <a:solidFill>
                <a:schemeClr val="accent1"/>
              </a:solidFill>
              <a:latin typeface="Microsoft JhengHei"/>
              <a:ea typeface="Microsoft JhengHei"/>
              <a:cs typeface="Microsoft JhengHei"/>
              <a:sym typeface="Microsoft JhengHei"/>
            </a:endParaRPr>
          </a:p>
        </p:txBody>
      </p:sp>
      <p:sp>
        <p:nvSpPr>
          <p:cNvPr id="69" name="Google Shape;69;p2"/>
          <p:cNvSpPr txBox="1"/>
          <p:nvPr/>
        </p:nvSpPr>
        <p:spPr>
          <a:xfrm>
            <a:off x="2179925" y="32484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Clr>
                <a:srgbClr val="000000"/>
              </a:buClr>
              <a:buSzPts val="2000"/>
              <a:buFont typeface="Arial"/>
              <a:buNone/>
            </a:pPr>
            <a:r>
              <a:rPr b="1" i="0" lang="zh-TW" sz="2000" u="none" cap="none" strike="noStrike">
                <a:solidFill>
                  <a:schemeClr val="accent1"/>
                </a:solidFill>
                <a:latin typeface="Microsoft JhengHei"/>
                <a:ea typeface="Microsoft JhengHei"/>
                <a:cs typeface="Microsoft JhengHei"/>
                <a:sym typeface="Microsoft JhengHei"/>
              </a:rPr>
              <a:t>PTT 討論度分析</a:t>
            </a:r>
            <a:endParaRPr b="0" i="0" sz="1400" u="none" cap="none" strike="noStrike">
              <a:solidFill>
                <a:srgbClr val="000000"/>
              </a:solidFill>
              <a:latin typeface="Microsoft JhengHei"/>
              <a:ea typeface="Microsoft JhengHei"/>
              <a:cs typeface="Microsoft JhengHei"/>
              <a:sym typeface="Microsoft JhengHei"/>
            </a:endParaRPr>
          </a:p>
        </p:txBody>
      </p:sp>
      <p:sp>
        <p:nvSpPr>
          <p:cNvPr id="70" name="Google Shape;70;p2"/>
          <p:cNvSpPr txBox="1"/>
          <p:nvPr/>
        </p:nvSpPr>
        <p:spPr>
          <a:xfrm>
            <a:off x="2179925" y="2385313"/>
            <a:ext cx="1879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Clr>
                <a:srgbClr val="000000"/>
              </a:buClr>
              <a:buSzPts val="2000"/>
              <a:buFont typeface="Arial"/>
              <a:buNone/>
            </a:pPr>
            <a:r>
              <a:rPr b="1" i="0" lang="zh-TW" sz="2000" u="none" cap="none" strike="noStrike">
                <a:solidFill>
                  <a:schemeClr val="accent1"/>
                </a:solidFill>
                <a:latin typeface="Microsoft JhengHei"/>
                <a:ea typeface="Microsoft JhengHei"/>
                <a:cs typeface="Microsoft JhengHei"/>
                <a:sym typeface="Microsoft JhengHei"/>
              </a:rPr>
              <a:t>模型訓練</a:t>
            </a:r>
            <a:endParaRPr b="0" i="0" sz="1400" u="none" cap="none" strike="noStrike">
              <a:solidFill>
                <a:srgbClr val="000000"/>
              </a:solidFill>
              <a:latin typeface="Microsoft JhengHei"/>
              <a:ea typeface="Microsoft JhengHei"/>
              <a:cs typeface="Microsoft JhengHei"/>
              <a:sym typeface="Microsoft JhengHei"/>
            </a:endParaRPr>
          </a:p>
        </p:txBody>
      </p:sp>
      <p:sp>
        <p:nvSpPr>
          <p:cNvPr id="71" name="Google Shape;71;p2"/>
          <p:cNvSpPr txBox="1"/>
          <p:nvPr/>
        </p:nvSpPr>
        <p:spPr>
          <a:xfrm>
            <a:off x="2233500" y="4127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Clr>
                <a:srgbClr val="000000"/>
              </a:buClr>
              <a:buSzPts val="2000"/>
              <a:buFont typeface="Arial"/>
              <a:buNone/>
            </a:pPr>
            <a:r>
              <a:rPr b="1" i="0" lang="zh-TW" sz="2000" u="none" cap="none" strike="noStrike">
                <a:solidFill>
                  <a:schemeClr val="accent1"/>
                </a:solidFill>
                <a:latin typeface="Microsoft JhengHei"/>
                <a:ea typeface="Microsoft JhengHei"/>
                <a:cs typeface="Microsoft JhengHei"/>
                <a:sym typeface="Microsoft JhengHei"/>
              </a:rPr>
              <a:t>行銷方案</a:t>
            </a:r>
            <a:endParaRPr b="0" i="0" sz="1400" u="none" cap="none" strike="noStrike">
              <a:solidFill>
                <a:srgbClr val="000000"/>
              </a:solidFill>
              <a:latin typeface="Microsoft JhengHei"/>
              <a:ea typeface="Microsoft JhengHei"/>
              <a:cs typeface="Microsoft JhengHei"/>
              <a:sym typeface="Microsoft JhengHei"/>
            </a:endParaRPr>
          </a:p>
        </p:txBody>
      </p:sp>
      <p:pic>
        <p:nvPicPr>
          <p:cNvPr id="72" name="Google Shape;72;p2"/>
          <p:cNvPicPr preferRelativeResize="0"/>
          <p:nvPr/>
        </p:nvPicPr>
        <p:blipFill rotWithShape="1">
          <a:blip r:embed="rId3">
            <a:alphaModFix/>
          </a:blip>
          <a:srcRect b="44320" l="0" r="0" t="0"/>
          <a:stretch/>
        </p:blipFill>
        <p:spPr>
          <a:xfrm>
            <a:off x="1472825" y="3787775"/>
            <a:ext cx="760675" cy="944300"/>
          </a:xfrm>
          <a:prstGeom prst="rect">
            <a:avLst/>
          </a:prstGeom>
          <a:noFill/>
          <a:ln>
            <a:noFill/>
          </a:ln>
        </p:spPr>
      </p:pic>
      <p:pic>
        <p:nvPicPr>
          <p:cNvPr id="73" name="Google Shape;73;p2"/>
          <p:cNvPicPr preferRelativeResize="0"/>
          <p:nvPr/>
        </p:nvPicPr>
        <p:blipFill>
          <a:blip r:embed="rId4">
            <a:alphaModFix/>
          </a:blip>
          <a:stretch>
            <a:fillRect/>
          </a:stretch>
        </p:blipFill>
        <p:spPr>
          <a:xfrm>
            <a:off x="1472825" y="1162809"/>
            <a:ext cx="760675" cy="26249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0"/>
          <p:cNvSpPr/>
          <p:nvPr/>
        </p:nvSpPr>
        <p:spPr>
          <a:xfrm>
            <a:off x="1403350" y="809575"/>
            <a:ext cx="20820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87" name="Google Shape;387;p20"/>
          <p:cNvSpPr txBox="1"/>
          <p:nvPr>
            <p:ph idx="1" type="body"/>
          </p:nvPr>
        </p:nvSpPr>
        <p:spPr>
          <a:xfrm>
            <a:off x="311700" y="1255737"/>
            <a:ext cx="8520600" cy="318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b="1" lang="zh-TW" sz="1800">
                <a:solidFill>
                  <a:schemeClr val="accent1"/>
                </a:solidFill>
                <a:latin typeface="Microsoft JhengHei"/>
                <a:ea typeface="Microsoft JhengHei"/>
                <a:cs typeface="Microsoft JhengHei"/>
                <a:sym typeface="Microsoft JhengHei"/>
              </a:rPr>
              <a:t>特徵：</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收入最高</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年齡中高</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工作穩定</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優良客戶，較容易償還債務</a:t>
            </a:r>
            <a:endParaRPr b="1" sz="1800">
              <a:solidFill>
                <a:schemeClr val="accent1"/>
              </a:solidFill>
              <a:latin typeface="Microsoft JhengHei"/>
              <a:ea typeface="Microsoft JhengHei"/>
              <a:cs typeface="Microsoft JhengHei"/>
              <a:sym typeface="Microsoft JhengHei"/>
            </a:endParaRPr>
          </a:p>
        </p:txBody>
      </p:sp>
      <p:sp>
        <p:nvSpPr>
          <p:cNvPr id="388" name="Google Shape;388;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pic>
        <p:nvPicPr>
          <p:cNvPr id="389" name="Google Shape;389;p20"/>
          <p:cNvPicPr preferRelativeResize="0"/>
          <p:nvPr/>
        </p:nvPicPr>
        <p:blipFill rotWithShape="1">
          <a:blip r:embed="rId3">
            <a:alphaModFix/>
          </a:blip>
          <a:srcRect b="0" l="0" r="0" t="0"/>
          <a:stretch/>
        </p:blipFill>
        <p:spPr>
          <a:xfrm>
            <a:off x="425102" y="189600"/>
            <a:ext cx="877201" cy="877201"/>
          </a:xfrm>
          <a:prstGeom prst="rect">
            <a:avLst/>
          </a:prstGeom>
          <a:noFill/>
          <a:ln>
            <a:noFill/>
          </a:ln>
        </p:spPr>
      </p:pic>
      <p:sp>
        <p:nvSpPr>
          <p:cNvPr id="390" name="Google Shape;390;p20"/>
          <p:cNvSpPr txBox="1"/>
          <p:nvPr/>
        </p:nvSpPr>
        <p:spPr>
          <a:xfrm>
            <a:off x="5531350" y="1609792"/>
            <a:ext cx="29589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手T貸尊貴會員</a:t>
            </a:r>
            <a:endParaRPr b="1" i="0" sz="1800" u="none" cap="none" strike="noStrike">
              <a:solidFill>
                <a:schemeClr val="accent1"/>
              </a:solidFill>
              <a:latin typeface="Microsoft JhengHei"/>
              <a:ea typeface="Microsoft JhengHei"/>
              <a:cs typeface="Microsoft JhengHei"/>
              <a:sym typeface="Microsoft JhengHei"/>
            </a:endParaRPr>
          </a:p>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註冊網路會員送好禮</a:t>
            </a:r>
            <a:endParaRPr b="1" i="0" sz="1800" u="none" cap="none" strike="noStrike">
              <a:solidFill>
                <a:schemeClr val="accent1"/>
              </a:solidFill>
              <a:latin typeface="Microsoft JhengHei"/>
              <a:ea typeface="Microsoft JhengHei"/>
              <a:cs typeface="Microsoft JhengHei"/>
              <a:sym typeface="Microsoft JhengHei"/>
            </a:endParaRPr>
          </a:p>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簽到累積抽獎活動</a:t>
            </a:r>
            <a:endParaRPr b="1" i="0" sz="1800" u="none" cap="none" strike="noStrike">
              <a:solidFill>
                <a:schemeClr val="accent1"/>
              </a:solidFill>
              <a:latin typeface="Microsoft JhengHei"/>
              <a:ea typeface="Microsoft JhengHei"/>
              <a:cs typeface="Microsoft JhengHei"/>
              <a:sym typeface="Microsoft JhengHei"/>
            </a:endParaRPr>
          </a:p>
        </p:txBody>
      </p:sp>
      <p:pic>
        <p:nvPicPr>
          <p:cNvPr id="391" name="Google Shape;391;p20"/>
          <p:cNvPicPr preferRelativeResize="0"/>
          <p:nvPr/>
        </p:nvPicPr>
        <p:blipFill rotWithShape="1">
          <a:blip r:embed="rId4">
            <a:alphaModFix/>
          </a:blip>
          <a:srcRect b="0" l="0" r="0" t="0"/>
          <a:stretch/>
        </p:blipFill>
        <p:spPr>
          <a:xfrm>
            <a:off x="624425" y="3481371"/>
            <a:ext cx="1275300" cy="1275300"/>
          </a:xfrm>
          <a:prstGeom prst="rect">
            <a:avLst/>
          </a:prstGeom>
          <a:noFill/>
          <a:ln>
            <a:noFill/>
          </a:ln>
        </p:spPr>
      </p:pic>
      <p:sp>
        <p:nvSpPr>
          <p:cNvPr id="392" name="Google Shape;392;p20"/>
          <p:cNvSpPr txBox="1"/>
          <p:nvPr/>
        </p:nvSpPr>
        <p:spPr>
          <a:xfrm>
            <a:off x="2114175" y="3740875"/>
            <a:ext cx="1883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1.1萬人</a:t>
            </a:r>
            <a:endParaRPr b="1" i="0" sz="1800" u="none" cap="none" strike="noStrike">
              <a:solidFill>
                <a:schemeClr val="accent1"/>
              </a:solidFill>
              <a:latin typeface="Microsoft JhengHei"/>
              <a:ea typeface="Microsoft JhengHei"/>
              <a:cs typeface="Microsoft JhengHei"/>
              <a:sym typeface="Microsoft JhengHei"/>
            </a:endParaRPr>
          </a:p>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9.97%申購比例</a:t>
            </a:r>
            <a:endParaRPr b="1" i="0" sz="1800" u="none" cap="none" strike="noStrike">
              <a:solidFill>
                <a:schemeClr val="accent1"/>
              </a:solidFill>
              <a:latin typeface="Microsoft JhengHei"/>
              <a:ea typeface="Microsoft JhengHei"/>
              <a:cs typeface="Microsoft JhengHei"/>
              <a:sym typeface="Microsoft JhengHei"/>
            </a:endParaRPr>
          </a:p>
        </p:txBody>
      </p:sp>
      <p:pic>
        <p:nvPicPr>
          <p:cNvPr id="393" name="Google Shape;393;p20"/>
          <p:cNvPicPr preferRelativeResize="0"/>
          <p:nvPr/>
        </p:nvPicPr>
        <p:blipFill rotWithShape="1">
          <a:blip r:embed="rId5">
            <a:alphaModFix/>
          </a:blip>
          <a:srcRect b="0" l="0" r="0" t="0"/>
          <a:stretch/>
        </p:blipFill>
        <p:spPr>
          <a:xfrm>
            <a:off x="6986475" y="3611125"/>
            <a:ext cx="1275300" cy="1275300"/>
          </a:xfrm>
          <a:prstGeom prst="rect">
            <a:avLst/>
          </a:prstGeom>
          <a:noFill/>
          <a:ln>
            <a:noFill/>
          </a:ln>
        </p:spPr>
      </p:pic>
      <p:pic>
        <p:nvPicPr>
          <p:cNvPr id="394" name="Google Shape;394;p20"/>
          <p:cNvPicPr preferRelativeResize="0"/>
          <p:nvPr/>
        </p:nvPicPr>
        <p:blipFill rotWithShape="1">
          <a:blip r:embed="rId6">
            <a:alphaModFix/>
          </a:blip>
          <a:srcRect b="0" l="0" r="0" t="0"/>
          <a:stretch/>
        </p:blipFill>
        <p:spPr>
          <a:xfrm>
            <a:off x="5531350" y="3776093"/>
            <a:ext cx="836775" cy="796346"/>
          </a:xfrm>
          <a:prstGeom prst="rect">
            <a:avLst/>
          </a:prstGeom>
          <a:noFill/>
          <a:ln>
            <a:noFill/>
          </a:ln>
        </p:spPr>
      </p:pic>
      <p:sp>
        <p:nvSpPr>
          <p:cNvPr id="395" name="Google Shape;395;p20"/>
          <p:cNvSpPr/>
          <p:nvPr/>
        </p:nvSpPr>
        <p:spPr>
          <a:xfrm>
            <a:off x="2141450" y="4154323"/>
            <a:ext cx="102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96" name="Google Shape;396;p20"/>
          <p:cNvSpPr/>
          <p:nvPr/>
        </p:nvSpPr>
        <p:spPr>
          <a:xfrm>
            <a:off x="2141450" y="4689198"/>
            <a:ext cx="168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grpSp>
        <p:nvGrpSpPr>
          <p:cNvPr id="397" name="Google Shape;397;p20"/>
          <p:cNvGrpSpPr/>
          <p:nvPr/>
        </p:nvGrpSpPr>
        <p:grpSpPr>
          <a:xfrm>
            <a:off x="3770700" y="1609792"/>
            <a:ext cx="1437175" cy="1275300"/>
            <a:chOff x="3770700" y="1741525"/>
            <a:chExt cx="1437175" cy="1275300"/>
          </a:xfrm>
        </p:grpSpPr>
        <p:sp>
          <p:nvSpPr>
            <p:cNvPr id="398" name="Google Shape;398;p20"/>
            <p:cNvSpPr/>
            <p:nvPr/>
          </p:nvSpPr>
          <p:spPr>
            <a:xfrm>
              <a:off x="3794275" y="1741525"/>
              <a:ext cx="1413600" cy="12753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399" name="Google Shape;399;p20"/>
            <p:cNvSpPr txBox="1"/>
            <p:nvPr/>
          </p:nvSpPr>
          <p:spPr>
            <a:xfrm>
              <a:off x="3770700" y="2163625"/>
              <a:ext cx="136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zh-TW" sz="1600" u="none" cap="none" strike="noStrike">
                  <a:solidFill>
                    <a:schemeClr val="lt1"/>
                  </a:solidFill>
                  <a:latin typeface="Microsoft JhengHei"/>
                  <a:ea typeface="Microsoft JhengHei"/>
                  <a:cs typeface="Microsoft JhengHei"/>
                  <a:sym typeface="Microsoft JhengHei"/>
                </a:rPr>
                <a:t>補強舊方案</a:t>
              </a:r>
              <a:endParaRPr b="0" i="0" sz="1400" u="none" cap="none" strike="noStrike">
                <a:solidFill>
                  <a:srgbClr val="000000"/>
                </a:solidFill>
                <a:latin typeface="Microsoft JhengHei"/>
                <a:ea typeface="Microsoft JhengHei"/>
                <a:cs typeface="Microsoft JhengHei"/>
                <a:sym typeface="Microsoft JhengHei"/>
              </a:endParaRPr>
            </a:p>
          </p:txBody>
        </p:sp>
      </p:grpSp>
      <p:sp>
        <p:nvSpPr>
          <p:cNvPr id="400" name="Google Shape;400;p20"/>
          <p:cNvSpPr txBox="1"/>
          <p:nvPr>
            <p:ph type="title"/>
          </p:nvPr>
        </p:nvSpPr>
        <p:spPr>
          <a:xfrm>
            <a:off x="13023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手T貸客戶群</a:t>
            </a:r>
            <a:endParaRPr>
              <a:latin typeface="Microsoft JhengHei"/>
              <a:ea typeface="Microsoft JhengHei"/>
              <a:cs typeface="Microsoft JhengHei"/>
              <a:sym typeface="Microsoft JhengHei"/>
            </a:endParaRPr>
          </a:p>
          <a:p>
            <a:pPr indent="0" lvl="0" marL="0" rtl="0" algn="l">
              <a:lnSpc>
                <a:spcPct val="100000"/>
              </a:lnSpc>
              <a:spcBef>
                <a:spcPts val="0"/>
              </a:spcBef>
              <a:spcAft>
                <a:spcPts val="0"/>
              </a:spcAft>
              <a:buSzPct val="111111"/>
              <a:buNone/>
            </a:pPr>
            <a:r>
              <a:t/>
            </a:r>
            <a:endParaRPr>
              <a:latin typeface="Microsoft JhengHei"/>
              <a:ea typeface="Microsoft JhengHei"/>
              <a:cs typeface="Microsoft JhengHei"/>
              <a:sym typeface="Microsoft JhengHei"/>
            </a:endParaRPr>
          </a:p>
        </p:txBody>
      </p:sp>
      <p:pic>
        <p:nvPicPr>
          <p:cNvPr id="401" name="Google Shape;401;p20"/>
          <p:cNvPicPr preferRelativeResize="0"/>
          <p:nvPr/>
        </p:nvPicPr>
        <p:blipFill rotWithShape="1">
          <a:blip r:embed="rId7">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1"/>
          <p:cNvSpPr/>
          <p:nvPr/>
        </p:nvSpPr>
        <p:spPr>
          <a:xfrm>
            <a:off x="1403350" y="809575"/>
            <a:ext cx="22047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07" name="Google Shape;407;p21"/>
          <p:cNvSpPr txBox="1"/>
          <p:nvPr>
            <p:ph idx="1" type="body"/>
          </p:nvPr>
        </p:nvSpPr>
        <p:spPr>
          <a:xfrm>
            <a:off x="311700" y="1383200"/>
            <a:ext cx="8520600" cy="318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b="1" lang="zh-TW" sz="1800">
                <a:solidFill>
                  <a:schemeClr val="accent1"/>
                </a:solidFill>
                <a:latin typeface="Microsoft JhengHei"/>
                <a:ea typeface="Microsoft JhengHei"/>
                <a:cs typeface="Microsoft JhengHei"/>
                <a:sym typeface="Microsoft JhengHei"/>
              </a:rPr>
              <a:t>特徵：</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年輕</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收入</a:t>
            </a:r>
            <a:r>
              <a:rPr b="1" lang="zh-TW">
                <a:solidFill>
                  <a:schemeClr val="accent1"/>
                </a:solidFill>
                <a:latin typeface="Microsoft JhengHei"/>
                <a:ea typeface="Microsoft JhengHei"/>
                <a:cs typeface="Microsoft JhengHei"/>
                <a:sym typeface="Microsoft JhengHei"/>
              </a:rPr>
              <a:t>較</a:t>
            </a:r>
            <a:r>
              <a:rPr b="1" lang="zh-TW" sz="1800">
                <a:solidFill>
                  <a:schemeClr val="accent1"/>
                </a:solidFill>
                <a:latin typeface="Microsoft JhengHei"/>
                <a:ea typeface="Microsoft JhengHei"/>
                <a:cs typeface="Microsoft JhengHei"/>
                <a:sym typeface="Microsoft JhengHei"/>
              </a:rPr>
              <a:t>低</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數位通路互動指標稍高</a:t>
            </a:r>
            <a:endParaRPr b="1" sz="1800">
              <a:solidFill>
                <a:schemeClr val="accent1"/>
              </a:solidFill>
              <a:latin typeface="Microsoft JhengHei"/>
              <a:ea typeface="Microsoft JhengHei"/>
              <a:cs typeface="Microsoft JhengHei"/>
              <a:sym typeface="Microsoft JhengHei"/>
            </a:endParaRPr>
          </a:p>
        </p:txBody>
      </p:sp>
      <p:sp>
        <p:nvSpPr>
          <p:cNvPr id="408" name="Google Shape;408;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409" name="Google Shape;409;p21"/>
          <p:cNvSpPr txBox="1"/>
          <p:nvPr/>
        </p:nvSpPr>
        <p:spPr>
          <a:xfrm>
            <a:off x="5528350" y="1786375"/>
            <a:ext cx="37407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投放廣告 (低利率、高額度等)</a:t>
            </a:r>
            <a:endParaRPr b="1" i="0" sz="1800" u="none" cap="none" strike="noStrike">
              <a:solidFill>
                <a:schemeClr val="accent1"/>
              </a:solidFill>
              <a:latin typeface="Microsoft JhengHei"/>
              <a:ea typeface="Microsoft JhengHei"/>
              <a:cs typeface="Microsoft JhengHei"/>
              <a:sym typeface="Microsoft JhengHei"/>
            </a:endParaRPr>
          </a:p>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電話行銷先針對這群顧客</a:t>
            </a:r>
            <a:endParaRPr b="1" i="0" sz="1800" u="none" cap="none" strike="noStrike">
              <a:solidFill>
                <a:schemeClr val="accent1"/>
              </a:solidFill>
              <a:latin typeface="Microsoft JhengHei"/>
              <a:ea typeface="Microsoft JhengHei"/>
              <a:cs typeface="Microsoft JhengHei"/>
              <a:sym typeface="Microsoft JhengHei"/>
            </a:endParaRPr>
          </a:p>
        </p:txBody>
      </p:sp>
      <p:sp>
        <p:nvSpPr>
          <p:cNvPr id="410" name="Google Shape;410;p21"/>
          <p:cNvSpPr txBox="1"/>
          <p:nvPr>
            <p:ph type="title"/>
          </p:nvPr>
        </p:nvSpPr>
        <p:spPr>
          <a:xfrm>
            <a:off x="13023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點點貸客戶群</a:t>
            </a:r>
            <a:endParaRPr>
              <a:latin typeface="Microsoft JhengHei"/>
              <a:ea typeface="Microsoft JhengHei"/>
              <a:cs typeface="Microsoft JhengHei"/>
              <a:sym typeface="Microsoft JhengHei"/>
            </a:endParaRPr>
          </a:p>
        </p:txBody>
      </p:sp>
      <p:pic>
        <p:nvPicPr>
          <p:cNvPr id="411" name="Google Shape;411;p21"/>
          <p:cNvPicPr preferRelativeResize="0"/>
          <p:nvPr/>
        </p:nvPicPr>
        <p:blipFill rotWithShape="1">
          <a:blip r:embed="rId3">
            <a:alphaModFix/>
          </a:blip>
          <a:srcRect b="0" l="0" r="0" t="0"/>
          <a:stretch/>
        </p:blipFill>
        <p:spPr>
          <a:xfrm>
            <a:off x="624425" y="3481371"/>
            <a:ext cx="1275300" cy="1275300"/>
          </a:xfrm>
          <a:prstGeom prst="rect">
            <a:avLst/>
          </a:prstGeom>
          <a:noFill/>
          <a:ln>
            <a:noFill/>
          </a:ln>
        </p:spPr>
      </p:pic>
      <p:sp>
        <p:nvSpPr>
          <p:cNvPr id="412" name="Google Shape;412;p21"/>
          <p:cNvSpPr txBox="1"/>
          <p:nvPr/>
        </p:nvSpPr>
        <p:spPr>
          <a:xfrm>
            <a:off x="2114175" y="3740875"/>
            <a:ext cx="2120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2.9萬人</a:t>
            </a:r>
            <a:endParaRPr b="1" i="0" sz="1800" u="none" cap="none" strike="noStrike">
              <a:solidFill>
                <a:schemeClr val="accent1"/>
              </a:solidFill>
              <a:latin typeface="Microsoft JhengHei"/>
              <a:ea typeface="Microsoft JhengHei"/>
              <a:cs typeface="Microsoft JhengHei"/>
              <a:sym typeface="Microsoft JhengHei"/>
            </a:endParaRPr>
          </a:p>
          <a:p>
            <a:pPr indent="0" lvl="0" marL="0" marR="0" rtl="0" algn="l">
              <a:lnSpc>
                <a:spcPct val="200000"/>
              </a:lnSpc>
              <a:spcBef>
                <a:spcPts val="0"/>
              </a:spcBef>
              <a:spcAft>
                <a:spcPts val="0"/>
              </a:spcAft>
              <a:buClr>
                <a:srgbClr val="000000"/>
              </a:buClr>
              <a:buSzPts val="1800"/>
              <a:buFont typeface="Arial"/>
              <a:buNone/>
            </a:pPr>
            <a:r>
              <a:rPr b="1" i="0" lang="zh-TW" sz="1800" u="none" cap="none" strike="noStrike">
                <a:solidFill>
                  <a:schemeClr val="accent1"/>
                </a:solidFill>
                <a:latin typeface="Microsoft JhengHei"/>
                <a:ea typeface="Microsoft JhengHei"/>
                <a:cs typeface="Microsoft JhengHei"/>
                <a:sym typeface="Microsoft JhengHei"/>
              </a:rPr>
              <a:t>12.04%申購比例</a:t>
            </a:r>
            <a:endParaRPr b="1" i="0" sz="1800" u="none" cap="none" strike="noStrike">
              <a:solidFill>
                <a:schemeClr val="accent1"/>
              </a:solidFill>
              <a:latin typeface="Microsoft JhengHei"/>
              <a:ea typeface="Microsoft JhengHei"/>
              <a:cs typeface="Microsoft JhengHei"/>
              <a:sym typeface="Microsoft JhengHei"/>
            </a:endParaRPr>
          </a:p>
        </p:txBody>
      </p:sp>
      <p:pic>
        <p:nvPicPr>
          <p:cNvPr id="413" name="Google Shape;413;p21"/>
          <p:cNvPicPr preferRelativeResize="0"/>
          <p:nvPr/>
        </p:nvPicPr>
        <p:blipFill rotWithShape="1">
          <a:blip r:embed="rId4">
            <a:alphaModFix/>
          </a:blip>
          <a:srcRect b="0" l="0" r="0" t="0"/>
          <a:stretch/>
        </p:blipFill>
        <p:spPr>
          <a:xfrm>
            <a:off x="440700" y="319701"/>
            <a:ext cx="877325" cy="877300"/>
          </a:xfrm>
          <a:prstGeom prst="rect">
            <a:avLst/>
          </a:prstGeom>
          <a:noFill/>
          <a:ln>
            <a:noFill/>
          </a:ln>
        </p:spPr>
      </p:pic>
      <p:pic>
        <p:nvPicPr>
          <p:cNvPr id="414" name="Google Shape;414;p21"/>
          <p:cNvPicPr preferRelativeResize="0"/>
          <p:nvPr/>
        </p:nvPicPr>
        <p:blipFill rotWithShape="1">
          <a:blip r:embed="rId5">
            <a:alphaModFix/>
          </a:blip>
          <a:srcRect b="0" l="0" r="0" t="0"/>
          <a:stretch/>
        </p:blipFill>
        <p:spPr>
          <a:xfrm>
            <a:off x="6694921" y="3571096"/>
            <a:ext cx="1341805" cy="1435003"/>
          </a:xfrm>
          <a:prstGeom prst="rect">
            <a:avLst/>
          </a:prstGeom>
          <a:noFill/>
          <a:ln>
            <a:noFill/>
          </a:ln>
        </p:spPr>
      </p:pic>
      <p:pic>
        <p:nvPicPr>
          <p:cNvPr id="415" name="Google Shape;415;p21"/>
          <p:cNvPicPr preferRelativeResize="0"/>
          <p:nvPr/>
        </p:nvPicPr>
        <p:blipFill rotWithShape="1">
          <a:blip r:embed="rId6">
            <a:alphaModFix/>
          </a:blip>
          <a:srcRect b="0" l="0" r="0" t="0"/>
          <a:stretch/>
        </p:blipFill>
        <p:spPr>
          <a:xfrm>
            <a:off x="5385650" y="3306186"/>
            <a:ext cx="1088945" cy="1164580"/>
          </a:xfrm>
          <a:prstGeom prst="rect">
            <a:avLst/>
          </a:prstGeom>
          <a:noFill/>
          <a:ln>
            <a:noFill/>
          </a:ln>
        </p:spPr>
      </p:pic>
      <p:grpSp>
        <p:nvGrpSpPr>
          <p:cNvPr id="416" name="Google Shape;416;p21"/>
          <p:cNvGrpSpPr/>
          <p:nvPr/>
        </p:nvGrpSpPr>
        <p:grpSpPr>
          <a:xfrm>
            <a:off x="3770700" y="1741525"/>
            <a:ext cx="1437175" cy="1275300"/>
            <a:chOff x="3770700" y="1741525"/>
            <a:chExt cx="1437175" cy="1275300"/>
          </a:xfrm>
        </p:grpSpPr>
        <p:sp>
          <p:nvSpPr>
            <p:cNvPr id="417" name="Google Shape;417;p21"/>
            <p:cNvSpPr/>
            <p:nvPr/>
          </p:nvSpPr>
          <p:spPr>
            <a:xfrm>
              <a:off x="3794275" y="1741525"/>
              <a:ext cx="1413600" cy="12753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18" name="Google Shape;418;p21"/>
            <p:cNvSpPr txBox="1"/>
            <p:nvPr/>
          </p:nvSpPr>
          <p:spPr>
            <a:xfrm>
              <a:off x="3770700" y="2163625"/>
              <a:ext cx="136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zh-TW" sz="1600" u="none" cap="none" strike="noStrike">
                  <a:solidFill>
                    <a:schemeClr val="lt1"/>
                  </a:solidFill>
                  <a:latin typeface="Microsoft JhengHei"/>
                  <a:ea typeface="Microsoft JhengHei"/>
                  <a:cs typeface="Microsoft JhengHei"/>
                  <a:sym typeface="Microsoft JhengHei"/>
                </a:rPr>
                <a:t>補強舊方案</a:t>
              </a:r>
              <a:endParaRPr b="0" i="0" sz="1400" u="none" cap="none" strike="noStrike">
                <a:solidFill>
                  <a:srgbClr val="000000"/>
                </a:solidFill>
                <a:latin typeface="Microsoft JhengHei"/>
                <a:ea typeface="Microsoft JhengHei"/>
                <a:cs typeface="Microsoft JhengHei"/>
                <a:sym typeface="Microsoft JhengHei"/>
              </a:endParaRPr>
            </a:p>
          </p:txBody>
        </p:sp>
      </p:grpSp>
      <p:sp>
        <p:nvSpPr>
          <p:cNvPr id="419" name="Google Shape;419;p21"/>
          <p:cNvSpPr/>
          <p:nvPr/>
        </p:nvSpPr>
        <p:spPr>
          <a:xfrm>
            <a:off x="2141450" y="4154323"/>
            <a:ext cx="102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20" name="Google Shape;420;p21"/>
          <p:cNvSpPr/>
          <p:nvPr/>
        </p:nvSpPr>
        <p:spPr>
          <a:xfrm>
            <a:off x="2141450" y="4689198"/>
            <a:ext cx="168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pic>
        <p:nvPicPr>
          <p:cNvPr id="421" name="Google Shape;421;p21"/>
          <p:cNvPicPr preferRelativeResize="0"/>
          <p:nvPr/>
        </p:nvPicPr>
        <p:blipFill rotWithShape="1">
          <a:blip r:embed="rId7">
            <a:alphaModFix/>
          </a:blip>
          <a:srcRect b="0" l="0" r="0" t="0"/>
          <a:stretch/>
        </p:blipFill>
        <p:spPr>
          <a:xfrm>
            <a:off x="3770700" y="1316372"/>
            <a:ext cx="787475" cy="666781"/>
          </a:xfrm>
          <a:prstGeom prst="rect">
            <a:avLst/>
          </a:prstGeom>
          <a:noFill/>
          <a:ln>
            <a:noFill/>
          </a:ln>
        </p:spPr>
      </p:pic>
      <p:pic>
        <p:nvPicPr>
          <p:cNvPr id="422" name="Google Shape;422;p21"/>
          <p:cNvPicPr preferRelativeResize="0"/>
          <p:nvPr/>
        </p:nvPicPr>
        <p:blipFill rotWithShape="1">
          <a:blip r:embed="rId8">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3"/>
          <p:cNvSpPr/>
          <p:nvPr/>
        </p:nvSpPr>
        <p:spPr>
          <a:xfrm>
            <a:off x="1403350" y="809575"/>
            <a:ext cx="18978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28" name="Google Shape;428;p23"/>
          <p:cNvSpPr txBox="1"/>
          <p:nvPr>
            <p:ph idx="1" type="body"/>
          </p:nvPr>
        </p:nvSpPr>
        <p:spPr>
          <a:xfrm>
            <a:off x="311700" y="1276638"/>
            <a:ext cx="8520600" cy="3292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b="1" lang="zh-TW" sz="1800">
                <a:solidFill>
                  <a:schemeClr val="accent1"/>
                </a:solidFill>
                <a:latin typeface="Microsoft JhengHei"/>
                <a:ea typeface="Microsoft JhengHei"/>
                <a:cs typeface="Microsoft JhengHei"/>
                <a:sym typeface="Microsoft JhengHei"/>
              </a:rPr>
              <a:t>特徵：</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有一定收入的青壯年	</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數位通路指標高</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購買基金比例第二高</a:t>
            </a:r>
            <a:endParaRPr b="1" sz="1800">
              <a:solidFill>
                <a:schemeClr val="accent1"/>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Clr>
                <a:schemeClr val="accent1"/>
              </a:buClr>
              <a:buSzPts val="1800"/>
              <a:buFont typeface="Microsoft JhengHei"/>
              <a:buAutoNum type="arabicPeriod"/>
            </a:pPr>
            <a:r>
              <a:rPr b="1" lang="zh-TW" sz="1800">
                <a:solidFill>
                  <a:schemeClr val="accent1"/>
                </a:solidFill>
                <a:latin typeface="Microsoft JhengHei"/>
                <a:ea typeface="Microsoft JhengHei"/>
                <a:cs typeface="Microsoft JhengHei"/>
                <a:sym typeface="Microsoft JhengHei"/>
              </a:rPr>
              <a:t>台新大客戶</a:t>
            </a:r>
            <a:endParaRPr b="1" sz="1800">
              <a:solidFill>
                <a:schemeClr val="accent1"/>
              </a:solidFill>
              <a:latin typeface="Microsoft JhengHei"/>
              <a:ea typeface="Microsoft JhengHei"/>
              <a:cs typeface="Microsoft JhengHei"/>
              <a:sym typeface="Microsoft JhengHei"/>
            </a:endParaRPr>
          </a:p>
        </p:txBody>
      </p:sp>
      <p:sp>
        <p:nvSpPr>
          <p:cNvPr id="429" name="Google Shape;429;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430" name="Google Shape;430;p23"/>
          <p:cNvSpPr txBox="1"/>
          <p:nvPr/>
        </p:nvSpPr>
        <p:spPr>
          <a:xfrm>
            <a:off x="5489925" y="1464463"/>
            <a:ext cx="35106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舊戶手續費優惠</a:t>
            </a:r>
            <a:endParaRPr b="1" i="0" sz="1800" u="none" cap="none" strike="noStrike">
              <a:solidFill>
                <a:schemeClr val="accent1"/>
              </a:solidFill>
              <a:latin typeface="Microsoft JhengHei"/>
              <a:ea typeface="Microsoft JhengHei"/>
              <a:cs typeface="Microsoft JhengHei"/>
              <a:sym typeface="Microsoft JhengHei"/>
            </a:endParaRPr>
          </a:p>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給予優惠券(類似證券大戶)</a:t>
            </a:r>
            <a:endParaRPr b="1" i="0" sz="1800" u="none" cap="none" strike="noStrike">
              <a:solidFill>
                <a:schemeClr val="accent1"/>
              </a:solidFill>
              <a:latin typeface="Microsoft JhengHei"/>
              <a:ea typeface="Microsoft JhengHei"/>
              <a:cs typeface="Microsoft JhengHei"/>
              <a:sym typeface="Microsoft JhengHei"/>
            </a:endParaRPr>
          </a:p>
          <a:p>
            <a:pPr indent="-342900" lvl="0" marL="457200" marR="0" rtl="0" algn="l">
              <a:lnSpc>
                <a:spcPct val="200000"/>
              </a:lnSpc>
              <a:spcBef>
                <a:spcPts val="0"/>
              </a:spcBef>
              <a:spcAft>
                <a:spcPts val="0"/>
              </a:spcAft>
              <a:buClr>
                <a:schemeClr val="accent1"/>
              </a:buClr>
              <a:buSzPts val="1800"/>
              <a:buFont typeface="Microsoft JhengHei"/>
              <a:buAutoNum type="arabicPeriod"/>
            </a:pPr>
            <a:r>
              <a:rPr b="1" i="0" lang="zh-TW" sz="1800" u="none" cap="none" strike="noStrike">
                <a:solidFill>
                  <a:schemeClr val="accent1"/>
                </a:solidFill>
                <a:latin typeface="Microsoft JhengHei"/>
                <a:ea typeface="Microsoft JhengHei"/>
                <a:cs typeface="Microsoft JhengHei"/>
                <a:sym typeface="Microsoft JhengHei"/>
              </a:rPr>
              <a:t>抽獎活動</a:t>
            </a:r>
            <a:endParaRPr b="1" i="0" sz="1800" u="none" cap="none" strike="noStrike">
              <a:solidFill>
                <a:schemeClr val="accent1"/>
              </a:solidFill>
              <a:latin typeface="Microsoft JhengHei"/>
              <a:ea typeface="Microsoft JhengHei"/>
              <a:cs typeface="Microsoft JhengHei"/>
              <a:sym typeface="Microsoft JhengHei"/>
            </a:endParaRPr>
          </a:p>
        </p:txBody>
      </p:sp>
      <p:sp>
        <p:nvSpPr>
          <p:cNvPr id="431" name="Google Shape;431;p23"/>
          <p:cNvSpPr txBox="1"/>
          <p:nvPr>
            <p:ph type="title"/>
          </p:nvPr>
        </p:nvSpPr>
        <p:spPr>
          <a:xfrm>
            <a:off x="1318025" y="391350"/>
            <a:ext cx="75141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金主不要走</a:t>
            </a:r>
            <a:endParaRPr>
              <a:latin typeface="Microsoft JhengHei"/>
              <a:ea typeface="Microsoft JhengHei"/>
              <a:cs typeface="Microsoft JhengHei"/>
              <a:sym typeface="Microsoft JhengHei"/>
            </a:endParaRPr>
          </a:p>
        </p:txBody>
      </p:sp>
      <p:sp>
        <p:nvSpPr>
          <p:cNvPr id="432" name="Google Shape;432;p23"/>
          <p:cNvSpPr/>
          <p:nvPr/>
        </p:nvSpPr>
        <p:spPr>
          <a:xfrm>
            <a:off x="3986225" y="1741525"/>
            <a:ext cx="1221600" cy="12753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33" name="Google Shape;433;p23"/>
          <p:cNvSpPr txBox="1"/>
          <p:nvPr/>
        </p:nvSpPr>
        <p:spPr>
          <a:xfrm>
            <a:off x="4065388" y="2163613"/>
            <a:ext cx="847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zh-TW" sz="1600" u="none" cap="none" strike="noStrike">
                <a:solidFill>
                  <a:schemeClr val="lt1"/>
                </a:solidFill>
                <a:latin typeface="Microsoft JhengHei"/>
                <a:ea typeface="Microsoft JhengHei"/>
                <a:cs typeface="Microsoft JhengHei"/>
                <a:sym typeface="Microsoft JhengHei"/>
              </a:rPr>
              <a:t>新策略</a:t>
            </a:r>
            <a:endParaRPr b="0" i="0" sz="1400" u="none" cap="none" strike="noStrike">
              <a:solidFill>
                <a:srgbClr val="000000"/>
              </a:solidFill>
              <a:latin typeface="Microsoft JhengHei"/>
              <a:ea typeface="Microsoft JhengHei"/>
              <a:cs typeface="Microsoft JhengHei"/>
              <a:sym typeface="Microsoft JhengHei"/>
            </a:endParaRPr>
          </a:p>
        </p:txBody>
      </p:sp>
      <p:pic>
        <p:nvPicPr>
          <p:cNvPr id="434" name="Google Shape;434;p23"/>
          <p:cNvPicPr preferRelativeResize="0"/>
          <p:nvPr/>
        </p:nvPicPr>
        <p:blipFill rotWithShape="1">
          <a:blip r:embed="rId3">
            <a:alphaModFix/>
          </a:blip>
          <a:srcRect b="0" l="0" r="0" t="0"/>
          <a:stretch/>
        </p:blipFill>
        <p:spPr>
          <a:xfrm>
            <a:off x="470225" y="259375"/>
            <a:ext cx="847800" cy="847800"/>
          </a:xfrm>
          <a:prstGeom prst="rect">
            <a:avLst/>
          </a:prstGeom>
          <a:noFill/>
          <a:ln>
            <a:noFill/>
          </a:ln>
        </p:spPr>
      </p:pic>
      <p:pic>
        <p:nvPicPr>
          <p:cNvPr id="435" name="Google Shape;435;p23"/>
          <p:cNvPicPr preferRelativeResize="0"/>
          <p:nvPr/>
        </p:nvPicPr>
        <p:blipFill rotWithShape="1">
          <a:blip r:embed="rId4">
            <a:alphaModFix/>
          </a:blip>
          <a:srcRect b="0" l="0" r="0" t="0"/>
          <a:stretch/>
        </p:blipFill>
        <p:spPr>
          <a:xfrm>
            <a:off x="624425" y="3481371"/>
            <a:ext cx="1275300" cy="1275300"/>
          </a:xfrm>
          <a:prstGeom prst="rect">
            <a:avLst/>
          </a:prstGeom>
          <a:noFill/>
          <a:ln>
            <a:noFill/>
          </a:ln>
        </p:spPr>
      </p:pic>
      <p:sp>
        <p:nvSpPr>
          <p:cNvPr id="436" name="Google Shape;436;p23"/>
          <p:cNvSpPr txBox="1"/>
          <p:nvPr/>
        </p:nvSpPr>
        <p:spPr>
          <a:xfrm>
            <a:off x="2114175" y="3740875"/>
            <a:ext cx="2120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800"/>
              <a:buFont typeface="Arial"/>
              <a:buNone/>
            </a:pPr>
            <a:r>
              <a:rPr b="1" lang="zh-TW" sz="1800">
                <a:solidFill>
                  <a:schemeClr val="accent1"/>
                </a:solidFill>
                <a:latin typeface="Microsoft JhengHei"/>
                <a:ea typeface="Microsoft JhengHei"/>
                <a:cs typeface="Microsoft JhengHei"/>
                <a:sym typeface="Microsoft JhengHei"/>
              </a:rPr>
              <a:t>1.5</a:t>
            </a:r>
            <a:r>
              <a:rPr b="1" i="0" lang="zh-TW" sz="1800" u="none" cap="none" strike="noStrike">
                <a:solidFill>
                  <a:schemeClr val="accent1"/>
                </a:solidFill>
                <a:latin typeface="Microsoft JhengHei"/>
                <a:ea typeface="Microsoft JhengHei"/>
                <a:cs typeface="Microsoft JhengHei"/>
                <a:sym typeface="Microsoft JhengHei"/>
              </a:rPr>
              <a:t>萬人</a:t>
            </a:r>
            <a:endParaRPr b="1" i="0" sz="1800" u="none" cap="none" strike="noStrike">
              <a:solidFill>
                <a:schemeClr val="accent1"/>
              </a:solidFill>
              <a:latin typeface="Microsoft JhengHei"/>
              <a:ea typeface="Microsoft JhengHei"/>
              <a:cs typeface="Microsoft JhengHei"/>
              <a:sym typeface="Microsoft JhengHei"/>
            </a:endParaRPr>
          </a:p>
          <a:p>
            <a:pPr indent="0" lvl="0" marL="0" marR="0" rtl="0" algn="l">
              <a:lnSpc>
                <a:spcPct val="200000"/>
              </a:lnSpc>
              <a:spcBef>
                <a:spcPts val="0"/>
              </a:spcBef>
              <a:spcAft>
                <a:spcPts val="0"/>
              </a:spcAft>
              <a:buClr>
                <a:srgbClr val="000000"/>
              </a:buClr>
              <a:buSzPts val="1800"/>
              <a:buFont typeface="Arial"/>
              <a:buNone/>
            </a:pPr>
            <a:r>
              <a:rPr b="1" lang="zh-TW" sz="1800">
                <a:solidFill>
                  <a:schemeClr val="accent1"/>
                </a:solidFill>
                <a:latin typeface="Microsoft JhengHei"/>
                <a:ea typeface="Microsoft JhengHei"/>
                <a:cs typeface="Microsoft JhengHei"/>
                <a:sym typeface="Microsoft JhengHei"/>
              </a:rPr>
              <a:t>17.34%</a:t>
            </a:r>
            <a:r>
              <a:rPr b="1" i="0" lang="zh-TW" sz="1800" u="none" cap="none" strike="noStrike">
                <a:solidFill>
                  <a:schemeClr val="accent1"/>
                </a:solidFill>
                <a:latin typeface="Microsoft JhengHei"/>
                <a:ea typeface="Microsoft JhengHei"/>
                <a:cs typeface="Microsoft JhengHei"/>
                <a:sym typeface="Microsoft JhengHei"/>
              </a:rPr>
              <a:t>申購比例</a:t>
            </a:r>
            <a:endParaRPr b="1" i="0" sz="1800" u="none" cap="none" strike="noStrike">
              <a:solidFill>
                <a:schemeClr val="accent1"/>
              </a:solidFill>
              <a:latin typeface="Microsoft JhengHei"/>
              <a:ea typeface="Microsoft JhengHei"/>
              <a:cs typeface="Microsoft JhengHei"/>
              <a:sym typeface="Microsoft JhengHei"/>
            </a:endParaRPr>
          </a:p>
        </p:txBody>
      </p:sp>
      <p:pic>
        <p:nvPicPr>
          <p:cNvPr id="437" name="Google Shape;437;p23"/>
          <p:cNvPicPr preferRelativeResize="0"/>
          <p:nvPr/>
        </p:nvPicPr>
        <p:blipFill rotWithShape="1">
          <a:blip r:embed="rId5">
            <a:alphaModFix/>
          </a:blip>
          <a:srcRect b="0" l="0" r="0" t="0"/>
          <a:stretch/>
        </p:blipFill>
        <p:spPr>
          <a:xfrm>
            <a:off x="5528350" y="3481375"/>
            <a:ext cx="1439050" cy="1439050"/>
          </a:xfrm>
          <a:prstGeom prst="rect">
            <a:avLst/>
          </a:prstGeom>
          <a:noFill/>
          <a:ln>
            <a:noFill/>
          </a:ln>
        </p:spPr>
      </p:pic>
      <p:pic>
        <p:nvPicPr>
          <p:cNvPr id="438" name="Google Shape;438;p23"/>
          <p:cNvPicPr preferRelativeResize="0"/>
          <p:nvPr/>
        </p:nvPicPr>
        <p:blipFill rotWithShape="1">
          <a:blip r:embed="rId6">
            <a:alphaModFix/>
          </a:blip>
          <a:srcRect b="0" l="0" r="0" t="0"/>
          <a:stretch/>
        </p:blipFill>
        <p:spPr>
          <a:xfrm>
            <a:off x="7108025" y="3155575"/>
            <a:ext cx="1439050" cy="1439050"/>
          </a:xfrm>
          <a:prstGeom prst="rect">
            <a:avLst/>
          </a:prstGeom>
          <a:noFill/>
          <a:ln>
            <a:noFill/>
          </a:ln>
        </p:spPr>
      </p:pic>
      <p:sp>
        <p:nvSpPr>
          <p:cNvPr id="439" name="Google Shape;439;p23"/>
          <p:cNvSpPr/>
          <p:nvPr/>
        </p:nvSpPr>
        <p:spPr>
          <a:xfrm>
            <a:off x="2141450" y="4168612"/>
            <a:ext cx="102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440" name="Google Shape;440;p23"/>
          <p:cNvSpPr/>
          <p:nvPr/>
        </p:nvSpPr>
        <p:spPr>
          <a:xfrm>
            <a:off x="2141450" y="4703487"/>
            <a:ext cx="1681500" cy="141300"/>
          </a:xfrm>
          <a:prstGeom prst="roundRect">
            <a:avLst>
              <a:gd fmla="val 16667" name="adj"/>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pic>
        <p:nvPicPr>
          <p:cNvPr id="441" name="Google Shape;441;p23"/>
          <p:cNvPicPr preferRelativeResize="0"/>
          <p:nvPr/>
        </p:nvPicPr>
        <p:blipFill rotWithShape="1">
          <a:blip r:embed="rId7">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grpSp>
        <p:nvGrpSpPr>
          <p:cNvPr id="447" name="Google Shape;447;p24"/>
          <p:cNvGrpSpPr/>
          <p:nvPr/>
        </p:nvGrpSpPr>
        <p:grpSpPr>
          <a:xfrm>
            <a:off x="0" y="91075"/>
            <a:ext cx="4594162" cy="4983752"/>
            <a:chOff x="646100" y="73595"/>
            <a:chExt cx="5697125" cy="4967855"/>
          </a:xfrm>
        </p:grpSpPr>
        <p:sp>
          <p:nvSpPr>
            <p:cNvPr id="448" name="Google Shape;448;p24"/>
            <p:cNvSpPr/>
            <p:nvPr/>
          </p:nvSpPr>
          <p:spPr>
            <a:xfrm>
              <a:off x="646100" y="2003047"/>
              <a:ext cx="1725300" cy="1332600"/>
            </a:xfrm>
            <a:prstGeom prst="ellipse">
              <a:avLst/>
            </a:prstGeom>
            <a:solidFill>
              <a:srgbClr val="D9EAD3">
                <a:alpha val="70588"/>
              </a:srgbClr>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手T貸</a:t>
              </a:r>
              <a:endParaRPr b="0" i="0" sz="1400" u="none" cap="none" strike="noStrike">
                <a:solidFill>
                  <a:srgbClr val="000000"/>
                </a:solidFill>
                <a:latin typeface="Microsoft JhengHei"/>
                <a:ea typeface="Microsoft JhengHei"/>
                <a:cs typeface="Microsoft JhengHei"/>
                <a:sym typeface="Microsoft JhengHei"/>
              </a:endParaRPr>
            </a:p>
          </p:txBody>
        </p:sp>
        <p:sp>
          <p:nvSpPr>
            <p:cNvPr id="449" name="Google Shape;449;p24"/>
            <p:cNvSpPr/>
            <p:nvPr/>
          </p:nvSpPr>
          <p:spPr>
            <a:xfrm>
              <a:off x="1862153" y="73595"/>
              <a:ext cx="1869000" cy="1540800"/>
            </a:xfrm>
            <a:prstGeom prst="ellipse">
              <a:avLst/>
            </a:prstGeom>
            <a:solidFill>
              <a:srgbClr val="F55E61">
                <a:alpha val="2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點點貸</a:t>
              </a:r>
              <a:endParaRPr b="0" i="0" sz="1400" u="none" cap="none" strike="noStrike">
                <a:solidFill>
                  <a:srgbClr val="000000"/>
                </a:solidFill>
                <a:latin typeface="Microsoft JhengHei"/>
                <a:ea typeface="Microsoft JhengHei"/>
                <a:cs typeface="Microsoft JhengHei"/>
                <a:sym typeface="Microsoft JhengHei"/>
              </a:endParaRPr>
            </a:p>
          </p:txBody>
        </p:sp>
        <p:sp>
          <p:nvSpPr>
            <p:cNvPr id="450" name="Google Shape;450;p24"/>
            <p:cNvSpPr/>
            <p:nvPr/>
          </p:nvSpPr>
          <p:spPr>
            <a:xfrm rot="552">
              <a:off x="3501182" y="102580"/>
              <a:ext cx="1869300" cy="1482600"/>
            </a:xfrm>
            <a:prstGeom prst="ellipse">
              <a:avLst/>
            </a:prstGeom>
            <a:solidFill>
              <a:srgbClr val="D9D2E9">
                <a:alpha val="83921"/>
              </a:srgbClr>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卡友貸</a:t>
              </a:r>
              <a:endParaRPr b="0" i="0" sz="1400" u="none" cap="none" strike="noStrike">
                <a:solidFill>
                  <a:srgbClr val="000000"/>
                </a:solidFill>
                <a:latin typeface="Microsoft JhengHei"/>
                <a:ea typeface="Microsoft JhengHei"/>
                <a:cs typeface="Microsoft JhengHei"/>
                <a:sym typeface="Microsoft JhengHei"/>
              </a:endParaRPr>
            </a:p>
          </p:txBody>
        </p:sp>
        <p:sp>
          <p:nvSpPr>
            <p:cNvPr id="451" name="Google Shape;451;p24"/>
            <p:cNvSpPr/>
            <p:nvPr/>
          </p:nvSpPr>
          <p:spPr>
            <a:xfrm>
              <a:off x="817992" y="893795"/>
              <a:ext cx="1381500" cy="1176900"/>
            </a:xfrm>
            <a:prstGeom prst="ellipse">
              <a:avLst/>
            </a:prstGeom>
            <a:solidFill>
              <a:srgbClr val="FFE599">
                <a:alpha val="73725"/>
              </a:srgbClr>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金主</a:t>
              </a:r>
              <a:endParaRPr b="0" i="0" sz="1400" u="none" cap="none" strike="noStrike">
                <a:solidFill>
                  <a:srgbClr val="000000"/>
                </a:solidFill>
                <a:latin typeface="Microsoft JhengHei"/>
                <a:ea typeface="Microsoft JhengHei"/>
                <a:cs typeface="Microsoft JhengHei"/>
                <a:sym typeface="Microsoft JhengHei"/>
              </a:endParaRPr>
            </a:p>
          </p:txBody>
        </p:sp>
        <p:sp>
          <p:nvSpPr>
            <p:cNvPr id="452" name="Google Shape;452;p24"/>
            <p:cNvSpPr/>
            <p:nvPr/>
          </p:nvSpPr>
          <p:spPr>
            <a:xfrm>
              <a:off x="4474225" y="963547"/>
              <a:ext cx="1869000" cy="1482900"/>
            </a:xfrm>
            <a:prstGeom prst="ellipse">
              <a:avLst/>
            </a:prstGeom>
            <a:solidFill>
              <a:srgbClr val="FFE599">
                <a:alpha val="73725"/>
              </a:srgbClr>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推銷</a:t>
              </a:r>
              <a:endParaRPr b="1" i="0" sz="2300" u="none" cap="none" strike="noStrike">
                <a:solidFill>
                  <a:schemeClr val="accent1"/>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2300"/>
                <a:buFont typeface="Arial"/>
                <a:buNone/>
              </a:pPr>
              <a:r>
                <a:rPr b="1" i="0" lang="zh-TW" sz="2300" u="none" cap="none" strike="noStrike">
                  <a:solidFill>
                    <a:schemeClr val="accent1"/>
                  </a:solidFill>
                  <a:latin typeface="Microsoft JhengHei"/>
                  <a:ea typeface="Microsoft JhengHei"/>
                  <a:cs typeface="Microsoft JhengHei"/>
                  <a:sym typeface="Microsoft JhengHei"/>
                </a:rPr>
                <a:t>信用卡</a:t>
              </a:r>
              <a:endParaRPr b="0" i="0" sz="1400" u="none" cap="none" strike="noStrike">
                <a:solidFill>
                  <a:srgbClr val="000000"/>
                </a:solidFill>
                <a:latin typeface="Microsoft JhengHei"/>
                <a:ea typeface="Microsoft JhengHei"/>
                <a:cs typeface="Microsoft JhengHei"/>
                <a:sym typeface="Microsoft JhengHei"/>
              </a:endParaRPr>
            </a:p>
          </p:txBody>
        </p:sp>
        <p:cxnSp>
          <p:nvCxnSpPr>
            <p:cNvPr id="453" name="Google Shape;453;p24"/>
            <p:cNvCxnSpPr>
              <a:stCxn id="449" idx="4"/>
            </p:cNvCxnSpPr>
            <p:nvPr/>
          </p:nvCxnSpPr>
          <p:spPr>
            <a:xfrm>
              <a:off x="2796653" y="1614395"/>
              <a:ext cx="495900" cy="2301600"/>
            </a:xfrm>
            <a:prstGeom prst="straightConnector1">
              <a:avLst/>
            </a:prstGeom>
            <a:noFill/>
            <a:ln cap="flat" cmpd="sng" w="9525">
              <a:solidFill>
                <a:schemeClr val="dk2"/>
              </a:solidFill>
              <a:prstDash val="solid"/>
              <a:round/>
              <a:headEnd len="sm" w="sm" type="none"/>
              <a:tailEnd len="sm" w="sm" type="none"/>
            </a:ln>
          </p:spPr>
        </p:cxnSp>
        <p:pic>
          <p:nvPicPr>
            <p:cNvPr id="454" name="Google Shape;454;p24"/>
            <p:cNvPicPr preferRelativeResize="0"/>
            <p:nvPr/>
          </p:nvPicPr>
          <p:blipFill rotWithShape="1">
            <a:blip r:embed="rId3">
              <a:alphaModFix/>
            </a:blip>
            <a:srcRect b="0" l="0" r="0" t="0"/>
            <a:stretch/>
          </p:blipFill>
          <p:spPr>
            <a:xfrm>
              <a:off x="2742798" y="3500650"/>
              <a:ext cx="1540800" cy="1540800"/>
            </a:xfrm>
            <a:prstGeom prst="rect">
              <a:avLst/>
            </a:prstGeom>
            <a:noFill/>
            <a:ln>
              <a:noFill/>
            </a:ln>
          </p:spPr>
        </p:pic>
        <p:cxnSp>
          <p:nvCxnSpPr>
            <p:cNvPr id="455" name="Google Shape;455;p24"/>
            <p:cNvCxnSpPr>
              <a:stCxn id="451" idx="5"/>
            </p:cNvCxnSpPr>
            <p:nvPr/>
          </p:nvCxnSpPr>
          <p:spPr>
            <a:xfrm>
              <a:off x="1997176" y="1898342"/>
              <a:ext cx="1314300" cy="2079000"/>
            </a:xfrm>
            <a:prstGeom prst="straightConnector1">
              <a:avLst/>
            </a:prstGeom>
            <a:noFill/>
            <a:ln cap="flat" cmpd="sng" w="9525">
              <a:solidFill>
                <a:schemeClr val="dk2"/>
              </a:solidFill>
              <a:prstDash val="solid"/>
              <a:round/>
              <a:headEnd len="sm" w="sm" type="none"/>
              <a:tailEnd len="sm" w="sm" type="none"/>
            </a:ln>
          </p:spPr>
        </p:cxnSp>
        <p:cxnSp>
          <p:nvCxnSpPr>
            <p:cNvPr id="456" name="Google Shape;456;p24"/>
            <p:cNvCxnSpPr>
              <a:stCxn id="448" idx="5"/>
            </p:cNvCxnSpPr>
            <p:nvPr/>
          </p:nvCxnSpPr>
          <p:spPr>
            <a:xfrm>
              <a:off x="2118736" y="3140492"/>
              <a:ext cx="1193100" cy="852300"/>
            </a:xfrm>
            <a:prstGeom prst="straightConnector1">
              <a:avLst/>
            </a:prstGeom>
            <a:noFill/>
            <a:ln cap="flat" cmpd="sng" w="9525">
              <a:solidFill>
                <a:schemeClr val="dk2"/>
              </a:solidFill>
              <a:prstDash val="solid"/>
              <a:round/>
              <a:headEnd len="sm" w="sm" type="none"/>
              <a:tailEnd len="sm" w="sm" type="none"/>
            </a:ln>
          </p:spPr>
        </p:cxnSp>
        <p:cxnSp>
          <p:nvCxnSpPr>
            <p:cNvPr id="457" name="Google Shape;457;p24"/>
            <p:cNvCxnSpPr>
              <a:stCxn id="450" idx="4"/>
            </p:cNvCxnSpPr>
            <p:nvPr/>
          </p:nvCxnSpPr>
          <p:spPr>
            <a:xfrm flipH="1">
              <a:off x="3311313" y="1585180"/>
              <a:ext cx="1124400" cy="2391900"/>
            </a:xfrm>
            <a:prstGeom prst="straightConnector1">
              <a:avLst/>
            </a:prstGeom>
            <a:noFill/>
            <a:ln cap="flat" cmpd="sng" w="9525">
              <a:solidFill>
                <a:schemeClr val="dk2"/>
              </a:solidFill>
              <a:prstDash val="solid"/>
              <a:round/>
              <a:headEnd len="sm" w="sm" type="none"/>
              <a:tailEnd len="sm" w="sm" type="none"/>
            </a:ln>
          </p:spPr>
        </p:cxnSp>
        <p:cxnSp>
          <p:nvCxnSpPr>
            <p:cNvPr id="458" name="Google Shape;458;p24"/>
            <p:cNvCxnSpPr/>
            <p:nvPr/>
          </p:nvCxnSpPr>
          <p:spPr>
            <a:xfrm flipH="1">
              <a:off x="3330655" y="2446447"/>
              <a:ext cx="1842300" cy="1546500"/>
            </a:xfrm>
            <a:prstGeom prst="straightConnector1">
              <a:avLst/>
            </a:prstGeom>
            <a:noFill/>
            <a:ln cap="flat" cmpd="sng" w="9525">
              <a:solidFill>
                <a:schemeClr val="dk2"/>
              </a:solidFill>
              <a:prstDash val="solid"/>
              <a:round/>
              <a:headEnd len="sm" w="sm" type="none"/>
              <a:tailEnd len="sm" w="sm" type="none"/>
            </a:ln>
          </p:spPr>
        </p:cxnSp>
      </p:grpSp>
      <p:sp>
        <p:nvSpPr>
          <p:cNvPr id="459" name="Google Shape;459;p24"/>
          <p:cNvSpPr txBox="1"/>
          <p:nvPr/>
        </p:nvSpPr>
        <p:spPr>
          <a:xfrm>
            <a:off x="4797750" y="1178125"/>
            <a:ext cx="45942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200000"/>
              </a:lnSpc>
              <a:spcBef>
                <a:spcPts val="0"/>
              </a:spcBef>
              <a:spcAft>
                <a:spcPts val="0"/>
              </a:spcAft>
              <a:buClr>
                <a:srgbClr val="000000"/>
              </a:buClr>
              <a:buSzPts val="1800"/>
              <a:buFont typeface="Microsoft JhengHei"/>
              <a:buChar char="●"/>
            </a:pPr>
            <a:r>
              <a:rPr b="1" i="0" lang="zh-TW" sz="1800" u="none" cap="none" strike="noStrike">
                <a:solidFill>
                  <a:srgbClr val="000000"/>
                </a:solidFill>
                <a:latin typeface="Microsoft JhengHei"/>
                <a:ea typeface="Microsoft JhengHei"/>
                <a:cs typeface="Microsoft JhengHei"/>
                <a:sym typeface="Microsoft JhengHei"/>
              </a:rPr>
              <a:t>23~35歲網路普及率高</a:t>
            </a:r>
            <a:endParaRPr b="1" i="0" sz="1800" u="none" cap="none" strike="noStrike">
              <a:solidFill>
                <a:srgbClr val="000000"/>
              </a:solidFill>
              <a:latin typeface="Microsoft JhengHei"/>
              <a:ea typeface="Microsoft JhengHei"/>
              <a:cs typeface="Microsoft JhengHei"/>
              <a:sym typeface="Microsoft JhengHei"/>
            </a:endParaRPr>
          </a:p>
          <a:p>
            <a:pPr indent="-342900" lvl="0" marL="457200" marR="0" rtl="0" algn="l">
              <a:lnSpc>
                <a:spcPct val="200000"/>
              </a:lnSpc>
              <a:spcBef>
                <a:spcPts val="0"/>
              </a:spcBef>
              <a:spcAft>
                <a:spcPts val="0"/>
              </a:spcAft>
              <a:buClr>
                <a:srgbClr val="000000"/>
              </a:buClr>
              <a:buSzPts val="1800"/>
              <a:buFont typeface="Microsoft JhengHei"/>
              <a:buChar char="●"/>
            </a:pPr>
            <a:r>
              <a:rPr b="1" i="0" lang="zh-TW" sz="1800" u="none" cap="none" strike="noStrike">
                <a:solidFill>
                  <a:srgbClr val="000000"/>
                </a:solidFill>
                <a:latin typeface="Microsoft JhengHei"/>
                <a:ea typeface="Microsoft JhengHei"/>
                <a:cs typeface="Microsoft JhengHei"/>
                <a:sym typeface="Microsoft JhengHei"/>
              </a:rPr>
              <a:t>申購信貸與數位通路互動指標高相關</a:t>
            </a:r>
            <a:endParaRPr b="1" i="0" sz="1800" u="none" cap="none" strike="noStrike">
              <a:solidFill>
                <a:srgbClr val="000000"/>
              </a:solidFill>
              <a:latin typeface="Microsoft JhengHei"/>
              <a:ea typeface="Microsoft JhengHei"/>
              <a:cs typeface="Microsoft JhengHei"/>
              <a:sym typeface="Microsoft JhengHei"/>
            </a:endParaRPr>
          </a:p>
          <a:p>
            <a:pPr indent="-342900" lvl="0" marL="457200" marR="0" rtl="0" algn="l">
              <a:lnSpc>
                <a:spcPct val="200000"/>
              </a:lnSpc>
              <a:spcBef>
                <a:spcPts val="0"/>
              </a:spcBef>
              <a:spcAft>
                <a:spcPts val="0"/>
              </a:spcAft>
              <a:buClr>
                <a:srgbClr val="000000"/>
              </a:buClr>
              <a:buSzPts val="1800"/>
              <a:buFont typeface="Microsoft JhengHei"/>
              <a:buChar char="●"/>
            </a:pPr>
            <a:r>
              <a:rPr b="1" i="0" lang="zh-TW" sz="1800" u="none" cap="none" strike="noStrike">
                <a:solidFill>
                  <a:srgbClr val="000000"/>
                </a:solidFill>
                <a:latin typeface="Microsoft JhengHei"/>
                <a:ea typeface="Microsoft JhengHei"/>
                <a:cs typeface="Microsoft JhengHei"/>
                <a:sym typeface="Microsoft JhengHei"/>
              </a:rPr>
              <a:t>PTT版上台新討論聲量高</a:t>
            </a:r>
            <a:endParaRPr b="1" i="0" sz="1800" u="none" cap="none" strike="noStrike">
              <a:solidFill>
                <a:srgbClr val="000000"/>
              </a:solidFill>
              <a:latin typeface="Microsoft JhengHei"/>
              <a:ea typeface="Microsoft JhengHei"/>
              <a:cs typeface="Microsoft JhengHei"/>
              <a:sym typeface="Microsoft JhengHei"/>
            </a:endParaRPr>
          </a:p>
        </p:txBody>
      </p:sp>
      <p:pic>
        <p:nvPicPr>
          <p:cNvPr id="460" name="Google Shape;460;p24"/>
          <p:cNvPicPr preferRelativeResize="0"/>
          <p:nvPr/>
        </p:nvPicPr>
        <p:blipFill rotWithShape="1">
          <a:blip r:embed="rId4">
            <a:alphaModFix/>
          </a:blip>
          <a:srcRect b="0" l="0" r="0" t="0"/>
          <a:stretch/>
        </p:blipFill>
        <p:spPr>
          <a:xfrm>
            <a:off x="7073825" y="3233863"/>
            <a:ext cx="1477850" cy="1477850"/>
          </a:xfrm>
          <a:prstGeom prst="rect">
            <a:avLst/>
          </a:prstGeom>
          <a:noFill/>
          <a:ln>
            <a:noFill/>
          </a:ln>
        </p:spPr>
      </p:pic>
      <p:pic>
        <p:nvPicPr>
          <p:cNvPr id="461" name="Google Shape;461;p24"/>
          <p:cNvPicPr preferRelativeResize="0"/>
          <p:nvPr/>
        </p:nvPicPr>
        <p:blipFill rotWithShape="1">
          <a:blip r:embed="rId5">
            <a:alphaModFix/>
          </a:blip>
          <a:srcRect b="0" l="0" r="0" t="0"/>
          <a:stretch/>
        </p:blipFill>
        <p:spPr>
          <a:xfrm>
            <a:off x="5440275" y="3264575"/>
            <a:ext cx="1416425" cy="1416425"/>
          </a:xfrm>
          <a:prstGeom prst="rect">
            <a:avLst/>
          </a:prstGeom>
          <a:noFill/>
          <a:ln>
            <a:noFill/>
          </a:ln>
        </p:spPr>
      </p:pic>
      <p:sp>
        <p:nvSpPr>
          <p:cNvPr id="462" name="Google Shape;462;p24"/>
          <p:cNvSpPr/>
          <p:nvPr/>
        </p:nvSpPr>
        <p:spPr>
          <a:xfrm>
            <a:off x="3423775" y="2963275"/>
            <a:ext cx="1722600" cy="10908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zh-TW" sz="1600" u="none" cap="none" strike="noStrike">
                <a:solidFill>
                  <a:schemeClr val="lt1"/>
                </a:solidFill>
                <a:latin typeface="Microsoft JhengHei"/>
                <a:ea typeface="Microsoft JhengHei"/>
                <a:cs typeface="Microsoft JhengHei"/>
                <a:sym typeface="Microsoft JhengHei"/>
              </a:rPr>
              <a:t>數位行銷方案</a:t>
            </a:r>
            <a:endParaRPr b="1" i="0" sz="1600" u="none" cap="none" strike="noStrike">
              <a:solidFill>
                <a:schemeClr val="lt1"/>
              </a:solidFill>
              <a:latin typeface="Microsoft JhengHei"/>
              <a:ea typeface="Microsoft JhengHei"/>
              <a:cs typeface="Microsoft JhengHei"/>
              <a:sym typeface="Microsoft JhengHei"/>
            </a:endParaRPr>
          </a:p>
        </p:txBody>
      </p:sp>
      <p:pic>
        <p:nvPicPr>
          <p:cNvPr id="463" name="Google Shape;463;p24"/>
          <p:cNvPicPr preferRelativeResize="0"/>
          <p:nvPr/>
        </p:nvPicPr>
        <p:blipFill rotWithShape="1">
          <a:blip r:embed="rId6">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5"/>
          <p:cNvSpPr/>
          <p:nvPr/>
        </p:nvSpPr>
        <p:spPr>
          <a:xfrm rot="244274">
            <a:off x="1014157" y="168292"/>
            <a:ext cx="7997710" cy="4924373"/>
          </a:xfrm>
          <a:prstGeom prst="irregularSeal2">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470" name="Google Shape;470;p25"/>
          <p:cNvSpPr txBox="1"/>
          <p:nvPr>
            <p:ph type="title"/>
          </p:nvPr>
        </p:nvSpPr>
        <p:spPr>
          <a:xfrm>
            <a:off x="2637750" y="3131750"/>
            <a:ext cx="3868500" cy="62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zh-TW" sz="3600">
                <a:solidFill>
                  <a:schemeClr val="accent1"/>
                </a:solidFill>
                <a:latin typeface="Microsoft JhengHei"/>
                <a:ea typeface="Microsoft JhengHei"/>
                <a:cs typeface="Microsoft JhengHei"/>
                <a:sym typeface="Microsoft JhengHei"/>
              </a:rPr>
              <a:t>信貸偵測機器人</a:t>
            </a:r>
            <a:endParaRPr sz="3600">
              <a:solidFill>
                <a:schemeClr val="accent1"/>
              </a:solidFill>
              <a:latin typeface="Microsoft JhengHei"/>
              <a:ea typeface="Microsoft JhengHei"/>
              <a:cs typeface="Microsoft JhengHei"/>
              <a:sym typeface="Microsoft JhengHei"/>
            </a:endParaRPr>
          </a:p>
        </p:txBody>
      </p:sp>
      <p:pic>
        <p:nvPicPr>
          <p:cNvPr id="471" name="Google Shape;471;p25"/>
          <p:cNvPicPr preferRelativeResize="0"/>
          <p:nvPr/>
        </p:nvPicPr>
        <p:blipFill rotWithShape="1">
          <a:blip r:embed="rId3">
            <a:alphaModFix/>
          </a:blip>
          <a:srcRect b="0" l="0" r="0" t="0"/>
          <a:stretch/>
        </p:blipFill>
        <p:spPr>
          <a:xfrm>
            <a:off x="3510400" y="792192"/>
            <a:ext cx="2123200" cy="2123200"/>
          </a:xfrm>
          <a:prstGeom prst="rect">
            <a:avLst/>
          </a:prstGeom>
          <a:noFill/>
          <a:ln>
            <a:noFill/>
          </a:ln>
        </p:spPr>
      </p:pic>
      <p:pic>
        <p:nvPicPr>
          <p:cNvPr id="472" name="Google Shape;472;p25" title="小叮噹拿道具音效 (mp3cut.net).mp3">
            <a:hlinkClick r:id="rId4"/>
          </p:cNvPr>
          <p:cNvPicPr preferRelativeResize="0"/>
          <p:nvPr/>
        </p:nvPicPr>
        <p:blipFill>
          <a:blip r:embed="rId5">
            <a:alphaModFix/>
          </a:blip>
          <a:stretch>
            <a:fillRect/>
          </a:stretch>
        </p:blipFill>
        <p:spPr>
          <a:xfrm>
            <a:off x="7740013" y="4006375"/>
            <a:ext cx="828325" cy="828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pic>
        <p:nvPicPr>
          <p:cNvPr id="478" name="Google Shape;478;p26"/>
          <p:cNvPicPr preferRelativeResize="0"/>
          <p:nvPr/>
        </p:nvPicPr>
        <p:blipFill rotWithShape="1">
          <a:blip r:embed="rId3">
            <a:alphaModFix/>
          </a:blip>
          <a:srcRect b="81488" l="9827" r="77115" t="12782"/>
          <a:stretch/>
        </p:blipFill>
        <p:spPr>
          <a:xfrm>
            <a:off x="7656163" y="121506"/>
            <a:ext cx="1344350" cy="331833"/>
          </a:xfrm>
          <a:prstGeom prst="rect">
            <a:avLst/>
          </a:prstGeom>
          <a:noFill/>
          <a:ln>
            <a:noFill/>
          </a:ln>
        </p:spPr>
      </p:pic>
      <p:grpSp>
        <p:nvGrpSpPr>
          <p:cNvPr id="479" name="Google Shape;479;p26"/>
          <p:cNvGrpSpPr/>
          <p:nvPr/>
        </p:nvGrpSpPr>
        <p:grpSpPr>
          <a:xfrm>
            <a:off x="1124463" y="121502"/>
            <a:ext cx="7564162" cy="4769298"/>
            <a:chOff x="798238" y="92252"/>
            <a:chExt cx="7564162" cy="4769298"/>
          </a:xfrm>
        </p:grpSpPr>
        <p:pic>
          <p:nvPicPr>
            <p:cNvPr id="480" name="Google Shape;480;p26"/>
            <p:cNvPicPr preferRelativeResize="0"/>
            <p:nvPr/>
          </p:nvPicPr>
          <p:blipFill rotWithShape="1">
            <a:blip r:embed="rId4">
              <a:alphaModFix/>
            </a:blip>
            <a:srcRect b="0" l="0" r="0" t="0"/>
            <a:stretch/>
          </p:blipFill>
          <p:spPr>
            <a:xfrm>
              <a:off x="3263175" y="92252"/>
              <a:ext cx="3096300" cy="3313150"/>
            </a:xfrm>
            <a:prstGeom prst="rect">
              <a:avLst/>
            </a:prstGeom>
            <a:noFill/>
            <a:ln>
              <a:noFill/>
            </a:ln>
          </p:spPr>
        </p:pic>
        <p:pic>
          <p:nvPicPr>
            <p:cNvPr id="481" name="Google Shape;481;p26"/>
            <p:cNvPicPr preferRelativeResize="0"/>
            <p:nvPr/>
          </p:nvPicPr>
          <p:blipFill rotWithShape="1">
            <a:blip r:embed="rId5">
              <a:alphaModFix/>
            </a:blip>
            <a:srcRect b="0" l="0" r="0" t="0"/>
            <a:stretch/>
          </p:blipFill>
          <p:spPr>
            <a:xfrm>
              <a:off x="6724600" y="1584212"/>
              <a:ext cx="1302875" cy="1302875"/>
            </a:xfrm>
            <a:prstGeom prst="rect">
              <a:avLst/>
            </a:prstGeom>
            <a:noFill/>
            <a:ln>
              <a:noFill/>
            </a:ln>
          </p:spPr>
        </p:pic>
        <p:pic>
          <p:nvPicPr>
            <p:cNvPr id="482" name="Google Shape;482;p26"/>
            <p:cNvPicPr preferRelativeResize="0"/>
            <p:nvPr/>
          </p:nvPicPr>
          <p:blipFill rotWithShape="1">
            <a:blip r:embed="rId6">
              <a:alphaModFix/>
            </a:blip>
            <a:srcRect b="0" l="0" r="0" t="0"/>
            <a:stretch/>
          </p:blipFill>
          <p:spPr>
            <a:xfrm>
              <a:off x="1966351" y="381366"/>
              <a:ext cx="1119750" cy="926851"/>
            </a:xfrm>
            <a:prstGeom prst="rect">
              <a:avLst/>
            </a:prstGeom>
            <a:noFill/>
            <a:ln>
              <a:noFill/>
            </a:ln>
          </p:spPr>
        </p:pic>
        <p:pic>
          <p:nvPicPr>
            <p:cNvPr id="483" name="Google Shape;483;p26"/>
            <p:cNvPicPr preferRelativeResize="0"/>
            <p:nvPr/>
          </p:nvPicPr>
          <p:blipFill rotWithShape="1">
            <a:blip r:embed="rId6">
              <a:alphaModFix/>
            </a:blip>
            <a:srcRect b="0" l="0" r="0" t="0"/>
            <a:stretch/>
          </p:blipFill>
          <p:spPr>
            <a:xfrm rot="5400000">
              <a:off x="6653024" y="407275"/>
              <a:ext cx="926851" cy="1007400"/>
            </a:xfrm>
            <a:prstGeom prst="rect">
              <a:avLst/>
            </a:prstGeom>
            <a:noFill/>
            <a:ln>
              <a:noFill/>
            </a:ln>
          </p:spPr>
        </p:pic>
        <p:sp>
          <p:nvSpPr>
            <p:cNvPr id="484" name="Google Shape;484;p26"/>
            <p:cNvSpPr txBox="1"/>
            <p:nvPr/>
          </p:nvSpPr>
          <p:spPr>
            <a:xfrm>
              <a:off x="6389600" y="3073700"/>
              <a:ext cx="19728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zh-TW" sz="1800" u="none" cap="none" strike="noStrike">
                  <a:solidFill>
                    <a:srgbClr val="000000"/>
                  </a:solidFill>
                  <a:latin typeface="Microsoft JhengHei"/>
                  <a:ea typeface="Microsoft JhengHei"/>
                  <a:cs typeface="Microsoft JhengHei"/>
                  <a:sym typeface="Microsoft JhengHei"/>
                </a:rPr>
                <a:t>信貸偵測機器人</a:t>
              </a:r>
              <a:endParaRPr b="1" i="0" sz="1800" u="none" cap="none" strike="noStrike">
                <a:solidFill>
                  <a:srgbClr val="000000"/>
                </a:solidFill>
                <a:latin typeface="Microsoft JhengHei"/>
                <a:ea typeface="Microsoft JhengHei"/>
                <a:cs typeface="Microsoft JhengHei"/>
                <a:sym typeface="Microsoft JhengHei"/>
              </a:endParaRPr>
            </a:p>
          </p:txBody>
        </p:sp>
        <p:pic>
          <p:nvPicPr>
            <p:cNvPr id="485" name="Google Shape;485;p26"/>
            <p:cNvPicPr preferRelativeResize="0"/>
            <p:nvPr/>
          </p:nvPicPr>
          <p:blipFill rotWithShape="1">
            <a:blip r:embed="rId7">
              <a:alphaModFix/>
            </a:blip>
            <a:srcRect b="0" l="0" r="0" t="0"/>
            <a:stretch/>
          </p:blipFill>
          <p:spPr>
            <a:xfrm>
              <a:off x="1590325" y="1570188"/>
              <a:ext cx="926851" cy="926851"/>
            </a:xfrm>
            <a:prstGeom prst="rect">
              <a:avLst/>
            </a:prstGeom>
            <a:noFill/>
            <a:ln>
              <a:noFill/>
            </a:ln>
          </p:spPr>
        </p:pic>
        <p:pic>
          <p:nvPicPr>
            <p:cNvPr descr="PTT團購專區| 蝦皮購物" id="486" name="Google Shape;486;p26"/>
            <p:cNvPicPr preferRelativeResize="0"/>
            <p:nvPr/>
          </p:nvPicPr>
          <p:blipFill rotWithShape="1">
            <a:blip r:embed="rId8">
              <a:alphaModFix/>
            </a:blip>
            <a:srcRect b="0" l="0" r="0" t="0"/>
            <a:stretch/>
          </p:blipFill>
          <p:spPr>
            <a:xfrm>
              <a:off x="5692319" y="188489"/>
              <a:ext cx="518119" cy="518119"/>
            </a:xfrm>
            <a:prstGeom prst="rect">
              <a:avLst/>
            </a:prstGeom>
            <a:noFill/>
            <a:ln cap="flat" cmpd="sng" w="38100">
              <a:solidFill>
                <a:schemeClr val="lt1"/>
              </a:solidFill>
              <a:prstDash val="solid"/>
              <a:round/>
              <a:headEnd len="sm" w="sm" type="none"/>
              <a:tailEnd len="sm" w="sm" type="none"/>
            </a:ln>
          </p:spPr>
        </p:pic>
        <p:pic>
          <p:nvPicPr>
            <p:cNvPr id="487" name="Google Shape;487;p26"/>
            <p:cNvPicPr preferRelativeResize="0"/>
            <p:nvPr/>
          </p:nvPicPr>
          <p:blipFill rotWithShape="1">
            <a:blip r:embed="rId9">
              <a:alphaModFix/>
            </a:blip>
            <a:srcRect b="0" l="0" r="0" t="0"/>
            <a:stretch/>
          </p:blipFill>
          <p:spPr>
            <a:xfrm>
              <a:off x="3263175" y="3741800"/>
              <a:ext cx="1119750" cy="1119750"/>
            </a:xfrm>
            <a:prstGeom prst="rect">
              <a:avLst/>
            </a:prstGeom>
            <a:noFill/>
            <a:ln>
              <a:noFill/>
            </a:ln>
          </p:spPr>
        </p:pic>
        <p:sp>
          <p:nvSpPr>
            <p:cNvPr id="488" name="Google Shape;488;p26"/>
            <p:cNvSpPr txBox="1"/>
            <p:nvPr/>
          </p:nvSpPr>
          <p:spPr>
            <a:xfrm>
              <a:off x="4444525" y="4070825"/>
              <a:ext cx="2135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zh-TW" sz="1800" u="none" cap="none" strike="noStrike">
                  <a:solidFill>
                    <a:srgbClr val="000000"/>
                  </a:solidFill>
                  <a:latin typeface="Microsoft JhengHei"/>
                  <a:ea typeface="Microsoft JhengHei"/>
                  <a:cs typeface="Microsoft JhengHei"/>
                  <a:sym typeface="Microsoft JhengHei"/>
                </a:rPr>
                <a:t>通知專員有新客戶</a:t>
              </a:r>
              <a:endParaRPr b="1" i="0" sz="1800" u="none" cap="none" strike="noStrike">
                <a:solidFill>
                  <a:srgbClr val="000000"/>
                </a:solidFill>
                <a:latin typeface="Microsoft JhengHei"/>
                <a:ea typeface="Microsoft JhengHei"/>
                <a:cs typeface="Microsoft JhengHei"/>
                <a:sym typeface="Microsoft JhengHei"/>
              </a:endParaRPr>
            </a:p>
          </p:txBody>
        </p:sp>
        <p:pic>
          <p:nvPicPr>
            <p:cNvPr id="489" name="Google Shape;489;p26"/>
            <p:cNvPicPr preferRelativeResize="0"/>
            <p:nvPr/>
          </p:nvPicPr>
          <p:blipFill rotWithShape="1">
            <a:blip r:embed="rId6">
              <a:alphaModFix/>
            </a:blip>
            <a:srcRect b="0" l="0" r="0" t="0"/>
            <a:stretch/>
          </p:blipFill>
          <p:spPr>
            <a:xfrm rot="10800000">
              <a:off x="6653024" y="3645825"/>
              <a:ext cx="926851" cy="1007400"/>
            </a:xfrm>
            <a:prstGeom prst="rect">
              <a:avLst/>
            </a:prstGeom>
            <a:noFill/>
            <a:ln>
              <a:noFill/>
            </a:ln>
          </p:spPr>
        </p:pic>
        <p:pic>
          <p:nvPicPr>
            <p:cNvPr id="490" name="Google Shape;490;p26"/>
            <p:cNvPicPr preferRelativeResize="0"/>
            <p:nvPr/>
          </p:nvPicPr>
          <p:blipFill rotWithShape="1">
            <a:blip r:embed="rId6">
              <a:alphaModFix/>
            </a:blip>
            <a:srcRect b="0" l="0" r="0" t="0"/>
            <a:stretch/>
          </p:blipFill>
          <p:spPr>
            <a:xfrm rot="-5400000">
              <a:off x="2006624" y="3565400"/>
              <a:ext cx="926851" cy="1007400"/>
            </a:xfrm>
            <a:prstGeom prst="rect">
              <a:avLst/>
            </a:prstGeom>
            <a:noFill/>
            <a:ln>
              <a:noFill/>
            </a:ln>
          </p:spPr>
        </p:pic>
        <p:sp>
          <p:nvSpPr>
            <p:cNvPr id="491" name="Google Shape;491;p26"/>
            <p:cNvSpPr txBox="1"/>
            <p:nvPr/>
          </p:nvSpPr>
          <p:spPr>
            <a:xfrm>
              <a:off x="798238" y="2591256"/>
              <a:ext cx="2511000" cy="8313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1" i="0" lang="zh-TW" sz="1800" u="none" cap="none" strike="noStrike">
                  <a:solidFill>
                    <a:srgbClr val="000000"/>
                  </a:solidFill>
                  <a:latin typeface="Microsoft JhengHei"/>
                  <a:ea typeface="Microsoft JhengHei"/>
                  <a:cs typeface="Microsoft JhengHei"/>
                  <a:sym typeface="Microsoft JhengHei"/>
                </a:rPr>
                <a:t>加速放貸流程</a:t>
              </a:r>
              <a:endParaRPr b="1" i="0" sz="1800" u="none" cap="none" strike="noStrike">
                <a:solidFill>
                  <a:srgbClr val="000000"/>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Clr>
                  <a:srgbClr val="000000"/>
                </a:buClr>
                <a:buSzPts val="1800"/>
                <a:buFont typeface="Arial"/>
                <a:buNone/>
              </a:pPr>
              <a:r>
                <a:rPr b="1" i="0" lang="zh-TW" sz="1800" u="none" cap="none" strike="noStrike">
                  <a:solidFill>
                    <a:srgbClr val="000000"/>
                  </a:solidFill>
                  <a:latin typeface="Microsoft JhengHei"/>
                  <a:ea typeface="Microsoft JhengHei"/>
                  <a:cs typeface="Microsoft JhengHei"/>
                  <a:sym typeface="Microsoft JhengHei"/>
                </a:rPr>
                <a:t>獲取新客戶的機會</a:t>
              </a:r>
              <a:endParaRPr b="1" i="0" sz="1800" u="none" cap="none" strike="noStrike">
                <a:solidFill>
                  <a:srgbClr val="000000"/>
                </a:solidFill>
                <a:latin typeface="Microsoft JhengHei"/>
                <a:ea typeface="Microsoft JhengHei"/>
                <a:cs typeface="Microsoft JhengHei"/>
                <a:sym typeface="Microsoft JhengHei"/>
              </a:endParaRPr>
            </a:p>
          </p:txBody>
        </p:sp>
      </p:grpSp>
      <p:grpSp>
        <p:nvGrpSpPr>
          <p:cNvPr id="492" name="Google Shape;492;p26"/>
          <p:cNvGrpSpPr/>
          <p:nvPr/>
        </p:nvGrpSpPr>
        <p:grpSpPr>
          <a:xfrm>
            <a:off x="-149690" y="3104324"/>
            <a:ext cx="3629145" cy="2446060"/>
            <a:chOff x="-82684" y="3062336"/>
            <a:chExt cx="3031614" cy="2336256"/>
          </a:xfrm>
        </p:grpSpPr>
        <p:sp>
          <p:nvSpPr>
            <p:cNvPr id="493" name="Google Shape;493;p26"/>
            <p:cNvSpPr/>
            <p:nvPr/>
          </p:nvSpPr>
          <p:spPr>
            <a:xfrm rot="841979">
              <a:off x="49832" y="3379813"/>
              <a:ext cx="2766581" cy="1701302"/>
            </a:xfrm>
            <a:prstGeom prst="irregularSeal2">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txBox="1"/>
            <p:nvPr/>
          </p:nvSpPr>
          <p:spPr>
            <a:xfrm>
              <a:off x="439625" y="3733108"/>
              <a:ext cx="1821300" cy="110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2100">
                  <a:latin typeface="Microsoft JhengHei"/>
                  <a:ea typeface="Microsoft JhengHei"/>
                  <a:cs typeface="Microsoft JhengHei"/>
                  <a:sym typeface="Microsoft JhengHei"/>
                </a:rPr>
                <a:t>平均每個月能</a:t>
              </a:r>
              <a:endParaRPr b="1" sz="2100">
                <a:latin typeface="Microsoft JhengHei"/>
                <a:ea typeface="Microsoft JhengHei"/>
                <a:cs typeface="Microsoft JhengHei"/>
                <a:sym typeface="Microsoft JhengHei"/>
              </a:endParaRPr>
            </a:p>
            <a:p>
              <a:pPr indent="0" lvl="0" marL="0" rtl="0" algn="ctr">
                <a:spcBef>
                  <a:spcPts val="0"/>
                </a:spcBef>
                <a:spcAft>
                  <a:spcPts val="0"/>
                </a:spcAft>
                <a:buNone/>
              </a:pPr>
              <a:r>
                <a:rPr b="1" lang="zh-TW" sz="2100">
                  <a:latin typeface="Microsoft JhengHei"/>
                  <a:ea typeface="Microsoft JhengHei"/>
                  <a:cs typeface="Microsoft JhengHei"/>
                  <a:sym typeface="Microsoft JhengHei"/>
                </a:rPr>
                <a:t>增加 </a:t>
              </a:r>
              <a:r>
                <a:rPr b="1" lang="zh-TW" sz="2100">
                  <a:solidFill>
                    <a:srgbClr val="FF0000"/>
                  </a:solidFill>
                  <a:latin typeface="Microsoft JhengHei"/>
                  <a:ea typeface="Microsoft JhengHei"/>
                  <a:cs typeface="Microsoft JhengHei"/>
                  <a:sym typeface="Microsoft JhengHei"/>
                </a:rPr>
                <a:t>128.8件</a:t>
              </a:r>
              <a:r>
                <a:rPr b="1" lang="zh-TW" sz="2100">
                  <a:latin typeface="Microsoft JhengHei"/>
                  <a:ea typeface="Microsoft JhengHei"/>
                  <a:cs typeface="Microsoft JhengHei"/>
                  <a:sym typeface="Microsoft JhengHei"/>
                </a:rPr>
                <a:t> 的進件機會</a:t>
              </a:r>
              <a:endParaRPr b="1" sz="2100">
                <a:latin typeface="Microsoft JhengHei"/>
                <a:ea typeface="Microsoft JhengHei"/>
                <a:cs typeface="Microsoft JhengHei"/>
                <a:sym typeface="Microsoft JhengHe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7"/>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zh-TW">
                <a:latin typeface="Microsoft JhengHei"/>
                <a:ea typeface="Microsoft JhengHei"/>
                <a:cs typeface="Microsoft JhengHei"/>
                <a:sym typeface="Microsoft JhengHei"/>
              </a:rPr>
              <a:t>Thanks for listening</a:t>
            </a:r>
            <a:endParaRPr>
              <a:latin typeface="Microsoft JhengHei"/>
              <a:ea typeface="Microsoft JhengHei"/>
              <a:cs typeface="Microsoft JhengHei"/>
              <a:sym typeface="Microsoft JhengHei"/>
            </a:endParaRPr>
          </a:p>
        </p:txBody>
      </p:sp>
      <p:sp>
        <p:nvSpPr>
          <p:cNvPr id="500" name="Google Shape;500;p27"/>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1800"/>
              <a:buNone/>
            </a:pPr>
            <a:r>
              <a:t/>
            </a:r>
            <a:endParaRPr>
              <a:latin typeface="Microsoft JhengHei"/>
              <a:ea typeface="Microsoft JhengHei"/>
              <a:cs typeface="Microsoft JhengHei"/>
              <a:sym typeface="Microsoft JhengHe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e001f38853_3_15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附錄 1</a:t>
            </a:r>
            <a:endParaRPr>
              <a:latin typeface="Microsoft JhengHei"/>
              <a:ea typeface="Microsoft JhengHei"/>
              <a:cs typeface="Microsoft JhengHei"/>
              <a:sym typeface="Microsoft JhengHei"/>
            </a:endParaRPr>
          </a:p>
        </p:txBody>
      </p:sp>
      <p:sp>
        <p:nvSpPr>
          <p:cNvPr id="506" name="Google Shape;506;ge001f38853_3_15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zh-TW"/>
              <a:t>‹#›</a:t>
            </a:fld>
            <a:endParaRPr/>
          </a:p>
        </p:txBody>
      </p:sp>
      <p:pic>
        <p:nvPicPr>
          <p:cNvPr id="507" name="Google Shape;507;ge001f38853_3_158"/>
          <p:cNvPicPr preferRelativeResize="0"/>
          <p:nvPr/>
        </p:nvPicPr>
        <p:blipFill>
          <a:blip r:embed="rId3">
            <a:alphaModFix/>
          </a:blip>
          <a:stretch>
            <a:fillRect/>
          </a:stretch>
        </p:blipFill>
        <p:spPr>
          <a:xfrm>
            <a:off x="1688525" y="130325"/>
            <a:ext cx="6651801" cy="4882850"/>
          </a:xfrm>
          <a:prstGeom prst="rect">
            <a:avLst/>
          </a:prstGeom>
          <a:noFill/>
          <a:ln>
            <a:noFill/>
          </a:ln>
        </p:spPr>
      </p:pic>
      <p:sp>
        <p:nvSpPr>
          <p:cNvPr id="508" name="Google Shape;508;ge001f38853_3_158"/>
          <p:cNvSpPr/>
          <p:nvPr/>
        </p:nvSpPr>
        <p:spPr>
          <a:xfrm>
            <a:off x="2813925" y="4681000"/>
            <a:ext cx="1164900" cy="33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e001f38853_3_158"/>
          <p:cNvSpPr/>
          <p:nvPr/>
        </p:nvSpPr>
        <p:spPr>
          <a:xfrm>
            <a:off x="7398725" y="768375"/>
            <a:ext cx="941700" cy="713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e0e2fc4ed0_0_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5" name="Google Shape;515;ge0e2fc4ed0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16" name="Google Shape;516;ge0e2fc4ed0_0_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zh-TW"/>
              <a:t>‹#›</a:t>
            </a:fld>
            <a:endParaRPr/>
          </a:p>
        </p:txBody>
      </p:sp>
      <p:pic>
        <p:nvPicPr>
          <p:cNvPr id="517" name="Google Shape;517;ge0e2fc4ed0_0_0"/>
          <p:cNvPicPr preferRelativeResize="0"/>
          <p:nvPr/>
        </p:nvPicPr>
        <p:blipFill>
          <a:blip r:embed="rId3">
            <a:alphaModFix/>
          </a:blip>
          <a:stretch>
            <a:fillRect/>
          </a:stretch>
        </p:blipFill>
        <p:spPr>
          <a:xfrm>
            <a:off x="569112" y="106503"/>
            <a:ext cx="8005776" cy="50369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510150" y="2911675"/>
            <a:ext cx="2123700" cy="62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zh-TW" sz="3600">
                <a:latin typeface="Microsoft JhengHei"/>
                <a:ea typeface="Microsoft JhengHei"/>
                <a:cs typeface="Microsoft JhengHei"/>
                <a:sym typeface="Microsoft JhengHei"/>
              </a:rPr>
              <a:t>特徵工程</a:t>
            </a:r>
            <a:endParaRPr sz="3600">
              <a:latin typeface="Microsoft JhengHei"/>
              <a:ea typeface="Microsoft JhengHei"/>
              <a:cs typeface="Microsoft JhengHei"/>
              <a:sym typeface="Microsoft JhengHei"/>
            </a:endParaRPr>
          </a:p>
        </p:txBody>
      </p:sp>
      <p:sp>
        <p:nvSpPr>
          <p:cNvPr id="79" name="Google Shape;79;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solidFill>
                  <a:schemeClr val="dk2"/>
                </a:solidFill>
                <a:latin typeface="Microsoft JhengHei"/>
                <a:ea typeface="Microsoft JhengHei"/>
                <a:cs typeface="Microsoft JhengHei"/>
                <a:sym typeface="Microsoft JhengHei"/>
              </a:rPr>
              <a:t>‹#›</a:t>
            </a:fld>
            <a:endParaRPr b="1" sz="1500">
              <a:solidFill>
                <a:schemeClr val="dk2"/>
              </a:solidFill>
              <a:latin typeface="Microsoft JhengHei"/>
              <a:ea typeface="Microsoft JhengHei"/>
              <a:cs typeface="Microsoft JhengHei"/>
              <a:sym typeface="Microsoft JhengHei"/>
            </a:endParaRPr>
          </a:p>
        </p:txBody>
      </p:sp>
      <p:sp>
        <p:nvSpPr>
          <p:cNvPr id="80" name="Google Shape;80;p3"/>
          <p:cNvSpPr/>
          <p:nvPr/>
        </p:nvSpPr>
        <p:spPr>
          <a:xfrm>
            <a:off x="3696750" y="1098525"/>
            <a:ext cx="1750500" cy="1647600"/>
          </a:xfrm>
          <a:prstGeom prst="ellips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zh-TW" sz="7200" u="none" cap="none" strike="noStrike">
                <a:solidFill>
                  <a:srgbClr val="FFFFFF"/>
                </a:solidFill>
                <a:latin typeface="Arial"/>
                <a:ea typeface="Arial"/>
                <a:cs typeface="Arial"/>
                <a:sym typeface="Arial"/>
              </a:rPr>
              <a:t>1</a:t>
            </a:r>
            <a:endParaRPr b="1" i="0" sz="72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p:nvPr/>
        </p:nvSpPr>
        <p:spPr>
          <a:xfrm>
            <a:off x="297500" y="799950"/>
            <a:ext cx="20820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資料集簡介</a:t>
            </a:r>
            <a:endParaRPr>
              <a:latin typeface="Microsoft JhengHei"/>
              <a:ea typeface="Microsoft JhengHei"/>
              <a:cs typeface="Microsoft JhengHei"/>
              <a:sym typeface="Microsoft JhengHei"/>
            </a:endParaRPr>
          </a:p>
        </p:txBody>
      </p:sp>
      <p:sp>
        <p:nvSpPr>
          <p:cNvPr id="87" name="Google Shape;8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accent1"/>
              </a:buClr>
              <a:buSzPts val="1800"/>
              <a:buFont typeface="Microsoft JhengHei"/>
              <a:buChar char="●"/>
            </a:pPr>
            <a:r>
              <a:rPr b="1" lang="zh-TW">
                <a:solidFill>
                  <a:schemeClr val="accent1"/>
                </a:solidFill>
                <a:latin typeface="Microsoft JhengHei"/>
                <a:ea typeface="Microsoft JhengHei"/>
                <a:cs typeface="Microsoft JhengHei"/>
                <a:sym typeface="Microsoft JhengHei"/>
              </a:rPr>
              <a:t>客戶資料：200,000 筆</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Char char="●"/>
            </a:pPr>
            <a:r>
              <a:rPr b="1" lang="zh-TW">
                <a:solidFill>
                  <a:schemeClr val="accent1"/>
                </a:solidFill>
                <a:latin typeface="Microsoft JhengHei"/>
                <a:ea typeface="Microsoft JhengHei"/>
                <a:cs typeface="Microsoft JhengHei"/>
                <a:sym typeface="Microsoft JhengHei"/>
              </a:rPr>
              <a:t>客戶行為：2,600,000 筆 </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Char char="●"/>
            </a:pPr>
            <a:r>
              <a:rPr b="1" lang="zh-TW">
                <a:solidFill>
                  <a:schemeClr val="accent1"/>
                </a:solidFill>
                <a:latin typeface="Microsoft JhengHei"/>
                <a:ea typeface="Microsoft JhengHei"/>
                <a:cs typeface="Microsoft JhengHei"/>
                <a:sym typeface="Microsoft JhengHei"/>
              </a:rPr>
              <a:t>2019-12~2020-12</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Char char="●"/>
            </a:pPr>
            <a:r>
              <a:rPr b="1" lang="zh-TW">
                <a:solidFill>
                  <a:schemeClr val="accent1"/>
                </a:solidFill>
                <a:latin typeface="Microsoft JhengHei"/>
                <a:ea typeface="Microsoft JhengHei"/>
                <a:cs typeface="Microsoft JhengHei"/>
                <a:sym typeface="Microsoft JhengHei"/>
              </a:rPr>
              <a:t>以交易筆數作預測</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Char char="●"/>
            </a:pPr>
            <a:r>
              <a:rPr b="1" lang="zh-TW">
                <a:solidFill>
                  <a:schemeClr val="accent1"/>
                </a:solidFill>
                <a:latin typeface="Microsoft JhengHei"/>
                <a:ea typeface="Microsoft JhengHei"/>
                <a:cs typeface="Microsoft JhengHei"/>
                <a:sym typeface="Microsoft JhengHei"/>
              </a:rPr>
              <a:t>申購比率：0.739%</a:t>
            </a:r>
            <a:endParaRPr b="1">
              <a:solidFill>
                <a:schemeClr val="accent1"/>
              </a:solidFill>
              <a:latin typeface="Microsoft JhengHei"/>
              <a:ea typeface="Microsoft JhengHei"/>
              <a:cs typeface="Microsoft JhengHei"/>
              <a:sym typeface="Microsoft JhengHei"/>
            </a:endParaRPr>
          </a:p>
          <a:p>
            <a:pPr indent="0" lvl="0" marL="0" rtl="0" algn="l">
              <a:lnSpc>
                <a:spcPct val="200000"/>
              </a:lnSpc>
              <a:spcBef>
                <a:spcPts val="0"/>
              </a:spcBef>
              <a:spcAft>
                <a:spcPts val="0"/>
              </a:spcAft>
              <a:buSzPts val="1800"/>
              <a:buNone/>
            </a:pPr>
            <a:r>
              <a:t/>
            </a:r>
            <a:endParaRPr b="1">
              <a:solidFill>
                <a:schemeClr val="accent1"/>
              </a:solidFill>
              <a:latin typeface="Microsoft JhengHei"/>
              <a:ea typeface="Microsoft JhengHei"/>
              <a:cs typeface="Microsoft JhengHei"/>
              <a:sym typeface="Microsoft JhengHei"/>
            </a:endParaRPr>
          </a:p>
        </p:txBody>
      </p:sp>
      <p:sp>
        <p:nvSpPr>
          <p:cNvPr id="88" name="Google Shape;88;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1" lang="zh-TW" sz="1500"/>
              <a:t>‹#›</a:t>
            </a:fld>
            <a:endParaRPr b="1" sz="1500"/>
          </a:p>
        </p:txBody>
      </p:sp>
      <p:sp>
        <p:nvSpPr>
          <p:cNvPr id="89" name="Google Shape;89;p4"/>
          <p:cNvSpPr txBox="1"/>
          <p:nvPr/>
        </p:nvSpPr>
        <p:spPr>
          <a:xfrm>
            <a:off x="3945425" y="2153825"/>
            <a:ext cx="364500" cy="646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zh-TW" sz="1800" u="none" cap="none" strike="noStrike">
                <a:solidFill>
                  <a:srgbClr val="000000"/>
                </a:solidFill>
                <a:latin typeface="Microsoft JhengHei"/>
                <a:ea typeface="Microsoft JhengHei"/>
                <a:cs typeface="Microsoft JhengHei"/>
                <a:sym typeface="Microsoft JhengHei"/>
              </a:rPr>
              <a:t>比率</a:t>
            </a:r>
            <a:endParaRPr sz="1800">
              <a:latin typeface="Microsoft JhengHei"/>
              <a:ea typeface="Microsoft JhengHei"/>
              <a:cs typeface="Microsoft JhengHei"/>
              <a:sym typeface="Microsoft JhengHei"/>
            </a:endParaRPr>
          </a:p>
        </p:txBody>
      </p:sp>
      <p:pic>
        <p:nvPicPr>
          <p:cNvPr id="90" name="Google Shape;90;p4"/>
          <p:cNvPicPr preferRelativeResize="0"/>
          <p:nvPr/>
        </p:nvPicPr>
        <p:blipFill rotWithShape="1">
          <a:blip r:embed="rId3">
            <a:alphaModFix/>
          </a:blip>
          <a:srcRect b="11441" l="0" r="8634" t="0"/>
          <a:stretch/>
        </p:blipFill>
        <p:spPr>
          <a:xfrm>
            <a:off x="4309925" y="741776"/>
            <a:ext cx="4690600" cy="3673688"/>
          </a:xfrm>
          <a:prstGeom prst="rect">
            <a:avLst/>
          </a:prstGeom>
          <a:noFill/>
          <a:ln>
            <a:noFill/>
          </a:ln>
        </p:spPr>
      </p:pic>
      <p:pic>
        <p:nvPicPr>
          <p:cNvPr id="91" name="Google Shape;91;p4"/>
          <p:cNvPicPr preferRelativeResize="0"/>
          <p:nvPr/>
        </p:nvPicPr>
        <p:blipFill rotWithShape="1">
          <a:blip r:embed="rId4">
            <a:alphaModFix/>
          </a:blip>
          <a:srcRect b="81488" l="9827" r="77115" t="12782"/>
          <a:stretch/>
        </p:blipFill>
        <p:spPr>
          <a:xfrm>
            <a:off x="7656163" y="121506"/>
            <a:ext cx="1344350" cy="331833"/>
          </a:xfrm>
          <a:prstGeom prst="rect">
            <a:avLst/>
          </a:prstGeom>
          <a:noFill/>
          <a:ln>
            <a:noFill/>
          </a:ln>
        </p:spPr>
      </p:pic>
      <p:sp>
        <p:nvSpPr>
          <p:cNvPr id="92" name="Google Shape;92;p4"/>
          <p:cNvSpPr txBox="1"/>
          <p:nvPr/>
        </p:nvSpPr>
        <p:spPr>
          <a:xfrm>
            <a:off x="5445925" y="4415475"/>
            <a:ext cx="98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600">
                <a:latin typeface="Microsoft JhengHei"/>
                <a:ea typeface="Microsoft JhengHei"/>
                <a:cs typeface="Microsoft JhengHei"/>
                <a:sym typeface="Microsoft JhengHei"/>
              </a:rPr>
              <a:t>有申購</a:t>
            </a:r>
            <a:endParaRPr/>
          </a:p>
        </p:txBody>
      </p:sp>
      <p:sp>
        <p:nvSpPr>
          <p:cNvPr id="93" name="Google Shape;93;p4"/>
          <p:cNvSpPr txBox="1"/>
          <p:nvPr/>
        </p:nvSpPr>
        <p:spPr>
          <a:xfrm>
            <a:off x="7385425" y="4415475"/>
            <a:ext cx="833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600">
                <a:latin typeface="Microsoft JhengHei"/>
                <a:ea typeface="Microsoft JhengHei"/>
                <a:cs typeface="Microsoft JhengHei"/>
                <a:sym typeface="Microsoft JhengHei"/>
              </a:rPr>
              <a:t>無申購</a:t>
            </a:r>
            <a:endParaRPr/>
          </a:p>
        </p:txBody>
      </p:sp>
      <p:grpSp>
        <p:nvGrpSpPr>
          <p:cNvPr id="94" name="Google Shape;94;p4"/>
          <p:cNvGrpSpPr/>
          <p:nvPr/>
        </p:nvGrpSpPr>
        <p:grpSpPr>
          <a:xfrm>
            <a:off x="7795575" y="1104741"/>
            <a:ext cx="1027756" cy="585000"/>
            <a:chOff x="3306925" y="356241"/>
            <a:chExt cx="1027756" cy="585000"/>
          </a:xfrm>
        </p:grpSpPr>
        <p:sp>
          <p:nvSpPr>
            <p:cNvPr id="95" name="Google Shape;95;p4"/>
            <p:cNvSpPr txBox="1"/>
            <p:nvPr/>
          </p:nvSpPr>
          <p:spPr>
            <a:xfrm>
              <a:off x="3501581" y="356241"/>
              <a:ext cx="833100" cy="585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zh-TW" sz="1600" u="none" cap="none" strike="noStrike">
                  <a:solidFill>
                    <a:srgbClr val="000000"/>
                  </a:solidFill>
                  <a:latin typeface="Microsoft JhengHei"/>
                  <a:ea typeface="Microsoft JhengHei"/>
                  <a:cs typeface="Microsoft JhengHei"/>
                  <a:sym typeface="Microsoft JhengHei"/>
                </a:rPr>
                <a:t>無申購</a:t>
              </a:r>
              <a:endParaRPr b="1" i="0" sz="1600" u="none" cap="none" strike="noStrike">
                <a:solidFill>
                  <a:srgbClr val="000000"/>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None/>
              </a:pPr>
              <a:r>
                <a:rPr b="1" i="0" lang="zh-TW" sz="1600" u="none" cap="none" strike="noStrike">
                  <a:solidFill>
                    <a:srgbClr val="000000"/>
                  </a:solidFill>
                  <a:latin typeface="Microsoft JhengHei"/>
                  <a:ea typeface="Microsoft JhengHei"/>
                  <a:cs typeface="Microsoft JhengHei"/>
                  <a:sym typeface="Microsoft JhengHei"/>
                </a:rPr>
                <a:t>有申購</a:t>
              </a:r>
              <a:endParaRPr b="1"/>
            </a:p>
          </p:txBody>
        </p:sp>
        <p:grpSp>
          <p:nvGrpSpPr>
            <p:cNvPr id="96" name="Google Shape;96;p4"/>
            <p:cNvGrpSpPr/>
            <p:nvPr/>
          </p:nvGrpSpPr>
          <p:grpSpPr>
            <a:xfrm>
              <a:off x="3306925" y="416050"/>
              <a:ext cx="279000" cy="465390"/>
              <a:chOff x="6531350" y="574650"/>
              <a:chExt cx="279000" cy="465390"/>
            </a:xfrm>
          </p:grpSpPr>
          <p:sp>
            <p:nvSpPr>
              <p:cNvPr id="97" name="Google Shape;97;p4"/>
              <p:cNvSpPr/>
              <p:nvPr/>
            </p:nvSpPr>
            <p:spPr>
              <a:xfrm>
                <a:off x="6531350" y="574650"/>
                <a:ext cx="279000" cy="226500"/>
              </a:xfrm>
              <a:prstGeom prst="rect">
                <a:avLst/>
              </a:prstGeom>
              <a:solidFill>
                <a:srgbClr val="F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a:off x="6531350" y="813540"/>
                <a:ext cx="279000" cy="226500"/>
              </a:xfrm>
              <a:prstGeom prst="rect">
                <a:avLst/>
              </a:prstGeom>
              <a:solidFill>
                <a:srgbClr val="5CAC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p:nvPr/>
        </p:nvSpPr>
        <p:spPr>
          <a:xfrm>
            <a:off x="373700" y="799950"/>
            <a:ext cx="22212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04" name="Google Shape;10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accent1"/>
              </a:buClr>
              <a:buSzPts val="1800"/>
              <a:buFont typeface="Microsoft JhengHei"/>
              <a:buChar char="●"/>
            </a:pPr>
            <a:r>
              <a:rPr b="1" lang="zh-TW">
                <a:solidFill>
                  <a:schemeClr val="accent1"/>
                </a:solidFill>
                <a:latin typeface="Microsoft JhengHei"/>
                <a:ea typeface="Microsoft JhengHei"/>
                <a:cs typeface="Microsoft JhengHei"/>
                <a:sym typeface="Microsoft JhengHei"/>
              </a:rPr>
              <a:t>年齡23歲以下</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Char char="●"/>
            </a:pPr>
            <a:r>
              <a:rPr b="1" lang="zh-TW">
                <a:solidFill>
                  <a:schemeClr val="accent1"/>
                </a:solidFill>
                <a:latin typeface="Microsoft JhengHei"/>
                <a:ea typeface="Microsoft JhengHei"/>
                <a:cs typeface="Microsoft JhengHei"/>
                <a:sym typeface="Microsoft JhengHei"/>
              </a:rPr>
              <a:t>教育程度為1</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Char char="●"/>
            </a:pPr>
            <a:r>
              <a:rPr b="1" lang="zh-TW">
                <a:solidFill>
                  <a:schemeClr val="accent1"/>
                </a:solidFill>
                <a:latin typeface="Microsoft JhengHei"/>
                <a:ea typeface="Microsoft JhengHei"/>
                <a:cs typeface="Microsoft JhengHei"/>
                <a:sym typeface="Microsoft JhengHei"/>
              </a:rPr>
              <a:t>居住地離島(連江縣、澎湖縣、金門縣)</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Char char="●"/>
            </a:pPr>
            <a:r>
              <a:rPr b="1" lang="zh-TW">
                <a:solidFill>
                  <a:schemeClr val="accent1"/>
                </a:solidFill>
                <a:latin typeface="Microsoft JhengHei"/>
                <a:ea typeface="Microsoft JhengHei"/>
                <a:cs typeface="Microsoft JhengHei"/>
                <a:sym typeface="Microsoft JhengHei"/>
              </a:rPr>
              <a:t>職位99</a:t>
            </a:r>
            <a:endParaRPr b="1">
              <a:solidFill>
                <a:schemeClr val="accent1"/>
              </a:solidFill>
              <a:latin typeface="Microsoft JhengHei"/>
              <a:ea typeface="Microsoft JhengHei"/>
              <a:cs typeface="Microsoft JhengHei"/>
              <a:sym typeface="Microsoft JhengHei"/>
            </a:endParaRPr>
          </a:p>
          <a:p>
            <a:pPr indent="0" lvl="0" marL="0" rtl="0" algn="l">
              <a:lnSpc>
                <a:spcPct val="200000"/>
              </a:lnSpc>
              <a:spcBef>
                <a:spcPts val="0"/>
              </a:spcBef>
              <a:spcAft>
                <a:spcPts val="0"/>
              </a:spcAft>
              <a:buSzPts val="1800"/>
              <a:buNone/>
            </a:pPr>
            <a:r>
              <a:t/>
            </a:r>
            <a:endParaRPr b="1">
              <a:solidFill>
                <a:schemeClr val="accent1"/>
              </a:solidFill>
              <a:latin typeface="Microsoft JhengHei"/>
              <a:ea typeface="Microsoft JhengHei"/>
              <a:cs typeface="Microsoft JhengHei"/>
              <a:sym typeface="Microsoft JhengHei"/>
            </a:endParaRPr>
          </a:p>
          <a:p>
            <a:pPr indent="0" lvl="0" marL="0" rtl="0" algn="l">
              <a:lnSpc>
                <a:spcPct val="200000"/>
              </a:lnSpc>
              <a:spcBef>
                <a:spcPts val="0"/>
              </a:spcBef>
              <a:spcAft>
                <a:spcPts val="0"/>
              </a:spcAft>
              <a:buSzPts val="1800"/>
              <a:buNone/>
            </a:pPr>
            <a:r>
              <a:t/>
            </a:r>
            <a:endParaRPr b="1">
              <a:solidFill>
                <a:schemeClr val="accent1"/>
              </a:solidFill>
              <a:latin typeface="Microsoft JhengHei"/>
              <a:ea typeface="Microsoft JhengHei"/>
              <a:cs typeface="Microsoft JhengHei"/>
              <a:sym typeface="Microsoft JhengHei"/>
            </a:endParaRPr>
          </a:p>
        </p:txBody>
      </p:sp>
      <p:sp>
        <p:nvSpPr>
          <p:cNvPr id="105" name="Google Shape;105;p5"/>
          <p:cNvSpPr/>
          <p:nvPr/>
        </p:nvSpPr>
        <p:spPr>
          <a:xfrm>
            <a:off x="1339450" y="3632600"/>
            <a:ext cx="1477500" cy="7071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zh-TW" sz="2300" u="none" cap="none" strike="noStrike">
                <a:solidFill>
                  <a:schemeClr val="accent1"/>
                </a:solidFill>
                <a:latin typeface="Microsoft JhengHei"/>
                <a:ea typeface="Microsoft JhengHei"/>
                <a:cs typeface="Microsoft JhengHei"/>
                <a:sym typeface="Microsoft JhengHei"/>
              </a:rPr>
              <a:t>20萬人</a:t>
            </a:r>
            <a:endParaRPr b="1" i="0" sz="2300" u="none" cap="none" strike="noStrike">
              <a:solidFill>
                <a:srgbClr val="000000"/>
              </a:solidFill>
              <a:latin typeface="Microsoft JhengHei"/>
              <a:ea typeface="Microsoft JhengHei"/>
              <a:cs typeface="Microsoft JhengHei"/>
              <a:sym typeface="Microsoft JhengHei"/>
            </a:endParaRPr>
          </a:p>
        </p:txBody>
      </p:sp>
      <p:sp>
        <p:nvSpPr>
          <p:cNvPr id="106" name="Google Shape;106;p5"/>
          <p:cNvSpPr/>
          <p:nvPr/>
        </p:nvSpPr>
        <p:spPr>
          <a:xfrm>
            <a:off x="6173550" y="3603975"/>
            <a:ext cx="1477500" cy="7071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zh-TW" sz="2300" u="none" cap="none" strike="noStrike">
                <a:solidFill>
                  <a:schemeClr val="accent1"/>
                </a:solidFill>
                <a:latin typeface="Microsoft JhengHei"/>
                <a:ea typeface="Microsoft JhengHei"/>
                <a:cs typeface="Microsoft JhengHei"/>
                <a:sym typeface="Microsoft JhengHei"/>
              </a:rPr>
              <a:t>19萬人</a:t>
            </a:r>
            <a:endParaRPr b="1" i="0" sz="2300" u="none" cap="none" strike="noStrike">
              <a:solidFill>
                <a:srgbClr val="000000"/>
              </a:solidFill>
              <a:latin typeface="Microsoft JhengHei"/>
              <a:ea typeface="Microsoft JhengHei"/>
              <a:cs typeface="Microsoft JhengHei"/>
              <a:sym typeface="Microsoft JhengHei"/>
            </a:endParaRPr>
          </a:p>
        </p:txBody>
      </p:sp>
      <p:sp>
        <p:nvSpPr>
          <p:cNvPr id="107" name="Google Shape;107;p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移除少數客戶</a:t>
            </a:r>
            <a:endParaRPr>
              <a:latin typeface="Microsoft JhengHei"/>
              <a:ea typeface="Microsoft JhengHei"/>
              <a:cs typeface="Microsoft JhengHei"/>
              <a:sym typeface="Microsoft JhengHei"/>
            </a:endParaRPr>
          </a:p>
        </p:txBody>
      </p:sp>
      <p:sp>
        <p:nvSpPr>
          <p:cNvPr id="108" name="Google Shape;10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pic>
        <p:nvPicPr>
          <p:cNvPr id="109" name="Google Shape;109;p5"/>
          <p:cNvPicPr preferRelativeResize="0"/>
          <p:nvPr/>
        </p:nvPicPr>
        <p:blipFill rotWithShape="1">
          <a:blip r:embed="rId3">
            <a:alphaModFix/>
          </a:blip>
          <a:srcRect b="0" l="0" r="0" t="0"/>
          <a:stretch/>
        </p:blipFill>
        <p:spPr>
          <a:xfrm rot="-5400000">
            <a:off x="3564038" y="3026325"/>
            <a:ext cx="1862400" cy="1862400"/>
          </a:xfrm>
          <a:prstGeom prst="rect">
            <a:avLst/>
          </a:prstGeom>
          <a:noFill/>
          <a:ln>
            <a:noFill/>
          </a:ln>
        </p:spPr>
      </p:pic>
      <p:pic>
        <p:nvPicPr>
          <p:cNvPr id="110" name="Google Shape;110;p5"/>
          <p:cNvPicPr preferRelativeResize="0"/>
          <p:nvPr/>
        </p:nvPicPr>
        <p:blipFill rotWithShape="1">
          <a:blip r:embed="rId4">
            <a:alphaModFix/>
          </a:blip>
          <a:srcRect b="0" l="0" r="0" t="0"/>
          <a:stretch/>
        </p:blipFill>
        <p:spPr>
          <a:xfrm>
            <a:off x="6441500" y="1152475"/>
            <a:ext cx="1477350" cy="1477350"/>
          </a:xfrm>
          <a:prstGeom prst="rect">
            <a:avLst/>
          </a:prstGeom>
          <a:noFill/>
          <a:ln>
            <a:noFill/>
          </a:ln>
        </p:spPr>
      </p:pic>
      <p:pic>
        <p:nvPicPr>
          <p:cNvPr id="111" name="Google Shape;111;p5"/>
          <p:cNvPicPr preferRelativeResize="0"/>
          <p:nvPr/>
        </p:nvPicPr>
        <p:blipFill rotWithShape="1">
          <a:blip r:embed="rId5">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6"/>
          <p:cNvPicPr preferRelativeResize="0"/>
          <p:nvPr/>
        </p:nvPicPr>
        <p:blipFill rotWithShape="1">
          <a:blip r:embed="rId3">
            <a:alphaModFix/>
          </a:blip>
          <a:srcRect b="6428" l="0" r="0" t="0"/>
          <a:stretch/>
        </p:blipFill>
        <p:spPr>
          <a:xfrm>
            <a:off x="0" y="1263226"/>
            <a:ext cx="9143999" cy="3461751"/>
          </a:xfrm>
          <a:prstGeom prst="rect">
            <a:avLst/>
          </a:prstGeom>
          <a:noFill/>
          <a:ln>
            <a:noFill/>
          </a:ln>
        </p:spPr>
      </p:pic>
      <p:sp>
        <p:nvSpPr>
          <p:cNvPr id="117" name="Google Shape;117;p6"/>
          <p:cNvSpPr/>
          <p:nvPr/>
        </p:nvSpPr>
        <p:spPr>
          <a:xfrm>
            <a:off x="373700" y="799950"/>
            <a:ext cx="19140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縮小資料量</a:t>
            </a:r>
            <a:endParaRPr>
              <a:latin typeface="Microsoft JhengHei"/>
              <a:ea typeface="Microsoft JhengHei"/>
              <a:cs typeface="Microsoft JhengHei"/>
              <a:sym typeface="Microsoft JhengHei"/>
            </a:endParaRPr>
          </a:p>
        </p:txBody>
      </p:sp>
      <p:sp>
        <p:nvSpPr>
          <p:cNvPr id="119" name="Google Shape;119;p6"/>
          <p:cNvSpPr/>
          <p:nvPr/>
        </p:nvSpPr>
        <p:spPr>
          <a:xfrm>
            <a:off x="4572000" y="3544175"/>
            <a:ext cx="1107300" cy="1180800"/>
          </a:xfrm>
          <a:prstGeom prst="rect">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121" name="Google Shape;121;p6"/>
          <p:cNvSpPr txBox="1"/>
          <p:nvPr/>
        </p:nvSpPr>
        <p:spPr>
          <a:xfrm>
            <a:off x="4136225" y="610800"/>
            <a:ext cx="6172200" cy="7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2" name="Google Shape;122;p6"/>
          <p:cNvSpPr/>
          <p:nvPr/>
        </p:nvSpPr>
        <p:spPr>
          <a:xfrm>
            <a:off x="7846150" y="3544175"/>
            <a:ext cx="1192800" cy="1180800"/>
          </a:xfrm>
          <a:prstGeom prst="rect">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a:off x="8505073" y="2138374"/>
            <a:ext cx="235352" cy="87875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24" name="Google Shape;124;p6"/>
          <p:cNvGrpSpPr/>
          <p:nvPr/>
        </p:nvGrpSpPr>
        <p:grpSpPr>
          <a:xfrm>
            <a:off x="6046750" y="1556025"/>
            <a:ext cx="1332800" cy="800400"/>
            <a:chOff x="7407650" y="2177525"/>
            <a:chExt cx="1332800" cy="800400"/>
          </a:xfrm>
        </p:grpSpPr>
        <p:grpSp>
          <p:nvGrpSpPr>
            <p:cNvPr id="125" name="Google Shape;125;p6"/>
            <p:cNvGrpSpPr/>
            <p:nvPr/>
          </p:nvGrpSpPr>
          <p:grpSpPr>
            <a:xfrm>
              <a:off x="7407650" y="2272000"/>
              <a:ext cx="279000" cy="611400"/>
              <a:chOff x="5765450" y="4110025"/>
              <a:chExt cx="279000" cy="611400"/>
            </a:xfrm>
          </p:grpSpPr>
          <p:sp>
            <p:nvSpPr>
              <p:cNvPr id="126" name="Google Shape;126;p6"/>
              <p:cNvSpPr/>
              <p:nvPr/>
            </p:nvSpPr>
            <p:spPr>
              <a:xfrm>
                <a:off x="5765450" y="4110025"/>
                <a:ext cx="279000" cy="305700"/>
              </a:xfrm>
              <a:prstGeom prst="rect">
                <a:avLst/>
              </a:prstGeom>
              <a:solidFill>
                <a:srgbClr val="F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
              <p:cNvSpPr/>
              <p:nvPr/>
            </p:nvSpPr>
            <p:spPr>
              <a:xfrm>
                <a:off x="5765450" y="4415725"/>
                <a:ext cx="279000" cy="305700"/>
              </a:xfrm>
              <a:prstGeom prst="rect">
                <a:avLst/>
              </a:prstGeom>
              <a:solidFill>
                <a:srgbClr val="5CAC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6"/>
            <p:cNvSpPr txBox="1"/>
            <p:nvPr/>
          </p:nvSpPr>
          <p:spPr>
            <a:xfrm>
              <a:off x="7724650" y="2177525"/>
              <a:ext cx="1015800" cy="8004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zh-TW" sz="2000">
                  <a:latin typeface="Lato"/>
                  <a:ea typeface="Lato"/>
                  <a:cs typeface="Lato"/>
                  <a:sym typeface="Lato"/>
                </a:rPr>
                <a:t>訓練</a:t>
              </a:r>
              <a:r>
                <a:rPr b="1" i="0" lang="zh-TW" sz="2000" u="none" cap="none" strike="noStrike">
                  <a:solidFill>
                    <a:srgbClr val="000000"/>
                  </a:solidFill>
                  <a:latin typeface="Lato"/>
                  <a:ea typeface="Lato"/>
                  <a:cs typeface="Lato"/>
                  <a:sym typeface="Lato"/>
                </a:rPr>
                <a:t>集</a:t>
              </a:r>
              <a:endParaRPr b="1"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lang="zh-TW" sz="2000">
                  <a:latin typeface="Lato"/>
                  <a:ea typeface="Lato"/>
                  <a:cs typeface="Lato"/>
                  <a:sym typeface="Lato"/>
                </a:rPr>
                <a:t>測試</a:t>
              </a:r>
              <a:r>
                <a:rPr b="1" i="0" lang="zh-TW" sz="2000" u="none" cap="none" strike="noStrike">
                  <a:solidFill>
                    <a:srgbClr val="000000"/>
                  </a:solidFill>
                  <a:latin typeface="Lato"/>
                  <a:ea typeface="Lato"/>
                  <a:cs typeface="Lato"/>
                  <a:sym typeface="Lato"/>
                </a:rPr>
                <a:t>集</a:t>
              </a:r>
              <a:endParaRPr b="1" i="0" sz="2000" u="none" cap="none" strike="noStrike">
                <a:solidFill>
                  <a:srgbClr val="000000"/>
                </a:solidFill>
                <a:latin typeface="Lato"/>
                <a:ea typeface="Lato"/>
                <a:cs typeface="Lato"/>
                <a:sym typeface="Lato"/>
              </a:endParaRPr>
            </a:p>
          </p:txBody>
        </p:sp>
      </p:grpSp>
      <p:pic>
        <p:nvPicPr>
          <p:cNvPr id="129" name="Google Shape;129;p6"/>
          <p:cNvPicPr preferRelativeResize="0"/>
          <p:nvPr/>
        </p:nvPicPr>
        <p:blipFill rotWithShape="1">
          <a:blip r:embed="rId4">
            <a:alphaModFix/>
          </a:blip>
          <a:srcRect b="81488" l="9827" r="77115" t="12782"/>
          <a:stretch/>
        </p:blipFill>
        <p:spPr>
          <a:xfrm>
            <a:off x="7656163" y="121506"/>
            <a:ext cx="1344350" cy="3318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7"/>
          <p:cNvPicPr preferRelativeResize="0"/>
          <p:nvPr/>
        </p:nvPicPr>
        <p:blipFill rotWithShape="1">
          <a:blip r:embed="rId3">
            <a:alphaModFix/>
          </a:blip>
          <a:srcRect b="5096" l="0" r="0" t="0"/>
          <a:stretch/>
        </p:blipFill>
        <p:spPr>
          <a:xfrm>
            <a:off x="0" y="1152300"/>
            <a:ext cx="9143999" cy="3511150"/>
          </a:xfrm>
          <a:prstGeom prst="rect">
            <a:avLst/>
          </a:prstGeom>
          <a:noFill/>
          <a:ln>
            <a:noFill/>
          </a:ln>
        </p:spPr>
      </p:pic>
      <p:sp>
        <p:nvSpPr>
          <p:cNvPr id="135" name="Google Shape;135;p7"/>
          <p:cNvSpPr/>
          <p:nvPr/>
        </p:nvSpPr>
        <p:spPr>
          <a:xfrm>
            <a:off x="373700" y="767675"/>
            <a:ext cx="1530300" cy="1737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36" name="Google Shape;136;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137" name="Google Shape;137;p7"/>
          <p:cNvSpPr/>
          <p:nvPr/>
        </p:nvSpPr>
        <p:spPr>
          <a:xfrm>
            <a:off x="3846875" y="3514725"/>
            <a:ext cx="1275300" cy="1166100"/>
          </a:xfrm>
          <a:prstGeom prst="rect">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38" name="Google Shape;138;p7"/>
          <p:cNvSpPr/>
          <p:nvPr/>
        </p:nvSpPr>
        <p:spPr>
          <a:xfrm>
            <a:off x="7731950" y="3621875"/>
            <a:ext cx="1192800" cy="1041600"/>
          </a:xfrm>
          <a:prstGeom prst="rect">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39" name="Google Shape;139;p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歷史特徵</a:t>
            </a:r>
            <a:endParaRPr>
              <a:latin typeface="Microsoft JhengHei"/>
              <a:ea typeface="Microsoft JhengHei"/>
              <a:cs typeface="Microsoft JhengHei"/>
              <a:sym typeface="Microsoft JhengHei"/>
            </a:endParaRPr>
          </a:p>
        </p:txBody>
      </p:sp>
      <p:pic>
        <p:nvPicPr>
          <p:cNvPr id="140" name="Google Shape;140;p7"/>
          <p:cNvPicPr preferRelativeResize="0"/>
          <p:nvPr/>
        </p:nvPicPr>
        <p:blipFill rotWithShape="1">
          <a:blip r:embed="rId4">
            <a:alphaModFix/>
          </a:blip>
          <a:srcRect b="81488" l="9827" r="77115" t="12782"/>
          <a:stretch/>
        </p:blipFill>
        <p:spPr>
          <a:xfrm>
            <a:off x="7656163" y="121506"/>
            <a:ext cx="1344350" cy="331833"/>
          </a:xfrm>
          <a:prstGeom prst="rect">
            <a:avLst/>
          </a:prstGeom>
          <a:noFill/>
          <a:ln>
            <a:noFill/>
          </a:ln>
        </p:spPr>
      </p:pic>
      <p:grpSp>
        <p:nvGrpSpPr>
          <p:cNvPr id="141" name="Google Shape;141;p7"/>
          <p:cNvGrpSpPr/>
          <p:nvPr/>
        </p:nvGrpSpPr>
        <p:grpSpPr>
          <a:xfrm>
            <a:off x="7585325" y="1290525"/>
            <a:ext cx="1332800" cy="800400"/>
            <a:chOff x="7407650" y="2177525"/>
            <a:chExt cx="1332800" cy="800400"/>
          </a:xfrm>
        </p:grpSpPr>
        <p:grpSp>
          <p:nvGrpSpPr>
            <p:cNvPr id="142" name="Google Shape;142;p7"/>
            <p:cNvGrpSpPr/>
            <p:nvPr/>
          </p:nvGrpSpPr>
          <p:grpSpPr>
            <a:xfrm>
              <a:off x="7407650" y="2272000"/>
              <a:ext cx="279000" cy="611400"/>
              <a:chOff x="5765450" y="4110025"/>
              <a:chExt cx="279000" cy="611400"/>
            </a:xfrm>
          </p:grpSpPr>
          <p:sp>
            <p:nvSpPr>
              <p:cNvPr id="143" name="Google Shape;143;p7"/>
              <p:cNvSpPr/>
              <p:nvPr/>
            </p:nvSpPr>
            <p:spPr>
              <a:xfrm>
                <a:off x="5765450" y="4110025"/>
                <a:ext cx="279000" cy="305700"/>
              </a:xfrm>
              <a:prstGeom prst="rect">
                <a:avLst/>
              </a:prstGeom>
              <a:solidFill>
                <a:srgbClr val="F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7"/>
              <p:cNvSpPr/>
              <p:nvPr/>
            </p:nvSpPr>
            <p:spPr>
              <a:xfrm>
                <a:off x="5765450" y="4415725"/>
                <a:ext cx="279000" cy="305700"/>
              </a:xfrm>
              <a:prstGeom prst="rect">
                <a:avLst/>
              </a:prstGeom>
              <a:solidFill>
                <a:srgbClr val="5CAC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7"/>
            <p:cNvSpPr txBox="1"/>
            <p:nvPr/>
          </p:nvSpPr>
          <p:spPr>
            <a:xfrm>
              <a:off x="7724650" y="2177525"/>
              <a:ext cx="1015800" cy="8004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zh-TW" sz="2000">
                  <a:latin typeface="Lato"/>
                  <a:ea typeface="Lato"/>
                  <a:cs typeface="Lato"/>
                  <a:sym typeface="Lato"/>
                </a:rPr>
                <a:t>訓練</a:t>
              </a:r>
              <a:r>
                <a:rPr b="1" i="0" lang="zh-TW" sz="2000" u="none" cap="none" strike="noStrike">
                  <a:solidFill>
                    <a:srgbClr val="000000"/>
                  </a:solidFill>
                  <a:latin typeface="Lato"/>
                  <a:ea typeface="Lato"/>
                  <a:cs typeface="Lato"/>
                  <a:sym typeface="Lato"/>
                </a:rPr>
                <a:t>集</a:t>
              </a:r>
              <a:endParaRPr b="1"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lang="zh-TW" sz="2000">
                  <a:latin typeface="Lato"/>
                  <a:ea typeface="Lato"/>
                  <a:cs typeface="Lato"/>
                  <a:sym typeface="Lato"/>
                </a:rPr>
                <a:t>測試</a:t>
              </a:r>
              <a:r>
                <a:rPr b="1" i="0" lang="zh-TW" sz="2000" u="none" cap="none" strike="noStrike">
                  <a:solidFill>
                    <a:srgbClr val="000000"/>
                  </a:solidFill>
                  <a:latin typeface="Lato"/>
                  <a:ea typeface="Lato"/>
                  <a:cs typeface="Lato"/>
                  <a:sym typeface="Lato"/>
                </a:rPr>
                <a:t>集</a:t>
              </a:r>
              <a:endParaRPr b="1" i="0" sz="2000" u="none" cap="none" strike="noStrike">
                <a:solidFill>
                  <a:srgbClr val="000000"/>
                </a:solidFill>
                <a:latin typeface="Lato"/>
                <a:ea typeface="Lato"/>
                <a:cs typeface="Lato"/>
                <a:sym typeface="La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idx="1" type="body"/>
          </p:nvPr>
        </p:nvSpPr>
        <p:spPr>
          <a:xfrm>
            <a:off x="311150" y="1152525"/>
            <a:ext cx="85218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accent1"/>
              </a:buClr>
              <a:buSzPts val="1800"/>
              <a:buFont typeface="Microsoft JhengHei"/>
              <a:buAutoNum type="arabicPeriod"/>
            </a:pPr>
            <a:r>
              <a:rPr b="1" lang="zh-TW">
                <a:solidFill>
                  <a:schemeClr val="accent1"/>
                </a:solidFill>
                <a:latin typeface="Microsoft JhengHei"/>
                <a:ea typeface="Microsoft JhengHei"/>
                <a:cs typeface="Microsoft JhengHei"/>
                <a:sym typeface="Microsoft JhengHei"/>
              </a:rPr>
              <a:t>連續變數的前3個月歷史變數</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AutoNum type="arabicPeriod"/>
            </a:pPr>
            <a:r>
              <a:rPr b="1" lang="zh-TW">
                <a:solidFill>
                  <a:srgbClr val="FFFFFF"/>
                </a:solidFill>
                <a:latin typeface="Microsoft JhengHei"/>
                <a:ea typeface="Microsoft JhengHei"/>
                <a:cs typeface="Microsoft JhengHei"/>
                <a:sym typeface="Microsoft JhengHei"/>
              </a:rPr>
              <a:t>總支付帳務金額   </a:t>
            </a:r>
            <a:r>
              <a:rPr b="1" lang="zh-TW">
                <a:solidFill>
                  <a:schemeClr val="accent1"/>
                </a:solidFill>
                <a:latin typeface="Microsoft JhengHei"/>
                <a:ea typeface="Microsoft JhengHei"/>
                <a:cs typeface="Microsoft JhengHei"/>
                <a:sym typeface="Microsoft JhengHei"/>
              </a:rPr>
              <a:t>= 所有類別的支付帳務金額加總</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AutoNum type="arabicPeriod"/>
            </a:pPr>
            <a:r>
              <a:rPr b="1" lang="zh-TW">
                <a:solidFill>
                  <a:schemeClr val="lt1"/>
                </a:solidFill>
                <a:latin typeface="Microsoft JhengHei"/>
                <a:ea typeface="Microsoft JhengHei"/>
                <a:cs typeface="Microsoft JhengHei"/>
                <a:sym typeface="Microsoft JhengHei"/>
              </a:rPr>
              <a:t>總消費金額   </a:t>
            </a:r>
            <a:r>
              <a:rPr b="1" lang="zh-TW">
                <a:solidFill>
                  <a:schemeClr val="accent1"/>
                </a:solidFill>
                <a:latin typeface="Microsoft JhengHei"/>
                <a:ea typeface="Microsoft JhengHei"/>
                <a:cs typeface="Microsoft JhengHei"/>
                <a:sym typeface="Microsoft JhengHei"/>
              </a:rPr>
              <a:t>= 所有類別的一般消費金額加總</a:t>
            </a:r>
            <a:endParaRPr b="1">
              <a:solidFill>
                <a:schemeClr val="accent1"/>
              </a:solidFill>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Clr>
                <a:schemeClr val="accent1"/>
              </a:buClr>
              <a:buSzPts val="1800"/>
              <a:buFont typeface="Microsoft JhengHei"/>
              <a:buAutoNum type="arabicPeriod"/>
            </a:pPr>
            <a:r>
              <a:rPr b="1" lang="zh-TW">
                <a:solidFill>
                  <a:schemeClr val="lt1"/>
                </a:solidFill>
                <a:highlight>
                  <a:schemeClr val="lt1"/>
                </a:highlight>
                <a:latin typeface="Microsoft JhengHei"/>
                <a:ea typeface="Microsoft JhengHei"/>
                <a:cs typeface="Microsoft JhengHei"/>
                <a:sym typeface="Microsoft JhengHei"/>
              </a:rPr>
              <a:t>單筆消費金額   </a:t>
            </a:r>
            <a:r>
              <a:rPr b="1" lang="zh-TW">
                <a:solidFill>
                  <a:schemeClr val="accent1"/>
                </a:solidFill>
                <a:latin typeface="Microsoft JhengHei"/>
                <a:ea typeface="Microsoft JhengHei"/>
                <a:cs typeface="Microsoft JhengHei"/>
                <a:sym typeface="Microsoft JhengHei"/>
              </a:rPr>
              <a:t>= 總消費金額/總消費次數</a:t>
            </a:r>
            <a:endParaRPr b="1">
              <a:solidFill>
                <a:schemeClr val="accent1"/>
              </a:solidFill>
              <a:latin typeface="Microsoft JhengHei"/>
              <a:ea typeface="Microsoft JhengHei"/>
              <a:cs typeface="Microsoft JhengHei"/>
              <a:sym typeface="Microsoft JhengHei"/>
            </a:endParaRPr>
          </a:p>
        </p:txBody>
      </p:sp>
      <p:sp>
        <p:nvSpPr>
          <p:cNvPr id="151" name="Google Shape;151;p8"/>
          <p:cNvSpPr/>
          <p:nvPr/>
        </p:nvSpPr>
        <p:spPr>
          <a:xfrm>
            <a:off x="373700" y="799950"/>
            <a:ext cx="2221200" cy="141300"/>
          </a:xfrm>
          <a:prstGeom prst="roundRect">
            <a:avLst>
              <a:gd fmla="val 16667" name="adj"/>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JhengHei"/>
              <a:ea typeface="Microsoft JhengHei"/>
              <a:cs typeface="Microsoft JhengHei"/>
              <a:sym typeface="Microsoft JhengHei"/>
            </a:endParaRPr>
          </a:p>
        </p:txBody>
      </p:sp>
      <p:sp>
        <p:nvSpPr>
          <p:cNvPr id="152" name="Google Shape;152;p8"/>
          <p:cNvSpPr/>
          <p:nvPr/>
        </p:nvSpPr>
        <p:spPr>
          <a:xfrm>
            <a:off x="777200" y="1800950"/>
            <a:ext cx="1817700" cy="289200"/>
          </a:xfrm>
          <a:prstGeom prst="rect">
            <a:avLst/>
          </a:prstGeom>
          <a:solidFill>
            <a:srgbClr val="FFE599">
              <a:alpha val="7372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zh-TW" sz="1800">
                <a:latin typeface="Microsoft JhengHei"/>
                <a:ea typeface="Microsoft JhengHei"/>
                <a:cs typeface="Microsoft JhengHei"/>
                <a:sym typeface="Microsoft JhengHei"/>
              </a:rPr>
              <a:t>總支付帳務金額</a:t>
            </a:r>
            <a:endParaRPr b="1" i="0" sz="1800" u="none" cap="none" strike="noStrike">
              <a:solidFill>
                <a:srgbClr val="000000"/>
              </a:solidFill>
              <a:latin typeface="Microsoft JhengHei"/>
              <a:ea typeface="Microsoft JhengHei"/>
              <a:cs typeface="Microsoft JhengHei"/>
              <a:sym typeface="Microsoft JhengHei"/>
            </a:endParaRPr>
          </a:p>
        </p:txBody>
      </p:sp>
      <p:sp>
        <p:nvSpPr>
          <p:cNvPr id="153" name="Google Shape;153;p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latin typeface="Microsoft JhengHei"/>
                <a:ea typeface="Microsoft JhengHei"/>
                <a:cs typeface="Microsoft JhengHei"/>
                <a:sym typeface="Microsoft JhengHei"/>
              </a:rPr>
              <a:t>新增內部變數</a:t>
            </a:r>
            <a:endParaRPr>
              <a:latin typeface="Microsoft JhengHei"/>
              <a:ea typeface="Microsoft JhengHei"/>
              <a:cs typeface="Microsoft JhengHei"/>
              <a:sym typeface="Microsoft JhengHei"/>
            </a:endParaRPr>
          </a:p>
        </p:txBody>
      </p:sp>
      <p:sp>
        <p:nvSpPr>
          <p:cNvPr id="154" name="Google Shape;154;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pic>
        <p:nvPicPr>
          <p:cNvPr id="155" name="Google Shape;155;p8"/>
          <p:cNvPicPr preferRelativeResize="0"/>
          <p:nvPr/>
        </p:nvPicPr>
        <p:blipFill rotWithShape="1">
          <a:blip r:embed="rId3">
            <a:alphaModFix/>
          </a:blip>
          <a:srcRect b="0" l="0" r="0" t="0"/>
          <a:stretch/>
        </p:blipFill>
        <p:spPr>
          <a:xfrm>
            <a:off x="6357950" y="2273950"/>
            <a:ext cx="2074175" cy="2074175"/>
          </a:xfrm>
          <a:prstGeom prst="rect">
            <a:avLst/>
          </a:prstGeom>
          <a:noFill/>
          <a:ln>
            <a:noFill/>
          </a:ln>
        </p:spPr>
      </p:pic>
      <p:pic>
        <p:nvPicPr>
          <p:cNvPr descr="File:Twemoji 1f4b0.svg - Wikimedia Commons" id="156" name="Google Shape;156;p8"/>
          <p:cNvPicPr preferRelativeResize="0"/>
          <p:nvPr/>
        </p:nvPicPr>
        <p:blipFill rotWithShape="1">
          <a:blip r:embed="rId4">
            <a:alphaModFix/>
          </a:blip>
          <a:srcRect b="0" l="0" r="0" t="0"/>
          <a:stretch/>
        </p:blipFill>
        <p:spPr>
          <a:xfrm>
            <a:off x="5031434" y="3485062"/>
            <a:ext cx="1240800" cy="1240800"/>
          </a:xfrm>
          <a:prstGeom prst="rect">
            <a:avLst/>
          </a:prstGeom>
          <a:noFill/>
          <a:ln>
            <a:noFill/>
          </a:ln>
        </p:spPr>
      </p:pic>
      <p:pic>
        <p:nvPicPr>
          <p:cNvPr id="157" name="Google Shape;157;p8"/>
          <p:cNvPicPr preferRelativeResize="0"/>
          <p:nvPr/>
        </p:nvPicPr>
        <p:blipFill rotWithShape="1">
          <a:blip r:embed="rId5">
            <a:alphaModFix/>
          </a:blip>
          <a:srcRect b="81488" l="9827" r="77115" t="12782"/>
          <a:stretch/>
        </p:blipFill>
        <p:spPr>
          <a:xfrm>
            <a:off x="7656163" y="121506"/>
            <a:ext cx="1344350" cy="331833"/>
          </a:xfrm>
          <a:prstGeom prst="rect">
            <a:avLst/>
          </a:prstGeom>
          <a:noFill/>
          <a:ln>
            <a:noFill/>
          </a:ln>
        </p:spPr>
      </p:pic>
      <p:sp>
        <p:nvSpPr>
          <p:cNvPr id="158" name="Google Shape;158;p8"/>
          <p:cNvSpPr/>
          <p:nvPr/>
        </p:nvSpPr>
        <p:spPr>
          <a:xfrm>
            <a:off x="777200" y="2337300"/>
            <a:ext cx="1344300" cy="289200"/>
          </a:xfrm>
          <a:prstGeom prst="rect">
            <a:avLst/>
          </a:prstGeom>
          <a:solidFill>
            <a:srgbClr val="FFE599">
              <a:alpha val="7373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zh-TW" sz="1800">
                <a:latin typeface="Microsoft JhengHei"/>
                <a:ea typeface="Microsoft JhengHei"/>
                <a:cs typeface="Microsoft JhengHei"/>
                <a:sym typeface="Microsoft JhengHei"/>
              </a:rPr>
              <a:t>總消費金額</a:t>
            </a:r>
            <a:endParaRPr b="1" i="0" sz="1800" u="none" cap="none" strike="noStrike">
              <a:solidFill>
                <a:srgbClr val="000000"/>
              </a:solidFill>
              <a:latin typeface="Microsoft JhengHei"/>
              <a:ea typeface="Microsoft JhengHei"/>
              <a:cs typeface="Microsoft JhengHei"/>
              <a:sym typeface="Microsoft JhengHei"/>
            </a:endParaRPr>
          </a:p>
        </p:txBody>
      </p:sp>
      <p:sp>
        <p:nvSpPr>
          <p:cNvPr id="159" name="Google Shape;159;p8"/>
          <p:cNvSpPr/>
          <p:nvPr/>
        </p:nvSpPr>
        <p:spPr>
          <a:xfrm>
            <a:off x="777200" y="2873650"/>
            <a:ext cx="1569600" cy="289200"/>
          </a:xfrm>
          <a:prstGeom prst="rect">
            <a:avLst/>
          </a:prstGeom>
          <a:solidFill>
            <a:srgbClr val="FFE599">
              <a:alpha val="7373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zh-TW" sz="1800">
                <a:latin typeface="Microsoft JhengHei"/>
                <a:ea typeface="Microsoft JhengHei"/>
                <a:cs typeface="Microsoft JhengHei"/>
                <a:sym typeface="Microsoft JhengHei"/>
              </a:rPr>
              <a:t>單筆消費金額</a:t>
            </a:r>
            <a:endParaRPr b="1" i="0" sz="1800" u="none" cap="none" strike="noStrike">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b="1" lang="zh-TW" sz="1500">
                <a:latin typeface="Microsoft JhengHei"/>
                <a:ea typeface="Microsoft JhengHei"/>
                <a:cs typeface="Microsoft JhengHei"/>
                <a:sym typeface="Microsoft JhengHei"/>
              </a:rPr>
              <a:t>‹#›</a:t>
            </a:fld>
            <a:endParaRPr b="1" sz="1500">
              <a:latin typeface="Microsoft JhengHei"/>
              <a:ea typeface="Microsoft JhengHei"/>
              <a:cs typeface="Microsoft JhengHei"/>
              <a:sym typeface="Microsoft JhengHei"/>
            </a:endParaRPr>
          </a:p>
        </p:txBody>
      </p:sp>
      <p:sp>
        <p:nvSpPr>
          <p:cNvPr id="165" name="Google Shape;165;p9"/>
          <p:cNvSpPr txBox="1"/>
          <p:nvPr>
            <p:ph type="title"/>
          </p:nvPr>
        </p:nvSpPr>
        <p:spPr>
          <a:xfrm>
            <a:off x="3510150" y="2911675"/>
            <a:ext cx="2123700" cy="62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zh-TW" sz="3600">
                <a:latin typeface="Microsoft JhengHei"/>
                <a:ea typeface="Microsoft JhengHei"/>
                <a:cs typeface="Microsoft JhengHei"/>
                <a:sym typeface="Microsoft JhengHei"/>
              </a:rPr>
              <a:t>模型訓練</a:t>
            </a:r>
            <a:endParaRPr sz="3600">
              <a:latin typeface="Microsoft JhengHei"/>
              <a:ea typeface="Microsoft JhengHei"/>
              <a:cs typeface="Microsoft JhengHei"/>
              <a:sym typeface="Microsoft JhengHei"/>
            </a:endParaRPr>
          </a:p>
        </p:txBody>
      </p:sp>
      <p:sp>
        <p:nvSpPr>
          <p:cNvPr id="166" name="Google Shape;166;p9"/>
          <p:cNvSpPr/>
          <p:nvPr/>
        </p:nvSpPr>
        <p:spPr>
          <a:xfrm>
            <a:off x="3696750" y="1098525"/>
            <a:ext cx="1750500" cy="1647600"/>
          </a:xfrm>
          <a:prstGeom prst="ellips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zh-TW" sz="7200" u="none" cap="none" strike="noStrike">
                <a:solidFill>
                  <a:srgbClr val="FFFFFF"/>
                </a:solidFill>
                <a:latin typeface="Arial"/>
                <a:ea typeface="Arial"/>
                <a:cs typeface="Arial"/>
                <a:sym typeface="Arial"/>
              </a:rPr>
              <a:t>2</a:t>
            </a:r>
            <a:endParaRPr b="1" i="0" sz="72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