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embeddedFontLst>
    <p:embeddedFont>
      <p:font typeface="Calibri" panose="020F0502020204030204" pitchFamily="34" charset="0"/>
      <p:regular r:id="rId32"/>
      <p:bold r:id="rId33"/>
      <p:italic r:id="rId34"/>
      <p:boldItalic r:id="rId35"/>
    </p:embeddedFont>
    <p:embeddedFont>
      <p:font typeface="Lato" panose="020F0502020204030203"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7F13D8-2583-4E25-A6DE-75D7C0CDF99C}">
  <a:tblStyle styleId="{8B7F13D8-2583-4E25-A6DE-75D7C0CDF9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907095727_0_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10907095727_0_9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907095727_0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10907095727_0_10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907095727_0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10907095727_0_1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907095727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10907095727_0_1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907095727_0_1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10907095727_0_1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907095727_0_1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10907095727_0_1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907095727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0907095727_0_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907095727_0_1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10907095727_0_18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0907095727_0_2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10907095727_0_2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907095727_0_2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10907095727_0_2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907095727_0_2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0907095727_0_2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0907095727_0_2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10907095727_0_26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907095727_0_2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0907095727_0_28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907095727_0_3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10907095727_0_3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0907095727_0_3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10907095727_0_3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0907095727_0_3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10907095727_0_3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907095727_0_3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10907095727_0_38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907095727_0_4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10907095727_0_40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0907095727_0_4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g10907095727_0_4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4564ab8a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g104564ab8ad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4564ab8ad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g104564ab8ad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907095727_0_4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0907095727_0_4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907095727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10907095727_0_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907095727_0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10907095727_0_7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907095727_0_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10907095727_0_8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380488" y="2365248"/>
            <a:ext cx="4383024" cy="2127504"/>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800"/>
              <a:buFont typeface="Lato"/>
              <a:buNone/>
              <a:defRPr sz="4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5"/>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5"/>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5"/>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18" name="Google Shape;18;p5"/>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5"/>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wo Content">
  <p:cSld name="1_Two Content">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6"/>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6"/>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6"/>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6"/>
          <p:cNvSpPr txBox="1">
            <a:spLocks noGrp="1"/>
          </p:cNvSpPr>
          <p:nvPr>
            <p:ph type="body" idx="1"/>
          </p:nvPr>
        </p:nvSpPr>
        <p:spPr>
          <a:xfrm>
            <a:off x="528828" y="1423289"/>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6"/>
          <p:cNvSpPr txBox="1">
            <a:spLocks noGrp="1"/>
          </p:cNvSpPr>
          <p:nvPr>
            <p:ph type="body" idx="2"/>
          </p:nvPr>
        </p:nvSpPr>
        <p:spPr>
          <a:xfrm>
            <a:off x="4572000" y="1423289"/>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6"/>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omparison">
  <p:cSld name="1_Comparison">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7"/>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7"/>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7"/>
          <p:cNvSpPr txBox="1">
            <a:spLocks noGrp="1"/>
          </p:cNvSpPr>
          <p:nvPr>
            <p:ph type="body" idx="1"/>
          </p:nvPr>
        </p:nvSpPr>
        <p:spPr>
          <a:xfrm>
            <a:off x="234950" y="963168"/>
            <a:ext cx="8674100" cy="513283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511295" y="224917"/>
            <a:ext cx="5397627"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Lato"/>
              <a:buNone/>
              <a:defRPr sz="2800" b="1"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8"/>
          <p:cNvSpPr txBox="1">
            <a:spLocks noGrp="1"/>
          </p:cNvSpPr>
          <p:nvPr>
            <p:ph type="body" idx="1"/>
          </p:nvPr>
        </p:nvSpPr>
        <p:spPr>
          <a:xfrm>
            <a:off x="3524251" y="1011238"/>
            <a:ext cx="5384672" cy="55292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8"/>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F2F2F2"/>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8"/>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Blank">
  <p:cSld name="1_Blank">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9"/>
          <p:cNvSpPr txBox="1">
            <a:spLocks noGrp="1"/>
          </p:cNvSpPr>
          <p:nvPr>
            <p:ph type="body" idx="1"/>
          </p:nvPr>
        </p:nvSpPr>
        <p:spPr>
          <a:xfrm>
            <a:off x="595884" y="1533017"/>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9"/>
          <p:cNvSpPr txBox="1">
            <a:spLocks noGrp="1"/>
          </p:cNvSpPr>
          <p:nvPr>
            <p:ph type="body" idx="2"/>
          </p:nvPr>
        </p:nvSpPr>
        <p:spPr>
          <a:xfrm>
            <a:off x="4639056" y="1533017"/>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9"/>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9"/>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0"/>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F2F2F2"/>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10"/>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1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aivivn.com/contests/1"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128" name="Google Shape;128;p20"/>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3. Phương pháp giải quyết</a:t>
            </a:r>
            <a:endParaRPr>
              <a:latin typeface="Arial"/>
              <a:ea typeface="Arial"/>
              <a:cs typeface="Arial"/>
              <a:sym typeface="Arial"/>
            </a:endParaRPr>
          </a:p>
        </p:txBody>
      </p:sp>
      <p:sp>
        <p:nvSpPr>
          <p:cNvPr id="129" name="Google Shape;129;p20"/>
          <p:cNvSpPr txBox="1"/>
          <p:nvPr/>
        </p:nvSpPr>
        <p:spPr>
          <a:xfrm>
            <a:off x="382775" y="679063"/>
            <a:ext cx="78276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800" b="1">
                <a:solidFill>
                  <a:schemeClr val="dk1"/>
                </a:solidFill>
              </a:rPr>
              <a:t>Thuật toán Học sâu: </a:t>
            </a:r>
            <a:r>
              <a:rPr lang="en-US" sz="1800" i="1"/>
              <a:t>LSTM (Long Short Term Memory)</a:t>
            </a:r>
            <a:endParaRPr sz="1800" i="1"/>
          </a:p>
        </p:txBody>
      </p:sp>
      <p:sp>
        <p:nvSpPr>
          <p:cNvPr id="130" name="Google Shape;130;p20"/>
          <p:cNvSpPr txBox="1"/>
          <p:nvPr/>
        </p:nvSpPr>
        <p:spPr>
          <a:xfrm>
            <a:off x="478200" y="1399600"/>
            <a:ext cx="78276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highlight>
                  <a:srgbClr val="FFFFFF"/>
                </a:highlight>
              </a:rPr>
              <a:t>LSTM là một mạng cải tiến của RNN nhằm giải quyết vấn đề nhớ các bước dài của RNN. RNN là mạng nơ ron có chứa vòng lặp. Mạng này có khả năng lưu trữ thông tin, thông tin được truyền từ lớp này sang lớp khác. Đầu ra của lớp ẩn phụ thuộc vào thông tin của các lớp tại mọi thời điểm. RNN được sử dụng phổ biến trong xử lý ngôn ngữ tự nhiên. </a:t>
            </a:r>
            <a:endParaRPr>
              <a:solidFill>
                <a:schemeClr val="dk1"/>
              </a:solidFill>
              <a:highlight>
                <a:srgbClr val="FFFFFF"/>
              </a:highlight>
            </a:endParaRPr>
          </a:p>
          <a:p>
            <a:pPr marL="0" lvl="0" indent="0" algn="l" rtl="0">
              <a:spcBef>
                <a:spcPts val="0"/>
              </a:spcBef>
              <a:spcAft>
                <a:spcPts val="0"/>
              </a:spcAft>
              <a:buNone/>
            </a:pPr>
            <a:r>
              <a:rPr lang="en-US">
                <a:solidFill>
                  <a:schemeClr val="dk1"/>
                </a:solidFill>
                <a:highlight>
                  <a:srgbClr val="FFFFFF"/>
                </a:highlight>
              </a:rPr>
              <a:t>Tuy nhiên, do kiến trúc của RNN khá đơn giản nên không có khả năng ghi nhớ thông tin từ các dữ liệu có khoảng cách xa, do đó những phần tử đầu tiên trong chuỗi đầu vào thường không có nhiều ảnh hưởng đến kết quả dự đoán của phần tử cho chuỗi đầu ra các bước sau. Nguyên nhân việc này là do RNN chịu ảnh hưởng với việc đạo hàm bị thấp dần trong quá trình học - biến mất đạo hàm (vanshing gradient). Mạng LSTM được thiết kế để khắc phục vấn đề này. Cơ chế hoạt động của LSTM là chỉ ghi nhớ những thông tin liên quan, quan trọng cho việc dự đoán còn các thông tin khác sẽ được bỏ đi. </a:t>
            </a:r>
            <a:endParaRPr/>
          </a:p>
        </p:txBody>
      </p:sp>
      <p:pic>
        <p:nvPicPr>
          <p:cNvPr id="131" name="Google Shape;131;p20"/>
          <p:cNvPicPr preferRelativeResize="0"/>
          <p:nvPr/>
        </p:nvPicPr>
        <p:blipFill>
          <a:blip r:embed="rId3">
            <a:alphaModFix/>
          </a:blip>
          <a:stretch>
            <a:fillRect/>
          </a:stretch>
        </p:blipFill>
        <p:spPr>
          <a:xfrm>
            <a:off x="2715675" y="3880525"/>
            <a:ext cx="3712700" cy="216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137" name="Google Shape;137;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4. Mô tả tập dữ liệu</a:t>
            </a:r>
            <a:endParaRPr>
              <a:latin typeface="Arial"/>
              <a:ea typeface="Arial"/>
              <a:cs typeface="Arial"/>
              <a:sym typeface="Arial"/>
            </a:endParaRPr>
          </a:p>
        </p:txBody>
      </p:sp>
      <p:sp>
        <p:nvSpPr>
          <p:cNvPr id="138" name="Google Shape;138;p21"/>
          <p:cNvSpPr txBox="1"/>
          <p:nvPr/>
        </p:nvSpPr>
        <p:spPr>
          <a:xfrm>
            <a:off x="406075" y="714038"/>
            <a:ext cx="7827600" cy="30168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600" b="1">
                <a:solidFill>
                  <a:schemeClr val="dk1"/>
                </a:solidFill>
              </a:rPr>
              <a:t>Dữ liệu:</a:t>
            </a:r>
            <a:r>
              <a:rPr lang="en-US" sz="1600">
                <a:solidFill>
                  <a:schemeClr val="dk1"/>
                </a:solidFill>
              </a:rPr>
              <a:t> Dataset gồm 16087 câu bình luận đã được gắn nhãn</a:t>
            </a:r>
            <a:endParaRPr sz="1600">
              <a:solidFill>
                <a:schemeClr val="dk1"/>
              </a:solidFill>
            </a:endParaRPr>
          </a:p>
          <a:p>
            <a:pPr marL="457200" lvl="0" indent="0" algn="l" rtl="0">
              <a:spcBef>
                <a:spcPts val="0"/>
              </a:spcBef>
              <a:spcAft>
                <a:spcPts val="0"/>
              </a:spcAft>
              <a:buNone/>
            </a:pPr>
            <a:endParaRPr sz="1600">
              <a:solidFill>
                <a:schemeClr val="dk1"/>
              </a:solidFill>
            </a:endParaRPr>
          </a:p>
          <a:p>
            <a:pPr marL="457200" lvl="0" indent="0" algn="l" rtl="0">
              <a:spcBef>
                <a:spcPts val="0"/>
              </a:spcBef>
              <a:spcAft>
                <a:spcPts val="0"/>
              </a:spcAft>
              <a:buNone/>
            </a:pPr>
            <a:r>
              <a:rPr lang="en-US" sz="1600">
                <a:solidFill>
                  <a:schemeClr val="dk1"/>
                </a:solidFill>
              </a:rPr>
              <a:t>Dataset gồm bình luận và nhãn của bình luận:</a:t>
            </a:r>
            <a:endParaRPr sz="1600">
              <a:solidFill>
                <a:schemeClr val="dk1"/>
              </a:solidFill>
            </a:endParaRPr>
          </a:p>
          <a:p>
            <a:pPr marL="914400" lvl="0" indent="-330200" algn="l" rtl="0">
              <a:spcBef>
                <a:spcPts val="0"/>
              </a:spcBef>
              <a:spcAft>
                <a:spcPts val="0"/>
              </a:spcAft>
              <a:buClr>
                <a:schemeClr val="dk1"/>
              </a:buClr>
              <a:buSzPts val="1600"/>
              <a:buChar char="●"/>
            </a:pPr>
            <a:r>
              <a:rPr lang="en-US" sz="1600">
                <a:solidFill>
                  <a:schemeClr val="dk1"/>
                </a:solidFill>
              </a:rPr>
              <a:t>Bình luận tích cực ví dụ: "sản phẩm đẹp quá", "giao hàng hơi trễ 1 chút, nhưng sp toet vời" được gắn nhãn 0.</a:t>
            </a:r>
            <a:endParaRPr sz="1600">
              <a:solidFill>
                <a:schemeClr val="dk1"/>
              </a:solidFill>
            </a:endParaRPr>
          </a:p>
          <a:p>
            <a:pPr marL="914400" lvl="0" indent="-330200" algn="l" rtl="0">
              <a:spcBef>
                <a:spcPts val="0"/>
              </a:spcBef>
              <a:spcAft>
                <a:spcPts val="0"/>
              </a:spcAft>
              <a:buClr>
                <a:schemeClr val="dk1"/>
              </a:buClr>
              <a:buSzPts val="1600"/>
              <a:buChar char="●"/>
            </a:pPr>
            <a:r>
              <a:rPr lang="en-US" sz="1600">
                <a:solidFill>
                  <a:schemeClr val="dk1"/>
                </a:solidFill>
              </a:rPr>
              <a:t>Bình luận tiêu cực ví dụ: "quá thất vọng","sản phẩm quá đắt mà chất lượng bình thường" được gắn nhãn 1.</a:t>
            </a:r>
            <a:endParaRPr sz="1600">
              <a:solidFill>
                <a:schemeClr val="dk1"/>
              </a:solidFill>
            </a:endParaRPr>
          </a:p>
          <a:p>
            <a:pPr marL="457200" lvl="0" indent="0" algn="l" rtl="0">
              <a:spcBef>
                <a:spcPts val="0"/>
              </a:spcBef>
              <a:spcAft>
                <a:spcPts val="0"/>
              </a:spcAft>
              <a:buClr>
                <a:schemeClr val="dk1"/>
              </a:buClr>
              <a:buSzPts val="1100"/>
              <a:buFont typeface="Arial"/>
              <a:buNone/>
            </a:pPr>
            <a:r>
              <a:rPr lang="en-US" sz="1600" b="1">
                <a:solidFill>
                  <a:schemeClr val="dk1"/>
                </a:solidFill>
              </a:rPr>
              <a:t>Thông tin dữ liệu:</a:t>
            </a:r>
            <a:r>
              <a:rPr lang="en-US" sz="1600">
                <a:solidFill>
                  <a:schemeClr val="dk1"/>
                </a:solidFill>
              </a:rPr>
              <a:t> </a:t>
            </a:r>
            <a:r>
              <a:rPr lang="en-US" sz="1600" u="sng">
                <a:solidFill>
                  <a:schemeClr val="hlink"/>
                </a:solidFill>
                <a:hlinkClick r:id="rId3"/>
              </a:rPr>
              <a:t>https://www.aivivn.com/contests/1</a:t>
            </a:r>
            <a:endParaRPr sz="1600">
              <a:solidFill>
                <a:schemeClr val="dk1"/>
              </a:solidFill>
            </a:endParaRPr>
          </a:p>
          <a:p>
            <a:pPr marL="457200" lvl="0" indent="0" algn="l" rtl="0">
              <a:spcBef>
                <a:spcPts val="0"/>
              </a:spcBef>
              <a:spcAft>
                <a:spcPts val="0"/>
              </a:spcAft>
              <a:buClr>
                <a:schemeClr val="dk1"/>
              </a:buClr>
              <a:buSzPts val="1100"/>
              <a:buFont typeface="Arial"/>
              <a:buNone/>
            </a:pPr>
            <a:r>
              <a:rPr lang="en-US" sz="1600">
                <a:solidFill>
                  <a:schemeClr val="dk1"/>
                </a:solidFill>
              </a:rPr>
              <a:t>Dữ liệu ban đầu ở dạng .crash</a:t>
            </a:r>
            <a:endParaRPr sz="1600">
              <a:solidFill>
                <a:schemeClr val="dk1"/>
              </a:solidFill>
            </a:endParaRPr>
          </a:p>
          <a:p>
            <a:pPr marL="457200" lvl="0" indent="0" algn="l" rtl="0">
              <a:spcBef>
                <a:spcPts val="0"/>
              </a:spcBef>
              <a:spcAft>
                <a:spcPts val="0"/>
              </a:spcAft>
              <a:buClr>
                <a:schemeClr val="dk1"/>
              </a:buClr>
              <a:buSzPts val="1100"/>
              <a:buFont typeface="Arial"/>
              <a:buNone/>
            </a:pPr>
            <a:endParaRPr sz="2000">
              <a:solidFill>
                <a:schemeClr val="dk1"/>
              </a:solidFill>
            </a:endParaRPr>
          </a:p>
          <a:p>
            <a:pPr marL="457200" lvl="0" indent="0" algn="l" rtl="0">
              <a:spcBef>
                <a:spcPts val="0"/>
              </a:spcBef>
              <a:spcAft>
                <a:spcPts val="0"/>
              </a:spcAft>
              <a:buNone/>
            </a:pPr>
            <a:endParaRPr sz="2000">
              <a:solidFill>
                <a:schemeClr val="dk1"/>
              </a:solidFill>
            </a:endParaRPr>
          </a:p>
        </p:txBody>
      </p:sp>
      <p:pic>
        <p:nvPicPr>
          <p:cNvPr id="139" name="Google Shape;139;p21"/>
          <p:cNvPicPr preferRelativeResize="0"/>
          <p:nvPr/>
        </p:nvPicPr>
        <p:blipFill>
          <a:blip r:embed="rId4">
            <a:alphaModFix/>
          </a:blip>
          <a:stretch>
            <a:fillRect/>
          </a:stretch>
        </p:blipFill>
        <p:spPr>
          <a:xfrm>
            <a:off x="710800" y="4205327"/>
            <a:ext cx="8094950" cy="167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145" name="Google Shape;145;p22"/>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4. Mô tả tập dữ liệu</a:t>
            </a:r>
            <a:endParaRPr>
              <a:latin typeface="Arial"/>
              <a:ea typeface="Arial"/>
              <a:cs typeface="Arial"/>
              <a:sym typeface="Arial"/>
            </a:endParaRPr>
          </a:p>
        </p:txBody>
      </p:sp>
      <p:sp>
        <p:nvSpPr>
          <p:cNvPr id="146" name="Google Shape;146;p22"/>
          <p:cNvSpPr txBox="1"/>
          <p:nvPr/>
        </p:nvSpPr>
        <p:spPr>
          <a:xfrm>
            <a:off x="382775" y="679075"/>
            <a:ext cx="8318400" cy="1046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a:solidFill>
                  <a:schemeClr val="dk1"/>
                </a:solidFill>
              </a:rPr>
              <a:t>Sau khi chuyển về dạng CSV với 3 trường dữ liệu id, comment và label </a:t>
            </a:r>
            <a:endParaRPr>
              <a:solidFill>
                <a:schemeClr val="dk1"/>
              </a:solidFill>
            </a:endParaRPr>
          </a:p>
          <a:p>
            <a:pPr marL="457200" lvl="0" indent="0" algn="l" rtl="0">
              <a:spcBef>
                <a:spcPts val="0"/>
              </a:spcBef>
              <a:spcAft>
                <a:spcPts val="0"/>
              </a:spcAft>
              <a:buClr>
                <a:schemeClr val="dk1"/>
              </a:buClr>
              <a:buSzPts val="1100"/>
              <a:buFont typeface="Arial"/>
              <a:buNone/>
            </a:pPr>
            <a:r>
              <a:rPr lang="en-US">
                <a:solidFill>
                  <a:schemeClr val="dk1"/>
                </a:solidFill>
              </a:rPr>
              <a:t>(nhãn 0: positive, nhãn 1: negative):</a:t>
            </a:r>
            <a:endParaRPr>
              <a:solidFill>
                <a:schemeClr val="dk1"/>
              </a:solidFill>
            </a:endParaRPr>
          </a:p>
          <a:p>
            <a:pPr marL="457200" lvl="0" indent="0" algn="l" rtl="0">
              <a:spcBef>
                <a:spcPts val="0"/>
              </a:spcBef>
              <a:spcAft>
                <a:spcPts val="0"/>
              </a:spcAft>
              <a:buClr>
                <a:schemeClr val="dk1"/>
              </a:buClr>
              <a:buSzPts val="1100"/>
              <a:buFont typeface="Arial"/>
              <a:buNone/>
            </a:pPr>
            <a:endParaRPr>
              <a:solidFill>
                <a:schemeClr val="dk1"/>
              </a:solidFill>
            </a:endParaRPr>
          </a:p>
          <a:p>
            <a:pPr marL="457200" lvl="0" indent="0" algn="l" rtl="0">
              <a:spcBef>
                <a:spcPts val="0"/>
              </a:spcBef>
              <a:spcAft>
                <a:spcPts val="0"/>
              </a:spcAft>
              <a:buNone/>
            </a:pPr>
            <a:endParaRPr>
              <a:solidFill>
                <a:schemeClr val="dk1"/>
              </a:solidFill>
            </a:endParaRPr>
          </a:p>
        </p:txBody>
      </p:sp>
      <p:pic>
        <p:nvPicPr>
          <p:cNvPr id="147" name="Google Shape;147;p22"/>
          <p:cNvPicPr preferRelativeResize="0"/>
          <p:nvPr/>
        </p:nvPicPr>
        <p:blipFill>
          <a:blip r:embed="rId3">
            <a:alphaModFix/>
          </a:blip>
          <a:stretch>
            <a:fillRect/>
          </a:stretch>
        </p:blipFill>
        <p:spPr>
          <a:xfrm>
            <a:off x="658200" y="1387238"/>
            <a:ext cx="4019550" cy="1466850"/>
          </a:xfrm>
          <a:prstGeom prst="rect">
            <a:avLst/>
          </a:prstGeom>
          <a:noFill/>
          <a:ln>
            <a:noFill/>
          </a:ln>
        </p:spPr>
      </p:pic>
      <p:pic>
        <p:nvPicPr>
          <p:cNvPr id="148" name="Google Shape;148;p22"/>
          <p:cNvPicPr preferRelativeResize="0"/>
          <p:nvPr/>
        </p:nvPicPr>
        <p:blipFill>
          <a:blip r:embed="rId4">
            <a:alphaModFix/>
          </a:blip>
          <a:stretch>
            <a:fillRect/>
          </a:stretch>
        </p:blipFill>
        <p:spPr>
          <a:xfrm>
            <a:off x="5567400" y="1280813"/>
            <a:ext cx="2714625" cy="1466850"/>
          </a:xfrm>
          <a:prstGeom prst="rect">
            <a:avLst/>
          </a:prstGeom>
          <a:noFill/>
          <a:ln>
            <a:noFill/>
          </a:ln>
        </p:spPr>
      </p:pic>
      <p:sp>
        <p:nvSpPr>
          <p:cNvPr id="149" name="Google Shape;149;p22"/>
          <p:cNvSpPr txBox="1"/>
          <p:nvPr/>
        </p:nvSpPr>
        <p:spPr>
          <a:xfrm>
            <a:off x="658200" y="3094275"/>
            <a:ext cx="7924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Phân bố nhãn của tập dữ liệu: Nhận thấy dataset gồm 2 class khá cân bằng nên ta không cần sinh thêm dữ liệu nữa.</a:t>
            </a:r>
            <a:endParaRPr/>
          </a:p>
        </p:txBody>
      </p:sp>
      <p:pic>
        <p:nvPicPr>
          <p:cNvPr id="150" name="Google Shape;150;p22"/>
          <p:cNvPicPr preferRelativeResize="0"/>
          <p:nvPr/>
        </p:nvPicPr>
        <p:blipFill>
          <a:blip r:embed="rId5">
            <a:alphaModFix/>
          </a:blip>
          <a:stretch>
            <a:fillRect/>
          </a:stretch>
        </p:blipFill>
        <p:spPr>
          <a:xfrm>
            <a:off x="2919900" y="3565951"/>
            <a:ext cx="4263125" cy="2600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156" name="Google Shape;156;p23"/>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4. Mô tả tập dữ liệu  </a:t>
            </a:r>
            <a:endParaRPr>
              <a:latin typeface="Arial"/>
              <a:ea typeface="Arial"/>
              <a:cs typeface="Arial"/>
              <a:sym typeface="Arial"/>
            </a:endParaRPr>
          </a:p>
        </p:txBody>
      </p:sp>
      <p:sp>
        <p:nvSpPr>
          <p:cNvPr id="157" name="Google Shape;157;p23"/>
          <p:cNvSpPr txBox="1"/>
          <p:nvPr/>
        </p:nvSpPr>
        <p:spPr>
          <a:xfrm>
            <a:off x="382775" y="679075"/>
            <a:ext cx="8318400" cy="615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a:solidFill>
                  <a:schemeClr val="dk1"/>
                </a:solidFill>
              </a:rPr>
              <a:t>Hiện trạng dữ liệu vẫn còn nhiều nhiễu, chưa được làm sạch như chưa icon, các từ viết tắt, teencode,... Trước khi sử dụng model huấn luyện, ta cần làm sạch dữ liệu trước. </a:t>
            </a:r>
            <a:endParaRPr>
              <a:solidFill>
                <a:schemeClr val="dk1"/>
              </a:solidFill>
            </a:endParaRPr>
          </a:p>
        </p:txBody>
      </p:sp>
      <p:pic>
        <p:nvPicPr>
          <p:cNvPr id="158" name="Google Shape;158;p23"/>
          <p:cNvPicPr preferRelativeResize="0"/>
          <p:nvPr/>
        </p:nvPicPr>
        <p:blipFill>
          <a:blip r:embed="rId3">
            <a:alphaModFix/>
          </a:blip>
          <a:stretch>
            <a:fillRect/>
          </a:stretch>
        </p:blipFill>
        <p:spPr>
          <a:xfrm>
            <a:off x="1002188" y="1294675"/>
            <a:ext cx="7079582" cy="45041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62"/>
        <p:cNvGrpSpPr/>
        <p:nvPr/>
      </p:nvGrpSpPr>
      <p:grpSpPr>
        <a:xfrm>
          <a:off x="0" y="0"/>
          <a:ext cx="0" cy="0"/>
          <a:chOff x="0" y="0"/>
          <a:chExt cx="0" cy="0"/>
        </a:xfrm>
      </p:grpSpPr>
      <p:sp>
        <p:nvSpPr>
          <p:cNvPr id="163" name="Google Shape;163;p24"/>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
        <p:nvSpPr>
          <p:cNvPr id="164" name="Google Shape;164;p24"/>
          <p:cNvSpPr txBox="1">
            <a:spLocks noGrp="1"/>
          </p:cNvSpPr>
          <p:nvPr>
            <p:ph type="title"/>
          </p:nvPr>
        </p:nvSpPr>
        <p:spPr>
          <a:xfrm>
            <a:off x="235075" y="78625"/>
            <a:ext cx="90801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000">
                <a:latin typeface="Arial"/>
                <a:ea typeface="Arial"/>
                <a:cs typeface="Arial"/>
                <a:sym typeface="Arial"/>
              </a:rPr>
              <a:t>5. Mô tả thiết lập thí nghiệm, các độ đo đánh giá, giá trị các siêu tham số</a:t>
            </a: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lt1"/>
              </a:buClr>
              <a:buSzPts val="2800"/>
              <a:buFont typeface="Lato"/>
              <a:buNone/>
            </a:pPr>
            <a:endParaRPr sz="2000">
              <a:latin typeface="Arial"/>
              <a:ea typeface="Arial"/>
              <a:cs typeface="Arial"/>
              <a:sym typeface="Arial"/>
            </a:endParaRPr>
          </a:p>
        </p:txBody>
      </p:sp>
      <p:sp>
        <p:nvSpPr>
          <p:cNvPr id="165" name="Google Shape;165;p24"/>
          <p:cNvSpPr txBox="1"/>
          <p:nvPr/>
        </p:nvSpPr>
        <p:spPr>
          <a:xfrm>
            <a:off x="382775" y="679075"/>
            <a:ext cx="83184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800" b="1">
                <a:solidFill>
                  <a:schemeClr val="dk1"/>
                </a:solidFill>
              </a:rPr>
              <a:t>Tiền xử lý dữ liệu:  </a:t>
            </a:r>
            <a:r>
              <a:rPr lang="en-US" sz="1800" i="1">
                <a:solidFill>
                  <a:schemeClr val="dk1"/>
                </a:solidFill>
              </a:rPr>
              <a:t>Xác định các ký tự đặc biệt như icon và xử lý</a:t>
            </a:r>
            <a:endParaRPr sz="1800" i="1">
              <a:solidFill>
                <a:schemeClr val="dk1"/>
              </a:solidFill>
            </a:endParaRPr>
          </a:p>
        </p:txBody>
      </p:sp>
      <p:sp>
        <p:nvSpPr>
          <p:cNvPr id="166" name="Google Shape;166;p24"/>
          <p:cNvSpPr txBox="1"/>
          <p:nvPr/>
        </p:nvSpPr>
        <p:spPr>
          <a:xfrm>
            <a:off x="487875" y="1212675"/>
            <a:ext cx="8318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Nhóm sử dụng package emojji để trích xuất các icon có trong tập positive và negative từ đó đưa ra so sánh và chuyển đổi icon thành positive và negative</a:t>
            </a:r>
            <a:endParaRPr/>
          </a:p>
          <a:p>
            <a:pPr marL="0" lvl="0" indent="0" algn="l" rtl="0">
              <a:spcBef>
                <a:spcPts val="0"/>
              </a:spcBef>
              <a:spcAft>
                <a:spcPts val="0"/>
              </a:spcAft>
              <a:buNone/>
            </a:pPr>
            <a:endParaRPr/>
          </a:p>
        </p:txBody>
      </p:sp>
      <p:pic>
        <p:nvPicPr>
          <p:cNvPr id="167" name="Google Shape;167;p24"/>
          <p:cNvPicPr preferRelativeResize="0"/>
          <p:nvPr/>
        </p:nvPicPr>
        <p:blipFill>
          <a:blip r:embed="rId3">
            <a:alphaModFix/>
          </a:blip>
          <a:stretch>
            <a:fillRect/>
          </a:stretch>
        </p:blipFill>
        <p:spPr>
          <a:xfrm>
            <a:off x="152400" y="1914800"/>
            <a:ext cx="4543849" cy="1298250"/>
          </a:xfrm>
          <a:prstGeom prst="rect">
            <a:avLst/>
          </a:prstGeom>
          <a:noFill/>
          <a:ln>
            <a:noFill/>
          </a:ln>
        </p:spPr>
      </p:pic>
      <p:pic>
        <p:nvPicPr>
          <p:cNvPr id="168" name="Google Shape;168;p24"/>
          <p:cNvPicPr preferRelativeResize="0"/>
          <p:nvPr/>
        </p:nvPicPr>
        <p:blipFill>
          <a:blip r:embed="rId4">
            <a:alphaModFix/>
          </a:blip>
          <a:stretch>
            <a:fillRect/>
          </a:stretch>
        </p:blipFill>
        <p:spPr>
          <a:xfrm>
            <a:off x="4808025" y="1914800"/>
            <a:ext cx="4205400" cy="831300"/>
          </a:xfrm>
          <a:prstGeom prst="rect">
            <a:avLst/>
          </a:prstGeom>
          <a:noFill/>
          <a:ln>
            <a:noFill/>
          </a:ln>
        </p:spPr>
      </p:pic>
      <p:sp>
        <p:nvSpPr>
          <p:cNvPr id="169" name="Google Shape;169;p24"/>
          <p:cNvSpPr txBox="1"/>
          <p:nvPr/>
        </p:nvSpPr>
        <p:spPr>
          <a:xfrm>
            <a:off x="152400" y="3438050"/>
            <a:ext cx="8318400" cy="4617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sz="1800" i="1">
                <a:solidFill>
                  <a:schemeClr val="dk1"/>
                </a:solidFill>
              </a:rPr>
              <a:t>Chuẩn hóa lại các ký tự tiếng Việt </a:t>
            </a:r>
            <a:endParaRPr sz="1800" i="1">
              <a:solidFill>
                <a:schemeClr val="dk1"/>
              </a:solidFill>
            </a:endParaRPr>
          </a:p>
        </p:txBody>
      </p:sp>
      <p:pic>
        <p:nvPicPr>
          <p:cNvPr id="170" name="Google Shape;170;p24"/>
          <p:cNvPicPr preferRelativeResize="0"/>
          <p:nvPr/>
        </p:nvPicPr>
        <p:blipFill>
          <a:blip r:embed="rId5">
            <a:alphaModFix/>
          </a:blip>
          <a:stretch>
            <a:fillRect/>
          </a:stretch>
        </p:blipFill>
        <p:spPr>
          <a:xfrm>
            <a:off x="779675" y="4124750"/>
            <a:ext cx="8145101" cy="9606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25"/>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
        <p:nvSpPr>
          <p:cNvPr id="176" name="Google Shape;176;p25"/>
          <p:cNvSpPr txBox="1"/>
          <p:nvPr/>
        </p:nvSpPr>
        <p:spPr>
          <a:xfrm>
            <a:off x="382775" y="679075"/>
            <a:ext cx="83184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800" b="1">
                <a:solidFill>
                  <a:schemeClr val="dk1"/>
                </a:solidFill>
              </a:rPr>
              <a:t>Tiền xử lý dữ liệu:  </a:t>
            </a:r>
            <a:r>
              <a:rPr lang="en-US" sz="1800" i="1">
                <a:solidFill>
                  <a:schemeClr val="dk1"/>
                </a:solidFill>
              </a:rPr>
              <a:t>Chuẩn hóa lại các từ viết tắt hay teencode </a:t>
            </a:r>
            <a:endParaRPr sz="1800" i="1">
              <a:solidFill>
                <a:schemeClr val="dk1"/>
              </a:solidFill>
            </a:endParaRPr>
          </a:p>
        </p:txBody>
      </p:sp>
      <p:pic>
        <p:nvPicPr>
          <p:cNvPr id="177" name="Google Shape;177;p25"/>
          <p:cNvPicPr preferRelativeResize="0"/>
          <p:nvPr/>
        </p:nvPicPr>
        <p:blipFill>
          <a:blip r:embed="rId3">
            <a:alphaModFix/>
          </a:blip>
          <a:stretch>
            <a:fillRect/>
          </a:stretch>
        </p:blipFill>
        <p:spPr>
          <a:xfrm>
            <a:off x="6568525" y="1014950"/>
            <a:ext cx="2404325" cy="5145500"/>
          </a:xfrm>
          <a:prstGeom prst="rect">
            <a:avLst/>
          </a:prstGeom>
          <a:noFill/>
          <a:ln>
            <a:noFill/>
          </a:ln>
        </p:spPr>
      </p:pic>
      <p:sp>
        <p:nvSpPr>
          <p:cNvPr id="178" name="Google Shape;178;p25"/>
          <p:cNvSpPr txBox="1"/>
          <p:nvPr/>
        </p:nvSpPr>
        <p:spPr>
          <a:xfrm>
            <a:off x="280575" y="4186725"/>
            <a:ext cx="45084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800" i="1">
                <a:solidFill>
                  <a:schemeClr val="dk1"/>
                </a:solidFill>
              </a:rPr>
              <a:t>Xử lý các dấu câu</a:t>
            </a:r>
            <a:endParaRPr sz="1800" i="1">
              <a:solidFill>
                <a:schemeClr val="dk1"/>
              </a:solidFill>
            </a:endParaRPr>
          </a:p>
        </p:txBody>
      </p:sp>
      <p:pic>
        <p:nvPicPr>
          <p:cNvPr id="179" name="Google Shape;179;p25"/>
          <p:cNvPicPr preferRelativeResize="0"/>
          <p:nvPr/>
        </p:nvPicPr>
        <p:blipFill>
          <a:blip r:embed="rId4">
            <a:alphaModFix/>
          </a:blip>
          <a:stretch>
            <a:fillRect/>
          </a:stretch>
        </p:blipFill>
        <p:spPr>
          <a:xfrm>
            <a:off x="235075" y="4741388"/>
            <a:ext cx="6078900" cy="398075"/>
          </a:xfrm>
          <a:prstGeom prst="rect">
            <a:avLst/>
          </a:prstGeom>
          <a:noFill/>
          <a:ln>
            <a:noFill/>
          </a:ln>
        </p:spPr>
      </p:pic>
      <p:sp>
        <p:nvSpPr>
          <p:cNvPr id="180" name="Google Shape;180;p25"/>
          <p:cNvSpPr txBox="1">
            <a:spLocks noGrp="1"/>
          </p:cNvSpPr>
          <p:nvPr>
            <p:ph type="title"/>
          </p:nvPr>
        </p:nvSpPr>
        <p:spPr>
          <a:xfrm>
            <a:off x="235075" y="78625"/>
            <a:ext cx="90801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000">
                <a:latin typeface="Arial"/>
                <a:ea typeface="Arial"/>
                <a:cs typeface="Arial"/>
                <a:sym typeface="Arial"/>
              </a:rPr>
              <a:t>5. Mô tả thiết lập thí nghiệm, các độ đo đánh giá, giá trị các siêu tham số</a:t>
            </a: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lt1"/>
              </a:buClr>
              <a:buSzPts val="2800"/>
              <a:buFont typeface="Lato"/>
              <a:buNone/>
            </a:pPr>
            <a:endParaRPr sz="2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
        <p:nvSpPr>
          <p:cNvPr id="186" name="Google Shape;186;p26"/>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900">
                <a:latin typeface="Arial"/>
                <a:ea typeface="Arial"/>
                <a:cs typeface="Arial"/>
                <a:sym typeface="Arial"/>
              </a:rPr>
              <a:t>5. Mô tả thiết lập thí nghiệm, các độ đo đánh giá, giá trị các siêu tham số</a:t>
            </a:r>
            <a:endParaRPr sz="1600">
              <a:latin typeface="Arial"/>
              <a:ea typeface="Arial"/>
              <a:cs typeface="Arial"/>
              <a:sym typeface="Arial"/>
            </a:endParaRPr>
          </a:p>
        </p:txBody>
      </p:sp>
      <p:sp>
        <p:nvSpPr>
          <p:cNvPr id="187" name="Google Shape;187;p26"/>
          <p:cNvSpPr txBox="1"/>
          <p:nvPr/>
        </p:nvSpPr>
        <p:spPr>
          <a:xfrm>
            <a:off x="382775" y="679063"/>
            <a:ext cx="78276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800" b="1"/>
              <a:t>Tiền xử lý dữ liệu</a:t>
            </a:r>
            <a:endParaRPr sz="1800" b="1"/>
          </a:p>
        </p:txBody>
      </p:sp>
      <p:sp>
        <p:nvSpPr>
          <p:cNvPr id="188" name="Google Shape;188;p26"/>
          <p:cNvSpPr txBox="1"/>
          <p:nvPr/>
        </p:nvSpPr>
        <p:spPr>
          <a:xfrm>
            <a:off x="459600" y="1208400"/>
            <a:ext cx="8333400" cy="557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Bước 1:</a:t>
            </a:r>
            <a:r>
              <a:rPr lang="en-US"/>
              <a:t> Xác định các ký tự đặc biệt như icon và xử lý</a:t>
            </a:r>
            <a:endParaRPr/>
          </a:p>
          <a:p>
            <a:pPr marL="0" lvl="0" indent="0" algn="l" rtl="0">
              <a:spcBef>
                <a:spcPts val="0"/>
              </a:spcBef>
              <a:spcAft>
                <a:spcPts val="0"/>
              </a:spcAft>
              <a:buNone/>
            </a:pPr>
            <a:r>
              <a:rPr lang="en-US"/>
              <a:t>Nhóm sử dụng package emoji để trích xuất các icon có trong tập positive và negative từ đó đưa ra so sánh và chuyển đổi icon thành positive và negative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b="1"/>
              <a:t>Bước 2:</a:t>
            </a:r>
            <a:r>
              <a:rPr lang="en-US"/>
              <a:t> Chuẩn hóa lại các ký tự tiếng Việt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br>
              <a:rPr lang="en-US"/>
            </a:br>
            <a:r>
              <a:rPr lang="en-US" b="1"/>
              <a:t>Bước 3:</a:t>
            </a:r>
            <a:r>
              <a:rPr lang="en-US"/>
              <a:t> Chuẩn hóa lại các từ viết tắt hay teencode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b="1"/>
              <a:t>Bước 4:</a:t>
            </a:r>
            <a:r>
              <a:rPr lang="en-US"/>
              <a:t> Xử lý các dấu câu</a:t>
            </a:r>
            <a:endParaRPr/>
          </a:p>
          <a:p>
            <a:pPr marL="0" lvl="0" indent="0" algn="l" rtl="0">
              <a:spcBef>
                <a:spcPts val="0"/>
              </a:spcBef>
              <a:spcAft>
                <a:spcPts val="0"/>
              </a:spcAft>
              <a:buNone/>
            </a:pPr>
            <a:r>
              <a:rPr lang="en-US" b="1"/>
              <a:t>Bước 5: </a:t>
            </a:r>
            <a:r>
              <a:rPr lang="en-US"/>
              <a:t>xóa bỏ các stopword (là các từ xuất hiện nhiều trong văn nói, văn viết nhưng không mang nhiều ý nghĩa, ví dụ: rằng, thì, là, mà, ... Về danh sách các stopwords của tiếng Việt, nhóm lấy từ nguồn https://github.com/stopwords/vietnamese-stopwords) và Sử dụng thư viện PyVi để tokenizer các từ tiếng Việt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89" name="Google Shape;189;p26"/>
          <p:cNvPicPr preferRelativeResize="0"/>
          <p:nvPr/>
        </p:nvPicPr>
        <p:blipFill>
          <a:blip r:embed="rId3">
            <a:alphaModFix/>
          </a:blip>
          <a:stretch>
            <a:fillRect/>
          </a:stretch>
        </p:blipFill>
        <p:spPr>
          <a:xfrm>
            <a:off x="4687375" y="1907400"/>
            <a:ext cx="4105625" cy="1173036"/>
          </a:xfrm>
          <a:prstGeom prst="rect">
            <a:avLst/>
          </a:prstGeom>
          <a:noFill/>
          <a:ln>
            <a:noFill/>
          </a:ln>
        </p:spPr>
      </p:pic>
      <p:pic>
        <p:nvPicPr>
          <p:cNvPr id="190" name="Google Shape;190;p26"/>
          <p:cNvPicPr preferRelativeResize="0"/>
          <p:nvPr/>
        </p:nvPicPr>
        <p:blipFill>
          <a:blip r:embed="rId4">
            <a:alphaModFix/>
          </a:blip>
          <a:stretch>
            <a:fillRect/>
          </a:stretch>
        </p:blipFill>
        <p:spPr>
          <a:xfrm>
            <a:off x="4068000" y="3129651"/>
            <a:ext cx="4725000" cy="557277"/>
          </a:xfrm>
          <a:prstGeom prst="rect">
            <a:avLst/>
          </a:prstGeom>
          <a:noFill/>
          <a:ln>
            <a:noFill/>
          </a:ln>
        </p:spPr>
      </p:pic>
      <p:pic>
        <p:nvPicPr>
          <p:cNvPr id="191" name="Google Shape;191;p26"/>
          <p:cNvPicPr preferRelativeResize="0"/>
          <p:nvPr/>
        </p:nvPicPr>
        <p:blipFill>
          <a:blip r:embed="rId5">
            <a:alphaModFix/>
          </a:blip>
          <a:stretch>
            <a:fillRect/>
          </a:stretch>
        </p:blipFill>
        <p:spPr>
          <a:xfrm>
            <a:off x="3774197" y="4529363"/>
            <a:ext cx="5134789" cy="598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
        <p:nvSpPr>
          <p:cNvPr id="197" name="Google Shape;197;p27"/>
          <p:cNvSpPr txBox="1"/>
          <p:nvPr/>
        </p:nvSpPr>
        <p:spPr>
          <a:xfrm>
            <a:off x="611100" y="1476725"/>
            <a:ext cx="8209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Qua các bước, nhóm thu được kết quả cuối là các comment đã được chuẩn hóa, lưu vào cột comment_normalize</a:t>
            </a:r>
            <a:endParaRPr/>
          </a:p>
        </p:txBody>
      </p:sp>
      <p:pic>
        <p:nvPicPr>
          <p:cNvPr id="198" name="Google Shape;198;p27"/>
          <p:cNvPicPr preferRelativeResize="0"/>
          <p:nvPr/>
        </p:nvPicPr>
        <p:blipFill>
          <a:blip r:embed="rId3">
            <a:alphaModFix/>
          </a:blip>
          <a:stretch>
            <a:fillRect/>
          </a:stretch>
        </p:blipFill>
        <p:spPr>
          <a:xfrm>
            <a:off x="3850281" y="1923213"/>
            <a:ext cx="4918925" cy="4120125"/>
          </a:xfrm>
          <a:prstGeom prst="rect">
            <a:avLst/>
          </a:prstGeom>
          <a:noFill/>
          <a:ln>
            <a:noFill/>
          </a:ln>
        </p:spPr>
      </p:pic>
      <p:sp>
        <p:nvSpPr>
          <p:cNvPr id="199" name="Google Shape;199;p27"/>
          <p:cNvSpPr txBox="1">
            <a:spLocks noGrp="1"/>
          </p:cNvSpPr>
          <p:nvPr>
            <p:ph type="title"/>
          </p:nvPr>
        </p:nvSpPr>
        <p:spPr>
          <a:xfrm>
            <a:off x="235075" y="78625"/>
            <a:ext cx="90801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000">
                <a:latin typeface="Arial"/>
                <a:ea typeface="Arial"/>
                <a:cs typeface="Arial"/>
                <a:sym typeface="Arial"/>
              </a:rPr>
              <a:t>5. Mô tả thiết lập thí nghiệm, các độ đo đánh giá, giá trị các siêu tham số</a:t>
            </a: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lt1"/>
              </a:buClr>
              <a:buSzPts val="2800"/>
              <a:buFont typeface="Lato"/>
              <a:buNone/>
            </a:pPr>
            <a:endParaRPr sz="2000">
              <a:latin typeface="Arial"/>
              <a:ea typeface="Arial"/>
              <a:cs typeface="Arial"/>
              <a:sym typeface="Arial"/>
            </a:endParaRPr>
          </a:p>
        </p:txBody>
      </p:sp>
      <p:sp>
        <p:nvSpPr>
          <p:cNvPr id="200" name="Google Shape;200;p27"/>
          <p:cNvSpPr txBox="1"/>
          <p:nvPr/>
        </p:nvSpPr>
        <p:spPr>
          <a:xfrm>
            <a:off x="382775" y="679063"/>
            <a:ext cx="78276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800" b="1"/>
              <a:t>Tiền xử lý dữ liệu</a:t>
            </a:r>
            <a:endParaRPr sz="1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
        <p:nvSpPr>
          <p:cNvPr id="206" name="Google Shape;206;p28"/>
          <p:cNvSpPr txBox="1">
            <a:spLocks noGrp="1"/>
          </p:cNvSpPr>
          <p:nvPr>
            <p:ph type="title"/>
          </p:nvPr>
        </p:nvSpPr>
        <p:spPr>
          <a:xfrm>
            <a:off x="0" y="78625"/>
            <a:ext cx="90672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000">
                <a:latin typeface="Arial"/>
                <a:ea typeface="Arial"/>
                <a:cs typeface="Arial"/>
                <a:sym typeface="Arial"/>
              </a:rPr>
              <a:t>5. Mô tả thiết lập thí nghiệm, các độ đo đánh giá, giá trị các siêu tham số</a:t>
            </a: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lt1"/>
              </a:buClr>
              <a:buSzPts val="2800"/>
              <a:buFont typeface="Lato"/>
              <a:buNone/>
            </a:pPr>
            <a:endParaRPr sz="2000">
              <a:latin typeface="Arial"/>
              <a:ea typeface="Arial"/>
              <a:cs typeface="Arial"/>
              <a:sym typeface="Arial"/>
            </a:endParaRPr>
          </a:p>
        </p:txBody>
      </p:sp>
      <p:sp>
        <p:nvSpPr>
          <p:cNvPr id="207" name="Google Shape;207;p28"/>
          <p:cNvSpPr txBox="1"/>
          <p:nvPr/>
        </p:nvSpPr>
        <p:spPr>
          <a:xfrm>
            <a:off x="298375" y="1094100"/>
            <a:ext cx="819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Sau khi trải qua các bước tiền xử lý dữ liệu, nhóm tiến hành chia dữ liệu thành ba tập train, test và val theo tỉ lệ 63%, 30% và 7%</a:t>
            </a:r>
            <a:endParaRPr/>
          </a:p>
        </p:txBody>
      </p:sp>
      <p:pic>
        <p:nvPicPr>
          <p:cNvPr id="208" name="Google Shape;208;p28"/>
          <p:cNvPicPr preferRelativeResize="0"/>
          <p:nvPr/>
        </p:nvPicPr>
        <p:blipFill>
          <a:blip r:embed="rId3">
            <a:alphaModFix/>
          </a:blip>
          <a:stretch>
            <a:fillRect/>
          </a:stretch>
        </p:blipFill>
        <p:spPr>
          <a:xfrm>
            <a:off x="770725" y="1709700"/>
            <a:ext cx="5734050" cy="1628775"/>
          </a:xfrm>
          <a:prstGeom prst="rect">
            <a:avLst/>
          </a:prstGeom>
          <a:noFill/>
          <a:ln>
            <a:noFill/>
          </a:ln>
        </p:spPr>
      </p:pic>
      <p:sp>
        <p:nvSpPr>
          <p:cNvPr id="209" name="Google Shape;209;p28"/>
          <p:cNvSpPr txBox="1"/>
          <p:nvPr/>
        </p:nvSpPr>
        <p:spPr>
          <a:xfrm>
            <a:off x="235075" y="3617675"/>
            <a:ext cx="83202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Dữ liệu trước khi được sử dụng cho huấn luyện sẽ được thực hiện chuyển đổi các câu comment thành vector với kỹ thuật TF-IDF (frequency – inverse document frequency). </a:t>
            </a:r>
            <a:endParaRPr/>
          </a:p>
          <a:p>
            <a:pPr marL="0" lvl="0" indent="0" algn="l" rtl="0">
              <a:spcBef>
                <a:spcPts val="0"/>
              </a:spcBef>
              <a:spcAft>
                <a:spcPts val="0"/>
              </a:spcAft>
              <a:buNone/>
            </a:pPr>
            <a:r>
              <a:rPr lang="en-US">
                <a:solidFill>
                  <a:schemeClr val="dk1"/>
                </a:solidFill>
              </a:rPr>
              <a:t>TF-IDF</a:t>
            </a:r>
            <a:r>
              <a:rPr lang="en-US"/>
              <a:t> là trọng số của một từ trong văn bản thu được qua thống kê thể hiện mức độ quan trọng của từ này trong một văn bản, mà bản thân văn bản đang xét nằm trong một tập hợp các văn bản. </a:t>
            </a:r>
            <a:endParaRPr/>
          </a:p>
          <a:p>
            <a:pPr marL="0" lvl="0" indent="0" algn="l" rtl="0">
              <a:spcBef>
                <a:spcPts val="0"/>
              </a:spcBef>
              <a:spcAft>
                <a:spcPts val="0"/>
              </a:spcAft>
              <a:buNone/>
            </a:pPr>
            <a:endParaRPr/>
          </a:p>
          <a:p>
            <a:pPr marL="0" lvl="0" indent="0" algn="l" rtl="0">
              <a:spcBef>
                <a:spcPts val="0"/>
              </a:spcBef>
              <a:spcAft>
                <a:spcPts val="0"/>
              </a:spcAft>
              <a:buNone/>
            </a:pPr>
            <a:r>
              <a:rPr lang="en-US"/>
              <a:t>Đầu tiên sử dụng CountVectorizer để transform comment thành vector. Mỗi string sẽ chuyển đổi thành 1 vector có độ dài d (số từ xuất hiện ít nhất 1 lần trong corpus), giá trị của thành phần thứ i trong vector chính là số lần từ đó xuất hiện trong string. Và cuối giai đoạn này áp dụng TfidfTransformer.</a:t>
            </a:r>
            <a:endParaRPr/>
          </a:p>
          <a:p>
            <a:pPr marL="0" lvl="0" indent="0" algn="l" rtl="0">
              <a:spcBef>
                <a:spcPts val="0"/>
              </a:spcBef>
              <a:spcAft>
                <a:spcPts val="0"/>
              </a:spcAft>
              <a:buNone/>
            </a:pPr>
            <a:endParaRPr/>
          </a:p>
        </p:txBody>
      </p:sp>
      <p:sp>
        <p:nvSpPr>
          <p:cNvPr id="210" name="Google Shape;210;p28"/>
          <p:cNvSpPr txBox="1"/>
          <p:nvPr/>
        </p:nvSpPr>
        <p:spPr>
          <a:xfrm>
            <a:off x="235075" y="652775"/>
            <a:ext cx="670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t>Huấn luyện mô hình Machine Learning</a:t>
            </a:r>
            <a:endParaRPr sz="16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sp>
        <p:nvSpPr>
          <p:cNvPr id="216" name="Google Shape;216;p29"/>
          <p:cNvSpPr txBox="1">
            <a:spLocks noGrp="1"/>
          </p:cNvSpPr>
          <p:nvPr>
            <p:ph type="title"/>
          </p:nvPr>
        </p:nvSpPr>
        <p:spPr>
          <a:xfrm>
            <a:off x="0" y="78625"/>
            <a:ext cx="90672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000">
                <a:latin typeface="Arial"/>
                <a:ea typeface="Arial"/>
                <a:cs typeface="Arial"/>
                <a:sym typeface="Arial"/>
              </a:rPr>
              <a:t>5. Mô tả thiết lập thí nghiệm, các độ đo đánh giá, giá trị các siêu tham số</a:t>
            </a: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lt1"/>
              </a:buClr>
              <a:buSzPts val="2800"/>
              <a:buFont typeface="Lato"/>
              <a:buNone/>
            </a:pPr>
            <a:endParaRPr sz="2000">
              <a:latin typeface="Arial"/>
              <a:ea typeface="Arial"/>
              <a:cs typeface="Arial"/>
              <a:sym typeface="Arial"/>
            </a:endParaRPr>
          </a:p>
        </p:txBody>
      </p:sp>
      <p:sp>
        <p:nvSpPr>
          <p:cNvPr id="217" name="Google Shape;217;p29"/>
          <p:cNvSpPr txBox="1"/>
          <p:nvPr/>
        </p:nvSpPr>
        <p:spPr>
          <a:xfrm>
            <a:off x="235075" y="652775"/>
            <a:ext cx="670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t>Huấn luyện mô hình Machine Learning: </a:t>
            </a:r>
            <a:r>
              <a:rPr lang="en-US" sz="1600" i="1"/>
              <a:t>Naive Bayes</a:t>
            </a:r>
            <a:endParaRPr sz="1600" i="1"/>
          </a:p>
        </p:txBody>
      </p:sp>
      <p:pic>
        <p:nvPicPr>
          <p:cNvPr id="218" name="Google Shape;218;p29"/>
          <p:cNvPicPr preferRelativeResize="0"/>
          <p:nvPr/>
        </p:nvPicPr>
        <p:blipFill>
          <a:blip r:embed="rId3">
            <a:alphaModFix/>
          </a:blip>
          <a:stretch>
            <a:fillRect/>
          </a:stretch>
        </p:blipFill>
        <p:spPr>
          <a:xfrm>
            <a:off x="298375" y="1740250"/>
            <a:ext cx="4286250" cy="1571625"/>
          </a:xfrm>
          <a:prstGeom prst="rect">
            <a:avLst/>
          </a:prstGeom>
          <a:noFill/>
          <a:ln>
            <a:noFill/>
          </a:ln>
        </p:spPr>
      </p:pic>
      <p:pic>
        <p:nvPicPr>
          <p:cNvPr id="219" name="Google Shape;219;p29"/>
          <p:cNvPicPr preferRelativeResize="0"/>
          <p:nvPr/>
        </p:nvPicPr>
        <p:blipFill>
          <a:blip r:embed="rId4">
            <a:alphaModFix/>
          </a:blip>
          <a:stretch>
            <a:fillRect/>
          </a:stretch>
        </p:blipFill>
        <p:spPr>
          <a:xfrm>
            <a:off x="298375" y="3584475"/>
            <a:ext cx="5734050" cy="685800"/>
          </a:xfrm>
          <a:prstGeom prst="rect">
            <a:avLst/>
          </a:prstGeom>
          <a:noFill/>
          <a:ln>
            <a:noFill/>
          </a:ln>
        </p:spPr>
      </p:pic>
      <p:sp>
        <p:nvSpPr>
          <p:cNvPr id="220" name="Google Shape;220;p29"/>
          <p:cNvSpPr txBox="1"/>
          <p:nvPr/>
        </p:nvSpPr>
        <p:spPr>
          <a:xfrm>
            <a:off x="235075" y="1124650"/>
            <a:ext cx="4467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MultinomialNB, không có siêu tham số</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2" descr="Text&#10;&#10;Description automatically generated"/>
          <p:cNvPicPr preferRelativeResize="0"/>
          <p:nvPr/>
        </p:nvPicPr>
        <p:blipFill rotWithShape="1">
          <a:blip r:embed="rId3">
            <a:alphaModFix/>
          </a:blip>
          <a:srcRect/>
          <a:stretch/>
        </p:blipFill>
        <p:spPr>
          <a:xfrm>
            <a:off x="413012" y="317038"/>
            <a:ext cx="2576374" cy="936215"/>
          </a:xfrm>
          <a:prstGeom prst="rect">
            <a:avLst/>
          </a:prstGeom>
          <a:noFill/>
          <a:ln>
            <a:noFill/>
          </a:ln>
        </p:spPr>
      </p:pic>
      <p:sp>
        <p:nvSpPr>
          <p:cNvPr id="59" name="Google Shape;59;p12"/>
          <p:cNvSpPr txBox="1"/>
          <p:nvPr/>
        </p:nvSpPr>
        <p:spPr>
          <a:xfrm>
            <a:off x="413005" y="2421625"/>
            <a:ext cx="4027200" cy="848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5400"/>
              <a:buFont typeface="Lato"/>
              <a:buNone/>
            </a:pPr>
            <a:r>
              <a:rPr lang="en-US" sz="3200" b="1">
                <a:solidFill>
                  <a:srgbClr val="C00000"/>
                </a:solidFill>
              </a:rPr>
              <a:t>Bộ môn Học máy và Khai phá dữ liệu</a:t>
            </a:r>
            <a:endParaRPr sz="3200"/>
          </a:p>
        </p:txBody>
      </p:sp>
      <p:sp>
        <p:nvSpPr>
          <p:cNvPr id="60" name="Google Shape;60;p12"/>
          <p:cNvSpPr txBox="1"/>
          <p:nvPr/>
        </p:nvSpPr>
        <p:spPr>
          <a:xfrm>
            <a:off x="413000" y="3567625"/>
            <a:ext cx="7342500" cy="1531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800"/>
              <a:buFont typeface="Lato"/>
              <a:buNone/>
            </a:pPr>
            <a:r>
              <a:rPr lang="en-US" sz="2000" b="1" dirty="0" err="1">
                <a:solidFill>
                  <a:srgbClr val="C00000"/>
                </a:solidFill>
              </a:rPr>
              <a:t>Nhóm</a:t>
            </a:r>
            <a:r>
              <a:rPr lang="en-US" sz="2000" b="1" dirty="0">
                <a:solidFill>
                  <a:srgbClr val="C00000"/>
                </a:solidFill>
              </a:rPr>
              <a:t> </a:t>
            </a:r>
            <a:r>
              <a:rPr lang="en-US" sz="2000" b="1" dirty="0" err="1">
                <a:solidFill>
                  <a:srgbClr val="C00000"/>
                </a:solidFill>
              </a:rPr>
              <a:t>thực</a:t>
            </a:r>
            <a:r>
              <a:rPr lang="en-US" sz="2000" b="1" dirty="0">
                <a:solidFill>
                  <a:srgbClr val="C00000"/>
                </a:solidFill>
              </a:rPr>
              <a:t> </a:t>
            </a:r>
            <a:r>
              <a:rPr lang="en-US" sz="2000" b="1" dirty="0" err="1">
                <a:solidFill>
                  <a:srgbClr val="C00000"/>
                </a:solidFill>
              </a:rPr>
              <a:t>hiện</a:t>
            </a:r>
            <a:r>
              <a:rPr lang="en-US" sz="2000" dirty="0">
                <a:solidFill>
                  <a:srgbClr val="C00000"/>
                </a:solidFill>
              </a:rPr>
              <a:t> : </a:t>
            </a:r>
            <a:r>
              <a:rPr lang="en-US" sz="2000" dirty="0" err="1">
                <a:solidFill>
                  <a:srgbClr val="C00000"/>
                </a:solidFill>
              </a:rPr>
              <a:t>Nhóm</a:t>
            </a:r>
            <a:r>
              <a:rPr lang="en-US" sz="2000" dirty="0">
                <a:solidFill>
                  <a:srgbClr val="C00000"/>
                </a:solidFill>
              </a:rPr>
              <a:t> 11</a:t>
            </a:r>
          </a:p>
          <a:p>
            <a:pPr marL="0" marR="0" lvl="0" indent="0" algn="l" rtl="0">
              <a:lnSpc>
                <a:spcPct val="90000"/>
              </a:lnSpc>
              <a:spcBef>
                <a:spcPts val="0"/>
              </a:spcBef>
              <a:spcAft>
                <a:spcPts val="0"/>
              </a:spcAft>
              <a:buClr>
                <a:srgbClr val="C00000"/>
              </a:buClr>
              <a:buSzPts val="2800"/>
              <a:buFont typeface="Lato"/>
              <a:buNone/>
            </a:pPr>
            <a:endParaRPr sz="1800" i="1" dirty="0">
              <a:solidFill>
                <a:srgbClr val="C00000"/>
              </a:solidFill>
            </a:endParaRPr>
          </a:p>
          <a:p>
            <a:pPr marL="0" marR="0" lvl="0" indent="0" algn="l" rtl="0">
              <a:lnSpc>
                <a:spcPct val="90000"/>
              </a:lnSpc>
              <a:spcBef>
                <a:spcPts val="0"/>
              </a:spcBef>
              <a:spcAft>
                <a:spcPts val="0"/>
              </a:spcAft>
              <a:buClr>
                <a:srgbClr val="C00000"/>
              </a:buClr>
              <a:buSzPts val="2800"/>
              <a:buFont typeface="Lato"/>
              <a:buNone/>
            </a:pPr>
            <a:r>
              <a:rPr lang="en-US" sz="1800" i="1" dirty="0">
                <a:solidFill>
                  <a:srgbClr val="C00000"/>
                </a:solidFill>
              </a:rPr>
              <a:t>Nguyễn Đình Mạnh 20173255</a:t>
            </a:r>
          </a:p>
          <a:p>
            <a:pPr marL="0" marR="0" lvl="0" indent="0" algn="l" rtl="0">
              <a:lnSpc>
                <a:spcPct val="90000"/>
              </a:lnSpc>
              <a:spcBef>
                <a:spcPts val="0"/>
              </a:spcBef>
              <a:spcAft>
                <a:spcPts val="0"/>
              </a:spcAft>
              <a:buClr>
                <a:srgbClr val="C00000"/>
              </a:buClr>
              <a:buSzPts val="2800"/>
              <a:buFont typeface="Lato"/>
              <a:buNone/>
            </a:pPr>
            <a:r>
              <a:rPr lang="vi-VN" sz="1800" i="1" dirty="0" err="1">
                <a:solidFill>
                  <a:srgbClr val="C00000"/>
                </a:solidFill>
              </a:rPr>
              <a:t>Triệu</a:t>
            </a:r>
            <a:r>
              <a:rPr lang="vi-VN" sz="1800" i="1" dirty="0">
                <a:solidFill>
                  <a:srgbClr val="C00000"/>
                </a:solidFill>
              </a:rPr>
              <a:t> Quang Mạnh  20190166</a:t>
            </a:r>
          </a:p>
          <a:p>
            <a:pPr marL="0" marR="0" lvl="0" indent="0" algn="l" rtl="0">
              <a:lnSpc>
                <a:spcPct val="90000"/>
              </a:lnSpc>
              <a:spcBef>
                <a:spcPts val="0"/>
              </a:spcBef>
              <a:spcAft>
                <a:spcPts val="0"/>
              </a:spcAft>
              <a:buClr>
                <a:srgbClr val="C00000"/>
              </a:buClr>
              <a:buSzPts val="2800"/>
              <a:buFont typeface="Lato"/>
              <a:buNone/>
            </a:pPr>
            <a:r>
              <a:rPr lang="vi-VN" sz="1800" i="1" dirty="0" err="1">
                <a:solidFill>
                  <a:srgbClr val="C00000"/>
                </a:solidFill>
              </a:rPr>
              <a:t>Đỗ</a:t>
            </a:r>
            <a:r>
              <a:rPr lang="vi-VN" sz="1800" i="1" dirty="0">
                <a:solidFill>
                  <a:srgbClr val="C00000"/>
                </a:solidFill>
              </a:rPr>
              <a:t> </a:t>
            </a:r>
            <a:r>
              <a:rPr lang="vi-VN" sz="1800" i="1" dirty="0" err="1">
                <a:solidFill>
                  <a:srgbClr val="C00000"/>
                </a:solidFill>
              </a:rPr>
              <a:t>Thành</a:t>
            </a:r>
            <a:r>
              <a:rPr lang="vi-VN" sz="1800" i="1" dirty="0">
                <a:solidFill>
                  <a:srgbClr val="C00000"/>
                </a:solidFill>
              </a:rPr>
              <a:t> </a:t>
            </a:r>
            <a:r>
              <a:rPr lang="vi-VN" sz="1800" i="1" dirty="0" err="1">
                <a:solidFill>
                  <a:srgbClr val="C00000"/>
                </a:solidFill>
              </a:rPr>
              <a:t>Đức</a:t>
            </a:r>
            <a:r>
              <a:rPr lang="vi-VN" sz="1800" i="1" dirty="0">
                <a:solidFill>
                  <a:srgbClr val="C00000"/>
                </a:solidFill>
              </a:rPr>
              <a:t>        20200159</a:t>
            </a:r>
          </a:p>
          <a:p>
            <a:pPr marL="0" marR="0" lvl="0" indent="0" algn="l" rtl="0">
              <a:lnSpc>
                <a:spcPct val="90000"/>
              </a:lnSpc>
              <a:spcBef>
                <a:spcPts val="0"/>
              </a:spcBef>
              <a:spcAft>
                <a:spcPts val="0"/>
              </a:spcAft>
              <a:buClr>
                <a:srgbClr val="C00000"/>
              </a:buClr>
              <a:buSzPts val="2800"/>
              <a:buFont typeface="Lato"/>
              <a:buNone/>
            </a:pPr>
            <a:r>
              <a:rPr lang="vi-VN" sz="1800" i="1" dirty="0" err="1">
                <a:solidFill>
                  <a:srgbClr val="C00000"/>
                </a:solidFill>
              </a:rPr>
              <a:t>Trần</a:t>
            </a:r>
            <a:r>
              <a:rPr lang="vi-VN" sz="1800" i="1" dirty="0">
                <a:solidFill>
                  <a:srgbClr val="C00000"/>
                </a:solidFill>
              </a:rPr>
              <a:t> </a:t>
            </a:r>
            <a:r>
              <a:rPr lang="vi-VN" sz="1800" i="1" dirty="0" err="1">
                <a:solidFill>
                  <a:srgbClr val="C00000"/>
                </a:solidFill>
              </a:rPr>
              <a:t>Trọng</a:t>
            </a:r>
            <a:r>
              <a:rPr lang="vi-VN" sz="1800" i="1" dirty="0">
                <a:solidFill>
                  <a:srgbClr val="C00000"/>
                </a:solidFill>
              </a:rPr>
              <a:t> Khang  20204660</a:t>
            </a:r>
          </a:p>
          <a:p>
            <a:pPr marL="0" marR="0" lvl="0" indent="0" algn="l" rtl="0">
              <a:lnSpc>
                <a:spcPct val="90000"/>
              </a:lnSpc>
              <a:spcBef>
                <a:spcPts val="0"/>
              </a:spcBef>
              <a:spcAft>
                <a:spcPts val="0"/>
              </a:spcAft>
              <a:buClr>
                <a:srgbClr val="C00000"/>
              </a:buClr>
              <a:buSzPts val="2800"/>
              <a:buFont typeface="Lato"/>
              <a:buNone/>
            </a:pPr>
            <a:endParaRPr lang="vi-VN" sz="1800" i="1" dirty="0">
              <a:solidFill>
                <a:srgbClr val="C00000"/>
              </a:solidFill>
            </a:endParaRPr>
          </a:p>
          <a:p>
            <a:pPr marL="0" marR="0" lvl="0" indent="0" algn="l" rtl="0">
              <a:lnSpc>
                <a:spcPct val="90000"/>
              </a:lnSpc>
              <a:spcBef>
                <a:spcPts val="0"/>
              </a:spcBef>
              <a:spcAft>
                <a:spcPts val="0"/>
              </a:spcAft>
              <a:buClr>
                <a:srgbClr val="C00000"/>
              </a:buClr>
              <a:buSzPts val="2800"/>
              <a:buFont typeface="Lato"/>
              <a:buNone/>
            </a:pPr>
            <a:endParaRPr lang="vi-VN" sz="1800" i="1" dirty="0">
              <a:solidFill>
                <a:srgbClr val="C00000"/>
              </a:solidFill>
            </a:endParaRPr>
          </a:p>
          <a:p>
            <a:pPr marL="0" marR="0" lvl="0" indent="0" algn="l" rtl="0">
              <a:lnSpc>
                <a:spcPct val="90000"/>
              </a:lnSpc>
              <a:spcBef>
                <a:spcPts val="0"/>
              </a:spcBef>
              <a:spcAft>
                <a:spcPts val="0"/>
              </a:spcAft>
              <a:buClr>
                <a:srgbClr val="C00000"/>
              </a:buClr>
              <a:buSzPts val="2800"/>
              <a:buFont typeface="Lato"/>
              <a:buNone/>
            </a:pPr>
            <a:endParaRPr sz="2000" i="0" u="none" strike="noStrike" cap="none" dirty="0">
              <a:solidFill>
                <a:srgbClr val="C00000"/>
              </a:solidFill>
            </a:endParaRPr>
          </a:p>
          <a:p>
            <a:pPr marL="0" marR="0" lvl="0" indent="0" algn="l" rtl="0">
              <a:lnSpc>
                <a:spcPct val="90000"/>
              </a:lnSpc>
              <a:spcBef>
                <a:spcPts val="0"/>
              </a:spcBef>
              <a:spcAft>
                <a:spcPts val="0"/>
              </a:spcAft>
              <a:buClr>
                <a:srgbClr val="C00000"/>
              </a:buClr>
              <a:buSzPts val="2800"/>
              <a:buFont typeface="Lato"/>
              <a:buNone/>
            </a:pPr>
            <a:endParaRPr sz="2000" i="0" u="none" strike="noStrike" cap="none" dirty="0">
              <a:solidFill>
                <a:srgbClr val="C00000"/>
              </a:solidFill>
            </a:endParaRPr>
          </a:p>
          <a:p>
            <a:pPr marL="0" marR="0" lvl="0" indent="0" algn="l" rtl="0">
              <a:lnSpc>
                <a:spcPct val="90000"/>
              </a:lnSpc>
              <a:spcBef>
                <a:spcPts val="0"/>
              </a:spcBef>
              <a:spcAft>
                <a:spcPts val="0"/>
              </a:spcAft>
              <a:buClr>
                <a:srgbClr val="C00000"/>
              </a:buClr>
              <a:buSzPts val="2800"/>
              <a:buFont typeface="Lato"/>
              <a:buNone/>
            </a:pPr>
            <a:endParaRPr sz="2000" i="0" u="none" strike="noStrike" cap="none" dirty="0">
              <a:solidFill>
                <a:srgbClr val="C00000"/>
              </a:solidFill>
            </a:endParaRPr>
          </a:p>
        </p:txBody>
      </p:sp>
      <p:sp>
        <p:nvSpPr>
          <p:cNvPr id="3" name="Rectangle 1">
            <a:extLst>
              <a:ext uri="{FF2B5EF4-FFF2-40B4-BE49-F238E27FC236}">
                <a16:creationId xmlns:a16="http://schemas.microsoft.com/office/drawing/2014/main" id="{FEF3DAC6-70CD-B35D-4A2B-B2DDAC284F6F}"/>
              </a:ext>
            </a:extLst>
          </p:cNvPr>
          <p:cNvSpPr>
            <a:spLocks noChangeArrowheads="1"/>
          </p:cNvSpPr>
          <p:nvPr/>
        </p:nvSpPr>
        <p:spPr bwMode="auto">
          <a:xfrm>
            <a:off x="5616233" y="27774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
        <p:nvSpPr>
          <p:cNvPr id="226" name="Google Shape;226;p30"/>
          <p:cNvSpPr txBox="1">
            <a:spLocks noGrp="1"/>
          </p:cNvSpPr>
          <p:nvPr>
            <p:ph type="title"/>
          </p:nvPr>
        </p:nvSpPr>
        <p:spPr>
          <a:xfrm>
            <a:off x="0" y="78625"/>
            <a:ext cx="90672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000">
                <a:latin typeface="Arial"/>
                <a:ea typeface="Arial"/>
                <a:cs typeface="Arial"/>
                <a:sym typeface="Arial"/>
              </a:rPr>
              <a:t>5. Mô tả thiết lập thí nghiệm, các độ đo đánh giá, giá trị các siêu tham số</a:t>
            </a: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lt1"/>
              </a:buClr>
              <a:buSzPts val="2800"/>
              <a:buFont typeface="Lato"/>
              <a:buNone/>
            </a:pPr>
            <a:endParaRPr sz="2000">
              <a:latin typeface="Arial"/>
              <a:ea typeface="Arial"/>
              <a:cs typeface="Arial"/>
              <a:sym typeface="Arial"/>
            </a:endParaRPr>
          </a:p>
        </p:txBody>
      </p:sp>
      <p:sp>
        <p:nvSpPr>
          <p:cNvPr id="227" name="Google Shape;227;p30"/>
          <p:cNvSpPr txBox="1"/>
          <p:nvPr/>
        </p:nvSpPr>
        <p:spPr>
          <a:xfrm>
            <a:off x="235075" y="652775"/>
            <a:ext cx="670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t>Huấn luyện mô hình Machine Learning: </a:t>
            </a:r>
            <a:r>
              <a:rPr lang="en-US" sz="1600" i="1"/>
              <a:t>SVM</a:t>
            </a:r>
            <a:endParaRPr sz="1600" i="1"/>
          </a:p>
        </p:txBody>
      </p:sp>
      <p:pic>
        <p:nvPicPr>
          <p:cNvPr id="228" name="Google Shape;228;p30"/>
          <p:cNvPicPr preferRelativeResize="0"/>
          <p:nvPr/>
        </p:nvPicPr>
        <p:blipFill>
          <a:blip r:embed="rId3">
            <a:alphaModFix/>
          </a:blip>
          <a:stretch>
            <a:fillRect/>
          </a:stretch>
        </p:blipFill>
        <p:spPr>
          <a:xfrm>
            <a:off x="478975" y="1921313"/>
            <a:ext cx="4248150" cy="2076450"/>
          </a:xfrm>
          <a:prstGeom prst="rect">
            <a:avLst/>
          </a:prstGeom>
          <a:noFill/>
          <a:ln>
            <a:noFill/>
          </a:ln>
        </p:spPr>
      </p:pic>
      <p:pic>
        <p:nvPicPr>
          <p:cNvPr id="229" name="Google Shape;229;p30"/>
          <p:cNvPicPr preferRelativeResize="0"/>
          <p:nvPr/>
        </p:nvPicPr>
        <p:blipFill>
          <a:blip r:embed="rId4">
            <a:alphaModFix/>
          </a:blip>
          <a:stretch>
            <a:fillRect/>
          </a:stretch>
        </p:blipFill>
        <p:spPr>
          <a:xfrm>
            <a:off x="437500" y="4362675"/>
            <a:ext cx="5734050" cy="609600"/>
          </a:xfrm>
          <a:prstGeom prst="rect">
            <a:avLst/>
          </a:prstGeom>
          <a:noFill/>
          <a:ln>
            <a:noFill/>
          </a:ln>
        </p:spPr>
      </p:pic>
      <p:sp>
        <p:nvSpPr>
          <p:cNvPr id="230" name="Google Shape;230;p30"/>
          <p:cNvSpPr txBox="1"/>
          <p:nvPr/>
        </p:nvSpPr>
        <p:spPr>
          <a:xfrm>
            <a:off x="478975" y="1094100"/>
            <a:ext cx="8013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SVM kernel: Linear</a:t>
            </a:r>
            <a:endParaRPr/>
          </a:p>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
        <p:nvSpPr>
          <p:cNvPr id="236" name="Google Shape;236;p31"/>
          <p:cNvSpPr txBox="1">
            <a:spLocks noGrp="1"/>
          </p:cNvSpPr>
          <p:nvPr>
            <p:ph type="title"/>
          </p:nvPr>
        </p:nvSpPr>
        <p:spPr>
          <a:xfrm>
            <a:off x="0" y="78625"/>
            <a:ext cx="90672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000">
                <a:latin typeface="Arial"/>
                <a:ea typeface="Arial"/>
                <a:cs typeface="Arial"/>
                <a:sym typeface="Arial"/>
              </a:rPr>
              <a:t>5. Mô tả thiết lập thí nghiệm, các độ đo đánh giá, giá trị các siêu tham số</a:t>
            </a: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lt1"/>
              </a:buClr>
              <a:buSzPts val="2800"/>
              <a:buFont typeface="Lato"/>
              <a:buNone/>
            </a:pPr>
            <a:endParaRPr sz="2000">
              <a:latin typeface="Arial"/>
              <a:ea typeface="Arial"/>
              <a:cs typeface="Arial"/>
              <a:sym typeface="Arial"/>
            </a:endParaRPr>
          </a:p>
        </p:txBody>
      </p:sp>
      <p:sp>
        <p:nvSpPr>
          <p:cNvPr id="237" name="Google Shape;237;p31"/>
          <p:cNvSpPr txBox="1"/>
          <p:nvPr/>
        </p:nvSpPr>
        <p:spPr>
          <a:xfrm>
            <a:off x="298375" y="1094100"/>
            <a:ext cx="81936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Random Forest:</a:t>
            </a:r>
            <a:endParaRPr/>
          </a:p>
          <a:p>
            <a:pPr marL="457200" lvl="0" indent="-317500" algn="l" rtl="0">
              <a:spcBef>
                <a:spcPts val="0"/>
              </a:spcBef>
              <a:spcAft>
                <a:spcPts val="0"/>
              </a:spcAft>
              <a:buSzPts val="1400"/>
              <a:buChar char="●"/>
            </a:pPr>
            <a:r>
              <a:rPr lang="en-US"/>
              <a:t>n_estimators: 100, 200</a:t>
            </a:r>
            <a:endParaRPr/>
          </a:p>
          <a:p>
            <a:pPr marL="457200" lvl="0" indent="-317500" algn="l" rtl="0">
              <a:spcBef>
                <a:spcPts val="0"/>
              </a:spcBef>
              <a:spcAft>
                <a:spcPts val="0"/>
              </a:spcAft>
              <a:buSzPts val="1400"/>
              <a:buChar char="●"/>
            </a:pPr>
            <a:r>
              <a:rPr lang="en-US"/>
              <a:t>max_depth: None</a:t>
            </a:r>
            <a:endParaRPr/>
          </a:p>
          <a:p>
            <a:pPr marL="457200" lvl="0" indent="-317500" algn="l" rtl="0">
              <a:spcBef>
                <a:spcPts val="0"/>
              </a:spcBef>
              <a:spcAft>
                <a:spcPts val="0"/>
              </a:spcAft>
              <a:buSzPts val="1400"/>
              <a:buChar char="●"/>
            </a:pPr>
            <a:r>
              <a:rPr lang="en-US"/>
              <a:t>max_samples: None</a:t>
            </a:r>
            <a:endParaRPr/>
          </a:p>
          <a:p>
            <a:pPr marL="457200" lvl="0" indent="-317500" algn="l" rtl="0">
              <a:spcBef>
                <a:spcPts val="0"/>
              </a:spcBef>
              <a:spcAft>
                <a:spcPts val="0"/>
              </a:spcAft>
              <a:buSzPts val="1400"/>
              <a:buChar char="●"/>
            </a:pPr>
            <a:r>
              <a:rPr lang="en-US"/>
              <a:t>random_state: 100</a:t>
            </a:r>
            <a:endParaRPr/>
          </a:p>
          <a:p>
            <a:pPr marL="0" lvl="0" indent="0" algn="l" rtl="0">
              <a:spcBef>
                <a:spcPts val="0"/>
              </a:spcBef>
              <a:spcAft>
                <a:spcPts val="0"/>
              </a:spcAft>
              <a:buNone/>
            </a:pPr>
            <a:endParaRPr/>
          </a:p>
        </p:txBody>
      </p:sp>
      <p:sp>
        <p:nvSpPr>
          <p:cNvPr id="238" name="Google Shape;238;p31"/>
          <p:cNvSpPr txBox="1"/>
          <p:nvPr/>
        </p:nvSpPr>
        <p:spPr>
          <a:xfrm>
            <a:off x="235075" y="652775"/>
            <a:ext cx="670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t>Huấn luyện mô hình Machine Learning: </a:t>
            </a:r>
            <a:r>
              <a:rPr lang="en-US" sz="1600" i="1"/>
              <a:t>Random Forest</a:t>
            </a:r>
            <a:endParaRPr sz="1600" i="1"/>
          </a:p>
        </p:txBody>
      </p:sp>
      <p:pic>
        <p:nvPicPr>
          <p:cNvPr id="239" name="Google Shape;239;p31"/>
          <p:cNvPicPr preferRelativeResize="0"/>
          <p:nvPr/>
        </p:nvPicPr>
        <p:blipFill>
          <a:blip r:embed="rId3">
            <a:alphaModFix/>
          </a:blip>
          <a:stretch>
            <a:fillRect/>
          </a:stretch>
        </p:blipFill>
        <p:spPr>
          <a:xfrm>
            <a:off x="5220525" y="1083875"/>
            <a:ext cx="3129875" cy="2124425"/>
          </a:xfrm>
          <a:prstGeom prst="rect">
            <a:avLst/>
          </a:prstGeom>
          <a:noFill/>
          <a:ln>
            <a:noFill/>
          </a:ln>
        </p:spPr>
      </p:pic>
      <p:sp>
        <p:nvSpPr>
          <p:cNvPr id="240" name="Google Shape;240;p31"/>
          <p:cNvSpPr txBox="1"/>
          <p:nvPr/>
        </p:nvSpPr>
        <p:spPr>
          <a:xfrm>
            <a:off x="4922425" y="3208300"/>
            <a:ext cx="4459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Đồ thị ROC curve với metric AUC đạt tới 0.93</a:t>
            </a:r>
            <a:endParaRPr/>
          </a:p>
          <a:p>
            <a:pPr marL="0" lvl="0" indent="0" algn="l" rtl="0">
              <a:spcBef>
                <a:spcPts val="0"/>
              </a:spcBef>
              <a:spcAft>
                <a:spcPts val="0"/>
              </a:spcAft>
              <a:buNone/>
            </a:pPr>
            <a:endParaRPr/>
          </a:p>
        </p:txBody>
      </p:sp>
      <p:pic>
        <p:nvPicPr>
          <p:cNvPr id="241" name="Google Shape;241;p31"/>
          <p:cNvPicPr preferRelativeResize="0"/>
          <p:nvPr/>
        </p:nvPicPr>
        <p:blipFill>
          <a:blip r:embed="rId4">
            <a:alphaModFix/>
          </a:blip>
          <a:stretch>
            <a:fillRect/>
          </a:stretch>
        </p:blipFill>
        <p:spPr>
          <a:xfrm>
            <a:off x="298375" y="3515150"/>
            <a:ext cx="4114800" cy="2019300"/>
          </a:xfrm>
          <a:prstGeom prst="rect">
            <a:avLst/>
          </a:prstGeom>
          <a:noFill/>
          <a:ln>
            <a:noFill/>
          </a:ln>
        </p:spPr>
      </p:pic>
      <p:pic>
        <p:nvPicPr>
          <p:cNvPr id="242" name="Google Shape;242;p31"/>
          <p:cNvPicPr preferRelativeResize="0"/>
          <p:nvPr/>
        </p:nvPicPr>
        <p:blipFill>
          <a:blip r:embed="rId5">
            <a:alphaModFix/>
          </a:blip>
          <a:stretch>
            <a:fillRect/>
          </a:stretch>
        </p:blipFill>
        <p:spPr>
          <a:xfrm>
            <a:off x="298375" y="5615900"/>
            <a:ext cx="5734050" cy="647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
        <p:nvSpPr>
          <p:cNvPr id="248" name="Google Shape;248;p32"/>
          <p:cNvSpPr txBox="1">
            <a:spLocks noGrp="1"/>
          </p:cNvSpPr>
          <p:nvPr>
            <p:ph type="title"/>
          </p:nvPr>
        </p:nvSpPr>
        <p:spPr>
          <a:xfrm>
            <a:off x="0" y="78625"/>
            <a:ext cx="90672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000">
                <a:latin typeface="Arial"/>
                <a:ea typeface="Arial"/>
                <a:cs typeface="Arial"/>
                <a:sym typeface="Arial"/>
              </a:rPr>
              <a:t>5. Mô tả thiết lập thí nghiệm, các độ đo đánh giá, giá trị các siêu tham số</a:t>
            </a: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lt1"/>
              </a:buClr>
              <a:buSzPts val="2800"/>
              <a:buFont typeface="Lato"/>
              <a:buNone/>
            </a:pPr>
            <a:endParaRPr sz="2000">
              <a:latin typeface="Arial"/>
              <a:ea typeface="Arial"/>
              <a:cs typeface="Arial"/>
              <a:sym typeface="Arial"/>
            </a:endParaRPr>
          </a:p>
        </p:txBody>
      </p:sp>
      <p:sp>
        <p:nvSpPr>
          <p:cNvPr id="249" name="Google Shape;249;p32"/>
          <p:cNvSpPr txBox="1"/>
          <p:nvPr/>
        </p:nvSpPr>
        <p:spPr>
          <a:xfrm>
            <a:off x="298375" y="1094100"/>
            <a:ext cx="8666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VotingClassifier(</a:t>
            </a:r>
            <a:endParaRPr/>
          </a:p>
          <a:p>
            <a:pPr marL="0" lvl="0" indent="0" algn="l" rtl="0">
              <a:spcBef>
                <a:spcPts val="0"/>
              </a:spcBef>
              <a:spcAft>
                <a:spcPts val="0"/>
              </a:spcAft>
              <a:buNone/>
            </a:pPr>
            <a:r>
              <a:rPr lang="en-US"/>
              <a:t>        estimators=[('nb', MultinomialNB()), </a:t>
            </a:r>
            <a:endParaRPr/>
          </a:p>
          <a:p>
            <a:pPr marL="0" lvl="0" indent="0" algn="l" rtl="0">
              <a:spcBef>
                <a:spcPts val="0"/>
              </a:spcBef>
              <a:spcAft>
                <a:spcPts val="0"/>
              </a:spcAft>
              <a:buNone/>
            </a:pPr>
            <a:r>
              <a:rPr lang="en-US"/>
              <a:t>                    ('linearSVM', LinearSVC(dual=False, tol=1e-3, penalty="l2", loss='squared_hinge')),</a:t>
            </a:r>
            <a:endParaRPr/>
          </a:p>
          <a:p>
            <a:pPr marL="0" lvl="0" indent="0" algn="l" rtl="0">
              <a:spcBef>
                <a:spcPts val="0"/>
              </a:spcBef>
              <a:spcAft>
                <a:spcPts val="0"/>
              </a:spcAft>
              <a:buNone/>
            </a:pPr>
            <a:r>
              <a:rPr lang="en-US"/>
              <a:t>                    ('rdf', RandomForestClassifier(n_estimators=200, max_depth=None,random_state=100))],</a:t>
            </a:r>
            <a:endParaRPr/>
          </a:p>
          <a:p>
            <a:pPr marL="0" lvl="0" indent="0" algn="l" rtl="0">
              <a:spcBef>
                <a:spcPts val="0"/>
              </a:spcBef>
              <a:spcAft>
                <a:spcPts val="0"/>
              </a:spcAft>
              <a:buNone/>
            </a:pPr>
            <a:r>
              <a:rPr lang="en-US"/>
              <a:t>        voting='hard')</a:t>
            </a:r>
            <a:endParaRPr/>
          </a:p>
          <a:p>
            <a:pPr marL="0" lvl="0" indent="0" algn="l" rtl="0">
              <a:spcBef>
                <a:spcPts val="0"/>
              </a:spcBef>
              <a:spcAft>
                <a:spcPts val="0"/>
              </a:spcAft>
              <a:buNone/>
            </a:pPr>
            <a:endParaRPr/>
          </a:p>
        </p:txBody>
      </p:sp>
      <p:sp>
        <p:nvSpPr>
          <p:cNvPr id="250" name="Google Shape;250;p32"/>
          <p:cNvSpPr txBox="1"/>
          <p:nvPr/>
        </p:nvSpPr>
        <p:spPr>
          <a:xfrm>
            <a:off x="235075" y="652775"/>
            <a:ext cx="670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t>Huấn luyện mô hình Machine Learning: </a:t>
            </a:r>
            <a:r>
              <a:rPr lang="en-US" sz="1600" i="1"/>
              <a:t>Ensemble learning</a:t>
            </a:r>
            <a:endParaRPr sz="1600" i="1"/>
          </a:p>
        </p:txBody>
      </p:sp>
      <p:pic>
        <p:nvPicPr>
          <p:cNvPr id="251" name="Google Shape;251;p32"/>
          <p:cNvPicPr preferRelativeResize="0"/>
          <p:nvPr/>
        </p:nvPicPr>
        <p:blipFill>
          <a:blip r:embed="rId3">
            <a:alphaModFix/>
          </a:blip>
          <a:stretch>
            <a:fillRect/>
          </a:stretch>
        </p:blipFill>
        <p:spPr>
          <a:xfrm>
            <a:off x="298375" y="3038600"/>
            <a:ext cx="4133850" cy="1628775"/>
          </a:xfrm>
          <a:prstGeom prst="rect">
            <a:avLst/>
          </a:prstGeom>
          <a:noFill/>
          <a:ln>
            <a:noFill/>
          </a:ln>
        </p:spPr>
      </p:pic>
      <p:pic>
        <p:nvPicPr>
          <p:cNvPr id="252" name="Google Shape;252;p32"/>
          <p:cNvPicPr preferRelativeResize="0"/>
          <p:nvPr/>
        </p:nvPicPr>
        <p:blipFill>
          <a:blip r:embed="rId4">
            <a:alphaModFix/>
          </a:blip>
          <a:stretch>
            <a:fillRect/>
          </a:stretch>
        </p:blipFill>
        <p:spPr>
          <a:xfrm>
            <a:off x="298375" y="5299525"/>
            <a:ext cx="5734050" cy="638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sp>
        <p:nvSpPr>
          <p:cNvPr id="258" name="Google Shape;258;p33"/>
          <p:cNvSpPr txBox="1">
            <a:spLocks noGrp="1"/>
          </p:cNvSpPr>
          <p:nvPr>
            <p:ph type="title"/>
          </p:nvPr>
        </p:nvSpPr>
        <p:spPr>
          <a:xfrm>
            <a:off x="0" y="78625"/>
            <a:ext cx="90672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000">
                <a:latin typeface="Arial"/>
                <a:ea typeface="Arial"/>
                <a:cs typeface="Arial"/>
                <a:sym typeface="Arial"/>
              </a:rPr>
              <a:t>5. Mô tả thiết lập thí nghiệm, các độ đo đánh giá, giá trị các siêu tham số</a:t>
            </a: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lt1"/>
              </a:buClr>
              <a:buSzPts val="2800"/>
              <a:buFont typeface="Lato"/>
              <a:buNone/>
            </a:pPr>
            <a:endParaRPr sz="2000">
              <a:latin typeface="Arial"/>
              <a:ea typeface="Arial"/>
              <a:cs typeface="Arial"/>
              <a:sym typeface="Arial"/>
            </a:endParaRPr>
          </a:p>
        </p:txBody>
      </p:sp>
      <p:sp>
        <p:nvSpPr>
          <p:cNvPr id="259" name="Google Shape;259;p33"/>
          <p:cNvSpPr txBox="1"/>
          <p:nvPr/>
        </p:nvSpPr>
        <p:spPr>
          <a:xfrm>
            <a:off x="235075" y="652775"/>
            <a:ext cx="670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t>Huấn luyện mô hình </a:t>
            </a:r>
            <a:r>
              <a:rPr lang="en-US" sz="1600" b="1">
                <a:solidFill>
                  <a:schemeClr val="dk1"/>
                </a:solidFill>
                <a:latin typeface="Times New Roman"/>
                <a:ea typeface="Times New Roman"/>
                <a:cs typeface="Times New Roman"/>
                <a:sym typeface="Times New Roman"/>
              </a:rPr>
              <a:t>Deep learning</a:t>
            </a:r>
            <a:endParaRPr sz="1600" i="1"/>
          </a:p>
        </p:txBody>
      </p:sp>
      <p:sp>
        <p:nvSpPr>
          <p:cNvPr id="260" name="Google Shape;260;p33"/>
          <p:cNvSpPr txBox="1"/>
          <p:nvPr/>
        </p:nvSpPr>
        <p:spPr>
          <a:xfrm>
            <a:off x="298375" y="1094100"/>
            <a:ext cx="866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Nhóm tiến hành chia dữ liệu thành ba tập train, test và val theo tỉ lệ 63%, 30% và 7%</a:t>
            </a:r>
            <a:endParaRPr/>
          </a:p>
        </p:txBody>
      </p:sp>
      <p:pic>
        <p:nvPicPr>
          <p:cNvPr id="261" name="Google Shape;261;p33"/>
          <p:cNvPicPr preferRelativeResize="0"/>
          <p:nvPr/>
        </p:nvPicPr>
        <p:blipFill>
          <a:blip r:embed="rId3">
            <a:alphaModFix/>
          </a:blip>
          <a:stretch>
            <a:fillRect/>
          </a:stretch>
        </p:blipFill>
        <p:spPr>
          <a:xfrm>
            <a:off x="298375" y="1599525"/>
            <a:ext cx="5734050" cy="1628775"/>
          </a:xfrm>
          <a:prstGeom prst="rect">
            <a:avLst/>
          </a:prstGeom>
          <a:noFill/>
          <a:ln>
            <a:noFill/>
          </a:ln>
        </p:spPr>
      </p:pic>
      <p:sp>
        <p:nvSpPr>
          <p:cNvPr id="262" name="Google Shape;262;p33"/>
          <p:cNvSpPr txBox="1"/>
          <p:nvPr/>
        </p:nvSpPr>
        <p:spPr>
          <a:xfrm>
            <a:off x="401100" y="3476200"/>
            <a:ext cx="75888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Các bước áp dụng model của nhóm vào bài toán là:</a:t>
            </a:r>
            <a:endParaRPr/>
          </a:p>
          <a:p>
            <a:pPr marL="457200" lvl="0" indent="-317500" algn="l" rtl="0">
              <a:spcBef>
                <a:spcPts val="0"/>
              </a:spcBef>
              <a:spcAft>
                <a:spcPts val="0"/>
              </a:spcAft>
              <a:buSzPts val="1400"/>
              <a:buChar char="●"/>
            </a:pPr>
            <a:r>
              <a:rPr lang="en-US"/>
              <a:t>Vector hóa từ</a:t>
            </a:r>
            <a:endParaRPr/>
          </a:p>
          <a:p>
            <a:pPr marL="457200" lvl="0" indent="-317500" algn="l" rtl="0">
              <a:spcBef>
                <a:spcPts val="0"/>
              </a:spcBef>
              <a:spcAft>
                <a:spcPts val="0"/>
              </a:spcAft>
              <a:buSzPts val="1400"/>
              <a:buChar char="●"/>
            </a:pPr>
            <a:r>
              <a:rPr lang="en-US"/>
              <a:t>Xây dựng mô hình</a:t>
            </a:r>
            <a:endParaRPr/>
          </a:p>
          <a:p>
            <a:pPr marL="457200" lvl="0" indent="-317500" algn="l" rtl="0">
              <a:spcBef>
                <a:spcPts val="0"/>
              </a:spcBef>
              <a:spcAft>
                <a:spcPts val="0"/>
              </a:spcAft>
              <a:buSzPts val="1400"/>
              <a:buChar char="●"/>
            </a:pPr>
            <a:r>
              <a:rPr lang="en-US"/>
              <a:t>Huấn luyện mô hình</a:t>
            </a:r>
            <a:endParaRPr/>
          </a:p>
          <a:p>
            <a:pPr marL="0" lvl="0" indent="0" algn="l" rtl="0">
              <a:spcBef>
                <a:spcPts val="0"/>
              </a:spcBef>
              <a:spcAft>
                <a:spcPts val="0"/>
              </a:spcAft>
              <a:buNone/>
            </a:pPr>
            <a:r>
              <a:rPr lang="en-US"/>
              <a:t>Nhóm sử dụng Tokenizer để tách comment thành các từ, xây dựng bộ từ điển với vocab_size = 10000. Mỗi comment sẽ được vector hóa thành 1 vector có độ dài maxlen = 200.</a:t>
            </a:r>
            <a:endParaRPr/>
          </a:p>
          <a:p>
            <a:pPr marL="0" lvl="0" indent="0" algn="l" rtl="0">
              <a:spcBef>
                <a:spcPts val="0"/>
              </a:spcBef>
              <a:spcAft>
                <a:spcPts val="0"/>
              </a:spcAft>
              <a:buNone/>
            </a:pPr>
            <a:endParaRPr/>
          </a:p>
        </p:txBody>
      </p:sp>
      <p:pic>
        <p:nvPicPr>
          <p:cNvPr id="263" name="Google Shape;263;p33"/>
          <p:cNvPicPr preferRelativeResize="0"/>
          <p:nvPr/>
        </p:nvPicPr>
        <p:blipFill>
          <a:blip r:embed="rId4">
            <a:alphaModFix/>
          </a:blip>
          <a:stretch>
            <a:fillRect/>
          </a:stretch>
        </p:blipFill>
        <p:spPr>
          <a:xfrm>
            <a:off x="3078050" y="4944300"/>
            <a:ext cx="4757378" cy="1383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4"/>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
        <p:nvSpPr>
          <p:cNvPr id="269" name="Google Shape;269;p34"/>
          <p:cNvSpPr txBox="1">
            <a:spLocks noGrp="1"/>
          </p:cNvSpPr>
          <p:nvPr>
            <p:ph type="title"/>
          </p:nvPr>
        </p:nvSpPr>
        <p:spPr>
          <a:xfrm>
            <a:off x="0" y="78625"/>
            <a:ext cx="90672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000">
                <a:latin typeface="Arial"/>
                <a:ea typeface="Arial"/>
                <a:cs typeface="Arial"/>
                <a:sym typeface="Arial"/>
              </a:rPr>
              <a:t>5. Mô tả thiết lập thí nghiệm, các độ đo đánh giá, giá trị các siêu tham số</a:t>
            </a: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lt1"/>
              </a:buClr>
              <a:buSzPts val="2800"/>
              <a:buFont typeface="Lato"/>
              <a:buNone/>
            </a:pPr>
            <a:endParaRPr sz="2000">
              <a:latin typeface="Arial"/>
              <a:ea typeface="Arial"/>
              <a:cs typeface="Arial"/>
              <a:sym typeface="Arial"/>
            </a:endParaRPr>
          </a:p>
        </p:txBody>
      </p:sp>
      <p:sp>
        <p:nvSpPr>
          <p:cNvPr id="270" name="Google Shape;270;p34"/>
          <p:cNvSpPr txBox="1"/>
          <p:nvPr/>
        </p:nvSpPr>
        <p:spPr>
          <a:xfrm>
            <a:off x="235075" y="652775"/>
            <a:ext cx="670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t>Huấn luyện mô hình </a:t>
            </a:r>
            <a:r>
              <a:rPr lang="en-US" sz="1600" b="1">
                <a:solidFill>
                  <a:schemeClr val="dk1"/>
                </a:solidFill>
                <a:latin typeface="Times New Roman"/>
                <a:ea typeface="Times New Roman"/>
                <a:cs typeface="Times New Roman"/>
                <a:sym typeface="Times New Roman"/>
              </a:rPr>
              <a:t>Deep learning: </a:t>
            </a:r>
            <a:r>
              <a:rPr lang="en-US" sz="1600" i="1">
                <a:solidFill>
                  <a:schemeClr val="dk1"/>
                </a:solidFill>
                <a:latin typeface="Times New Roman"/>
                <a:ea typeface="Times New Roman"/>
                <a:cs typeface="Times New Roman"/>
                <a:sym typeface="Times New Roman"/>
              </a:rPr>
              <a:t>LSTM</a:t>
            </a:r>
            <a:endParaRPr sz="1600" i="1"/>
          </a:p>
        </p:txBody>
      </p:sp>
      <p:pic>
        <p:nvPicPr>
          <p:cNvPr id="271" name="Google Shape;271;p34"/>
          <p:cNvPicPr preferRelativeResize="0"/>
          <p:nvPr/>
        </p:nvPicPr>
        <p:blipFill>
          <a:blip r:embed="rId3">
            <a:alphaModFix/>
          </a:blip>
          <a:stretch>
            <a:fillRect/>
          </a:stretch>
        </p:blipFill>
        <p:spPr>
          <a:xfrm>
            <a:off x="3942000" y="1785300"/>
            <a:ext cx="4982776" cy="3158819"/>
          </a:xfrm>
          <a:prstGeom prst="rect">
            <a:avLst/>
          </a:prstGeom>
          <a:noFill/>
          <a:ln>
            <a:noFill/>
          </a:ln>
        </p:spPr>
      </p:pic>
      <p:sp>
        <p:nvSpPr>
          <p:cNvPr id="272" name="Google Shape;272;p34"/>
          <p:cNvSpPr txBox="1"/>
          <p:nvPr/>
        </p:nvSpPr>
        <p:spPr>
          <a:xfrm>
            <a:off x="369600" y="1643750"/>
            <a:ext cx="35226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Kiến trúc của mô hình bao gồm 4 tầng chính là:</a:t>
            </a:r>
            <a:endParaRPr/>
          </a:p>
          <a:p>
            <a:pPr marL="457200" lvl="0" indent="-317500" algn="l" rtl="0">
              <a:spcBef>
                <a:spcPts val="0"/>
              </a:spcBef>
              <a:spcAft>
                <a:spcPts val="0"/>
              </a:spcAft>
              <a:buSzPts val="1400"/>
              <a:buChar char="●"/>
            </a:pPr>
            <a:r>
              <a:rPr lang="en-US"/>
              <a:t>Embedding layer</a:t>
            </a:r>
            <a:endParaRPr/>
          </a:p>
          <a:p>
            <a:pPr marL="457200" lvl="0" indent="-317500" algn="l" rtl="0">
              <a:spcBef>
                <a:spcPts val="0"/>
              </a:spcBef>
              <a:spcAft>
                <a:spcPts val="0"/>
              </a:spcAft>
              <a:buSzPts val="1400"/>
              <a:buChar char="●"/>
            </a:pPr>
            <a:r>
              <a:rPr lang="en-US"/>
              <a:t>Conv với kernel_size = 3</a:t>
            </a:r>
            <a:endParaRPr/>
          </a:p>
          <a:p>
            <a:pPr marL="457200" lvl="0" indent="-317500" algn="l" rtl="0">
              <a:spcBef>
                <a:spcPts val="0"/>
              </a:spcBef>
              <a:spcAft>
                <a:spcPts val="0"/>
              </a:spcAft>
              <a:buSzPts val="1400"/>
              <a:buChar char="●"/>
            </a:pPr>
            <a:r>
              <a:rPr lang="en-US"/>
              <a:t>Max_pooling</a:t>
            </a:r>
            <a:endParaRPr/>
          </a:p>
          <a:p>
            <a:pPr marL="457200" lvl="0" indent="-317500" algn="l" rtl="0">
              <a:spcBef>
                <a:spcPts val="0"/>
              </a:spcBef>
              <a:spcAft>
                <a:spcPts val="0"/>
              </a:spcAft>
              <a:buSzPts val="1400"/>
              <a:buChar char="●"/>
            </a:pPr>
            <a:r>
              <a:rPr lang="en-US"/>
              <a:t>LSTM</a:t>
            </a:r>
            <a:endParaRPr/>
          </a:p>
          <a:p>
            <a:pPr marL="457200" lvl="0" indent="-317500" algn="l" rtl="0">
              <a:spcBef>
                <a:spcPts val="0"/>
              </a:spcBef>
              <a:spcAft>
                <a:spcPts val="0"/>
              </a:spcAft>
              <a:buSzPts val="1400"/>
              <a:buChar char="●"/>
            </a:pPr>
            <a:r>
              <a:rPr lang="en-US"/>
              <a:t>Dense</a:t>
            </a:r>
            <a:endParaRPr/>
          </a:p>
          <a:p>
            <a:pPr marL="0" lvl="0" indent="0" algn="l" rtl="0">
              <a:spcBef>
                <a:spcPts val="0"/>
              </a:spcBef>
              <a:spcAft>
                <a:spcPts val="0"/>
              </a:spcAft>
              <a:buNone/>
            </a:pPr>
            <a:endParaRPr/>
          </a:p>
        </p:txBody>
      </p:sp>
      <p:sp>
        <p:nvSpPr>
          <p:cNvPr id="273" name="Google Shape;273;p34"/>
          <p:cNvSpPr txBox="1"/>
          <p:nvPr/>
        </p:nvSpPr>
        <p:spPr>
          <a:xfrm>
            <a:off x="401100" y="3712150"/>
            <a:ext cx="34596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Huấn luyện mô hình với </a:t>
            </a:r>
            <a:endParaRPr/>
          </a:p>
          <a:p>
            <a:pPr marL="457200" lvl="0" indent="-317500" algn="l" rtl="0">
              <a:spcBef>
                <a:spcPts val="0"/>
              </a:spcBef>
              <a:spcAft>
                <a:spcPts val="0"/>
              </a:spcAft>
              <a:buSzPts val="1400"/>
              <a:buChar char="●"/>
            </a:pPr>
            <a:r>
              <a:rPr lang="en-US"/>
              <a:t>epoch: 10</a:t>
            </a:r>
            <a:endParaRPr/>
          </a:p>
          <a:p>
            <a:pPr marL="457200" lvl="0" indent="-317500" algn="l" rtl="0">
              <a:spcBef>
                <a:spcPts val="0"/>
              </a:spcBef>
              <a:spcAft>
                <a:spcPts val="0"/>
              </a:spcAft>
              <a:buSzPts val="1400"/>
              <a:buChar char="●"/>
            </a:pPr>
            <a:r>
              <a:rPr lang="en-US"/>
              <a:t>batch_size: 32</a:t>
            </a:r>
            <a:endParaRPr/>
          </a:p>
          <a:p>
            <a:pPr marL="457200" lvl="0" indent="-317500" algn="l" rtl="0">
              <a:spcBef>
                <a:spcPts val="0"/>
              </a:spcBef>
              <a:spcAft>
                <a:spcPts val="0"/>
              </a:spcAft>
              <a:buSzPts val="1400"/>
              <a:buChar char="●"/>
            </a:pPr>
            <a:r>
              <a:rPr lang="en-US"/>
              <a:t>loss_function: binary_crossentropy</a:t>
            </a:r>
            <a:endParaRPr/>
          </a:p>
          <a:p>
            <a:pPr marL="457200" lvl="0" indent="-317500" algn="l" rtl="0">
              <a:spcBef>
                <a:spcPts val="0"/>
              </a:spcBef>
              <a:spcAft>
                <a:spcPts val="0"/>
              </a:spcAft>
              <a:buSzPts val="1400"/>
              <a:buChar char="●"/>
            </a:pPr>
            <a:r>
              <a:rPr lang="en-US"/>
              <a:t>optimizer: rmsprop</a:t>
            </a:r>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279" name="Google Shape;279;p35"/>
          <p:cNvSpPr txBox="1">
            <a:spLocks noGrp="1"/>
          </p:cNvSpPr>
          <p:nvPr>
            <p:ph type="title"/>
          </p:nvPr>
        </p:nvSpPr>
        <p:spPr>
          <a:xfrm>
            <a:off x="0" y="78625"/>
            <a:ext cx="90672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000">
                <a:latin typeface="Arial"/>
                <a:ea typeface="Arial"/>
                <a:cs typeface="Arial"/>
                <a:sym typeface="Arial"/>
              </a:rPr>
              <a:t>5. Mô tả thiết lập thí nghiệm, các độ đo đánh giá, giá trị các siêu tham số</a:t>
            </a: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lt1"/>
              </a:buClr>
              <a:buSzPts val="2800"/>
              <a:buFont typeface="Lato"/>
              <a:buNone/>
            </a:pPr>
            <a:endParaRPr sz="2000">
              <a:latin typeface="Arial"/>
              <a:ea typeface="Arial"/>
              <a:cs typeface="Arial"/>
              <a:sym typeface="Arial"/>
            </a:endParaRPr>
          </a:p>
        </p:txBody>
      </p:sp>
      <p:sp>
        <p:nvSpPr>
          <p:cNvPr id="280" name="Google Shape;280;p35"/>
          <p:cNvSpPr txBox="1"/>
          <p:nvPr/>
        </p:nvSpPr>
        <p:spPr>
          <a:xfrm>
            <a:off x="235075" y="652775"/>
            <a:ext cx="670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t>Huấn luyện mô hình </a:t>
            </a:r>
            <a:r>
              <a:rPr lang="en-US" sz="1600" b="1">
                <a:solidFill>
                  <a:schemeClr val="dk1"/>
                </a:solidFill>
                <a:latin typeface="Times New Roman"/>
                <a:ea typeface="Times New Roman"/>
                <a:cs typeface="Times New Roman"/>
                <a:sym typeface="Times New Roman"/>
              </a:rPr>
              <a:t>Deep learning: </a:t>
            </a:r>
            <a:r>
              <a:rPr lang="en-US" sz="1600" i="1">
                <a:solidFill>
                  <a:schemeClr val="dk1"/>
                </a:solidFill>
                <a:latin typeface="Times New Roman"/>
                <a:ea typeface="Times New Roman"/>
                <a:cs typeface="Times New Roman"/>
                <a:sym typeface="Times New Roman"/>
              </a:rPr>
              <a:t>LSTM</a:t>
            </a:r>
            <a:endParaRPr sz="1600" i="1"/>
          </a:p>
        </p:txBody>
      </p:sp>
      <p:sp>
        <p:nvSpPr>
          <p:cNvPr id="281" name="Google Shape;281;p35"/>
          <p:cNvSpPr txBox="1"/>
          <p:nvPr/>
        </p:nvSpPr>
        <p:spPr>
          <a:xfrm>
            <a:off x="369600" y="1083875"/>
            <a:ext cx="352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Quá trình huấn luyện:</a:t>
            </a:r>
            <a:endParaRPr/>
          </a:p>
        </p:txBody>
      </p:sp>
      <p:sp>
        <p:nvSpPr>
          <p:cNvPr id="282" name="Google Shape;282;p35"/>
          <p:cNvSpPr txBox="1"/>
          <p:nvPr/>
        </p:nvSpPr>
        <p:spPr>
          <a:xfrm>
            <a:off x="369600" y="4451425"/>
            <a:ext cx="41832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Độ chính xác trên tăng lên đến 87% sau 9 epochs! Tuy nhiên sau đó model liên tục giảm dần, còn độ chính xác tập train thì vẫn tiếp tục tăng. </a:t>
            </a:r>
            <a:endParaRPr/>
          </a:p>
          <a:p>
            <a:pPr marL="0" lvl="0" indent="0" algn="l" rtl="0">
              <a:spcBef>
                <a:spcPts val="0"/>
              </a:spcBef>
              <a:spcAft>
                <a:spcPts val="0"/>
              </a:spcAft>
              <a:buNone/>
            </a:pPr>
            <a:r>
              <a:rPr lang="en-US"/>
              <a:t>Do vậy có thể model đã bị "overfitting" sau epoch thứ 9.</a:t>
            </a:r>
            <a:endParaRPr/>
          </a:p>
          <a:p>
            <a:pPr marL="0" lvl="0" indent="0" algn="l" rtl="0">
              <a:spcBef>
                <a:spcPts val="0"/>
              </a:spcBef>
              <a:spcAft>
                <a:spcPts val="0"/>
              </a:spcAft>
              <a:buNone/>
            </a:pPr>
            <a:r>
              <a:rPr lang="en-US"/>
              <a:t>Model hoạt động tốt nhất ở epoch thứ 9</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83" name="Google Shape;283;p35"/>
          <p:cNvPicPr preferRelativeResize="0"/>
          <p:nvPr/>
        </p:nvPicPr>
        <p:blipFill>
          <a:blip r:embed="rId3">
            <a:alphaModFix/>
          </a:blip>
          <a:stretch>
            <a:fillRect/>
          </a:stretch>
        </p:blipFill>
        <p:spPr>
          <a:xfrm>
            <a:off x="688560" y="1484075"/>
            <a:ext cx="5782466" cy="2036350"/>
          </a:xfrm>
          <a:prstGeom prst="rect">
            <a:avLst/>
          </a:prstGeom>
          <a:noFill/>
          <a:ln>
            <a:noFill/>
          </a:ln>
        </p:spPr>
      </p:pic>
      <p:pic>
        <p:nvPicPr>
          <p:cNvPr id="284" name="Google Shape;284;p35"/>
          <p:cNvPicPr preferRelativeResize="0"/>
          <p:nvPr/>
        </p:nvPicPr>
        <p:blipFill>
          <a:blip r:embed="rId4">
            <a:alphaModFix/>
          </a:blip>
          <a:stretch>
            <a:fillRect/>
          </a:stretch>
        </p:blipFill>
        <p:spPr>
          <a:xfrm>
            <a:off x="4854650" y="3672825"/>
            <a:ext cx="3678053" cy="27469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sp>
        <p:nvSpPr>
          <p:cNvPr id="290" name="Google Shape;290;p36"/>
          <p:cNvSpPr txBox="1">
            <a:spLocks noGrp="1"/>
          </p:cNvSpPr>
          <p:nvPr>
            <p:ph type="title"/>
          </p:nvPr>
        </p:nvSpPr>
        <p:spPr>
          <a:xfrm>
            <a:off x="0" y="78625"/>
            <a:ext cx="90672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000">
                <a:latin typeface="Arial"/>
                <a:ea typeface="Arial"/>
                <a:cs typeface="Arial"/>
                <a:sym typeface="Arial"/>
              </a:rPr>
              <a:t>5. Mô tả thiết lập thí nghiệm, các độ đo đánh giá, giá trị các siêu tham số</a:t>
            </a: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90000"/>
              </a:lnSpc>
              <a:spcBef>
                <a:spcPts val="0"/>
              </a:spcBef>
              <a:spcAft>
                <a:spcPts val="0"/>
              </a:spcAft>
              <a:buClr>
                <a:schemeClr val="lt1"/>
              </a:buClr>
              <a:buSzPts val="2800"/>
              <a:buFont typeface="Lato"/>
              <a:buNone/>
            </a:pPr>
            <a:endParaRPr sz="2000">
              <a:latin typeface="Arial"/>
              <a:ea typeface="Arial"/>
              <a:cs typeface="Arial"/>
              <a:sym typeface="Arial"/>
            </a:endParaRPr>
          </a:p>
        </p:txBody>
      </p:sp>
      <p:sp>
        <p:nvSpPr>
          <p:cNvPr id="291" name="Google Shape;291;p36"/>
          <p:cNvSpPr txBox="1"/>
          <p:nvPr/>
        </p:nvSpPr>
        <p:spPr>
          <a:xfrm>
            <a:off x="266500" y="684250"/>
            <a:ext cx="670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t>Độ đo</a:t>
            </a:r>
            <a:endParaRPr sz="1600" i="1"/>
          </a:p>
        </p:txBody>
      </p:sp>
      <p:sp>
        <p:nvSpPr>
          <p:cNvPr id="292" name="Google Shape;292;p36"/>
          <p:cNvSpPr txBox="1"/>
          <p:nvPr/>
        </p:nvSpPr>
        <p:spPr>
          <a:xfrm>
            <a:off x="369600" y="1083875"/>
            <a:ext cx="83280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Để đánh giá hiệu quả mô hình, nhóm sử dụng chỉ số Accuracy và các chỉ số liên quan như Precision, Recall, F1 </a:t>
            </a:r>
            <a:endParaRPr/>
          </a:p>
          <a:p>
            <a:pPr marL="0" lvl="0" indent="0" algn="l" rtl="0">
              <a:spcBef>
                <a:spcPts val="0"/>
              </a:spcBef>
              <a:spcAft>
                <a:spcPts val="0"/>
              </a:spcAft>
              <a:buNone/>
            </a:pPr>
            <a:endParaRPr/>
          </a:p>
          <a:p>
            <a:pPr marL="0" lvl="0" indent="0" algn="l" rtl="0">
              <a:spcBef>
                <a:spcPts val="0"/>
              </a:spcBef>
              <a:spcAft>
                <a:spcPts val="0"/>
              </a:spcAft>
              <a:buNone/>
            </a:pPr>
            <a:r>
              <a:rPr lang="en-US" b="1">
                <a:solidFill>
                  <a:schemeClr val="dk1"/>
                </a:solidFill>
              </a:rPr>
              <a:t>Precision: </a:t>
            </a:r>
            <a:r>
              <a:rPr lang="en-US"/>
              <a:t>Precision được định nghĩa là tỉ lệ số điểm Positive mô hình dự đoán đúng trên tổng số điểm mô hình dự đoán là Positive. Recall được định nghĩa là tỉ lệ số điểm Positive mô hình dự đoán đúng trên tổng số điểm thật sự là Positive (hay tổng số điểm được gán nhãn là Positive ban đầu). Precision càng cao, tức là số điểm mô hình dự đoán là positive đều là positive càng nhiều. Precision = 1, tức là tất cả số điểm mô hình dự đoán là Positive đều đúng, hay không có điểm nào có nhãn là Negative mà mô hình dự đoán nhầm là Positive.</a:t>
            </a:r>
            <a:endParaRPr/>
          </a:p>
          <a:p>
            <a:pPr marL="0" lvl="0" indent="0" algn="l" rtl="0">
              <a:spcBef>
                <a:spcPts val="0"/>
              </a:spcBef>
              <a:spcAft>
                <a:spcPts val="0"/>
              </a:spcAft>
              <a:buNone/>
            </a:pPr>
            <a:endParaRPr/>
          </a:p>
          <a:p>
            <a:pPr marL="0" lvl="0" indent="0" algn="l" rtl="0">
              <a:spcBef>
                <a:spcPts val="0"/>
              </a:spcBef>
              <a:spcAft>
                <a:spcPts val="0"/>
              </a:spcAft>
              <a:buNone/>
            </a:pPr>
            <a:r>
              <a:rPr lang="en-US" b="1">
                <a:solidFill>
                  <a:schemeClr val="dk1"/>
                </a:solidFill>
              </a:rPr>
              <a:t>Recall: </a:t>
            </a:r>
            <a:r>
              <a:rPr lang="en-US"/>
              <a:t>Recall càng cao, tức là số điểm là positive bị bỏ sót càng ít. Recall = 1, tức là tất cả số điểm có nhãn là Positive đều được mô hình nhận ra.</a:t>
            </a:r>
            <a:endParaRPr/>
          </a:p>
          <a:p>
            <a:pPr marL="0" lvl="0" indent="0" algn="l" rtl="0">
              <a:spcBef>
                <a:spcPts val="0"/>
              </a:spcBef>
              <a:spcAft>
                <a:spcPts val="0"/>
              </a:spcAft>
              <a:buNone/>
            </a:pPr>
            <a:endParaRPr/>
          </a:p>
          <a:p>
            <a:pPr marL="0" lvl="0" indent="0" algn="l" rtl="0">
              <a:spcBef>
                <a:spcPts val="0"/>
              </a:spcBef>
              <a:spcAft>
                <a:spcPts val="0"/>
              </a:spcAft>
              <a:buNone/>
            </a:pPr>
            <a:r>
              <a:rPr lang="en-US" b="1">
                <a:solidFill>
                  <a:schemeClr val="dk1"/>
                </a:solidFill>
              </a:rPr>
              <a:t>F1: </a:t>
            </a:r>
            <a:r>
              <a:rPr lang="en-US"/>
              <a:t>F1-score là trung bình điều hòa (harmonic mean) của precision và recall (giả sử hai đại lượng này khác 0). F1-score được tính theo công thức:</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93" name="Google Shape;293;p36"/>
          <p:cNvPicPr preferRelativeResize="0"/>
          <p:nvPr/>
        </p:nvPicPr>
        <p:blipFill>
          <a:blip r:embed="rId3">
            <a:alphaModFix/>
          </a:blip>
          <a:stretch>
            <a:fillRect/>
          </a:stretch>
        </p:blipFill>
        <p:spPr>
          <a:xfrm>
            <a:off x="3061988" y="4716575"/>
            <a:ext cx="2943225" cy="733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sp>
        <p:nvSpPr>
          <p:cNvPr id="299" name="Google Shape;299;p37"/>
          <p:cNvSpPr txBox="1">
            <a:spLocks noGrp="1"/>
          </p:cNvSpPr>
          <p:nvPr>
            <p:ph type="title"/>
          </p:nvPr>
        </p:nvSpPr>
        <p:spPr>
          <a:xfrm>
            <a:off x="0" y="78625"/>
            <a:ext cx="90672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sz="2000">
                <a:latin typeface="Arial"/>
                <a:ea typeface="Arial"/>
                <a:cs typeface="Arial"/>
                <a:sym typeface="Arial"/>
              </a:rPr>
              <a:t>6. Đánh giá kết quả thực nghiệm</a:t>
            </a:r>
            <a:endParaRPr sz="2000">
              <a:latin typeface="Arial"/>
              <a:ea typeface="Arial"/>
              <a:cs typeface="Arial"/>
              <a:sym typeface="Arial"/>
            </a:endParaRPr>
          </a:p>
        </p:txBody>
      </p:sp>
      <p:graphicFrame>
        <p:nvGraphicFramePr>
          <p:cNvPr id="300" name="Google Shape;300;p37"/>
          <p:cNvGraphicFramePr/>
          <p:nvPr/>
        </p:nvGraphicFramePr>
        <p:xfrm>
          <a:off x="1043240" y="1782510"/>
          <a:ext cx="7239700" cy="2880750"/>
        </p:xfrm>
        <a:graphic>
          <a:graphicData uri="http://schemas.openxmlformats.org/drawingml/2006/table">
            <a:tbl>
              <a:tblPr>
                <a:noFill/>
                <a:tableStyleId>{8B7F13D8-2583-4E25-A6DE-75D7C0CDF99C}</a:tableStyleId>
              </a:tblPr>
              <a:tblGrid>
                <a:gridCol w="1232575">
                  <a:extLst>
                    <a:ext uri="{9D8B030D-6E8A-4147-A177-3AD203B41FA5}">
                      <a16:colId xmlns:a16="http://schemas.microsoft.com/office/drawing/2014/main" val="20000"/>
                    </a:ext>
                  </a:extLst>
                </a:gridCol>
                <a:gridCol w="2387275">
                  <a:extLst>
                    <a:ext uri="{9D8B030D-6E8A-4147-A177-3AD203B41FA5}">
                      <a16:colId xmlns:a16="http://schemas.microsoft.com/office/drawing/2014/main" val="20001"/>
                    </a:ext>
                  </a:extLst>
                </a:gridCol>
                <a:gridCol w="1809925">
                  <a:extLst>
                    <a:ext uri="{9D8B030D-6E8A-4147-A177-3AD203B41FA5}">
                      <a16:colId xmlns:a16="http://schemas.microsoft.com/office/drawing/2014/main" val="20002"/>
                    </a:ext>
                  </a:extLst>
                </a:gridCol>
                <a:gridCol w="1809925">
                  <a:extLst>
                    <a:ext uri="{9D8B030D-6E8A-4147-A177-3AD203B41FA5}">
                      <a16:colId xmlns:a16="http://schemas.microsoft.com/office/drawing/2014/main" val="20003"/>
                    </a:ext>
                  </a:extLst>
                </a:gridCol>
              </a:tblGrid>
              <a:tr h="480125">
                <a:tc>
                  <a:txBody>
                    <a:bodyPr/>
                    <a:lstStyle/>
                    <a:p>
                      <a:pPr marL="0" lvl="0" indent="0" algn="ctr" rtl="0">
                        <a:spcBef>
                          <a:spcPts val="0"/>
                        </a:spcBef>
                        <a:spcAft>
                          <a:spcPts val="0"/>
                        </a:spcAft>
                        <a:buNone/>
                      </a:pPr>
                      <a:r>
                        <a:rPr lang="en-US"/>
                        <a:t>STT</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Mô hình</a:t>
                      </a:r>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Times New Roman"/>
                          <a:ea typeface="Times New Roman"/>
                          <a:cs typeface="Times New Roman"/>
                          <a:sym typeface="Times New Roman"/>
                        </a:rPr>
                        <a:t>Accuracy</a:t>
                      </a:r>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Times New Roman"/>
                          <a:ea typeface="Times New Roman"/>
                          <a:cs typeface="Times New Roman"/>
                          <a:sym typeface="Times New Roman"/>
                        </a:rPr>
                        <a:t>Time Training (s)</a:t>
                      </a:r>
                      <a:endParaRPr/>
                    </a:p>
                  </a:txBody>
                  <a:tcPr marL="91425" marR="91425" marT="91425" marB="91425"/>
                </a:tc>
                <a:extLst>
                  <a:ext uri="{0D108BD9-81ED-4DB2-BD59-A6C34878D82A}">
                    <a16:rowId xmlns:a16="http://schemas.microsoft.com/office/drawing/2014/main" val="10000"/>
                  </a:ext>
                </a:extLst>
              </a:tr>
              <a:tr h="480125">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solidFill>
                            <a:schemeClr val="dk1"/>
                          </a:solidFill>
                          <a:latin typeface="Times New Roman"/>
                          <a:ea typeface="Times New Roman"/>
                          <a:cs typeface="Times New Roman"/>
                          <a:sym typeface="Times New Roman"/>
                        </a:rPr>
                        <a:t>Naive Bayes</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0.853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0.158</a:t>
                      </a:r>
                      <a:endParaRPr/>
                    </a:p>
                  </a:txBody>
                  <a:tcPr marL="91425" marR="91425" marT="91425" marB="91425"/>
                </a:tc>
                <a:extLst>
                  <a:ext uri="{0D108BD9-81ED-4DB2-BD59-A6C34878D82A}">
                    <a16:rowId xmlns:a16="http://schemas.microsoft.com/office/drawing/2014/main" val="10001"/>
                  </a:ext>
                </a:extLst>
              </a:tr>
              <a:tr h="480125">
                <a:tc>
                  <a:txBody>
                    <a:bodyPr/>
                    <a:lstStyle/>
                    <a:p>
                      <a:pPr marL="0" lvl="0" indent="0" algn="ctr" rtl="0">
                        <a:spcBef>
                          <a:spcPts val="0"/>
                        </a:spcBef>
                        <a:spcAft>
                          <a:spcPts val="0"/>
                        </a:spcAft>
                        <a:buNone/>
                      </a:pPr>
                      <a:r>
                        <a:rPr lang="en-US"/>
                        <a:t>2</a:t>
                      </a:r>
                      <a:endParaRPr/>
                    </a:p>
                  </a:txBody>
                  <a:tcPr marL="91425" marR="91425" marT="91425" marB="91425"/>
                </a:tc>
                <a:tc>
                  <a:txBody>
                    <a:bodyPr/>
                    <a:lstStyle/>
                    <a:p>
                      <a:pPr marL="0" lvl="0" indent="0" algn="l" rtl="0">
                        <a:spcBef>
                          <a:spcPts val="0"/>
                        </a:spcBef>
                        <a:spcAft>
                          <a:spcPts val="0"/>
                        </a:spcAft>
                        <a:buNone/>
                      </a:pPr>
                      <a:r>
                        <a:rPr lang="en-US">
                          <a:solidFill>
                            <a:schemeClr val="dk1"/>
                          </a:solidFill>
                          <a:latin typeface="Times New Roman"/>
                          <a:ea typeface="Times New Roman"/>
                          <a:cs typeface="Times New Roman"/>
                          <a:sym typeface="Times New Roman"/>
                        </a:rPr>
                        <a:t>SVM</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0.862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0.711</a:t>
                      </a:r>
                      <a:endParaRPr/>
                    </a:p>
                  </a:txBody>
                  <a:tcPr marL="91425" marR="91425" marT="91425" marB="91425"/>
                </a:tc>
                <a:extLst>
                  <a:ext uri="{0D108BD9-81ED-4DB2-BD59-A6C34878D82A}">
                    <a16:rowId xmlns:a16="http://schemas.microsoft.com/office/drawing/2014/main" val="10002"/>
                  </a:ext>
                </a:extLst>
              </a:tr>
              <a:tr h="480125">
                <a:tc>
                  <a:txBody>
                    <a:bodyPr/>
                    <a:lstStyle/>
                    <a:p>
                      <a:pPr marL="0" lvl="0" indent="0" algn="ctr" rtl="0">
                        <a:spcBef>
                          <a:spcPts val="0"/>
                        </a:spcBef>
                        <a:spcAft>
                          <a:spcPts val="0"/>
                        </a:spcAft>
                        <a:buNone/>
                      </a:pPr>
                      <a:r>
                        <a:rPr lang="en-US"/>
                        <a:t>3</a:t>
                      </a:r>
                      <a:endParaRPr/>
                    </a:p>
                  </a:txBody>
                  <a:tcPr marL="91425" marR="91425" marT="91425" marB="91425"/>
                </a:tc>
                <a:tc>
                  <a:txBody>
                    <a:bodyPr/>
                    <a:lstStyle/>
                    <a:p>
                      <a:pPr marL="0" lvl="0" indent="0" algn="l" rtl="0">
                        <a:spcBef>
                          <a:spcPts val="0"/>
                        </a:spcBef>
                        <a:spcAft>
                          <a:spcPts val="0"/>
                        </a:spcAft>
                        <a:buNone/>
                      </a:pPr>
                      <a:r>
                        <a:rPr lang="en-US">
                          <a:solidFill>
                            <a:schemeClr val="dk1"/>
                          </a:solidFill>
                          <a:latin typeface="Times New Roman"/>
                          <a:ea typeface="Times New Roman"/>
                          <a:cs typeface="Times New Roman"/>
                          <a:sym typeface="Times New Roman"/>
                        </a:rPr>
                        <a:t>Random Forest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0.854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14.5</a:t>
                      </a:r>
                      <a:endParaRPr/>
                    </a:p>
                  </a:txBody>
                  <a:tcPr marL="91425" marR="91425" marT="91425" marB="91425"/>
                </a:tc>
                <a:extLst>
                  <a:ext uri="{0D108BD9-81ED-4DB2-BD59-A6C34878D82A}">
                    <a16:rowId xmlns:a16="http://schemas.microsoft.com/office/drawing/2014/main" val="10003"/>
                  </a:ext>
                </a:extLst>
              </a:tr>
              <a:tr h="480125">
                <a:tc>
                  <a:txBody>
                    <a:bodyPr/>
                    <a:lstStyle/>
                    <a:p>
                      <a:pPr marL="0" lvl="0" indent="0" algn="ctr" rtl="0">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solidFill>
                            <a:schemeClr val="dk1"/>
                          </a:solidFill>
                          <a:latin typeface="Times New Roman"/>
                          <a:ea typeface="Times New Roman"/>
                          <a:cs typeface="Times New Roman"/>
                          <a:sym typeface="Times New Roman"/>
                        </a:rPr>
                        <a:t>Ensemble </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0.871</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14.9</a:t>
                      </a:r>
                      <a:endParaRPr/>
                    </a:p>
                  </a:txBody>
                  <a:tcPr marL="91425" marR="91425" marT="91425" marB="91425"/>
                </a:tc>
                <a:extLst>
                  <a:ext uri="{0D108BD9-81ED-4DB2-BD59-A6C34878D82A}">
                    <a16:rowId xmlns:a16="http://schemas.microsoft.com/office/drawing/2014/main" val="10004"/>
                  </a:ext>
                </a:extLst>
              </a:tr>
              <a:tr h="480125">
                <a:tc>
                  <a:txBody>
                    <a:bodyPr/>
                    <a:lstStyle/>
                    <a:p>
                      <a:pPr marL="0" lvl="0" indent="0" algn="ctr" rtl="0">
                        <a:spcBef>
                          <a:spcPts val="0"/>
                        </a:spcBef>
                        <a:spcAft>
                          <a:spcPts val="0"/>
                        </a:spcAft>
                        <a:buNone/>
                      </a:pPr>
                      <a:r>
                        <a:rPr lang="en-US"/>
                        <a:t>5</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LSTM</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0.874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146 (14s/1 epoch)</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8"/>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sp>
        <p:nvSpPr>
          <p:cNvPr id="306" name="Google Shape;306;p38"/>
          <p:cNvSpPr txBox="1">
            <a:spLocks noGrp="1"/>
          </p:cNvSpPr>
          <p:nvPr>
            <p:ph type="title"/>
          </p:nvPr>
        </p:nvSpPr>
        <p:spPr>
          <a:xfrm>
            <a:off x="0" y="78625"/>
            <a:ext cx="90672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sz="2000">
                <a:latin typeface="Arial"/>
                <a:ea typeface="Arial"/>
                <a:cs typeface="Arial"/>
                <a:sym typeface="Arial"/>
              </a:rPr>
              <a:t>7. Kết luận và hướng phát triển </a:t>
            </a:r>
            <a:endParaRPr sz="2000">
              <a:latin typeface="Arial"/>
              <a:ea typeface="Arial"/>
              <a:cs typeface="Arial"/>
              <a:sym typeface="Arial"/>
            </a:endParaRPr>
          </a:p>
        </p:txBody>
      </p:sp>
      <p:sp>
        <p:nvSpPr>
          <p:cNvPr id="307" name="Google Shape;307;p38"/>
          <p:cNvSpPr txBox="1"/>
          <p:nvPr/>
        </p:nvSpPr>
        <p:spPr>
          <a:xfrm>
            <a:off x="266500" y="684250"/>
            <a:ext cx="670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t>Kết luận </a:t>
            </a:r>
            <a:endParaRPr sz="1600" i="1"/>
          </a:p>
        </p:txBody>
      </p:sp>
      <p:sp>
        <p:nvSpPr>
          <p:cNvPr id="308" name="Google Shape;308;p38"/>
          <p:cNvSpPr txBox="1"/>
          <p:nvPr/>
        </p:nvSpPr>
        <p:spPr>
          <a:xfrm>
            <a:off x="369600" y="1083875"/>
            <a:ext cx="8328000" cy="1908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US"/>
              <a:t>Các mô hình càng phức tạp thì có độ hiệu quả càng cao, nhưng kèm theo đó thời gian training và thời gian dự đoán lâu hơn.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US"/>
              <a:t>Nhìn kết quả thực nghiệm, ta có thể thấy khi sử dụng thêm các mô hình phức tạp như LSTM cũng không nâng cao độ chính xác nhiều. Điều đó nói rằng nếu muốn tăng độ chính xác cho bài toán, ta cần tập trung vào cải thiện chất lượng của dữ liệu hơn là mô hình, bằng cách tăng cường thêm dữ liệu hay cải tiến tiền xử lý dữ liệu,...</a:t>
            </a:r>
            <a:endParaRPr/>
          </a:p>
        </p:txBody>
      </p:sp>
      <p:sp>
        <p:nvSpPr>
          <p:cNvPr id="309" name="Google Shape;309;p38"/>
          <p:cNvSpPr txBox="1"/>
          <p:nvPr/>
        </p:nvSpPr>
        <p:spPr>
          <a:xfrm>
            <a:off x="266500" y="3704725"/>
            <a:ext cx="670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t>Hướng phát triển trong tương lai</a:t>
            </a:r>
            <a:endParaRPr sz="1600" i="1"/>
          </a:p>
        </p:txBody>
      </p:sp>
      <p:sp>
        <p:nvSpPr>
          <p:cNvPr id="310" name="Google Shape;310;p38"/>
          <p:cNvSpPr txBox="1"/>
          <p:nvPr/>
        </p:nvSpPr>
        <p:spPr>
          <a:xfrm>
            <a:off x="266500" y="4215875"/>
            <a:ext cx="8328000" cy="1046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chemeClr val="dk1"/>
              </a:buClr>
              <a:buSzPts val="1400"/>
              <a:buChar char="●"/>
            </a:pPr>
            <a:r>
              <a:rPr lang="en-US">
                <a:solidFill>
                  <a:schemeClr val="dk1"/>
                </a:solidFill>
              </a:rPr>
              <a:t>Sử dụng thêm các phương pháp Word2Vec, Glove</a:t>
            </a:r>
            <a:endParaRPr>
              <a:solidFill>
                <a:schemeClr val="dk1"/>
              </a:solidFill>
            </a:endParaRPr>
          </a:p>
          <a:p>
            <a:pPr marL="457200" marR="0" lvl="0" indent="-317500" algn="l" rtl="0">
              <a:lnSpc>
                <a:spcPct val="150000"/>
              </a:lnSpc>
              <a:spcBef>
                <a:spcPts val="0"/>
              </a:spcBef>
              <a:spcAft>
                <a:spcPts val="0"/>
              </a:spcAft>
              <a:buClr>
                <a:schemeClr val="dk1"/>
              </a:buClr>
              <a:buSzPts val="1400"/>
              <a:buChar char="●"/>
            </a:pPr>
            <a:r>
              <a:rPr lang="en-US">
                <a:solidFill>
                  <a:schemeClr val="dk1"/>
                </a:solidFill>
              </a:rPr>
              <a:t>Áp dụng thêm một số mô hình phân loại sâu hơn như CNN, BiLSTM, PhoBert,...</a:t>
            </a:r>
            <a:endParaRPr>
              <a:solidFill>
                <a:schemeClr val="dk1"/>
              </a:solidFill>
            </a:endParaRPr>
          </a:p>
          <a:p>
            <a:pPr marL="457200" marR="0" lvl="0" indent="-317500" algn="l" rtl="0">
              <a:lnSpc>
                <a:spcPct val="150000"/>
              </a:lnSpc>
              <a:spcBef>
                <a:spcPts val="0"/>
              </a:spcBef>
              <a:spcAft>
                <a:spcPts val="0"/>
              </a:spcAft>
              <a:buClr>
                <a:schemeClr val="dk1"/>
              </a:buClr>
              <a:buSzPts val="1400"/>
              <a:buChar char="●"/>
            </a:pPr>
            <a:r>
              <a:rPr lang="en-US">
                <a:solidFill>
                  <a:schemeClr val="dk1"/>
                </a:solidFill>
              </a:rPr>
              <a:t>Làm sạch dữ liệu hơn nữa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29</a:t>
            </a:fld>
            <a:endParaRPr/>
          </a:p>
        </p:txBody>
      </p:sp>
      <p:sp>
        <p:nvSpPr>
          <p:cNvPr id="316" name="Google Shape;316;p39"/>
          <p:cNvSpPr txBox="1"/>
          <p:nvPr/>
        </p:nvSpPr>
        <p:spPr>
          <a:xfrm>
            <a:off x="4181100" y="3022000"/>
            <a:ext cx="4623600" cy="1087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4800"/>
              <a:buFont typeface="Lato"/>
              <a:buNone/>
            </a:pPr>
            <a:r>
              <a:rPr lang="en-US" sz="3000" b="1" dirty="0" err="1">
                <a:solidFill>
                  <a:srgbClr val="C00000"/>
                </a:solidFill>
              </a:rPr>
              <a:t>Cảm</a:t>
            </a:r>
            <a:r>
              <a:rPr lang="en-US" sz="3000" b="1" dirty="0">
                <a:solidFill>
                  <a:srgbClr val="C00000"/>
                </a:solidFill>
              </a:rPr>
              <a:t> </a:t>
            </a:r>
            <a:r>
              <a:rPr lang="en-US" sz="3000" b="1" dirty="0" err="1">
                <a:solidFill>
                  <a:srgbClr val="C00000"/>
                </a:solidFill>
              </a:rPr>
              <a:t>ơn</a:t>
            </a:r>
            <a:r>
              <a:rPr lang="en-US" sz="3000" b="1" dirty="0">
                <a:solidFill>
                  <a:srgbClr val="C00000"/>
                </a:solidFill>
              </a:rPr>
              <a:t> </a:t>
            </a:r>
            <a:r>
              <a:rPr lang="en-US" sz="3000" b="1" dirty="0" err="1">
                <a:solidFill>
                  <a:srgbClr val="C00000"/>
                </a:solidFill>
              </a:rPr>
              <a:t>cô</a:t>
            </a:r>
            <a:r>
              <a:rPr lang="en-US" sz="3000" b="1" dirty="0">
                <a:solidFill>
                  <a:srgbClr val="C00000"/>
                </a:solidFill>
              </a:rPr>
              <a:t> </a:t>
            </a:r>
            <a:r>
              <a:rPr lang="en-US" sz="3000" b="1" dirty="0" err="1">
                <a:solidFill>
                  <a:srgbClr val="C00000"/>
                </a:solidFill>
              </a:rPr>
              <a:t>và</a:t>
            </a:r>
            <a:r>
              <a:rPr lang="en-US" sz="3000" b="1" dirty="0">
                <a:solidFill>
                  <a:srgbClr val="C00000"/>
                </a:solidFill>
              </a:rPr>
              <a:t> </a:t>
            </a:r>
            <a:r>
              <a:rPr lang="en-US" sz="3000" b="1" dirty="0" err="1">
                <a:solidFill>
                  <a:srgbClr val="C00000"/>
                </a:solidFill>
              </a:rPr>
              <a:t>các</a:t>
            </a:r>
            <a:r>
              <a:rPr lang="en-US" sz="3000" b="1" dirty="0">
                <a:solidFill>
                  <a:srgbClr val="C00000"/>
                </a:solidFill>
              </a:rPr>
              <a:t> </a:t>
            </a:r>
            <a:r>
              <a:rPr lang="en-US" sz="3000" b="1" dirty="0" err="1">
                <a:solidFill>
                  <a:srgbClr val="C00000"/>
                </a:solidFill>
              </a:rPr>
              <a:t>bạn</a:t>
            </a:r>
            <a:r>
              <a:rPr lang="en-US" sz="3000" b="1" dirty="0">
                <a:solidFill>
                  <a:srgbClr val="C00000"/>
                </a:solidFill>
              </a:rPr>
              <a:t> </a:t>
            </a:r>
            <a:r>
              <a:rPr lang="en-US" sz="3000" b="1" dirty="0" err="1">
                <a:solidFill>
                  <a:srgbClr val="C00000"/>
                </a:solidFill>
              </a:rPr>
              <a:t>đã</a:t>
            </a:r>
            <a:r>
              <a:rPr lang="en-US" sz="3000" b="1" dirty="0">
                <a:solidFill>
                  <a:srgbClr val="C00000"/>
                </a:solidFill>
              </a:rPr>
              <a:t> </a:t>
            </a:r>
            <a:r>
              <a:rPr lang="en-US" sz="3000" b="1" dirty="0" err="1">
                <a:solidFill>
                  <a:srgbClr val="C00000"/>
                </a:solidFill>
              </a:rPr>
              <a:t>lắng</a:t>
            </a:r>
            <a:r>
              <a:rPr lang="en-US" sz="3000" b="1" dirty="0">
                <a:solidFill>
                  <a:srgbClr val="C00000"/>
                </a:solidFill>
              </a:rPr>
              <a:t> </a:t>
            </a:r>
            <a:r>
              <a:rPr lang="en-US" sz="3000" b="1" dirty="0" err="1">
                <a:solidFill>
                  <a:srgbClr val="C00000"/>
                </a:solidFill>
              </a:rPr>
              <a:t>nghe</a:t>
            </a:r>
            <a:r>
              <a:rPr lang="en-US" sz="3000" b="1" dirty="0">
                <a:solidFill>
                  <a:srgbClr val="C00000"/>
                </a:solidFill>
              </a:rPr>
              <a:t> !</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66" name="Google Shape;66;p13"/>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Nội dung</a:t>
            </a:r>
            <a:endParaRPr>
              <a:latin typeface="Arial"/>
              <a:ea typeface="Arial"/>
              <a:cs typeface="Arial"/>
              <a:sym typeface="Arial"/>
            </a:endParaRPr>
          </a:p>
        </p:txBody>
      </p:sp>
      <p:sp>
        <p:nvSpPr>
          <p:cNvPr id="67" name="Google Shape;67;p13"/>
          <p:cNvSpPr txBox="1">
            <a:spLocks noGrp="1"/>
          </p:cNvSpPr>
          <p:nvPr>
            <p:ph type="body" idx="1"/>
          </p:nvPr>
        </p:nvSpPr>
        <p:spPr>
          <a:xfrm>
            <a:off x="235077" y="841247"/>
            <a:ext cx="8674200" cy="53034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1000"/>
              </a:spcBef>
              <a:spcAft>
                <a:spcPts val="0"/>
              </a:spcAft>
              <a:buSzPts val="1800"/>
              <a:buFont typeface="Arial"/>
              <a:buAutoNum type="arabicPeriod"/>
            </a:pPr>
            <a:r>
              <a:rPr lang="en-US" sz="1800">
                <a:latin typeface="Arial"/>
                <a:ea typeface="Arial"/>
                <a:cs typeface="Arial"/>
                <a:sym typeface="Arial"/>
              </a:rPr>
              <a:t>Bài toán</a:t>
            </a:r>
            <a:endParaRPr sz="1800">
              <a:latin typeface="Arial"/>
              <a:ea typeface="Arial"/>
              <a:cs typeface="Arial"/>
              <a:sym typeface="Arial"/>
            </a:endParaRPr>
          </a:p>
          <a:p>
            <a:pPr marL="457200" marR="0" lvl="0" indent="-342900" algn="l" rtl="0">
              <a:lnSpc>
                <a:spcPct val="100000"/>
              </a:lnSpc>
              <a:spcBef>
                <a:spcPts val="0"/>
              </a:spcBef>
              <a:spcAft>
                <a:spcPts val="0"/>
              </a:spcAft>
              <a:buSzPts val="1800"/>
              <a:buFont typeface="Arial"/>
              <a:buAutoNum type="arabicPeriod"/>
            </a:pPr>
            <a:r>
              <a:rPr lang="en-US" sz="1800">
                <a:latin typeface="Arial"/>
                <a:ea typeface="Arial"/>
                <a:cs typeface="Arial"/>
                <a:sym typeface="Arial"/>
              </a:rPr>
              <a:t>Động lực lựa chọn phương án giải quyết </a:t>
            </a:r>
            <a:endParaRPr sz="1800">
              <a:latin typeface="Arial"/>
              <a:ea typeface="Arial"/>
              <a:cs typeface="Arial"/>
              <a:sym typeface="Arial"/>
            </a:endParaRPr>
          </a:p>
          <a:p>
            <a:pPr marL="457200" marR="0" lvl="0" indent="-342900" algn="l" rtl="0">
              <a:lnSpc>
                <a:spcPct val="100000"/>
              </a:lnSpc>
              <a:spcBef>
                <a:spcPts val="0"/>
              </a:spcBef>
              <a:spcAft>
                <a:spcPts val="0"/>
              </a:spcAft>
              <a:buSzPts val="1800"/>
              <a:buFont typeface="Arial"/>
              <a:buAutoNum type="arabicPeriod"/>
            </a:pPr>
            <a:r>
              <a:rPr lang="en-US" sz="1800">
                <a:latin typeface="Arial"/>
                <a:ea typeface="Arial"/>
                <a:cs typeface="Arial"/>
                <a:sym typeface="Arial"/>
              </a:rPr>
              <a:t>Phương pháp giải quyết bài toán</a:t>
            </a:r>
            <a:endParaRPr sz="1800">
              <a:latin typeface="Arial"/>
              <a:ea typeface="Arial"/>
              <a:cs typeface="Arial"/>
              <a:sym typeface="Arial"/>
            </a:endParaRPr>
          </a:p>
          <a:p>
            <a:pPr marL="457200" marR="0" lvl="0" indent="-342900" algn="l" rtl="0">
              <a:lnSpc>
                <a:spcPct val="100000"/>
              </a:lnSpc>
              <a:spcBef>
                <a:spcPts val="0"/>
              </a:spcBef>
              <a:spcAft>
                <a:spcPts val="0"/>
              </a:spcAft>
              <a:buSzPts val="1800"/>
              <a:buFont typeface="Arial"/>
              <a:buAutoNum type="arabicPeriod"/>
            </a:pPr>
            <a:r>
              <a:rPr lang="en-US" sz="1800">
                <a:latin typeface="Arial"/>
                <a:ea typeface="Arial"/>
                <a:cs typeface="Arial"/>
                <a:sym typeface="Arial"/>
              </a:rPr>
              <a:t>Mô tả tập dữ liệu</a:t>
            </a:r>
            <a:endParaRPr sz="1800">
              <a:latin typeface="Arial"/>
              <a:ea typeface="Arial"/>
              <a:cs typeface="Arial"/>
              <a:sym typeface="Arial"/>
            </a:endParaRPr>
          </a:p>
          <a:p>
            <a:pPr marL="457200" marR="0" lvl="0" indent="-342900" algn="l" rtl="0">
              <a:lnSpc>
                <a:spcPct val="100000"/>
              </a:lnSpc>
              <a:spcBef>
                <a:spcPts val="0"/>
              </a:spcBef>
              <a:spcAft>
                <a:spcPts val="0"/>
              </a:spcAft>
              <a:buSzPts val="1800"/>
              <a:buFont typeface="Arial"/>
              <a:buAutoNum type="arabicPeriod"/>
            </a:pPr>
            <a:r>
              <a:rPr lang="en-US" sz="1800">
                <a:latin typeface="Arial"/>
                <a:ea typeface="Arial"/>
                <a:cs typeface="Arial"/>
                <a:sym typeface="Arial"/>
              </a:rPr>
              <a:t>Thiết lập thí nghiệm</a:t>
            </a:r>
            <a:endParaRPr sz="1800">
              <a:latin typeface="Arial"/>
              <a:ea typeface="Arial"/>
              <a:cs typeface="Arial"/>
              <a:sym typeface="Arial"/>
            </a:endParaRPr>
          </a:p>
          <a:p>
            <a:pPr marL="457200" marR="0" lvl="0" indent="-342900" algn="l" rtl="0">
              <a:lnSpc>
                <a:spcPct val="100000"/>
              </a:lnSpc>
              <a:spcBef>
                <a:spcPts val="0"/>
              </a:spcBef>
              <a:spcAft>
                <a:spcPts val="0"/>
              </a:spcAft>
              <a:buSzPts val="1800"/>
              <a:buFont typeface="Arial"/>
              <a:buAutoNum type="arabicPeriod"/>
            </a:pPr>
            <a:r>
              <a:rPr lang="en-US" sz="1800">
                <a:latin typeface="Arial"/>
                <a:ea typeface="Arial"/>
                <a:cs typeface="Arial"/>
                <a:sym typeface="Arial"/>
              </a:rPr>
              <a:t>Đánh giá kết quả thực nghiệm</a:t>
            </a:r>
            <a:endParaRPr sz="1800">
              <a:latin typeface="Arial"/>
              <a:ea typeface="Arial"/>
              <a:cs typeface="Arial"/>
              <a:sym typeface="Arial"/>
            </a:endParaRPr>
          </a:p>
          <a:p>
            <a:pPr marL="457200" marR="0" lvl="0" indent="-342900" algn="l" rtl="0">
              <a:lnSpc>
                <a:spcPct val="100000"/>
              </a:lnSpc>
              <a:spcBef>
                <a:spcPts val="0"/>
              </a:spcBef>
              <a:spcAft>
                <a:spcPts val="0"/>
              </a:spcAft>
              <a:buSzPts val="1800"/>
              <a:buFont typeface="Arial"/>
              <a:buAutoNum type="arabicPeriod"/>
            </a:pPr>
            <a:r>
              <a:rPr lang="en-US" sz="1800">
                <a:latin typeface="Arial"/>
                <a:ea typeface="Arial"/>
                <a:cs typeface="Arial"/>
                <a:sym typeface="Arial"/>
              </a:rPr>
              <a:t>Kết luận và hướng phát triển</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73" name="Google Shape;73;p14"/>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0"/>
              </a:spcBef>
              <a:spcAft>
                <a:spcPts val="0"/>
              </a:spcAft>
              <a:buSzPts val="2800"/>
              <a:buFont typeface="Arial"/>
              <a:buAutoNum type="arabicPeriod"/>
            </a:pPr>
            <a:r>
              <a:rPr lang="en-US">
                <a:latin typeface="Arial"/>
                <a:ea typeface="Arial"/>
                <a:cs typeface="Arial"/>
                <a:sym typeface="Arial"/>
              </a:rPr>
              <a:t>Bài toán</a:t>
            </a:r>
            <a:endParaRPr>
              <a:latin typeface="Arial"/>
              <a:ea typeface="Arial"/>
              <a:cs typeface="Arial"/>
              <a:sym typeface="Arial"/>
            </a:endParaRPr>
          </a:p>
        </p:txBody>
      </p:sp>
      <p:sp>
        <p:nvSpPr>
          <p:cNvPr id="74" name="Google Shape;74;p14"/>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r>
              <a:rPr lang="en-US" sz="1800" b="1">
                <a:latin typeface="Arial"/>
                <a:ea typeface="Arial"/>
                <a:cs typeface="Arial"/>
                <a:sym typeface="Arial"/>
              </a:rPr>
              <a:t>Bài toán đưa ra:</a:t>
            </a:r>
            <a:r>
              <a:rPr lang="en-US" sz="1800">
                <a:latin typeface="Arial"/>
                <a:ea typeface="Arial"/>
                <a:cs typeface="Arial"/>
                <a:sym typeface="Arial"/>
              </a:rPr>
              <a:t> Khai phá quan điểm bình luận người dùng tiếng Việt</a:t>
            </a:r>
            <a:endParaRPr sz="1800">
              <a:latin typeface="Arial"/>
              <a:ea typeface="Arial"/>
              <a:cs typeface="Arial"/>
              <a:sym typeface="Arial"/>
            </a:endParaRPr>
          </a:p>
          <a:p>
            <a:pPr marL="228600" lvl="0" indent="-50800" algn="l" rtl="0">
              <a:lnSpc>
                <a:spcPct val="90000"/>
              </a:lnSpc>
              <a:spcBef>
                <a:spcPts val="0"/>
              </a:spcBef>
              <a:spcAft>
                <a:spcPts val="0"/>
              </a:spcAft>
              <a:buClr>
                <a:schemeClr val="dk1"/>
              </a:buClr>
              <a:buSzPts val="1100"/>
              <a:buFont typeface="Arial"/>
              <a:buNone/>
            </a:pPr>
            <a:endParaRPr sz="18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18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1800" b="1">
                <a:latin typeface="Arial"/>
                <a:ea typeface="Arial"/>
                <a:cs typeface="Arial"/>
                <a:sym typeface="Arial"/>
              </a:rPr>
              <a:t>Mục đích đạt được:</a:t>
            </a:r>
            <a:r>
              <a:rPr lang="en-US" sz="1800">
                <a:latin typeface="Arial"/>
                <a:ea typeface="Arial"/>
                <a:cs typeface="Arial"/>
                <a:sym typeface="Arial"/>
              </a:rPr>
              <a:t>  Xây dựng các bộ dự đoán quan điểm trong các câu bình luận dựa trên nguồn dữ liệu đã được gán nhãn trong cuộc thi AIVIVN 2019: Sentiment Analysis Challenge</a:t>
            </a:r>
            <a:endParaRPr sz="18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18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1800" b="1">
                <a:latin typeface="Arial"/>
                <a:ea typeface="Arial"/>
                <a:cs typeface="Arial"/>
                <a:sym typeface="Arial"/>
              </a:rPr>
              <a:t>Đầu vào, đầu ra bài toán:</a:t>
            </a:r>
            <a:endParaRPr sz="1800" b="1">
              <a:latin typeface="Arial"/>
              <a:ea typeface="Arial"/>
              <a:cs typeface="Arial"/>
              <a:sym typeface="Arial"/>
            </a:endParaRPr>
          </a:p>
          <a:p>
            <a:pPr marL="457200" lvl="0" indent="-342900" algn="l" rtl="0">
              <a:lnSpc>
                <a:spcPct val="90000"/>
              </a:lnSpc>
              <a:spcBef>
                <a:spcPts val="0"/>
              </a:spcBef>
              <a:spcAft>
                <a:spcPts val="0"/>
              </a:spcAft>
              <a:buSzPts val="1800"/>
              <a:buChar char="•"/>
            </a:pPr>
            <a:r>
              <a:rPr lang="en-US" sz="1800">
                <a:latin typeface="Arial"/>
                <a:ea typeface="Arial"/>
                <a:cs typeface="Arial"/>
                <a:sym typeface="Arial"/>
              </a:rPr>
              <a:t>Đầu vào: Các bình luận bằng tiếng Việt với bộ dữ liệu đã được gắn nhãn từ AIVIVN 2019: Sentiment Analysis Challenge</a:t>
            </a:r>
            <a:endParaRPr sz="1800">
              <a:latin typeface="Arial"/>
              <a:ea typeface="Arial"/>
              <a:cs typeface="Arial"/>
              <a:sym typeface="Arial"/>
            </a:endParaRPr>
          </a:p>
          <a:p>
            <a:pPr marL="457200" lvl="0" indent="0" algn="l" rtl="0">
              <a:lnSpc>
                <a:spcPct val="90000"/>
              </a:lnSpc>
              <a:spcBef>
                <a:spcPts val="0"/>
              </a:spcBef>
              <a:spcAft>
                <a:spcPts val="0"/>
              </a:spcAft>
              <a:buNone/>
            </a:pPr>
            <a:endParaRPr sz="1800">
              <a:latin typeface="Arial"/>
              <a:ea typeface="Arial"/>
              <a:cs typeface="Arial"/>
              <a:sym typeface="Arial"/>
            </a:endParaRPr>
          </a:p>
          <a:p>
            <a:pPr marL="457200" lvl="0" indent="-342900" algn="l" rtl="0">
              <a:lnSpc>
                <a:spcPct val="90000"/>
              </a:lnSpc>
              <a:spcBef>
                <a:spcPts val="0"/>
              </a:spcBef>
              <a:spcAft>
                <a:spcPts val="0"/>
              </a:spcAft>
              <a:buSzPts val="1800"/>
              <a:buFont typeface="Arial"/>
              <a:buChar char="•"/>
            </a:pPr>
            <a:r>
              <a:rPr lang="en-US" sz="1800">
                <a:latin typeface="Arial"/>
                <a:ea typeface="Arial"/>
                <a:cs typeface="Arial"/>
                <a:sym typeface="Arial"/>
              </a:rPr>
              <a:t>Đầu ra: Sắc thái tích cực, tiêu cực của bình luận đó</a:t>
            </a:r>
            <a:endParaRPr sz="1800">
              <a:latin typeface="Arial"/>
              <a:ea typeface="Arial"/>
              <a:cs typeface="Arial"/>
              <a:sym typeface="Arial"/>
            </a:endParaRPr>
          </a:p>
        </p:txBody>
      </p:sp>
      <p:pic>
        <p:nvPicPr>
          <p:cNvPr id="75" name="Google Shape;75;p14"/>
          <p:cNvPicPr preferRelativeResize="0"/>
          <p:nvPr/>
        </p:nvPicPr>
        <p:blipFill>
          <a:blip r:embed="rId3">
            <a:alphaModFix/>
          </a:blip>
          <a:stretch>
            <a:fillRect/>
          </a:stretch>
        </p:blipFill>
        <p:spPr>
          <a:xfrm>
            <a:off x="5414350" y="3869375"/>
            <a:ext cx="3510426" cy="2275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81" name="Google Shape;81;p15"/>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2. Động lực lựa chọn phương pháp giải quyết</a:t>
            </a:r>
            <a:endParaRPr>
              <a:latin typeface="Arial"/>
              <a:ea typeface="Arial"/>
              <a:cs typeface="Arial"/>
              <a:sym typeface="Arial"/>
            </a:endParaRPr>
          </a:p>
        </p:txBody>
      </p:sp>
      <p:sp>
        <p:nvSpPr>
          <p:cNvPr id="82" name="Google Shape;82;p15"/>
          <p:cNvSpPr txBox="1"/>
          <p:nvPr/>
        </p:nvSpPr>
        <p:spPr>
          <a:xfrm>
            <a:off x="516675" y="1034125"/>
            <a:ext cx="7827600" cy="3232500"/>
          </a:xfrm>
          <a:prstGeom prst="rect">
            <a:avLst/>
          </a:prstGeom>
          <a:noFill/>
          <a:ln>
            <a:noFill/>
          </a:ln>
        </p:spPr>
        <p:txBody>
          <a:bodyPr spcFirstLastPara="1" wrap="square" lIns="91425" tIns="91425" rIns="91425" bIns="91425" anchor="t" anchorCtr="0">
            <a:spAutoFit/>
          </a:bodyPr>
          <a:lstStyle/>
          <a:p>
            <a:pPr marL="114300" lvl="0" indent="0" algn="l" rtl="0">
              <a:spcBef>
                <a:spcPts val="0"/>
              </a:spcBef>
              <a:spcAft>
                <a:spcPts val="0"/>
              </a:spcAft>
              <a:buNone/>
            </a:pPr>
            <a:r>
              <a:rPr lang="en-US" sz="1800"/>
              <a:t>Phương pháp tiếp cận của nhóm là áp dụng một số mô hình và so sánh kết quả để tìm ra mô hình phù hợp để giải quyết bài toán.</a:t>
            </a:r>
            <a:endParaRPr sz="1800"/>
          </a:p>
          <a:p>
            <a:pPr marL="114300" lvl="0" indent="0" algn="l" rtl="0">
              <a:spcBef>
                <a:spcPts val="0"/>
              </a:spcBef>
              <a:spcAft>
                <a:spcPts val="0"/>
              </a:spcAft>
              <a:buNone/>
            </a:pPr>
            <a:r>
              <a:rPr lang="en-US" sz="1800"/>
              <a:t>Từ dữ liệu đã được gán nhãn mà tác giả đã thu thập được, chúng em sẽ thực hiện theo các bước :</a:t>
            </a:r>
            <a:endParaRPr sz="1800"/>
          </a:p>
          <a:p>
            <a:pPr marL="11430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Tiền xử lý</a:t>
            </a:r>
            <a:endParaRPr sz="1800"/>
          </a:p>
          <a:p>
            <a:pPr marL="457200" lvl="0" indent="-342900" algn="l" rtl="0">
              <a:spcBef>
                <a:spcPts val="0"/>
              </a:spcBef>
              <a:spcAft>
                <a:spcPts val="0"/>
              </a:spcAft>
              <a:buSzPts val="1800"/>
              <a:buAutoNum type="arabicPeriod"/>
            </a:pPr>
            <a:r>
              <a:rPr lang="en-US" sz="1800"/>
              <a:t>Mã hóa văn bản dưới dạng vector: TF-IDF</a:t>
            </a:r>
            <a:endParaRPr sz="1800"/>
          </a:p>
          <a:p>
            <a:pPr marL="457200" lvl="0" indent="-342900" algn="l" rtl="0">
              <a:spcBef>
                <a:spcPts val="0"/>
              </a:spcBef>
              <a:spcAft>
                <a:spcPts val="0"/>
              </a:spcAft>
              <a:buSzPts val="1800"/>
              <a:buAutoNum type="arabicPeriod"/>
            </a:pPr>
            <a:r>
              <a:rPr lang="en-US" sz="1800"/>
              <a:t>Các mô hình phân loại:</a:t>
            </a:r>
            <a:endParaRPr sz="1800"/>
          </a:p>
          <a:p>
            <a:pPr marL="1371600" lvl="1" indent="-342900" algn="l" rtl="0">
              <a:spcBef>
                <a:spcPts val="0"/>
              </a:spcBef>
              <a:spcAft>
                <a:spcPts val="0"/>
              </a:spcAft>
              <a:buSzPts val="1800"/>
              <a:buAutoNum type="alphaLcPeriod"/>
            </a:pPr>
            <a:r>
              <a:rPr lang="en-US" sz="1800"/>
              <a:t>Học máy: Naive Bayes, Random Forest, SVM</a:t>
            </a:r>
            <a:endParaRPr sz="1800"/>
          </a:p>
          <a:p>
            <a:pPr marL="1371600" lvl="1" indent="-342900" algn="l" rtl="0">
              <a:spcBef>
                <a:spcPts val="0"/>
              </a:spcBef>
              <a:spcAft>
                <a:spcPts val="0"/>
              </a:spcAft>
              <a:buSzPts val="1800"/>
              <a:buAutoNum type="alphaLcPeriod"/>
            </a:pPr>
            <a:r>
              <a:rPr lang="en-US" sz="1800"/>
              <a:t>Học sâu: LSTM</a:t>
            </a:r>
            <a:endParaRPr sz="1800"/>
          </a:p>
          <a:p>
            <a:pPr marL="457200" lvl="0" indent="0" algn="l" rtl="0">
              <a:spcBef>
                <a:spcPts val="0"/>
              </a:spcBef>
              <a:spcAft>
                <a:spcPts val="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88" name="Google Shape;88;p16"/>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3. Phương pháp giải quyết</a:t>
            </a:r>
            <a:endParaRPr>
              <a:latin typeface="Arial"/>
              <a:ea typeface="Arial"/>
              <a:cs typeface="Arial"/>
              <a:sym typeface="Arial"/>
            </a:endParaRPr>
          </a:p>
        </p:txBody>
      </p:sp>
      <p:sp>
        <p:nvSpPr>
          <p:cNvPr id="89" name="Google Shape;89;p16"/>
          <p:cNvSpPr txBox="1"/>
          <p:nvPr/>
        </p:nvSpPr>
        <p:spPr>
          <a:xfrm>
            <a:off x="382775" y="679063"/>
            <a:ext cx="78276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800" b="1"/>
              <a:t>Biểu diễn từ</a:t>
            </a:r>
            <a:endParaRPr sz="1800" b="1"/>
          </a:p>
        </p:txBody>
      </p:sp>
      <p:sp>
        <p:nvSpPr>
          <p:cNvPr id="90" name="Google Shape;90;p16"/>
          <p:cNvSpPr txBox="1"/>
          <p:nvPr/>
        </p:nvSpPr>
        <p:spPr>
          <a:xfrm>
            <a:off x="801600" y="1289400"/>
            <a:ext cx="75408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TF-IDF</a:t>
            </a:r>
            <a:r>
              <a:rPr lang="en-US"/>
              <a:t> chuyển đổi dạng biểu diễn văn bản thành dạng không gian vector (VSM), hoặc thành những vector thưa thớt.</a:t>
            </a:r>
            <a:endParaRPr/>
          </a:p>
          <a:p>
            <a:pPr marL="0" lvl="0" indent="0" algn="l" rtl="0">
              <a:spcBef>
                <a:spcPts val="0"/>
              </a:spcBef>
              <a:spcAft>
                <a:spcPts val="0"/>
              </a:spcAft>
              <a:buNone/>
            </a:pPr>
            <a:endParaRPr/>
          </a:p>
          <a:p>
            <a:pPr marL="0" lvl="0" indent="0" algn="l" rtl="0">
              <a:spcBef>
                <a:spcPts val="0"/>
              </a:spcBef>
              <a:spcAft>
                <a:spcPts val="0"/>
              </a:spcAft>
              <a:buNone/>
            </a:pPr>
            <a:r>
              <a:rPr lang="en-US" b="1"/>
              <a:t>TF (Term Frequency)</a:t>
            </a:r>
            <a:r>
              <a:rPr lang="en-US"/>
              <a:t>: là tần suất xuất hiện của một từ trong một đoạn văn bản. Với những đoạn văn bản có độ dài khác nhau, sẽ có những từ xuất hiện nhiều ở những đoạn văn bản dài thay vì những đoạn văn bản ngắn. Vì thế, tần suất này thường được chia cho độ dài của đoạn văn bản như một phương thức chuẩn hóa (normalization). </a:t>
            </a:r>
            <a:endParaRPr/>
          </a:p>
          <a:p>
            <a:pPr marL="0" lvl="0" indent="0" algn="l" rtl="0">
              <a:spcBef>
                <a:spcPts val="0"/>
              </a:spcBef>
              <a:spcAft>
                <a:spcPts val="0"/>
              </a:spcAft>
              <a:buNone/>
            </a:pPr>
            <a:r>
              <a:rPr lang="en-US"/>
              <a:t>TF</a:t>
            </a:r>
            <a:r>
              <a:rPr lang="en-US" b="1"/>
              <a:t> </a:t>
            </a:r>
            <a:r>
              <a:rPr lang="en-US"/>
              <a:t>được tính bởi công thức:  </a:t>
            </a:r>
            <a:endParaRPr/>
          </a:p>
          <a:p>
            <a:pPr marL="0" lvl="0" indent="0" algn="l" rtl="0">
              <a:spcBef>
                <a:spcPts val="0"/>
              </a:spcBef>
              <a:spcAft>
                <a:spcPts val="0"/>
              </a:spcAft>
              <a:buNone/>
            </a:pPr>
            <a:endParaRPr/>
          </a:p>
          <a:p>
            <a:pPr marL="0" lvl="0" indent="0" algn="l" rtl="0">
              <a:spcBef>
                <a:spcPts val="0"/>
              </a:spcBef>
              <a:spcAft>
                <a:spcPts val="0"/>
              </a:spcAft>
              <a:buNone/>
            </a:pPr>
            <a:r>
              <a:rPr lang="en-US"/>
              <a:t>(với t là một từ trong đoạn văn bản; f(t,d) là tần suất xuất hiện của t trong đoạn văn bản d; T là tổng số từ trong đoạn văn bản đó).</a:t>
            </a:r>
            <a:endParaRPr/>
          </a:p>
          <a:p>
            <a:pPr marL="0" lvl="0" indent="0" algn="l" rtl="0">
              <a:spcBef>
                <a:spcPts val="0"/>
              </a:spcBef>
              <a:spcAft>
                <a:spcPts val="0"/>
              </a:spcAft>
              <a:buNone/>
            </a:pPr>
            <a:endParaRPr/>
          </a:p>
          <a:p>
            <a:pPr marL="0" lvl="0" indent="0" algn="l" rtl="0">
              <a:spcBef>
                <a:spcPts val="0"/>
              </a:spcBef>
              <a:spcAft>
                <a:spcPts val="0"/>
              </a:spcAft>
              <a:buNone/>
            </a:pPr>
            <a:r>
              <a:rPr lang="en-US" b="1"/>
              <a:t>IDF (Inverse Document Frequency)</a:t>
            </a:r>
            <a:r>
              <a:rPr lang="en-US"/>
              <a:t>: tính toán độ quan trọng của một từ. Khi tính toán TF, mỗi từ đều quan trọng như nhau, nhưng có một số từ trong tiếng Anh như "is", "of", "that",... xuất hiện khá nhiều nhưng lại rất ít quan trọng. </a:t>
            </a:r>
            <a:endParaRPr/>
          </a:p>
          <a:p>
            <a:pPr marL="0" lvl="0" indent="0" algn="l" rtl="0">
              <a:spcBef>
                <a:spcPts val="0"/>
              </a:spcBef>
              <a:spcAft>
                <a:spcPts val="0"/>
              </a:spcAft>
              <a:buNone/>
            </a:pPr>
            <a:r>
              <a:rPr lang="en-US"/>
              <a:t>Vì vậy, chúng ta cần một phương thức bù trừ những từ xuất hiện nhiều lần và tăng độ quan trọng của những từ ít xuất hiện những có ý nghĩa đặc biệt cho một số đoạn văn bản hơn bằng cách tính IDF</a:t>
            </a:r>
            <a:endParaRPr/>
          </a:p>
          <a:p>
            <a:pPr marL="0" lvl="0" indent="0" algn="l" rtl="0">
              <a:spcBef>
                <a:spcPts val="0"/>
              </a:spcBef>
              <a:spcAft>
                <a:spcPts val="0"/>
              </a:spcAft>
              <a:buNone/>
            </a:pPr>
            <a:endParaRPr/>
          </a:p>
        </p:txBody>
      </p:sp>
      <p:pic>
        <p:nvPicPr>
          <p:cNvPr id="91" name="Google Shape;91;p16"/>
          <p:cNvPicPr preferRelativeResize="0"/>
          <p:nvPr/>
        </p:nvPicPr>
        <p:blipFill>
          <a:blip r:embed="rId3">
            <a:alphaModFix/>
          </a:blip>
          <a:stretch>
            <a:fillRect/>
          </a:stretch>
        </p:blipFill>
        <p:spPr>
          <a:xfrm>
            <a:off x="3283550" y="2884313"/>
            <a:ext cx="1066800" cy="333375"/>
          </a:xfrm>
          <a:prstGeom prst="rect">
            <a:avLst/>
          </a:prstGeom>
          <a:noFill/>
          <a:ln>
            <a:noFill/>
          </a:ln>
        </p:spPr>
      </p:pic>
      <p:pic>
        <p:nvPicPr>
          <p:cNvPr id="92" name="Google Shape;92;p16"/>
          <p:cNvPicPr preferRelativeResize="0"/>
          <p:nvPr/>
        </p:nvPicPr>
        <p:blipFill>
          <a:blip r:embed="rId4">
            <a:alphaModFix/>
          </a:blip>
          <a:stretch>
            <a:fillRect/>
          </a:stretch>
        </p:blipFill>
        <p:spPr>
          <a:xfrm>
            <a:off x="2910350" y="5032975"/>
            <a:ext cx="2057400" cy="4114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98" name="Google Shape;98;p17"/>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3. Phương pháp giải quyết</a:t>
            </a:r>
            <a:endParaRPr>
              <a:latin typeface="Arial"/>
              <a:ea typeface="Arial"/>
              <a:cs typeface="Arial"/>
              <a:sym typeface="Arial"/>
            </a:endParaRPr>
          </a:p>
        </p:txBody>
      </p:sp>
      <p:sp>
        <p:nvSpPr>
          <p:cNvPr id="99" name="Google Shape;99;p17"/>
          <p:cNvSpPr txBox="1"/>
          <p:nvPr/>
        </p:nvSpPr>
        <p:spPr>
          <a:xfrm>
            <a:off x="382775" y="679063"/>
            <a:ext cx="78276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800" b="1"/>
              <a:t>Thuật toán Học máy: </a:t>
            </a:r>
            <a:r>
              <a:rPr lang="en-US" sz="1800" i="1"/>
              <a:t>Naive Bayes</a:t>
            </a:r>
            <a:endParaRPr sz="1800" i="1"/>
          </a:p>
        </p:txBody>
      </p:sp>
      <p:sp>
        <p:nvSpPr>
          <p:cNvPr id="100" name="Google Shape;100;p17"/>
          <p:cNvSpPr txBox="1"/>
          <p:nvPr/>
        </p:nvSpPr>
        <p:spPr>
          <a:xfrm>
            <a:off x="801600" y="1289400"/>
            <a:ext cx="80037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t>Naive Bayes là một thuật toán phân lớp được mô hình hoá dựa trên định lý Bayes trong xác suất thống kê:</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Ở đây, X là vector các đặc trưng, có thể viết dưới dạng:</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Khi đó, đẳng thức Bayes trở thành:</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Trong mô hình Naive Bayes, có hai giả thiết được đặt ra:</a:t>
            </a:r>
            <a:endParaRPr sz="1600"/>
          </a:p>
          <a:p>
            <a:pPr marL="457200" lvl="0" indent="-330200" algn="l" rtl="0">
              <a:spcBef>
                <a:spcPts val="0"/>
              </a:spcBef>
              <a:spcAft>
                <a:spcPts val="0"/>
              </a:spcAft>
              <a:buSzPts val="1600"/>
              <a:buAutoNum type="arabicPeriod"/>
            </a:pPr>
            <a:r>
              <a:rPr lang="en-US" sz="1600"/>
              <a:t>Các đặc trưng đưa vào mô hình là độc lập với nhau. Tức là sự thay đổi giá trị của một đặc trưng không ảnh hưởng đến các đặc trưng còn lại.</a:t>
            </a:r>
            <a:endParaRPr sz="1600"/>
          </a:p>
          <a:p>
            <a:pPr marL="457200" lvl="0" indent="-330200" algn="l" rtl="0">
              <a:spcBef>
                <a:spcPts val="0"/>
              </a:spcBef>
              <a:spcAft>
                <a:spcPts val="0"/>
              </a:spcAft>
              <a:buSzPts val="1600"/>
              <a:buAutoNum type="arabicPeriod"/>
            </a:pPr>
            <a:r>
              <a:rPr lang="en-US" sz="1600"/>
              <a:t>Các đặc trưng đưa vào mô hình có ảnh hưởng ngang nhau đối với đầu ra mục tiêu.</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Khi đó, kết quả mục tiêu y để P(y|X) đạt cực đại trở thành:</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p:txBody>
      </p:sp>
      <p:pic>
        <p:nvPicPr>
          <p:cNvPr id="101" name="Google Shape;101;p17"/>
          <p:cNvPicPr preferRelativeResize="0"/>
          <p:nvPr/>
        </p:nvPicPr>
        <p:blipFill>
          <a:blip r:embed="rId3">
            <a:alphaModFix/>
          </a:blip>
          <a:stretch>
            <a:fillRect/>
          </a:stretch>
        </p:blipFill>
        <p:spPr>
          <a:xfrm>
            <a:off x="3180373" y="1619700"/>
            <a:ext cx="2357250" cy="524725"/>
          </a:xfrm>
          <a:prstGeom prst="rect">
            <a:avLst/>
          </a:prstGeom>
          <a:noFill/>
          <a:ln>
            <a:noFill/>
          </a:ln>
        </p:spPr>
      </p:pic>
      <p:pic>
        <p:nvPicPr>
          <p:cNvPr id="102" name="Google Shape;102;p17"/>
          <p:cNvPicPr preferRelativeResize="0"/>
          <p:nvPr/>
        </p:nvPicPr>
        <p:blipFill>
          <a:blip r:embed="rId4">
            <a:alphaModFix/>
          </a:blip>
          <a:stretch>
            <a:fillRect/>
          </a:stretch>
        </p:blipFill>
        <p:spPr>
          <a:xfrm>
            <a:off x="5969175" y="2347850"/>
            <a:ext cx="2457450" cy="304800"/>
          </a:xfrm>
          <a:prstGeom prst="rect">
            <a:avLst/>
          </a:prstGeom>
          <a:noFill/>
          <a:ln>
            <a:noFill/>
          </a:ln>
        </p:spPr>
      </p:pic>
      <p:pic>
        <p:nvPicPr>
          <p:cNvPr id="103" name="Google Shape;103;p17"/>
          <p:cNvPicPr preferRelativeResize="0"/>
          <p:nvPr/>
        </p:nvPicPr>
        <p:blipFill>
          <a:blip r:embed="rId5">
            <a:alphaModFix/>
          </a:blip>
          <a:stretch>
            <a:fillRect/>
          </a:stretch>
        </p:blipFill>
        <p:spPr>
          <a:xfrm>
            <a:off x="4129725" y="3051513"/>
            <a:ext cx="3438525" cy="371475"/>
          </a:xfrm>
          <a:prstGeom prst="rect">
            <a:avLst/>
          </a:prstGeom>
          <a:noFill/>
          <a:ln>
            <a:noFill/>
          </a:ln>
        </p:spPr>
      </p:pic>
      <p:pic>
        <p:nvPicPr>
          <p:cNvPr id="104" name="Google Shape;104;p17"/>
          <p:cNvPicPr preferRelativeResize="0"/>
          <p:nvPr/>
        </p:nvPicPr>
        <p:blipFill>
          <a:blip r:embed="rId6">
            <a:alphaModFix/>
          </a:blip>
          <a:stretch>
            <a:fillRect/>
          </a:stretch>
        </p:blipFill>
        <p:spPr>
          <a:xfrm>
            <a:off x="3348938" y="5566375"/>
            <a:ext cx="3095625" cy="26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110" name="Google Shape;110;p18"/>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3. Phương pháp giải quyết</a:t>
            </a:r>
            <a:endParaRPr>
              <a:latin typeface="Arial"/>
              <a:ea typeface="Arial"/>
              <a:cs typeface="Arial"/>
              <a:sym typeface="Arial"/>
            </a:endParaRPr>
          </a:p>
        </p:txBody>
      </p:sp>
      <p:sp>
        <p:nvSpPr>
          <p:cNvPr id="111" name="Google Shape;111;p18"/>
          <p:cNvSpPr txBox="1"/>
          <p:nvPr/>
        </p:nvSpPr>
        <p:spPr>
          <a:xfrm>
            <a:off x="382775" y="679063"/>
            <a:ext cx="78276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800" b="1">
                <a:solidFill>
                  <a:schemeClr val="dk1"/>
                </a:solidFill>
              </a:rPr>
              <a:t>Thuật toán Học máy: </a:t>
            </a:r>
            <a:r>
              <a:rPr lang="en-US" sz="1800" i="1"/>
              <a:t>SVM (Support Vector Machine)</a:t>
            </a:r>
            <a:endParaRPr sz="1800" i="1"/>
          </a:p>
        </p:txBody>
      </p:sp>
      <p:sp>
        <p:nvSpPr>
          <p:cNvPr id="112" name="Google Shape;112;p18"/>
          <p:cNvSpPr txBox="1"/>
          <p:nvPr/>
        </p:nvSpPr>
        <p:spPr>
          <a:xfrm>
            <a:off x="414575" y="1289425"/>
            <a:ext cx="7764000" cy="438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SVM là một thuật toán giám sát, nó có thể sử dụng cho cả việc phân loại hoặc</a:t>
            </a:r>
            <a:endParaRPr/>
          </a:p>
          <a:p>
            <a:pPr marL="0" lvl="0" indent="0" algn="l" rtl="0">
              <a:spcBef>
                <a:spcPts val="0"/>
              </a:spcBef>
              <a:spcAft>
                <a:spcPts val="0"/>
              </a:spcAft>
              <a:buNone/>
            </a:pPr>
            <a:r>
              <a:rPr lang="en-US"/>
              <a:t>đệ quy. Tuy nhiên nó được sử dụng chủ yếu cho việc phân loại.</a:t>
            </a:r>
            <a:endParaRPr/>
          </a:p>
          <a:p>
            <a:pPr marL="0" lvl="0" indent="0" algn="l" rtl="0">
              <a:spcBef>
                <a:spcPts val="0"/>
              </a:spcBef>
              <a:spcAft>
                <a:spcPts val="0"/>
              </a:spcAft>
              <a:buNone/>
            </a:pPr>
            <a:r>
              <a:rPr lang="en-US"/>
              <a:t>Trong thuật toán này, chúng ta vẽ đồ thị dữ liệu là các điểm trong n chiều ( ở đây n là số lượng các tính năng bạn có) với giá trị của mỗi tính năng sẽ là một phần liên kết. Sau đó chúng ta thực hiện tìm "đường bay" (hyper-plane) phân chia các lớp. </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1200"/>
              </a:spcAft>
              <a:buNone/>
            </a:pPr>
            <a:r>
              <a:rPr lang="en-US"/>
              <a:t>SVM là một phương pháp hiệu quả cho bài toán phân lớp dữ liệu. Nó là một công cụ đắc lực cho các bài toán về xử lý ảnh, phân loại văn bản, phân tích quan điểm. Một yếu tố làm nên hiệu quả của SVM đó là việc sử dụng Kernel function khiến cho các phương pháp chuyển không gian trở nên linh hoạt hơn. </a:t>
            </a:r>
            <a:endParaRPr/>
          </a:p>
        </p:txBody>
      </p:sp>
      <p:pic>
        <p:nvPicPr>
          <p:cNvPr id="113" name="Google Shape;113;p18"/>
          <p:cNvPicPr preferRelativeResize="0"/>
          <p:nvPr/>
        </p:nvPicPr>
        <p:blipFill>
          <a:blip r:embed="rId3">
            <a:alphaModFix/>
          </a:blip>
          <a:stretch>
            <a:fillRect/>
          </a:stretch>
        </p:blipFill>
        <p:spPr>
          <a:xfrm>
            <a:off x="4869375" y="2296100"/>
            <a:ext cx="2987625" cy="213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119" name="Google Shape;119;p19"/>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3. Phương pháp giải quyết</a:t>
            </a:r>
            <a:endParaRPr>
              <a:latin typeface="Arial"/>
              <a:ea typeface="Arial"/>
              <a:cs typeface="Arial"/>
              <a:sym typeface="Arial"/>
            </a:endParaRPr>
          </a:p>
        </p:txBody>
      </p:sp>
      <p:sp>
        <p:nvSpPr>
          <p:cNvPr id="120" name="Google Shape;120;p19"/>
          <p:cNvSpPr txBox="1"/>
          <p:nvPr/>
        </p:nvSpPr>
        <p:spPr>
          <a:xfrm>
            <a:off x="382775" y="679063"/>
            <a:ext cx="78276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800" b="1">
                <a:solidFill>
                  <a:schemeClr val="dk1"/>
                </a:solidFill>
              </a:rPr>
              <a:t>Thuật toán Học máy: </a:t>
            </a:r>
            <a:r>
              <a:rPr lang="en-US" sz="1800" i="1"/>
              <a:t>Random Forest</a:t>
            </a:r>
            <a:endParaRPr sz="1800" i="1"/>
          </a:p>
        </p:txBody>
      </p:sp>
      <p:pic>
        <p:nvPicPr>
          <p:cNvPr id="121" name="Google Shape;121;p19"/>
          <p:cNvPicPr preferRelativeResize="0"/>
          <p:nvPr/>
        </p:nvPicPr>
        <p:blipFill>
          <a:blip r:embed="rId3">
            <a:alphaModFix/>
          </a:blip>
          <a:stretch>
            <a:fillRect/>
          </a:stretch>
        </p:blipFill>
        <p:spPr>
          <a:xfrm>
            <a:off x="2746063" y="4039322"/>
            <a:ext cx="3101030" cy="2220825"/>
          </a:xfrm>
          <a:prstGeom prst="rect">
            <a:avLst/>
          </a:prstGeom>
          <a:noFill/>
          <a:ln>
            <a:noFill/>
          </a:ln>
        </p:spPr>
      </p:pic>
      <p:sp>
        <p:nvSpPr>
          <p:cNvPr id="122" name="Google Shape;122;p19"/>
          <p:cNvSpPr txBox="1"/>
          <p:nvPr/>
        </p:nvSpPr>
        <p:spPr>
          <a:xfrm>
            <a:off x="414575" y="1289425"/>
            <a:ext cx="8180400" cy="2878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en-US">
                <a:solidFill>
                  <a:schemeClr val="dk1"/>
                </a:solidFill>
              </a:rPr>
              <a:t>Rừng ngẫu nhiên là một tập hợp của các Decision Tree, mà mỗi cây được chọn theo một thuật toán dựa vào ngẫu nhiên.</a:t>
            </a:r>
            <a:endParaRPr>
              <a:solidFill>
                <a:schemeClr val="dk1"/>
              </a:solidFill>
            </a:endParaRPr>
          </a:p>
          <a:p>
            <a:pPr marL="0" marR="0" lvl="0" indent="0" algn="l" rtl="0">
              <a:lnSpc>
                <a:spcPct val="150000"/>
              </a:lnSpc>
              <a:spcBef>
                <a:spcPts val="0"/>
              </a:spcBef>
              <a:spcAft>
                <a:spcPts val="0"/>
              </a:spcAft>
              <a:buNone/>
            </a:pPr>
            <a:r>
              <a:rPr lang="en-US">
                <a:solidFill>
                  <a:schemeClr val="dk1"/>
                </a:solidFill>
              </a:rPr>
              <a:t>Random Forest algorithm có thể sử dụng cho cả bài toán Classification và Regression, làm việc được với dữ liệu thiếu giá trị. Khi Forest có nhiều cây hơn, chúng ta có thể tránh được việc Overfitting với tập dữ liệu.</a:t>
            </a:r>
            <a:endParaRPr>
              <a:solidFill>
                <a:schemeClr val="dk1"/>
              </a:solidFill>
            </a:endParaRPr>
          </a:p>
          <a:p>
            <a:pPr marL="0" marR="0" lvl="0" indent="0" algn="l" rtl="0">
              <a:lnSpc>
                <a:spcPct val="150000"/>
              </a:lnSpc>
              <a:spcBef>
                <a:spcPts val="0"/>
              </a:spcBef>
              <a:spcAft>
                <a:spcPts val="0"/>
              </a:spcAft>
              <a:buClr>
                <a:schemeClr val="dk1"/>
              </a:buClr>
              <a:buSzPts val="1100"/>
              <a:buFont typeface="Arial"/>
              <a:buNone/>
            </a:pPr>
            <a:r>
              <a:rPr lang="en-US">
                <a:solidFill>
                  <a:schemeClr val="dk1"/>
                </a:solidFill>
              </a:rPr>
              <a:t>Random Forest hoạt động bằng cách đánh giá nhiều Cây quyết định ngẫu nhiên, và lấy ra kết quả được đánh giá tốt nhất trong số kết quả trả về.</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2972</Words>
  <Application>Microsoft Office PowerPoint</Application>
  <PresentationFormat>Trình chiếu Trên màn hình (4:3)</PresentationFormat>
  <Paragraphs>264</Paragraphs>
  <Slides>29</Slides>
  <Notes>29</Notes>
  <HiddenSlides>2</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29</vt:i4>
      </vt:variant>
    </vt:vector>
  </HeadingPairs>
  <TitlesOfParts>
    <vt:vector size="34" baseType="lpstr">
      <vt:lpstr>Times New Roman</vt:lpstr>
      <vt:lpstr>Lato</vt:lpstr>
      <vt:lpstr>Arial</vt:lpstr>
      <vt:lpstr>Calibri</vt:lpstr>
      <vt:lpstr>Office Theme</vt:lpstr>
      <vt:lpstr>Bản trình bày PowerPoint</vt:lpstr>
      <vt:lpstr>Bản trình bày PowerPoint</vt:lpstr>
      <vt:lpstr>Nội dung</vt:lpstr>
      <vt:lpstr>Bài toán</vt:lpstr>
      <vt:lpstr>2. Động lực lựa chọn phương pháp giải quyết</vt:lpstr>
      <vt:lpstr>3. Phương pháp giải quyết</vt:lpstr>
      <vt:lpstr>3. Phương pháp giải quyết</vt:lpstr>
      <vt:lpstr>3. Phương pháp giải quyết</vt:lpstr>
      <vt:lpstr>3. Phương pháp giải quyết</vt:lpstr>
      <vt:lpstr>3. Phương pháp giải quyết</vt:lpstr>
      <vt:lpstr>4. Mô tả tập dữ liệu</vt:lpstr>
      <vt:lpstr>4. Mô tả tập dữ liệu</vt:lpstr>
      <vt:lpstr>4. Mô tả tập dữ liệu  </vt:lpstr>
      <vt:lpstr>5. Mô tả thiết lập thí nghiệm, các độ đo đánh giá, giá trị các siêu tham số  </vt:lpstr>
      <vt:lpstr>5. Mô tả thiết lập thí nghiệm, các độ đo đánh giá, giá trị các siêu tham số  </vt:lpstr>
      <vt:lpstr>5. Mô tả thiết lập thí nghiệm, các độ đo đánh giá, giá trị các siêu tham số</vt:lpstr>
      <vt:lpstr>5. Mô tả thiết lập thí nghiệm, các độ đo đánh giá, giá trị các siêu tham số  </vt:lpstr>
      <vt:lpstr>5. Mô tả thiết lập thí nghiệm, các độ đo đánh giá, giá trị các siêu tham số   </vt:lpstr>
      <vt:lpstr>5. Mô tả thiết lập thí nghiệm, các độ đo đánh giá, giá trị các siêu tham số   </vt:lpstr>
      <vt:lpstr>5. Mô tả thiết lập thí nghiệm, các độ đo đánh giá, giá trị các siêu tham số   </vt:lpstr>
      <vt:lpstr>5. Mô tả thiết lập thí nghiệm, các độ đo đánh giá, giá trị các siêu tham số   </vt:lpstr>
      <vt:lpstr>5. Mô tả thiết lập thí nghiệm, các độ đo đánh giá, giá trị các siêu tham số   </vt:lpstr>
      <vt:lpstr>5. Mô tả thiết lập thí nghiệm, các độ đo đánh giá, giá trị các siêu tham số   </vt:lpstr>
      <vt:lpstr>5. Mô tả thiết lập thí nghiệm, các độ đo đánh giá, giá trị các siêu tham số   </vt:lpstr>
      <vt:lpstr>5. Mô tả thiết lập thí nghiệm, các độ đo đánh giá, giá trị các siêu tham số   </vt:lpstr>
      <vt:lpstr>5. Mô tả thiết lập thí nghiệm, các độ đo đánh giá, giá trị các siêu tham số   </vt:lpstr>
      <vt:lpstr>6. Đánh giá kết quả thực nghiệm</vt:lpstr>
      <vt:lpstr>7. Kết luận và hướng phát triển </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Đình Mạnh Nguyễn</cp:lastModifiedBy>
  <cp:revision>2</cp:revision>
  <dcterms:modified xsi:type="dcterms:W3CDTF">2022-07-06T07:02:14Z</dcterms:modified>
</cp:coreProperties>
</file>