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553" r:id="rId2"/>
    <p:sldId id="1587" r:id="rId3"/>
    <p:sldId id="1620" r:id="rId4"/>
    <p:sldId id="1613" r:id="rId5"/>
    <p:sldId id="1614" r:id="rId6"/>
    <p:sldId id="1576" r:id="rId7"/>
    <p:sldId id="1578" r:id="rId8"/>
    <p:sldId id="1611" r:id="rId9"/>
    <p:sldId id="1588" r:id="rId10"/>
    <p:sldId id="1603" r:id="rId11"/>
    <p:sldId id="1590" r:id="rId12"/>
    <p:sldId id="1591" r:id="rId13"/>
    <p:sldId id="1592" r:id="rId14"/>
    <p:sldId id="1593" r:id="rId15"/>
    <p:sldId id="1580" r:id="rId16"/>
    <p:sldId id="1573" r:id="rId17"/>
    <p:sldId id="1612" r:id="rId18"/>
    <p:sldId id="1597" r:id="rId19"/>
    <p:sldId id="1598" r:id="rId20"/>
    <p:sldId id="1599" r:id="rId21"/>
    <p:sldId id="1600" r:id="rId22"/>
    <p:sldId id="1601" r:id="rId23"/>
    <p:sldId id="1602" r:id="rId24"/>
    <p:sldId id="1585" r:id="rId25"/>
    <p:sldId id="1574" r:id="rId26"/>
    <p:sldId id="1586" r:id="rId27"/>
    <p:sldId id="1583" r:id="rId28"/>
    <p:sldId id="1575" r:id="rId29"/>
    <p:sldId id="1584" r:id="rId30"/>
    <p:sldId id="1616" r:id="rId31"/>
    <p:sldId id="1617" r:id="rId32"/>
    <p:sldId id="1618" r:id="rId33"/>
    <p:sldId id="1607" r:id="rId34"/>
    <p:sldId id="1605" r:id="rId35"/>
    <p:sldId id="1619" r:id="rId36"/>
    <p:sldId id="1549" r:id="rId37"/>
    <p:sldId id="1550" r:id="rId3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7" autoAdjust="0"/>
    <p:restoredTop sz="96548" autoAdjust="0"/>
  </p:normalViewPr>
  <p:slideViewPr>
    <p:cSldViewPr>
      <p:cViewPr varScale="1">
        <p:scale>
          <a:sx n="116" d="100"/>
          <a:sy n="116" d="100"/>
        </p:scale>
        <p:origin x="1320" y="10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2022-07-06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2022-07-06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2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6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4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33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81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6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2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4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80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94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5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4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88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62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22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5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24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00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2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00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24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65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71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0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9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0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6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프로세스 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190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34305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 userDrawn="1">
  <p:cSld name="4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>
              <a:defRPr/>
            </a:pPr>
            <a:r>
              <a:rPr lang="ko-KR" altLang="en-US"/>
              <a:t>세부 내역을 입력합니다</a:t>
            </a:r>
            <a:r>
              <a:rPr lang="en-US" altLang="ko-KR"/>
              <a:t>. (</a:t>
            </a:r>
            <a:r>
              <a:rPr lang="ko-KR" altLang="en-US"/>
              <a:t>글자크기</a:t>
            </a:r>
            <a:r>
              <a:rPr lang="en-US" altLang="ko-KR"/>
              <a:t>: 12)</a:t>
            </a:r>
            <a:endParaRPr lang="ko-KR" altLang="en-US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</a:ln>
          <a:effectLst/>
        </p:spPr>
        <p:txBody>
          <a:bodyPr wrap="square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맑은 고딕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/>
              <a:buChar char="§"/>
              <a:defRPr sz="1600" b="1"/>
            </a:lvl2pPr>
            <a:lvl3pPr marL="538163" indent="-182563">
              <a:buFont typeface="Arial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>
              <a:defRPr/>
            </a:pPr>
            <a:r>
              <a:rPr lang="ko-KR" altLang="en-US"/>
              <a:t>헤드라인 메시지를 입력합니다</a:t>
            </a:r>
            <a:r>
              <a:rPr lang="en-US" altLang="ko-KR"/>
              <a:t>. (</a:t>
            </a:r>
            <a:r>
              <a:rPr lang="ko-KR" altLang="en-US"/>
              <a:t>글자크기</a:t>
            </a:r>
            <a:r>
              <a:rPr lang="en-US" altLang="ko-KR"/>
              <a:t>: 16)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목차를 입력합니다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057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ea"/>
              </a:rPr>
              <a:t>프로세스 설계서</a:t>
            </a:r>
            <a:endParaRPr lang="ko-KR" altLang="en-US" sz="2000" b="1">
              <a:latin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/>
                <a:ea typeface="맑은 고딕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9524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dirty="0" smtClean="0">
                <a:solidFill>
                  <a:schemeClr val="dk1"/>
                </a:solidFill>
              </a:rPr>
              <a:t>프로세스 설계서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dirty="0"/>
              <a:t>1</a:t>
            </a:r>
            <a:r>
              <a:rPr lang="ko-KR" dirty="0" smtClean="0"/>
              <a:t>팀</a:t>
            </a:r>
            <a:endParaRPr lang="en-US" altLang="ko-KR" dirty="0" smtClean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 smtClean="0"/>
              <a:t>강주영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박지훈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신현우</a:t>
            </a:r>
            <a:r>
              <a:rPr lang="en-US" altLang="ko-KR" dirty="0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smtClean="0"/>
              <a:t>이승준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정상은</a:t>
            </a:r>
            <a:endParaRPr dirty="0"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dirty="0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dirty="0" smtClean="0">
                <a:solidFill>
                  <a:schemeClr val="dk1"/>
                </a:solidFill>
              </a:rPr>
              <a:t> </a:t>
            </a:r>
            <a:r>
              <a:rPr lang="en-US" altLang="ko-KR" sz="1733" dirty="0" smtClean="0">
                <a:solidFill>
                  <a:schemeClr val="dk1"/>
                </a:solidFill>
              </a:rPr>
              <a:t>: Heal-lo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11687"/>
              </p:ext>
            </p:extLst>
          </p:nvPr>
        </p:nvGraphicFramePr>
        <p:xfrm>
          <a:off x="273050" y="1767558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vl="1"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Flow Chart</a:t>
            </a:r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5817096" y="2172405"/>
            <a:ext cx="1152128" cy="33935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게시판 관리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graphicFrame>
        <p:nvGraphicFramePr>
          <p:cNvPr id="10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8849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게시판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848544" y="5733256"/>
            <a:ext cx="792088" cy="29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>
          <a:xfrm>
            <a:off x="4304048" y="4996259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6.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수정</a:t>
            </a: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>
          <a:xfrm>
            <a:off x="6080820" y="5010993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7.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삭제</a:t>
            </a:r>
          </a:p>
        </p:txBody>
      </p:sp>
      <p:sp>
        <p:nvSpPr>
          <p:cNvPr id="109" name="Rectangle 6"/>
          <p:cNvSpPr>
            <a:spLocks noChangeArrowheads="1"/>
          </p:cNvSpPr>
          <p:nvPr/>
        </p:nvSpPr>
        <p:spPr>
          <a:xfrm>
            <a:off x="1850047" y="4489507"/>
            <a:ext cx="1048428" cy="3668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5.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작성</a:t>
            </a:r>
          </a:p>
        </p:txBody>
      </p:sp>
      <p:sp>
        <p:nvSpPr>
          <p:cNvPr id="125" name="AutoShape 8"/>
          <p:cNvSpPr>
            <a:spLocks noChangeArrowheads="1"/>
          </p:cNvSpPr>
          <p:nvPr/>
        </p:nvSpPr>
        <p:spPr>
          <a:xfrm>
            <a:off x="609295" y="3291216"/>
            <a:ext cx="824360" cy="36004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로그인</a:t>
            </a: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2.4.2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91484" y="3177457"/>
            <a:ext cx="288032" cy="24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n</a:t>
            </a:r>
          </a:p>
        </p:txBody>
      </p:sp>
      <p:sp>
        <p:nvSpPr>
          <p:cNvPr id="146" name="순서도: 수행의 시작/종료 4"/>
          <p:cNvSpPr/>
          <p:nvPr/>
        </p:nvSpPr>
        <p:spPr>
          <a:xfrm>
            <a:off x="4237544" y="5892016"/>
            <a:ext cx="1152128" cy="33935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게시판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관리 종료</a:t>
            </a:r>
          </a:p>
        </p:txBody>
      </p:sp>
      <p:sp>
        <p:nvSpPr>
          <p:cNvPr id="147" name="AutoShape 5"/>
          <p:cNvSpPr>
            <a:spLocks noChangeArrowheads="1"/>
          </p:cNvSpPr>
          <p:nvPr/>
        </p:nvSpPr>
        <p:spPr>
          <a:xfrm>
            <a:off x="1820848" y="3209802"/>
            <a:ext cx="1106830" cy="52286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3.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상태 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/>
                <a:ea typeface="맑은 고딕"/>
              </a:rPr>
              <a:t>확인</a:t>
            </a:r>
            <a:endParaRPr kumimoji="0" lang="en-US" altLang="ko-KR" sz="11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72568" y="3732669"/>
            <a:ext cx="4016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Y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>
          <a:xfrm>
            <a:off x="5072708" y="4119135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4.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endParaRPr kumimoji="0" lang="en-US" altLang="ko-KR" sz="1050" b="0" kern="0" dirty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상세 조회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>
          <a:xfrm>
            <a:off x="4158859" y="2488541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1.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카테고리 선택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>
          <a:xfrm>
            <a:off x="2613610" y="2510018"/>
            <a:ext cx="1021597" cy="3454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2.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목록 확인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cxnSp>
        <p:nvCxnSpPr>
          <p:cNvPr id="35" name="직선 화살표 연결선 117"/>
          <p:cNvCxnSpPr>
            <a:stCxn id="103" idx="1"/>
            <a:endCxn id="110" idx="3"/>
          </p:cNvCxnSpPr>
          <p:nvPr/>
        </p:nvCxnSpPr>
        <p:spPr>
          <a:xfrm flipH="1">
            <a:off x="3635207" y="2671983"/>
            <a:ext cx="523652" cy="1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117"/>
          <p:cNvCxnSpPr>
            <a:stCxn id="147" idx="1"/>
            <a:endCxn id="125" idx="3"/>
          </p:cNvCxnSpPr>
          <p:nvPr/>
        </p:nvCxnSpPr>
        <p:spPr>
          <a:xfrm flipH="1" flipV="1">
            <a:off x="1433655" y="3471236"/>
            <a:ext cx="387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117"/>
          <p:cNvCxnSpPr>
            <a:stCxn id="147" idx="2"/>
            <a:endCxn id="109" idx="0"/>
          </p:cNvCxnSpPr>
          <p:nvPr/>
        </p:nvCxnSpPr>
        <p:spPr>
          <a:xfrm flipH="1">
            <a:off x="2374261" y="3732671"/>
            <a:ext cx="2" cy="7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9" idx="2"/>
            <a:endCxn id="146" idx="1"/>
          </p:cNvCxnSpPr>
          <p:nvPr/>
        </p:nvCxnSpPr>
        <p:spPr>
          <a:xfrm rot="16200000" flipH="1">
            <a:off x="2703250" y="4527400"/>
            <a:ext cx="1205305" cy="18632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0" idx="1"/>
            <a:endCxn id="147" idx="0"/>
          </p:cNvCxnSpPr>
          <p:nvPr/>
        </p:nvCxnSpPr>
        <p:spPr>
          <a:xfrm rot="10800000" flipV="1">
            <a:off x="2374264" y="2682722"/>
            <a:ext cx="239347" cy="5270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1"/>
            <a:endCxn id="103" idx="3"/>
          </p:cNvCxnSpPr>
          <p:nvPr/>
        </p:nvCxnSpPr>
        <p:spPr>
          <a:xfrm rot="10800000" flipV="1">
            <a:off x="5166972" y="2342083"/>
            <a:ext cx="650125" cy="329899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47" idx="2"/>
            <a:endCxn id="27" idx="1"/>
          </p:cNvCxnSpPr>
          <p:nvPr/>
        </p:nvCxnSpPr>
        <p:spPr>
          <a:xfrm rot="16200000" flipH="1">
            <a:off x="3438532" y="2668401"/>
            <a:ext cx="569906" cy="269844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2"/>
            <a:endCxn id="107" idx="0"/>
          </p:cNvCxnSpPr>
          <p:nvPr/>
        </p:nvCxnSpPr>
        <p:spPr>
          <a:xfrm rot="5400000">
            <a:off x="4937314" y="4356809"/>
            <a:ext cx="510240" cy="7686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7" idx="2"/>
            <a:endCxn id="108" idx="0"/>
          </p:cNvCxnSpPr>
          <p:nvPr/>
        </p:nvCxnSpPr>
        <p:spPr>
          <a:xfrm rot="16200000" flipH="1">
            <a:off x="5818333" y="4244450"/>
            <a:ext cx="524974" cy="10081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108" idx="2"/>
            <a:endCxn id="146" idx="3"/>
          </p:cNvCxnSpPr>
          <p:nvPr/>
        </p:nvCxnSpPr>
        <p:spPr>
          <a:xfrm rot="5400000">
            <a:off x="5645365" y="5122184"/>
            <a:ext cx="683818" cy="11952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146" idx="0"/>
          </p:cNvCxnSpPr>
          <p:nvPr/>
        </p:nvCxnSpPr>
        <p:spPr>
          <a:xfrm>
            <a:off x="4808104" y="5377877"/>
            <a:ext cx="5504" cy="514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7194"/>
              </p:ext>
            </p:extLst>
          </p:nvPr>
        </p:nvGraphicFramePr>
        <p:xfrm>
          <a:off x="272481" y="692696"/>
          <a:ext cx="9359900" cy="781812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58815"/>
              </p:ext>
            </p:extLst>
          </p:nvPr>
        </p:nvGraphicFramePr>
        <p:xfrm>
          <a:off x="271913" y="1515275"/>
          <a:ext cx="9360468" cy="5010071"/>
        </p:xfrm>
        <a:graphic>
          <a:graphicData uri="http://schemas.openxmlformats.org/drawingml/2006/table">
            <a:tbl>
              <a:tblPr/>
              <a:tblGrid>
                <a:gridCol w="64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카테고리 선택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카테고리를 선택한다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카테고리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선택된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2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 smtClean="0"/>
                        <a:t>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 확인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목록을 확인한다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상태 확인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시스템이 로그인 상태를 확인한다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상태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4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err="1"/>
                        <a:t>게시글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smtClean="0"/>
                        <a:t>상세 조회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내용을 확인한다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선택된</a:t>
                      </a:r>
                      <a:endParaRPr lang="en-US" altLang="ko-KR" sz="11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게시 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5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err="1"/>
                        <a:t>게시글</a:t>
                      </a:r>
                      <a:r>
                        <a:rPr lang="ko-KR" altLang="en-US" sz="1100" dirty="0"/>
                        <a:t>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smtClean="0"/>
                        <a:t>   사용자가 다양한 내용의 글을 작성한다</a:t>
                      </a:r>
                      <a:r>
                        <a:rPr lang="en-US" altLang="ko-KR" sz="1100" smtClean="0"/>
                        <a:t>.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새로운 </a:t>
                      </a:r>
                      <a:endParaRPr lang="en-US" altLang="ko-KR" sz="11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6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자신이 작성한 </a:t>
                      </a:r>
                      <a:r>
                        <a:rPr kumimoji="0" lang="ko-KR" altLang="en-US" sz="11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게시글을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수정한다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수정 대상</a:t>
                      </a:r>
                      <a:endParaRPr lang="en-US" altLang="ko-KR" sz="11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7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/>
                        <a:t>  게시글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dirty="0"/>
                        <a:t>  사용자가 자신이 작성한 </a:t>
                      </a:r>
                      <a:r>
                        <a:rPr lang="ko-KR" altLang="en-US" sz="1100" dirty="0" err="1"/>
                        <a:t>게시글을</a:t>
                      </a:r>
                      <a:r>
                        <a:rPr lang="ko-KR" altLang="en-US" sz="1100" dirty="0"/>
                        <a:t> 삭제한다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삭제 대상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60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8769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519097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692696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166"/>
              </p:ext>
            </p:extLst>
          </p:nvPr>
        </p:nvGraphicFramePr>
        <p:xfrm>
          <a:off x="273050" y="1632756"/>
          <a:ext cx="9359900" cy="50850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532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0" lang="ko-KR" altLang="en-US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개요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댓글을 달아 서로 의견 공유를 할 수 있는 프로세스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 사항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로그인 확인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관한 권한을 얻기 전에 로그인 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로그인 상태가 아닐 시 로그인 화면으로 넘어간다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 startAt="2"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카테고리 선택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카테고리를 선택한다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 startAt="3"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목록 확인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목록을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상세 조회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내용을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댓글 작성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자신 또는 다른 회원의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댓글을 작성한다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6)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댓글 수정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자신이 작성한 댓글을 수정할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 startAt="7"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댓글 삭제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자신이 작성한 댓글을 삭제할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43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(As-Is)</a:t>
                      </a:r>
                      <a:endParaRPr kumimoji="0" lang="en-US" altLang="ko-KR" sz="1100" b="1" i="0" u="sng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댓글을 통해 서로 의견을 공유할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</a:t>
            </a:r>
            <a:r>
              <a:rPr lang="ko-KR" altLang="en-US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7416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8520"/>
              </p:ext>
            </p:extLst>
          </p:nvPr>
        </p:nvGraphicFramePr>
        <p:xfrm>
          <a:off x="276473" y="177824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Flow Chart</a:t>
            </a:r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6177136" y="2204864"/>
            <a:ext cx="1152128" cy="33935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>
                <a:solidFill>
                  <a:srgbClr val="000000"/>
                </a:solidFill>
                <a:latin typeface="Arial"/>
                <a:ea typeface="맑은 고딕"/>
              </a:rPr>
              <a:t>댓글 관리</a:t>
            </a:r>
          </a:p>
        </p:txBody>
      </p:sp>
      <p:graphicFrame>
        <p:nvGraphicFramePr>
          <p:cNvPr id="102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848544" y="5733256"/>
            <a:ext cx="792088" cy="29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>
          <a:xfrm>
            <a:off x="4629131" y="5046346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6.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댓글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수정</a:t>
            </a: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>
          <a:xfrm>
            <a:off x="6405218" y="5041047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7.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댓글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삭제</a:t>
            </a:r>
          </a:p>
        </p:txBody>
      </p:sp>
      <p:sp>
        <p:nvSpPr>
          <p:cNvPr id="109" name="Rectangle 6"/>
          <p:cNvSpPr>
            <a:spLocks noChangeArrowheads="1"/>
          </p:cNvSpPr>
          <p:nvPr/>
        </p:nvSpPr>
        <p:spPr>
          <a:xfrm>
            <a:off x="2745565" y="5041047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5.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댓글 </a:t>
            </a: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작성</a:t>
            </a:r>
          </a:p>
        </p:txBody>
      </p:sp>
      <p:sp>
        <p:nvSpPr>
          <p:cNvPr id="125" name="AutoShape 8"/>
          <p:cNvSpPr>
            <a:spLocks noChangeArrowheads="1"/>
          </p:cNvSpPr>
          <p:nvPr/>
        </p:nvSpPr>
        <p:spPr>
          <a:xfrm>
            <a:off x="489664" y="3407345"/>
            <a:ext cx="824360" cy="36004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로그인</a:t>
            </a: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2.4.2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34650" y="3308045"/>
            <a:ext cx="310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7594" y="3762716"/>
            <a:ext cx="294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Y</a:t>
            </a:r>
          </a:p>
        </p:txBody>
      </p:sp>
      <p:sp>
        <p:nvSpPr>
          <p:cNvPr id="146" name="순서도: 수행의 시작/종료 4"/>
          <p:cNvSpPr/>
          <p:nvPr/>
        </p:nvSpPr>
        <p:spPr>
          <a:xfrm>
            <a:off x="4551020" y="5859241"/>
            <a:ext cx="1152128" cy="33935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>
                <a:solidFill>
                  <a:srgbClr val="000000"/>
                </a:solidFill>
                <a:latin typeface="Arial"/>
                <a:ea typeface="맑은 고딕"/>
              </a:rPr>
              <a:t>댓글 관리 종료</a:t>
            </a:r>
          </a:p>
        </p:txBody>
      </p:sp>
      <p:sp>
        <p:nvSpPr>
          <p:cNvPr id="148" name="AutoShape 5"/>
          <p:cNvSpPr>
            <a:spLocks noChangeArrowheads="1"/>
          </p:cNvSpPr>
          <p:nvPr/>
        </p:nvSpPr>
        <p:spPr>
          <a:xfrm>
            <a:off x="1851025" y="3325931"/>
            <a:ext cx="1106830" cy="52286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3.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로그인</a:t>
            </a:r>
            <a:endParaRPr kumimoji="0" lang="ko-KR" altLang="en-US" sz="1100" b="0" kern="0" dirty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/>
                <a:ea typeface="맑은 고딕"/>
              </a:rPr>
              <a:t>상태 확인</a:t>
            </a:r>
            <a:endParaRPr kumimoji="0" lang="en-US" altLang="ko-KR" sz="11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>
          <a:xfrm>
            <a:off x="4623028" y="4249093"/>
            <a:ext cx="1008112" cy="3668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4.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endParaRPr kumimoji="0" lang="en-US" altLang="ko-KR" sz="1050" b="0" kern="0" dirty="0" smtClean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상세 조회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>
          <a:xfrm>
            <a:off x="2654537" y="2508094"/>
            <a:ext cx="1063742" cy="3898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2. </a:t>
            </a:r>
            <a:r>
              <a:rPr kumimoji="0" lang="ko-KR" altLang="en-US" sz="105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게시글</a:t>
            </a:r>
            <a:endParaRPr kumimoji="0" lang="en-US" altLang="ko-KR" sz="1050" b="0" kern="0" dirty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목록 확인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>
          <a:xfrm>
            <a:off x="4191404" y="2515466"/>
            <a:ext cx="1071075" cy="3750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1.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카테고리 선택</a:t>
            </a:r>
            <a:endParaRPr kumimoji="0" lang="ko-KR" altLang="en-US" sz="105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cxnSp>
        <p:nvCxnSpPr>
          <p:cNvPr id="3" name="꺾인 연결선 2"/>
          <p:cNvCxnSpPr>
            <a:endCxn id="121" idx="3"/>
          </p:cNvCxnSpPr>
          <p:nvPr/>
        </p:nvCxnSpPr>
        <p:spPr>
          <a:xfrm rot="10800000" flipV="1">
            <a:off x="5262480" y="2348880"/>
            <a:ext cx="914657" cy="35412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03" idx="1"/>
            <a:endCxn id="148" idx="0"/>
          </p:cNvCxnSpPr>
          <p:nvPr/>
        </p:nvCxnSpPr>
        <p:spPr>
          <a:xfrm rot="10800000" flipV="1">
            <a:off x="2404441" y="2702999"/>
            <a:ext cx="250097" cy="6229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8" idx="1"/>
            <a:endCxn id="125" idx="3"/>
          </p:cNvCxnSpPr>
          <p:nvPr/>
        </p:nvCxnSpPr>
        <p:spPr>
          <a:xfrm rot="10800000">
            <a:off x="1314025" y="3587366"/>
            <a:ext cx="537001" cy="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48" idx="2"/>
            <a:endCxn id="54" idx="0"/>
          </p:cNvCxnSpPr>
          <p:nvPr/>
        </p:nvCxnSpPr>
        <p:spPr>
          <a:xfrm rot="16200000" flipH="1">
            <a:off x="3565616" y="2687624"/>
            <a:ext cx="400293" cy="272264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4" idx="2"/>
            <a:endCxn id="109" idx="0"/>
          </p:cNvCxnSpPr>
          <p:nvPr/>
        </p:nvCxnSpPr>
        <p:spPr>
          <a:xfrm rot="5400000">
            <a:off x="3975818" y="3889781"/>
            <a:ext cx="425070" cy="18774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4" idx="2"/>
            <a:endCxn id="108" idx="0"/>
          </p:cNvCxnSpPr>
          <p:nvPr/>
        </p:nvCxnSpPr>
        <p:spPr>
          <a:xfrm rot="16200000" flipH="1">
            <a:off x="5805644" y="3937417"/>
            <a:ext cx="425070" cy="17821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9" idx="2"/>
            <a:endCxn id="146" idx="1"/>
          </p:cNvCxnSpPr>
          <p:nvPr/>
        </p:nvCxnSpPr>
        <p:spPr>
          <a:xfrm rot="16200000" flipH="1">
            <a:off x="3589826" y="5067725"/>
            <a:ext cx="620989" cy="130139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8" idx="2"/>
            <a:endCxn id="146" idx="3"/>
          </p:cNvCxnSpPr>
          <p:nvPr/>
        </p:nvCxnSpPr>
        <p:spPr>
          <a:xfrm rot="5400000">
            <a:off x="5995717" y="5115362"/>
            <a:ext cx="620989" cy="120612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121" idx="1"/>
            <a:endCxn id="103" idx="3"/>
          </p:cNvCxnSpPr>
          <p:nvPr/>
        </p:nvCxnSpPr>
        <p:spPr>
          <a:xfrm flipH="1" flipV="1">
            <a:off x="3718279" y="2702999"/>
            <a:ext cx="473125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07" idx="0"/>
          </p:cNvCxnSpPr>
          <p:nvPr/>
        </p:nvCxnSpPr>
        <p:spPr>
          <a:xfrm>
            <a:off x="5127084" y="4615976"/>
            <a:ext cx="6103" cy="4303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7" idx="2"/>
            <a:endCxn id="146" idx="0"/>
          </p:cNvCxnSpPr>
          <p:nvPr/>
        </p:nvCxnSpPr>
        <p:spPr>
          <a:xfrm flipH="1">
            <a:off x="5127084" y="5413230"/>
            <a:ext cx="6103" cy="446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3875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 관리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64553"/>
              </p:ext>
            </p:extLst>
          </p:nvPr>
        </p:nvGraphicFramePr>
        <p:xfrm>
          <a:off x="273050" y="1748669"/>
          <a:ext cx="9361041" cy="4776674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카테고리 선택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카테고리를 선택한다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선택된 카테고리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2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 smtClean="0"/>
                        <a:t>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 확인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목록을 확인한다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목록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상태 확인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시스템이 로그인 상태를 확인한다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로그인 상태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4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err="1"/>
                        <a:t>게시글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smtClean="0"/>
                        <a:t>상세 조회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내용을 확인한다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선택된</a:t>
                      </a:r>
                      <a:endParaRPr lang="en-US" altLang="ko-KR" sz="11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5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100" dirty="0"/>
                        <a:t>   </a:t>
                      </a:r>
                      <a:r>
                        <a:rPr lang="ko-KR" altLang="en-US" sz="1100" dirty="0" smtClean="0"/>
                        <a:t>댓글 </a:t>
                      </a:r>
                      <a:r>
                        <a:rPr lang="ko-KR" altLang="en-US" sz="1100" dirty="0"/>
                        <a:t>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100" baseline="0" dirty="0" smtClean="0"/>
                        <a:t>  </a:t>
                      </a:r>
                      <a:r>
                        <a:rPr lang="ko-KR" altLang="en-US" sz="1100" baseline="0" dirty="0" smtClean="0"/>
                        <a:t>자신 또는 타 회원의 </a:t>
                      </a:r>
                      <a:r>
                        <a:rPr lang="ko-KR" altLang="en-US" sz="1100" baseline="0" dirty="0" err="1" smtClean="0"/>
                        <a:t>게시글에</a:t>
                      </a:r>
                      <a:r>
                        <a:rPr lang="ko-KR" altLang="en-US" sz="1100" baseline="0" dirty="0" smtClean="0"/>
                        <a:t> 댓글을 작성한다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새로운 댓글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6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댓글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자신이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작성한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댓글을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수정한다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댓글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수정 대상</a:t>
                      </a:r>
                      <a:endParaRPr lang="en-US" altLang="ko-KR" sz="11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4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dirty="0" smtClean="0"/>
                        <a:t>7</a:t>
                      </a:r>
                      <a:endParaRPr lang="en-US" altLang="ko-KR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dirty="0"/>
                        <a:t>  </a:t>
                      </a:r>
                      <a:r>
                        <a:rPr lang="ko-KR" altLang="en-US" sz="1100" dirty="0" smtClean="0"/>
                        <a:t>댓글 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dirty="0"/>
                        <a:t>  사용자가 자신이 작성한 </a:t>
                      </a:r>
                      <a:r>
                        <a:rPr lang="ko-KR" altLang="en-US" sz="1100" dirty="0" smtClean="0"/>
                        <a:t>댓글을 </a:t>
                      </a:r>
                      <a:r>
                        <a:rPr lang="ko-KR" altLang="en-US" sz="1100" dirty="0"/>
                        <a:t>삭제한다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삭제 대상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댓글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68820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Step </a:t>
            </a:r>
            <a:r>
              <a:rPr lang="ko-KR" altLang="en-US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697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3282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191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운동시설업의 리뷰를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삭제함으로써 운동시설업의 정보를 공유할 수 있는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운동시설업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상세페이지에서 리뷰를 등록할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리뷰의 내용에는 점수와 사진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포함된다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운동시설업의 후기를 작성하여 다른 사용자에게 정보를 공유할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점수의 평점을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5364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08257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83143" y="2282432"/>
            <a:ext cx="1194832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15" y="4905130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3312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4239125" y="3786133"/>
            <a:ext cx="1482864" cy="58856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상태 확인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04" y="3863018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946" y="438969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621" y="4905130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697" y="4906627"/>
            <a:ext cx="1397931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83141" y="5703456"/>
            <a:ext cx="1194832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완료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2269667" y="3838292"/>
            <a:ext cx="1294930" cy="484248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2.4.2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257000" y="2999040"/>
            <a:ext cx="1447113" cy="60089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운동시설업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검색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2.1.1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>
            <a:stCxn id="5" idx="2"/>
            <a:endCxn id="16" idx="0"/>
          </p:cNvCxnSpPr>
          <p:nvPr/>
        </p:nvCxnSpPr>
        <p:spPr>
          <a:xfrm flipH="1">
            <a:off x="4980557" y="2786488"/>
            <a:ext cx="2" cy="2125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6" idx="2"/>
            <a:endCxn id="53" idx="0"/>
          </p:cNvCxnSpPr>
          <p:nvPr/>
        </p:nvCxnSpPr>
        <p:spPr>
          <a:xfrm>
            <a:off x="4980557" y="3599935"/>
            <a:ext cx="0" cy="186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3" idx="1"/>
            <a:endCxn id="33" idx="3"/>
          </p:cNvCxnSpPr>
          <p:nvPr/>
        </p:nvCxnSpPr>
        <p:spPr>
          <a:xfrm flipH="1">
            <a:off x="3564597" y="4080416"/>
            <a:ext cx="6745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9" idx="0"/>
          </p:cNvCxnSpPr>
          <p:nvPr/>
        </p:nvCxnSpPr>
        <p:spPr>
          <a:xfrm>
            <a:off x="4980557" y="4462478"/>
            <a:ext cx="1" cy="4426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3" idx="2"/>
            <a:endCxn id="19" idx="0"/>
          </p:cNvCxnSpPr>
          <p:nvPr/>
        </p:nvCxnSpPr>
        <p:spPr>
          <a:xfrm rot="5400000">
            <a:off x="3558790" y="3483362"/>
            <a:ext cx="530431" cy="231310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3" idx="2"/>
            <a:endCxn id="31" idx="0"/>
          </p:cNvCxnSpPr>
          <p:nvPr/>
        </p:nvCxnSpPr>
        <p:spPr>
          <a:xfrm rot="16200000" flipH="1">
            <a:off x="5871146" y="3484110"/>
            <a:ext cx="531928" cy="23131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9" idx="2"/>
            <a:endCxn id="32" idx="0"/>
          </p:cNvCxnSpPr>
          <p:nvPr/>
        </p:nvCxnSpPr>
        <p:spPr>
          <a:xfrm rot="16200000" flipH="1">
            <a:off x="3587933" y="4310832"/>
            <a:ext cx="472142" cy="231310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1" idx="2"/>
            <a:endCxn id="32" idx="0"/>
          </p:cNvCxnSpPr>
          <p:nvPr/>
        </p:nvCxnSpPr>
        <p:spPr>
          <a:xfrm rot="5400000">
            <a:off x="5901788" y="4311580"/>
            <a:ext cx="470645" cy="23131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  <a:endCxn id="32" idx="0"/>
          </p:cNvCxnSpPr>
          <p:nvPr/>
        </p:nvCxnSpPr>
        <p:spPr>
          <a:xfrm flipH="1">
            <a:off x="4980557" y="5231314"/>
            <a:ext cx="1" cy="4721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88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4364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상태 확인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시스템이 로그인 상태를 확인한다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상태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운동시설업의 새로운 리뷰를 등록한다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목록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자신이 작성한 리뷰를 수정한다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삭제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자신이 작성한 리뷰를 삭제한다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목록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삭제 대상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리뷰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936452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95988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회원가입을 하면 홈페이지에 대한 이용 권한을 주는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이용약관에 동의해야 진행할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입력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휴대전화를 입력한다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비밀번호는 영어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 조합으로 최소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 이상으로 이루어지고 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소문자를 구분한다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3)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중복 여부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입력한 회원정보와 기존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대조를 통해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기존 가입 이력 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이메일 본인인증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입력한 이메일로 인증번호를 받아 본인인증을 진행한다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SNS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회원가입을 지원한다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회원등록을 원하는 사용자에게 회원가입 기능을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20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6268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6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27354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93891" y="2348880"/>
            <a:ext cx="1545161" cy="470822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4292003" y="4246217"/>
            <a:ext cx="1334435" cy="5558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중복 여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97" y="4316213"/>
            <a:ext cx="1330996" cy="4158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필수 항목</a:t>
            </a:r>
            <a:r>
              <a:rPr kumimoji="0" lang="ko-KR" altLang="en-US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입력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2552074" y="3183709"/>
            <a:ext cx="1423242" cy="58988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이용 약관동의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150313" y="4332905"/>
            <a:ext cx="1326581" cy="38246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완료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4" name="TextBox 45"/>
          <p:cNvSpPr txBox="1"/>
          <p:nvPr/>
        </p:nvSpPr>
        <p:spPr>
          <a:xfrm>
            <a:off x="4695176" y="4013802"/>
            <a:ext cx="796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 smtClean="0">
                <a:latin typeface="+mj-ea"/>
                <a:ea typeface="+mj-ea"/>
              </a:rPr>
              <a:t>Y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45" name="TextBox 46"/>
          <p:cNvSpPr txBox="1"/>
          <p:nvPr/>
        </p:nvSpPr>
        <p:spPr>
          <a:xfrm>
            <a:off x="3872211" y="3201650"/>
            <a:ext cx="7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N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553557" y="3183709"/>
            <a:ext cx="1625770" cy="589881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일반 회원가입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TextBox 66"/>
          <p:cNvSpPr txBox="1"/>
          <p:nvPr/>
        </p:nvSpPr>
        <p:spPr>
          <a:xfrm>
            <a:off x="3212343" y="3744983"/>
            <a:ext cx="7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 smtClean="0">
                <a:latin typeface="+mj-ea"/>
                <a:ea typeface="+mj-ea"/>
              </a:rPr>
              <a:t>Y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50" name="TextBox 67"/>
          <p:cNvSpPr txBox="1"/>
          <p:nvPr/>
        </p:nvSpPr>
        <p:spPr>
          <a:xfrm>
            <a:off x="5492104" y="4509130"/>
            <a:ext cx="688301" cy="28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N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74" y="5026712"/>
            <a:ext cx="1330996" cy="49194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SNS </a:t>
            </a: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TextBox 56"/>
          <p:cNvSpPr txBox="1"/>
          <p:nvPr/>
        </p:nvSpPr>
        <p:spPr>
          <a:xfrm>
            <a:off x="7467809" y="4525060"/>
            <a:ext cx="7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Y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264736" y="3298629"/>
            <a:ext cx="951421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4" name="TextBox 60"/>
          <p:cNvSpPr txBox="1"/>
          <p:nvPr/>
        </p:nvSpPr>
        <p:spPr>
          <a:xfrm>
            <a:off x="1334876" y="3773590"/>
            <a:ext cx="688301" cy="28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N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8264736" y="5082185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SNS 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TextBox 31"/>
          <p:cNvSpPr txBox="1"/>
          <p:nvPr/>
        </p:nvSpPr>
        <p:spPr>
          <a:xfrm>
            <a:off x="2061939" y="3190754"/>
            <a:ext cx="79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Y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78334" y="4246217"/>
            <a:ext cx="1447866" cy="5558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인증번호 확인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3" name="TextBox 70"/>
          <p:cNvSpPr txBox="1"/>
          <p:nvPr/>
        </p:nvSpPr>
        <p:spPr>
          <a:xfrm>
            <a:off x="6492537" y="4000244"/>
            <a:ext cx="688301" cy="28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200" b="0" dirty="0">
                <a:latin typeface="+mj-ea"/>
                <a:ea typeface="+mj-ea"/>
              </a:rPr>
              <a:t>N</a:t>
            </a:r>
            <a:endParaRPr lang="ko-KR" altLang="en-US" sz="1200" b="0" dirty="0" smtClean="0">
              <a:latin typeface="+mj-ea"/>
              <a:ea typeface="+mj-ea"/>
            </a:endParaRPr>
          </a:p>
        </p:txBody>
      </p:sp>
      <p:cxnSp>
        <p:nvCxnSpPr>
          <p:cNvPr id="65" name="직선 화살표 연결선 64"/>
          <p:cNvCxnSpPr>
            <a:stCxn id="37" idx="2"/>
            <a:endCxn id="48" idx="0"/>
          </p:cNvCxnSpPr>
          <p:nvPr/>
        </p:nvCxnSpPr>
        <p:spPr>
          <a:xfrm flipH="1">
            <a:off x="1366442" y="2819702"/>
            <a:ext cx="30" cy="3640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2"/>
            <a:endCxn id="51" idx="0"/>
          </p:cNvCxnSpPr>
          <p:nvPr/>
        </p:nvCxnSpPr>
        <p:spPr>
          <a:xfrm>
            <a:off x="1366442" y="3773590"/>
            <a:ext cx="30" cy="12531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8" idx="3"/>
            <a:endCxn id="41" idx="1"/>
          </p:cNvCxnSpPr>
          <p:nvPr/>
        </p:nvCxnSpPr>
        <p:spPr>
          <a:xfrm>
            <a:off x="2179327" y="3478650"/>
            <a:ext cx="37274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1" idx="3"/>
            <a:endCxn id="53" idx="1"/>
          </p:cNvCxnSpPr>
          <p:nvPr/>
        </p:nvCxnSpPr>
        <p:spPr>
          <a:xfrm flipV="1">
            <a:off x="3975316" y="3478649"/>
            <a:ext cx="428942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1" idx="2"/>
            <a:endCxn id="39" idx="0"/>
          </p:cNvCxnSpPr>
          <p:nvPr/>
        </p:nvCxnSpPr>
        <p:spPr>
          <a:xfrm>
            <a:off x="3263695" y="3773590"/>
            <a:ext cx="0" cy="5426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9" idx="3"/>
            <a:endCxn id="38" idx="1"/>
          </p:cNvCxnSpPr>
          <p:nvPr/>
        </p:nvCxnSpPr>
        <p:spPr>
          <a:xfrm flipV="1">
            <a:off x="3929193" y="4524138"/>
            <a:ext cx="36281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8" idx="3"/>
            <a:endCxn id="62" idx="1"/>
          </p:cNvCxnSpPr>
          <p:nvPr/>
        </p:nvCxnSpPr>
        <p:spPr>
          <a:xfrm>
            <a:off x="5626438" y="4524138"/>
            <a:ext cx="4518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2" idx="3"/>
            <a:endCxn id="42" idx="1"/>
          </p:cNvCxnSpPr>
          <p:nvPr/>
        </p:nvCxnSpPr>
        <p:spPr>
          <a:xfrm>
            <a:off x="7526200" y="4524138"/>
            <a:ext cx="62411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1" idx="3"/>
            <a:endCxn id="55" idx="3"/>
          </p:cNvCxnSpPr>
          <p:nvPr/>
        </p:nvCxnSpPr>
        <p:spPr>
          <a:xfrm flipV="1">
            <a:off x="2031970" y="5272685"/>
            <a:ext cx="623276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13603" y="4732065"/>
            <a:ext cx="0" cy="3501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8" idx="0"/>
            <a:endCxn id="82" idx="2"/>
          </p:cNvCxnSpPr>
          <p:nvPr/>
        </p:nvCxnSpPr>
        <p:spPr>
          <a:xfrm flipH="1" flipV="1">
            <a:off x="4952430" y="2794953"/>
            <a:ext cx="6791" cy="14512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2" idx="0"/>
          </p:cNvCxnSpPr>
          <p:nvPr/>
        </p:nvCxnSpPr>
        <p:spPr>
          <a:xfrm flipH="1" flipV="1">
            <a:off x="6793233" y="3467753"/>
            <a:ext cx="9034" cy="7784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4360230" y="2379064"/>
            <a:ext cx="1184400" cy="41588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2.4.2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4" name="AutoShape 10"/>
          <p:cNvSpPr>
            <a:spLocks noChangeArrowheads="1"/>
          </p:cNvSpPr>
          <p:nvPr/>
        </p:nvSpPr>
        <p:spPr bwMode="auto">
          <a:xfrm>
            <a:off x="8264736" y="5751898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이메일 인증 </a:t>
            </a:r>
            <a:r>
              <a:rPr kumimoji="0" lang="en-US" altLang="ko-KR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5" name="꺾인 연결선 84"/>
          <p:cNvCxnSpPr>
            <a:stCxn id="62" idx="2"/>
          </p:cNvCxnSpPr>
          <p:nvPr/>
        </p:nvCxnSpPr>
        <p:spPr>
          <a:xfrm rot="16200000" flipH="1">
            <a:off x="6963332" y="4640993"/>
            <a:ext cx="1140339" cy="146246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59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맵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908720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Heal-lo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337586" y="717813"/>
            <a:ext cx="1007789" cy="21103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440634" y="-179139"/>
            <a:ext cx="1007789" cy="39042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488648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운동시설업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2360856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캘린더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6654" y="2692213"/>
            <a:ext cx="377460" cy="865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111843" y="2675193"/>
            <a:ext cx="38603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80" y="2276872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운동시설 정보 조회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086463" y="2276872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운동 기록 저장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4449088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186817" y="2661935"/>
            <a:ext cx="386031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148178" y="2276872"/>
            <a:ext cx="1399706" cy="269875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정보 공유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36" idx="2"/>
          </p:cNvCxnSpPr>
          <p:nvPr/>
        </p:nvCxnSpPr>
        <p:spPr bwMode="auto">
          <a:xfrm rot="5400000">
            <a:off x="4392750" y="1772977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281620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6153634" y="2684680"/>
            <a:ext cx="38603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6137741" y="2276872"/>
            <a:ext cx="1399706" cy="269875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개인 계정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8071255" y="2684756"/>
            <a:ext cx="386030" cy="9286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8055438" y="2276872"/>
            <a:ext cx="1399706" cy="269875"/>
            <a:chOff x="8369119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2.5 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사이트 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5363225" y="802502"/>
            <a:ext cx="1007789" cy="1940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  <a:stCxn id="36" idx="2"/>
            <a:endCxn id="34" idx="0"/>
          </p:cNvCxnSpPr>
          <p:nvPr/>
        </p:nvCxnSpPr>
        <p:spPr bwMode="auto">
          <a:xfrm rot="16200000" flipH="1">
            <a:off x="6322073" y="-156347"/>
            <a:ext cx="1007789" cy="38586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088" y="322563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AutoShape 259">
            <a:extLst>
              <a:ext uri="{FF2B5EF4-FFF2-40B4-BE49-F238E27FC236}">
                <a16:creationId xmlns:a16="http://schemas.microsoft.com/office/drawing/2014/main" id="{6FA53AF9-9FF3-4CC2-961A-700332AB15CE}"/>
              </a:ext>
            </a:extLst>
          </p:cNvPr>
          <p:cNvCxnSpPr>
            <a:cxnSpLocks noChangeShapeType="1"/>
            <a:stCxn id="27" idx="2"/>
            <a:endCxn id="49" idx="1"/>
          </p:cNvCxnSpPr>
          <p:nvPr/>
        </p:nvCxnSpPr>
        <p:spPr bwMode="auto">
          <a:xfrm rot="16200000" flipH="1">
            <a:off x="3982104" y="2866648"/>
            <a:ext cx="795457" cy="1385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Text Box 201">
            <a:extLst>
              <a:ext uri="{FF2B5EF4-FFF2-40B4-BE49-F238E27FC236}">
                <a16:creationId xmlns:a16="http://schemas.microsoft.com/office/drawing/2014/main" id="{4EC3522F-1E7B-49CB-836B-1829CE5E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322563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51" idx="1"/>
          </p:cNvCxnSpPr>
          <p:nvPr/>
        </p:nvCxnSpPr>
        <p:spPr bwMode="auto">
          <a:xfrm rot="16200000" flipH="1">
            <a:off x="5948921" y="2889393"/>
            <a:ext cx="795457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36122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  <a:stCxn id="33" idx="2"/>
            <a:endCxn id="58" idx="1"/>
          </p:cNvCxnSpPr>
          <p:nvPr/>
        </p:nvCxnSpPr>
        <p:spPr bwMode="auto">
          <a:xfrm rot="16200000" flipH="1">
            <a:off x="5755624" y="3082690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705" y="281620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088" y="36122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AutoShape 259">
            <a:extLst>
              <a:ext uri="{FF2B5EF4-FFF2-40B4-BE49-F238E27FC236}">
                <a16:creationId xmlns:a16="http://schemas.microsoft.com/office/drawing/2014/main" id="{97BA2561-8BB9-460F-8C99-778A74ACDE5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776802" y="3072923"/>
            <a:ext cx="1182051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72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0" y="3998821"/>
            <a:ext cx="1512168" cy="2222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.4.4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수정 및 탈퇴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55442" y="3454806"/>
            <a:ext cx="1182051" cy="930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20" y="3213000"/>
            <a:ext cx="144001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정보관리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058844" y="3069284"/>
            <a:ext cx="423341" cy="105355"/>
          </a:xfrm>
          <a:prstGeom prst="bentConnector3">
            <a:avLst>
              <a:gd name="adj1" fmla="val 9475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31435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5946"/>
              </p:ext>
            </p:extLst>
          </p:nvPr>
        </p:nvGraphicFramePr>
        <p:xfrm>
          <a:off x="274251" y="1700808"/>
          <a:ext cx="9361041" cy="410095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회원 가입시 일반 회원가입과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회원가입을 구분하여 선택한다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사용자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가입 유형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가입 유형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회원가입창으로 연결한다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정보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SNS </a:t>
                      </a:r>
                      <a:r>
                        <a:rPr lang="en-US" altLang="ko-KR" sz="1100" dirty="0" err="1" smtClean="0"/>
                        <a:t>api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이용약관동의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일반회원가입을 위해 약관동의여부를 확인한다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약관동의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이용약관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199441"/>
                  </a:ext>
                </a:extLst>
              </a:tr>
              <a:tr h="480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필수 항목 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회원가입절차를 위한 필수 항목을 입력 받는다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회원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정보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회원가입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양식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89365"/>
                  </a:ext>
                </a:extLst>
              </a:tr>
              <a:tr h="470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 중복 여부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 받은 이메일이 이미 있는 이메일인지 확인한다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회원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정보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회원정보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존재여부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20622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 본인인증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입력 받은 이메일로 인증번호를 받아 본인인증절차를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사용자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이메일 인증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본인인증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09101"/>
                  </a:ext>
                </a:extLst>
              </a:tr>
              <a:tr h="568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95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 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2766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로그인 정보 또는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로그인 할 수 있게 하는 프로세스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외부엔터티를 사용하여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로그인 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입력된 아이디와 비밀번호가 회원정보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정보와 일치하면 로그인하여 회원 권한을 부여한다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로그인 이후에 할 수 있는 동작들이 제한된다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로그인 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혹은 로그아웃 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후의 사용 가능한 기능이 달라진다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로그인시 계정과 패스워드를 확인한다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6237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4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96">
                  <a:extLst>
                    <a:ext uri="{9D8B030D-6E8A-4147-A177-3AD203B41FA5}">
                      <a16:colId xmlns:a16="http://schemas.microsoft.com/office/drawing/2014/main" val="2273549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62000">
                        <a:defRPr/>
                      </a:pP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lang="ko-KR" altLang="en-US" sz="11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345617" y="2683413"/>
            <a:ext cx="1469651" cy="43173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시작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664282" y="2727932"/>
            <a:ext cx="1336389" cy="406914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시작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3447334" y="5302908"/>
            <a:ext cx="1271507" cy="5023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확인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4" y="3446398"/>
            <a:ext cx="1343287" cy="4660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05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요청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657384" y="4246222"/>
            <a:ext cx="1343288" cy="406914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실행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7010" y="5302908"/>
            <a:ext cx="71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 smtClean="0">
                <a:latin typeface="+mj-ea"/>
                <a:ea typeface="+mj-ea"/>
              </a:rPr>
              <a:t>일치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06286" y="530290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 smtClean="0">
                <a:latin typeface="+mj-ea"/>
                <a:ea typeface="+mj-ea"/>
              </a:rPr>
              <a:t>불일치</a:t>
            </a:r>
          </a:p>
        </p:txBody>
      </p:sp>
      <p:sp>
        <p:nvSpPr>
          <p:cNvPr id="60" name="순서도: 수행의 시작/종료 5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771366" y="5329641"/>
            <a:ext cx="1365888" cy="464364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완료</a:t>
            </a:r>
            <a:endParaRPr kumimoji="0" lang="en-US" altLang="ko-KR" sz="105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1" name="직선 화살표 연결선 60"/>
          <p:cNvCxnSpPr>
            <a:stCxn id="39" idx="2"/>
            <a:endCxn id="66" idx="0"/>
          </p:cNvCxnSpPr>
          <p:nvPr/>
        </p:nvCxnSpPr>
        <p:spPr>
          <a:xfrm>
            <a:off x="4080443" y="3115146"/>
            <a:ext cx="1" cy="4842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8" idx="0"/>
          </p:cNvCxnSpPr>
          <p:nvPr/>
        </p:nvCxnSpPr>
        <p:spPr>
          <a:xfrm>
            <a:off x="4067743" y="4901993"/>
            <a:ext cx="0" cy="400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52879" y="4022102"/>
            <a:ext cx="105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Y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cxnSp>
        <p:nvCxnSpPr>
          <p:cNvPr id="64" name="직선 화살표 연결선 63"/>
          <p:cNvCxnSpPr>
            <a:stCxn id="41" idx="2"/>
            <a:endCxn id="51" idx="0"/>
          </p:cNvCxnSpPr>
          <p:nvPr/>
        </p:nvCxnSpPr>
        <p:spPr>
          <a:xfrm flipH="1">
            <a:off x="1329028" y="3134846"/>
            <a:ext cx="3449" cy="3115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2"/>
            <a:endCxn id="53" idx="0"/>
          </p:cNvCxnSpPr>
          <p:nvPr/>
        </p:nvCxnSpPr>
        <p:spPr>
          <a:xfrm>
            <a:off x="1329028" y="3912427"/>
            <a:ext cx="0" cy="3337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3444690" y="3599437"/>
            <a:ext cx="1271507" cy="48068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일반 로그인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224" y="3608642"/>
            <a:ext cx="1152128" cy="4608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en-US" altLang="ko-KR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SNS </a:t>
            </a: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105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7994211" y="3651061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0" name="직선 화살표 연결선 69"/>
          <p:cNvCxnSpPr>
            <a:endCxn id="77" idx="0"/>
          </p:cNvCxnSpPr>
          <p:nvPr/>
        </p:nvCxnSpPr>
        <p:spPr>
          <a:xfrm flipH="1">
            <a:off x="4083709" y="4088689"/>
            <a:ext cx="1" cy="3773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7" idx="1"/>
          </p:cNvCxnSpPr>
          <p:nvPr/>
        </p:nvCxnSpPr>
        <p:spPr>
          <a:xfrm>
            <a:off x="4716359" y="3839051"/>
            <a:ext cx="106586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8" idx="3"/>
            <a:endCxn id="60" idx="1"/>
          </p:cNvCxnSpPr>
          <p:nvPr/>
        </p:nvCxnSpPr>
        <p:spPr>
          <a:xfrm>
            <a:off x="4718841" y="5554086"/>
            <a:ext cx="1052525" cy="77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64144" y="3520256"/>
            <a:ext cx="35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N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955766" y="3839051"/>
            <a:ext cx="104445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60" idx="3"/>
          </p:cNvCxnSpPr>
          <p:nvPr/>
        </p:nvCxnSpPr>
        <p:spPr>
          <a:xfrm rot="5400000">
            <a:off x="7067554" y="4101762"/>
            <a:ext cx="1529762" cy="139036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5771366" y="4491476"/>
            <a:ext cx="1333181" cy="41588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</a:t>
            </a:r>
            <a:r>
              <a:rPr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2.4.3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3447955" y="4466065"/>
            <a:ext cx="1271507" cy="5023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입력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8" name="직선 화살표 연결선 77"/>
          <p:cNvCxnSpPr>
            <a:stCxn id="77" idx="3"/>
            <a:endCxn id="76" idx="1"/>
          </p:cNvCxnSpPr>
          <p:nvPr/>
        </p:nvCxnSpPr>
        <p:spPr>
          <a:xfrm flipV="1">
            <a:off x="4719462" y="4699421"/>
            <a:ext cx="1051904" cy="178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10301" y="4453250"/>
            <a:ext cx="35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N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60375" y="4901993"/>
            <a:ext cx="35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Y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cxnSp>
        <p:nvCxnSpPr>
          <p:cNvPr id="81" name="꺾인 연결선 80"/>
          <p:cNvCxnSpPr>
            <a:endCxn id="77" idx="1"/>
          </p:cNvCxnSpPr>
          <p:nvPr/>
        </p:nvCxnSpPr>
        <p:spPr>
          <a:xfrm rot="16200000" flipV="1">
            <a:off x="3026386" y="5138813"/>
            <a:ext cx="855841" cy="12702"/>
          </a:xfrm>
          <a:prstGeom prst="bentConnector4">
            <a:avLst>
              <a:gd name="adj1" fmla="val 1637"/>
              <a:gd name="adj2" fmla="val 429933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840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 계정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68023"/>
              </p:ext>
            </p:extLst>
          </p:nvPr>
        </p:nvGraphicFramePr>
        <p:xfrm>
          <a:off x="272481" y="1700808"/>
          <a:ext cx="9361041" cy="3333490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 로그인 시도를 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페이지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 로그인 정보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 로그인 정보를 입력한다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양식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/>
                        <a:t> 회원 정보 확인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aseline="0" dirty="0" smtClean="0"/>
                        <a:t>  </a:t>
                      </a:r>
                      <a:r>
                        <a:rPr lang="ko-KR" altLang="en-US" sz="1100" baseline="0" dirty="0" smtClean="0"/>
                        <a:t>입력 받은 로그인정보와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회원정보를 비교하여 로그인 처리를 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시스템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로그인 정보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회원정보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로그아웃을 요청한다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482350"/>
                  </a:ext>
                </a:extLst>
              </a:tr>
              <a:tr h="551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실행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로그아웃을 실행한다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79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026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6850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찾기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6064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분실한 아이디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찾아 사이트의 기능을 이용할 수 있게 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이용해 이메일로 본인인증을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후 바로 비밀번호 찾기로 이어 진행할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이용해 이메일로 본인인증을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비밀번호로 변경하는 방법으로 비밀번호를 획득한다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아이디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찾아 사이트의 주요 기능을 이용할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482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4772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찾기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0185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4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326118" y="2153118"/>
            <a:ext cx="1194832" cy="41954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찾기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37" y="3069425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 찾기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401" y="3069425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찾기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439483" y="5785467"/>
            <a:ext cx="1572823" cy="43204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찾기 완료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7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546" y="5202069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 조회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401" y="3658041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본인 아이디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9" name="AutoShape 10"/>
          <p:cNvSpPr>
            <a:spLocks noChangeArrowheads="1"/>
          </p:cNvSpPr>
          <p:nvPr/>
        </p:nvSpPr>
        <p:spPr bwMode="auto">
          <a:xfrm>
            <a:off x="7473280" y="4288405"/>
            <a:ext cx="1584215" cy="394826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이메일 본인인증 </a:t>
            </a:r>
            <a:r>
              <a:rPr kumimoji="0" lang="en-US" altLang="ko-KR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423" y="5202067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꺾인 연결선 7"/>
          <p:cNvCxnSpPr>
            <a:stCxn id="78" idx="2"/>
            <a:endCxn id="79" idx="0"/>
          </p:cNvCxnSpPr>
          <p:nvPr/>
        </p:nvCxnSpPr>
        <p:spPr>
          <a:xfrm rot="5400000">
            <a:off x="2776073" y="1921964"/>
            <a:ext cx="496762" cy="179816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8" idx="2"/>
            <a:endCxn id="83" idx="0"/>
          </p:cNvCxnSpPr>
          <p:nvPr/>
        </p:nvCxnSpPr>
        <p:spPr>
          <a:xfrm rot="16200000" flipH="1">
            <a:off x="4590055" y="1906142"/>
            <a:ext cx="496762" cy="182980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3" idx="2"/>
            <a:endCxn id="88" idx="0"/>
          </p:cNvCxnSpPr>
          <p:nvPr/>
        </p:nvCxnSpPr>
        <p:spPr>
          <a:xfrm>
            <a:off x="5753338" y="3395609"/>
            <a:ext cx="0" cy="2624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9" idx="2"/>
          </p:cNvCxnSpPr>
          <p:nvPr/>
        </p:nvCxnSpPr>
        <p:spPr>
          <a:xfrm rot="16200000" flipH="1">
            <a:off x="2575712" y="2945271"/>
            <a:ext cx="897487" cy="179816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8" idx="2"/>
          </p:cNvCxnSpPr>
          <p:nvPr/>
        </p:nvCxnSpPr>
        <p:spPr>
          <a:xfrm rot="5400000">
            <a:off x="4684002" y="3223759"/>
            <a:ext cx="308871" cy="18298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9" idx="3"/>
          </p:cNvCxnSpPr>
          <p:nvPr/>
        </p:nvCxnSpPr>
        <p:spPr>
          <a:xfrm flipH="1">
            <a:off x="4621554" y="4485818"/>
            <a:ext cx="285172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7" idx="2"/>
            <a:endCxn id="84" idx="0"/>
          </p:cNvCxnSpPr>
          <p:nvPr/>
        </p:nvCxnSpPr>
        <p:spPr>
          <a:xfrm rot="16200000" flipH="1">
            <a:off x="4526082" y="5085654"/>
            <a:ext cx="257214" cy="11424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0" idx="2"/>
            <a:endCxn id="84" idx="0"/>
          </p:cNvCxnSpPr>
          <p:nvPr/>
        </p:nvCxnSpPr>
        <p:spPr>
          <a:xfrm rot="5400000">
            <a:off x="5577020" y="5177127"/>
            <a:ext cx="257216" cy="9594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연결자 109"/>
          <p:cNvSpPr/>
          <p:nvPr/>
        </p:nvSpPr>
        <p:spPr>
          <a:xfrm>
            <a:off x="6271274" y="2205329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2" name="꺾인 연결선 111"/>
          <p:cNvCxnSpPr>
            <a:stCxn id="110" idx="2"/>
            <a:endCxn id="83" idx="0"/>
          </p:cNvCxnSpPr>
          <p:nvPr/>
        </p:nvCxnSpPr>
        <p:spPr>
          <a:xfrm rot="10800000" flipV="1">
            <a:off x="5753338" y="2385329"/>
            <a:ext cx="517936" cy="68409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/>
          <p:cNvSpPr/>
          <p:nvPr/>
        </p:nvSpPr>
        <p:spPr>
          <a:xfrm>
            <a:off x="2844454" y="5785467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5" name="꺾인 연결선 114"/>
          <p:cNvCxnSpPr>
            <a:stCxn id="87" idx="2"/>
            <a:endCxn id="113" idx="0"/>
          </p:cNvCxnSpPr>
          <p:nvPr/>
        </p:nvCxnSpPr>
        <p:spPr>
          <a:xfrm rot="5400000">
            <a:off x="3425362" y="5127346"/>
            <a:ext cx="257214" cy="105902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255782" y="4310985"/>
            <a:ext cx="1352735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본인 인증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62630" y="5157192"/>
            <a:ext cx="1601113" cy="41954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찾기 종료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" name="꺾인 연결선 8"/>
          <p:cNvCxnSpPr>
            <a:stCxn id="28" idx="2"/>
            <a:endCxn id="29" idx="0"/>
          </p:cNvCxnSpPr>
          <p:nvPr/>
        </p:nvCxnSpPr>
        <p:spPr>
          <a:xfrm rot="5400000">
            <a:off x="2414530" y="3639572"/>
            <a:ext cx="466278" cy="25689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87" idx="0"/>
          </p:cNvCxnSpPr>
          <p:nvPr/>
        </p:nvCxnSpPr>
        <p:spPr>
          <a:xfrm rot="10800000" flipV="1">
            <a:off x="4083483" y="5017097"/>
            <a:ext cx="971918" cy="184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8" idx="2"/>
          </p:cNvCxnSpPr>
          <p:nvPr/>
        </p:nvCxnSpPr>
        <p:spPr>
          <a:xfrm rot="16200000" flipH="1">
            <a:off x="4378028" y="4245035"/>
            <a:ext cx="231494" cy="112325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5401" y="4922408"/>
            <a:ext cx="0" cy="946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90" idx="0"/>
          </p:cNvCxnSpPr>
          <p:nvPr/>
        </p:nvCxnSpPr>
        <p:spPr>
          <a:xfrm>
            <a:off x="5055401" y="5017097"/>
            <a:ext cx="1129959" cy="18497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32253" y="4629117"/>
            <a:ext cx="693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실패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2310" y="4629117"/>
            <a:ext cx="90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21333248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2718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찾기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68725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 찾기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아이디 찾기 프로세스를 요청한다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요청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창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 찾기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비밀번호 찾기 프로세스를 요청한다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 찾기 창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본인 아이디 확인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시스템이 회원이 입력한 아이디로 해당 회원이 존재하는지 확인한다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존재 여부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본인 인증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 받은 이메일 정보를 바탕으로 본인인증 절차를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존재 여부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 조회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시스템이 회원의 아이디를 제공한다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아이디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새로운 비밀번호로 변경한다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새로운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새로운 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76949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6691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 및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60632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자신의 정보를 수정하거나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계정을 탈퇴하는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조회한 회원의 정보에는 회원가입 시 저장한 개인 정보와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내역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리뷰 내역이 있다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탈퇴 시 회원 개인 정보 및 작성하고 등록한 모든 내역들이 삭제된다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자신의 정보를 수정할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계정을 탈퇴할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9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34231" y="2381778"/>
            <a:ext cx="1194832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및 탈퇴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309" y="5013176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3611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 및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4190215" y="3272482"/>
            <a:ext cx="1482864" cy="58856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상태 확인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098" y="3329468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15441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200" y="5013176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탈퇴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175562" y="5652191"/>
            <a:ext cx="1512168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및 탈퇴 완료</a:t>
            </a: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2198943" y="3321929"/>
            <a:ext cx="1294930" cy="484248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2.4.2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710" y="4231492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조회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stCxn id="5" idx="2"/>
            <a:endCxn id="53" idx="0"/>
          </p:cNvCxnSpPr>
          <p:nvPr/>
        </p:nvCxnSpPr>
        <p:spPr>
          <a:xfrm>
            <a:off x="4931647" y="2885834"/>
            <a:ext cx="0" cy="3866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53" idx="1"/>
            <a:endCxn id="33" idx="3"/>
          </p:cNvCxnSpPr>
          <p:nvPr/>
        </p:nvCxnSpPr>
        <p:spPr>
          <a:xfrm flipH="1" flipV="1">
            <a:off x="3493873" y="3564053"/>
            <a:ext cx="696342" cy="27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3" idx="2"/>
            <a:endCxn id="23" idx="0"/>
          </p:cNvCxnSpPr>
          <p:nvPr/>
        </p:nvCxnSpPr>
        <p:spPr>
          <a:xfrm>
            <a:off x="4931647" y="3861048"/>
            <a:ext cx="0" cy="37044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3" idx="2"/>
            <a:endCxn id="19" idx="0"/>
          </p:cNvCxnSpPr>
          <p:nvPr/>
        </p:nvCxnSpPr>
        <p:spPr>
          <a:xfrm rot="5400000">
            <a:off x="3819197" y="3900726"/>
            <a:ext cx="455500" cy="176940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3" idx="2"/>
            <a:endCxn id="29" idx="0"/>
          </p:cNvCxnSpPr>
          <p:nvPr/>
        </p:nvCxnSpPr>
        <p:spPr>
          <a:xfrm rot="16200000" flipH="1">
            <a:off x="5611642" y="3877681"/>
            <a:ext cx="455500" cy="18154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9" idx="2"/>
            <a:endCxn id="32" idx="0"/>
          </p:cNvCxnSpPr>
          <p:nvPr/>
        </p:nvCxnSpPr>
        <p:spPr>
          <a:xfrm rot="16200000" flipH="1">
            <a:off x="3890531" y="4611075"/>
            <a:ext cx="312831" cy="1769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29" idx="2"/>
            <a:endCxn id="32" idx="0"/>
          </p:cNvCxnSpPr>
          <p:nvPr/>
        </p:nvCxnSpPr>
        <p:spPr>
          <a:xfrm rot="5400000">
            <a:off x="5682977" y="4588030"/>
            <a:ext cx="312831" cy="18154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45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8378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계정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 및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7639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상태 확인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시스템이 로그인 상태를 확인한다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로그인 상태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자신의 정보 조회를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자신의 정보를 수정한다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새로운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탈퇴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시스템에 계정 탈퇴를 요청한다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9082832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366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조회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운동시설업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23939"/>
              </p:ext>
            </p:extLst>
          </p:nvPr>
        </p:nvGraphicFramePr>
        <p:xfrm>
          <a:off x="273050" y="1623541"/>
          <a:ext cx="9358313" cy="516871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5229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개요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사용자에게 다양한 운동시설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조회방법을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제공하여 편리성을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높여 주는 프로세스</a:t>
                      </a: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AutoNum type="arabicParenR"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검색방법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선택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사용자가 원하는 검색방식을 선택할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원하는 운동시설을 분류할 수 있게 지역 및 종목별 카테고리를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검색창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운동시설의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상호명을 통한 검색을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즐겨찾기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사용자가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즐겨찾기한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상세페이지로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바로가는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지도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지도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API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를 통해 지도를 불러온다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지도를 통해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운동시설의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위치정보를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리스트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    운동시설정보 </a:t>
                      </a:r>
                      <a:r>
                        <a:rPr kumimoji="0" lang="en-US" altLang="ko-KR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를 통해 정보를 불러온다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운동시설 목록을 만들어 사용자에게 간단한 정보를 미리 보여준다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7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)  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실행 순서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  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검색방법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선택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-&gt;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지도</a:t>
                      </a:r>
                      <a:r>
                        <a:rPr kumimoji="0" lang="en-US" altLang="ko-KR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api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를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통해 지도를 불러온다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운동시설</a:t>
                      </a:r>
                      <a:r>
                        <a:rPr kumimoji="0" lang="en-US" altLang="ko-KR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를 통해 운동시설 정보를 불러온다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. -&gt;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지도에 아이콘 및 상호명을 표시 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    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운동시설 정보를 기반으로 목록 생성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상세페이지 조회               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590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주요변화 사항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(As-Is)</a:t>
                      </a:r>
                      <a:endParaRPr kumimoji="0" lang="en-US" altLang="ko-KR" sz="1100" b="1" i="0" u="sng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사용자에게 다양한 검색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방법을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지도를 통해 위치정보를 편리하게 제공한다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리스트를 통해 간단한 정보를 미리 제공한다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</a:t>
            </a:r>
            <a:r>
              <a:rPr lang="ko-KR" altLang="en-US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1203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990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회원에 대한 관리가 가능한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계정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계정으로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되어있는지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아이디 통해 해당 계정의 활동 정보를 조회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해당 계정을 경고 및 퇴출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해당 계정의 게시물을 조회가능하다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삭제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해당 계정의 게시 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댓글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리뷰를 삭제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권한을 통해 계정 관리가 가능하다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권한을 통해 정보공유 공간의 관리가 가능하다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302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80805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0638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endParaRPr lang="en-US" altLang="ko-KR" sz="900" b="0" dirty="0">
              <a:latin typeface="+mn-lt"/>
              <a:ea typeface="+mn-ea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44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순서도: 수행의 시작/종료 29"/>
          <p:cNvSpPr/>
          <p:nvPr/>
        </p:nvSpPr>
        <p:spPr>
          <a:xfrm>
            <a:off x="4431000" y="2204864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관리</a:t>
            </a:r>
          </a:p>
        </p:txBody>
      </p:sp>
      <p:sp>
        <p:nvSpPr>
          <p:cNvPr id="31" name="순서도: 수행의 시작/종료 30"/>
          <p:cNvSpPr/>
          <p:nvPr/>
        </p:nvSpPr>
        <p:spPr>
          <a:xfrm>
            <a:off x="4295955" y="6021288"/>
            <a:ext cx="1314088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관리 종료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2227288" y="2862745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2.4.2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4304928" y="2765660"/>
            <a:ext cx="1296144" cy="59133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관리자 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계정 확인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449000" y="378904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계정 조회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293531" y="515768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kern="0" noProof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449000" y="515719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삭제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10111" y="515768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449000" y="4418798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게시물 조회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338410" y="378772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계정관리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>
            <a:stCxn id="30" idx="2"/>
            <a:endCxn id="33" idx="0"/>
          </p:cNvCxnSpPr>
          <p:nvPr/>
        </p:nvCxnSpPr>
        <p:spPr>
          <a:xfrm>
            <a:off x="4953000" y="2564904"/>
            <a:ext cx="0" cy="2007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3" idx="1"/>
            <a:endCxn id="32" idx="3"/>
          </p:cNvCxnSpPr>
          <p:nvPr/>
        </p:nvCxnSpPr>
        <p:spPr>
          <a:xfrm flipH="1" flipV="1">
            <a:off x="3411688" y="3052710"/>
            <a:ext cx="893240" cy="8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5" idx="2"/>
            <a:endCxn id="41" idx="0"/>
          </p:cNvCxnSpPr>
          <p:nvPr/>
        </p:nvCxnSpPr>
        <p:spPr>
          <a:xfrm>
            <a:off x="4953000" y="4168969"/>
            <a:ext cx="0" cy="249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1" idx="2"/>
            <a:endCxn id="37" idx="0"/>
          </p:cNvCxnSpPr>
          <p:nvPr/>
        </p:nvCxnSpPr>
        <p:spPr>
          <a:xfrm>
            <a:off x="4953000" y="4798727"/>
            <a:ext cx="0" cy="358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7" idx="2"/>
            <a:endCxn id="31" idx="0"/>
          </p:cNvCxnSpPr>
          <p:nvPr/>
        </p:nvCxnSpPr>
        <p:spPr>
          <a:xfrm flipH="1">
            <a:off x="4952999" y="5537121"/>
            <a:ext cx="1" cy="4841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5" idx="1"/>
            <a:endCxn id="42" idx="3"/>
          </p:cNvCxnSpPr>
          <p:nvPr/>
        </p:nvCxnSpPr>
        <p:spPr>
          <a:xfrm flipH="1" flipV="1">
            <a:off x="3346410" y="3977685"/>
            <a:ext cx="1102590" cy="1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53000" y="33973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Y</a:t>
            </a:r>
            <a:endParaRPr lang="ko-KR" altLang="en-US" sz="1400" dirty="0" smtClean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9288" y="270230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N</a:t>
            </a:r>
            <a:endParaRPr lang="ko-KR" altLang="en-US" sz="1400" dirty="0" smtClean="0">
              <a:latin typeface="+mj-ea"/>
              <a:ea typeface="+mj-ea"/>
            </a:endParaRPr>
          </a:p>
        </p:txBody>
      </p:sp>
      <p:cxnSp>
        <p:nvCxnSpPr>
          <p:cNvPr id="11" name="직선 화살표 연결선 10"/>
          <p:cNvCxnSpPr>
            <a:stCxn id="33" idx="2"/>
            <a:endCxn id="35" idx="0"/>
          </p:cNvCxnSpPr>
          <p:nvPr/>
        </p:nvCxnSpPr>
        <p:spPr>
          <a:xfrm>
            <a:off x="4953000" y="3356992"/>
            <a:ext cx="0" cy="4320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82338" y="34705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경고 및 제한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82338" y="416770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퇴출</a:t>
            </a:r>
          </a:p>
        </p:txBody>
      </p:sp>
      <p:cxnSp>
        <p:nvCxnSpPr>
          <p:cNvPr id="17" name="꺾인 연결선 16"/>
          <p:cNvCxnSpPr>
            <a:stCxn id="42" idx="1"/>
          </p:cNvCxnSpPr>
          <p:nvPr/>
        </p:nvCxnSpPr>
        <p:spPr>
          <a:xfrm rot="10800000">
            <a:off x="1690340" y="3653245"/>
            <a:ext cx="648071" cy="32444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2" idx="1"/>
            <a:endCxn id="46" idx="3"/>
          </p:cNvCxnSpPr>
          <p:nvPr/>
        </p:nvCxnSpPr>
        <p:spPr>
          <a:xfrm rot="10800000" flipV="1">
            <a:off x="1690338" y="3977684"/>
            <a:ext cx="648072" cy="37998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1" idx="2"/>
            <a:endCxn id="36" idx="0"/>
          </p:cNvCxnSpPr>
          <p:nvPr/>
        </p:nvCxnSpPr>
        <p:spPr>
          <a:xfrm rot="5400000">
            <a:off x="3695787" y="3900472"/>
            <a:ext cx="358959" cy="21554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2"/>
            <a:endCxn id="39" idx="0"/>
          </p:cNvCxnSpPr>
          <p:nvPr/>
        </p:nvCxnSpPr>
        <p:spPr>
          <a:xfrm rot="16200000" flipH="1">
            <a:off x="5804075" y="3947651"/>
            <a:ext cx="358960" cy="206111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6" idx="2"/>
            <a:endCxn id="31" idx="0"/>
          </p:cNvCxnSpPr>
          <p:nvPr/>
        </p:nvCxnSpPr>
        <p:spPr>
          <a:xfrm rot="16200000" flipH="1">
            <a:off x="3633429" y="4701717"/>
            <a:ext cx="483673" cy="21554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9" idx="2"/>
            <a:endCxn id="31" idx="0"/>
          </p:cNvCxnSpPr>
          <p:nvPr/>
        </p:nvCxnSpPr>
        <p:spPr>
          <a:xfrm rot="5400000">
            <a:off x="5741719" y="4748896"/>
            <a:ext cx="483672" cy="20611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82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956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3050" y="176755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관리자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계정 확인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시스템이 해당 로그인 정보가 관리자 계정인지 확인한다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시스템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관리자 계정 정보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확인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조회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사용자가 관리할 계정을 조회한다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사용자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정보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활동 정보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관리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해당 계정을 경고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제한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퇴출이 가능하다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조치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상태 정보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89339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게시물 조회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시스템이 해당 계정의 활동내역을 출력한다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시스템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게시물 목록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해당 계정의 게시물 목록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게시물 삭제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사용자가 해당 계정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ko-KR" altLang="en-US" sz="1000" baseline="0" dirty="0" err="1" smtClean="0"/>
                        <a:t>게시글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댓글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리뷰를 삭제한다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사용자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게시물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삭제할 게시물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284565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2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lang="ko-KR" altLang="en-US" sz="11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운동시설 정보관리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6522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운동시설업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상세정보를 수정할 수 있는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계정으로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되어있는지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운동시설을 검색하여 조회할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정보를 수정만 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시설기관에서 요청을 받아 수정하는 것도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권한을 통해 운동시설정보를 수정한다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7092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73050" y="1780805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841970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2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lang="ko-KR" altLang="en-US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운동시설 정보관리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수행의 시작/종료 31"/>
          <p:cNvSpPr/>
          <p:nvPr/>
        </p:nvSpPr>
        <p:spPr>
          <a:xfrm>
            <a:off x="3233997" y="2500885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</a:t>
            </a:r>
            <a:endParaRPr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정보관리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303528" y="5048404"/>
            <a:ext cx="1430677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운동시설</a:t>
            </a:r>
            <a:r>
              <a:rPr kumimoji="0"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수정</a:t>
            </a:r>
            <a:endParaRPr kumimoji="0" lang="ko-KR" altLang="en-US" sz="1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04820" y="3355023"/>
            <a:ext cx="1184400" cy="443551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>
              <a:defRPr/>
            </a:pP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>
              <a:defRPr/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>
              <a:defRPr/>
            </a:pP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2.4.2</a:t>
            </a:r>
          </a:p>
          <a:p>
            <a:pPr algn="ctr" defTabSz="762000">
              <a:defRPr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604" y="3309986"/>
            <a:ext cx="23477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 smtClean="0">
                <a:latin typeface="+mn-lt"/>
                <a:ea typeface="+mn-ea"/>
              </a:rPr>
              <a:t>N</a:t>
            </a: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08" y="394843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68" name="순서도: 수행의 시작/종료 67"/>
          <p:cNvSpPr/>
          <p:nvPr/>
        </p:nvSpPr>
        <p:spPr>
          <a:xfrm>
            <a:off x="6496866" y="5800213"/>
            <a:ext cx="1044000" cy="408308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</a:t>
            </a:r>
            <a:endParaRPr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정보관리 종료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43930" y="3260963"/>
            <a:ext cx="1224136" cy="600997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관리자 </a:t>
            </a:r>
            <a:endParaRPr kumimoji="0" lang="en-US" altLang="ko-KR" sz="1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계정 확인</a:t>
            </a:r>
            <a:endParaRPr kumimoji="0" lang="ko-KR" altLang="en-US" sz="1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61" name="Rectangle 6"/>
          <p:cNvSpPr>
            <a:spLocks noChangeArrowheads="1"/>
          </p:cNvSpPr>
          <p:nvPr/>
        </p:nvSpPr>
        <p:spPr bwMode="auto">
          <a:xfrm>
            <a:off x="6296651" y="4183012"/>
            <a:ext cx="1444432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정보확인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6"/>
          <p:cNvSpPr>
            <a:spLocks noChangeArrowheads="1"/>
          </p:cNvSpPr>
          <p:nvPr/>
        </p:nvSpPr>
        <p:spPr bwMode="auto">
          <a:xfrm>
            <a:off x="6297625" y="3317620"/>
            <a:ext cx="1448678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 정보 조회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AutoShape 8"/>
          <p:cNvSpPr>
            <a:spLocks noChangeArrowheads="1"/>
          </p:cNvSpPr>
          <p:nvPr/>
        </p:nvSpPr>
        <p:spPr bwMode="auto">
          <a:xfrm>
            <a:off x="3079227" y="4340171"/>
            <a:ext cx="1353541" cy="60099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>
              <a:defRPr/>
            </a:pPr>
            <a:r>
              <a:rPr lang="ko-KR" altLang="en-US" sz="1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운동시설업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>
              <a:defRPr/>
            </a:pP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2.1.1</a:t>
            </a:r>
          </a:p>
        </p:txBody>
      </p:sp>
      <p:cxnSp>
        <p:nvCxnSpPr>
          <p:cNvPr id="8" name="직선 화살표 연결선 7"/>
          <p:cNvCxnSpPr>
            <a:endCxn id="83" idx="0"/>
          </p:cNvCxnSpPr>
          <p:nvPr/>
        </p:nvCxnSpPr>
        <p:spPr>
          <a:xfrm>
            <a:off x="3755997" y="2860925"/>
            <a:ext cx="1" cy="400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3" idx="1"/>
          </p:cNvCxnSpPr>
          <p:nvPr/>
        </p:nvCxnSpPr>
        <p:spPr>
          <a:xfrm flipH="1">
            <a:off x="1989220" y="3561462"/>
            <a:ext cx="1154710" cy="15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82" idx="0"/>
          </p:cNvCxnSpPr>
          <p:nvPr/>
        </p:nvCxnSpPr>
        <p:spPr>
          <a:xfrm>
            <a:off x="3755997" y="3861960"/>
            <a:ext cx="1" cy="4782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82" idx="3"/>
            <a:endCxn id="181" idx="1"/>
          </p:cNvCxnSpPr>
          <p:nvPr/>
        </p:nvCxnSpPr>
        <p:spPr>
          <a:xfrm flipV="1">
            <a:off x="4432768" y="3507585"/>
            <a:ext cx="1864857" cy="113308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1" idx="0"/>
          </p:cNvCxnSpPr>
          <p:nvPr/>
        </p:nvCxnSpPr>
        <p:spPr>
          <a:xfrm>
            <a:off x="7018866" y="3697549"/>
            <a:ext cx="1" cy="485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3" idx="0"/>
          </p:cNvCxnSpPr>
          <p:nvPr/>
        </p:nvCxnSpPr>
        <p:spPr>
          <a:xfrm>
            <a:off x="7018866" y="4562941"/>
            <a:ext cx="1" cy="4854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3" idx="2"/>
            <a:endCxn id="68" idx="0"/>
          </p:cNvCxnSpPr>
          <p:nvPr/>
        </p:nvCxnSpPr>
        <p:spPr>
          <a:xfrm flipH="1">
            <a:off x="7018866" y="5428333"/>
            <a:ext cx="1" cy="3718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75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2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사이트 관리</a:t>
                      </a:r>
                      <a:endParaRPr lang="ko-KR" altLang="en-US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운동시설 정보관리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2164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확인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시스템이 해당 로그인 정보가 관리자 계정인지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시스템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정보</a:t>
                      </a:r>
                      <a:endParaRPr lang="en-US" altLang="ko-KR" sz="1000" dirty="0" smtClean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계정 확인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 조회 </a:t>
                      </a:r>
                      <a:endParaRPr kumimoji="0" lang="ko-KR" altLang="en-US" sz="1000" b="0" i="0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운동시설을 검색하여 조회한다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운동</a:t>
                      </a:r>
                      <a:r>
                        <a:rPr lang="ko-KR" altLang="en-US" sz="1000" baseline="0" dirty="0" smtClean="0"/>
                        <a:t> 시</a:t>
                      </a:r>
                      <a:r>
                        <a:rPr lang="ko-KR" altLang="en-US" sz="1000" dirty="0" smtClean="0"/>
                        <a:t>설</a:t>
                      </a:r>
                      <a:endParaRPr lang="en-US" altLang="ko-KR" sz="1000" dirty="0" smtClean="0"/>
                    </a:p>
                    <a:p>
                      <a:pPr algn="ctr"/>
                      <a:r>
                        <a:rPr lang="ko-KR" altLang="en-US" sz="1000" dirty="0" smtClean="0"/>
                        <a:t>정보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운동시설 상세페이지</a:t>
                      </a:r>
                      <a:endParaRPr lang="en-US" altLang="ko-KR" sz="1000" dirty="0" smtClean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운동시설 정보 수정 </a:t>
                      </a:r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운동시설 정보를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관리자</a:t>
                      </a:r>
                      <a:endParaRPr lang="ko-KR" altLang="en-US" sz="1000" b="1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운동시설 상세페이지</a:t>
                      </a:r>
                      <a:endParaRPr lang="en-US" altLang="ko-KR" sz="1000" smtClean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수정 내용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 smtClean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918367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848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67558"/>
          <a:ext cx="9361041" cy="458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2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Flow Chart</a:t>
            </a:r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304928" y="212465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>
                <a:solidFill>
                  <a:srgbClr val="000000"/>
                </a:solidFill>
                <a:latin typeface="Arial"/>
                <a:ea typeface="맑은 고딕"/>
              </a:rPr>
              <a:t>운동시설 검색 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>
          <a:xfrm>
            <a:off x="4862407" y="412377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/>
                <a:ea typeface="맑은 고딕"/>
              </a:rPr>
              <a:t>3</a:t>
            </a:r>
            <a:r>
              <a:rPr kumimoji="0" lang="en-US" altLang="ko-KR" sz="9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아이콘 및 이름 지도에 표시</a:t>
            </a:r>
          </a:p>
        </p:txBody>
      </p:sp>
      <p:graphicFrame>
        <p:nvGraphicFramePr>
          <p:cNvPr id="10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8585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조회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운동시설업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6"/>
          <p:cNvSpPr>
            <a:spLocks noChangeArrowheads="1"/>
          </p:cNvSpPr>
          <p:nvPr/>
        </p:nvSpPr>
        <p:spPr>
          <a:xfrm>
            <a:off x="4862407" y="482579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/>
                <a:ea typeface="맑은 고딕"/>
              </a:rPr>
              <a:t>4</a:t>
            </a:r>
            <a:r>
              <a:rPr kumimoji="0" lang="en-US" altLang="ko-KR" sz="9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운동시설 목록 생성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25598" y="3159122"/>
            <a:ext cx="504056" cy="21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>
                <a:latin typeface="+mj-ea"/>
                <a:ea typeface="+mj-ea"/>
              </a:rPr>
              <a:t>검색창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56642" y="3155344"/>
            <a:ext cx="648072" cy="21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dirty="0">
                <a:latin typeface="+mj-ea"/>
                <a:ea typeface="+mj-ea"/>
              </a:rPr>
              <a:t>카테고리</a:t>
            </a:r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>
          <a:xfrm>
            <a:off x="2324084" y="4310553"/>
            <a:ext cx="1038026" cy="45169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900" b="0" dirty="0">
                <a:latin typeface="+mn-lt"/>
                <a:ea typeface="+mn-ea"/>
              </a:rPr>
              <a:t>5.</a:t>
            </a:r>
            <a:r>
              <a:rPr lang="ko-KR" altLang="en-US" sz="900" b="0" dirty="0">
                <a:latin typeface="+mn-lt"/>
                <a:ea typeface="+mn-ea"/>
              </a:rPr>
              <a:t>운동시설 선택</a:t>
            </a: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>
          <a:xfrm>
            <a:off x="3141968" y="529485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>
                <a:solidFill>
                  <a:srgbClr val="000000"/>
                </a:solidFill>
                <a:latin typeface="Arial"/>
                <a:ea typeface="맑은 고딕"/>
              </a:rPr>
              <a:t>6</a:t>
            </a:r>
            <a:r>
              <a:rPr kumimoji="0" lang="en-US" altLang="ko-KR" sz="900" b="0" i="0" u="none" strike="noStrike" kern="0" cap="none" spc="0" normalizeH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i="0" u="none" strike="noStrike" kern="0" cap="none" spc="0" normalizeH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상세페이지 조회</a:t>
            </a: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>
          <a:xfrm>
            <a:off x="2360712" y="596760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i="0" u="none" strike="noStrike" kern="0" cap="none" spc="0" normalizeH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즐겨찾기 추가</a:t>
            </a:r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>
          <a:xfrm>
            <a:off x="3840608" y="5949280"/>
            <a:ext cx="824360" cy="36004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dirty="0" err="1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리뷰관리</a:t>
            </a:r>
            <a:endParaRPr kumimoji="0" lang="ko-KR" altLang="en-US" sz="1100" b="0" i="0" u="none" strike="noStrike" kern="0" cap="none" spc="0" normalizeH="0" dirty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2.3.3</a:t>
            </a:r>
          </a:p>
        </p:txBody>
      </p:sp>
      <p:sp>
        <p:nvSpPr>
          <p:cNvPr id="145" name="Rectangle 6"/>
          <p:cNvSpPr>
            <a:spLocks noChangeArrowheads="1"/>
          </p:cNvSpPr>
          <p:nvPr/>
        </p:nvSpPr>
        <p:spPr>
          <a:xfrm>
            <a:off x="2992532" y="346573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/>
                <a:ea typeface="맑은 고딕"/>
              </a:rPr>
              <a:t>2</a:t>
            </a:r>
            <a:r>
              <a:rPr kumimoji="0" lang="en-US" altLang="ko-KR" sz="90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i="0" u="none" strike="noStrike" kern="0" cap="none" spc="0" normalizeH="0" dirty="0" err="1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즐겨찾기</a:t>
            </a:r>
            <a:r>
              <a:rPr kumimoji="0" lang="ko-KR" altLang="en-US" sz="900" b="0" i="0" u="none" strike="noStrike" kern="0" cap="none" spc="0" normalizeH="0" dirty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 목록 선택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604716" y="2571800"/>
            <a:ext cx="648072" cy="21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dirty="0" err="1">
                <a:latin typeface="+mj-ea"/>
                <a:ea typeface="+mj-ea"/>
              </a:rPr>
              <a:t>즐겨찾기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>
          <a:xfrm>
            <a:off x="4238383" y="2573407"/>
            <a:ext cx="1038026" cy="45169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1.</a:t>
            </a:r>
            <a:r>
              <a:rPr lang="ko-KR" altLang="en-US" sz="900" b="0" dirty="0" smtClean="0">
                <a:latin typeface="+mn-lt"/>
                <a:ea typeface="+mn-ea"/>
              </a:rPr>
              <a:t>검색 방법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선택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>
          <a:xfrm>
            <a:off x="4272933" y="347268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/>
                <a:ea typeface="맑은 고딕"/>
              </a:rPr>
              <a:t>2</a:t>
            </a:r>
            <a:r>
              <a:rPr kumimoji="0" lang="en-US" altLang="ko-KR" sz="90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i="0" u="none" strike="noStrike" kern="0" cap="none" spc="0" normalizeH="0" dirty="0" err="1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운동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시설</a:t>
            </a:r>
            <a:r>
              <a:rPr kumimoji="0" lang="ko-KR" altLang="en-US" sz="900" b="0" i="0" u="none" strike="noStrike" kern="0" cap="none" spc="0" normalizeH="0" dirty="0" err="1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명</a:t>
            </a:r>
            <a:r>
              <a:rPr kumimoji="0" lang="ko-KR" altLang="en-US" sz="90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 검색</a:t>
            </a:r>
            <a:endParaRPr kumimoji="0" lang="ko-KR" altLang="en-US" sz="900" b="0" i="0" u="none" strike="noStrike" kern="0" cap="none" spc="0" normalizeH="0" dirty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>
          <a:xfrm>
            <a:off x="5557720" y="346574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/>
                <a:ea typeface="맑은 고딕"/>
              </a:rPr>
              <a:t>2</a:t>
            </a:r>
            <a:r>
              <a:rPr kumimoji="0" lang="en-US" altLang="ko-KR" sz="90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카테고리 선택</a:t>
            </a:r>
            <a:endParaRPr kumimoji="0" lang="ko-KR" altLang="en-US" sz="900" b="0" i="0" u="none" strike="noStrike" kern="0" cap="none" spc="0" normalizeH="0" dirty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cxnSp>
        <p:nvCxnSpPr>
          <p:cNvPr id="3" name="직선 화살표 연결선 2"/>
          <p:cNvCxnSpPr>
            <a:stCxn id="5" idx="2"/>
          </p:cNvCxnSpPr>
          <p:nvPr/>
        </p:nvCxnSpPr>
        <p:spPr>
          <a:xfrm flipH="1">
            <a:off x="4757396" y="2420888"/>
            <a:ext cx="2903" cy="1792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45" idx="1"/>
            <a:endCxn id="118" idx="0"/>
          </p:cNvCxnSpPr>
          <p:nvPr/>
        </p:nvCxnSpPr>
        <p:spPr>
          <a:xfrm rot="10800000" flipV="1">
            <a:off x="2843098" y="3600593"/>
            <a:ext cx="149435" cy="70996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7" idx="2"/>
            <a:endCxn id="60" idx="0"/>
          </p:cNvCxnSpPr>
          <p:nvPr/>
        </p:nvCxnSpPr>
        <p:spPr>
          <a:xfrm>
            <a:off x="5346042" y="4393479"/>
            <a:ext cx="0" cy="43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0" idx="1"/>
            <a:endCxn id="118" idx="3"/>
          </p:cNvCxnSpPr>
          <p:nvPr/>
        </p:nvCxnSpPr>
        <p:spPr>
          <a:xfrm rot="10800000">
            <a:off x="3362111" y="4536399"/>
            <a:ext cx="1500297" cy="42424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122" idx="1"/>
          </p:cNvCxnSpPr>
          <p:nvPr/>
        </p:nvCxnSpPr>
        <p:spPr>
          <a:xfrm rot="16200000" flipH="1">
            <a:off x="2642468" y="4930204"/>
            <a:ext cx="700129" cy="2988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22" idx="2"/>
            <a:endCxn id="140" idx="0"/>
          </p:cNvCxnSpPr>
          <p:nvPr/>
        </p:nvCxnSpPr>
        <p:spPr>
          <a:xfrm rot="5400000">
            <a:off x="3033452" y="5375453"/>
            <a:ext cx="403047" cy="78125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22" idx="2"/>
            <a:endCxn id="143" idx="0"/>
          </p:cNvCxnSpPr>
          <p:nvPr/>
        </p:nvCxnSpPr>
        <p:spPr>
          <a:xfrm rot="16200000" flipH="1">
            <a:off x="3746834" y="5443326"/>
            <a:ext cx="384722" cy="62718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2"/>
            <a:endCxn id="57" idx="0"/>
          </p:cNvCxnSpPr>
          <p:nvPr/>
        </p:nvCxnSpPr>
        <p:spPr>
          <a:xfrm>
            <a:off x="4756568" y="3742388"/>
            <a:ext cx="589474" cy="381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2"/>
            <a:endCxn id="57" idx="0"/>
          </p:cNvCxnSpPr>
          <p:nvPr/>
        </p:nvCxnSpPr>
        <p:spPr>
          <a:xfrm flipH="1">
            <a:off x="5346042" y="3735447"/>
            <a:ext cx="695313" cy="3883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9" idx="3"/>
            <a:endCxn id="31" idx="0"/>
          </p:cNvCxnSpPr>
          <p:nvPr/>
        </p:nvCxnSpPr>
        <p:spPr>
          <a:xfrm>
            <a:off x="5276409" y="2799253"/>
            <a:ext cx="764946" cy="66648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9" idx="2"/>
            <a:endCxn id="30" idx="0"/>
          </p:cNvCxnSpPr>
          <p:nvPr/>
        </p:nvCxnSpPr>
        <p:spPr>
          <a:xfrm flipH="1">
            <a:off x="4756568" y="3025098"/>
            <a:ext cx="828" cy="447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10"/>
          <p:cNvSpPr>
            <a:spLocks noChangeArrowheads="1"/>
          </p:cNvSpPr>
          <p:nvPr/>
        </p:nvSpPr>
        <p:spPr bwMode="auto">
          <a:xfrm>
            <a:off x="8144363" y="5586605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운동시설 정보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8144363" y="4695940"/>
            <a:ext cx="1066800" cy="52941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운동시설 정보</a:t>
            </a:r>
            <a:endParaRPr kumimoji="0" lang="en-US" altLang="ko-KR" sz="11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9" name="꺾인 연결선 118"/>
          <p:cNvCxnSpPr>
            <a:stCxn id="101" idx="4"/>
            <a:endCxn id="100" idx="0"/>
          </p:cNvCxnSpPr>
          <p:nvPr/>
        </p:nvCxnSpPr>
        <p:spPr>
          <a:xfrm>
            <a:off x="9211163" y="4960646"/>
            <a:ext cx="12700" cy="816459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10"/>
          <p:cNvSpPr>
            <a:spLocks noChangeArrowheads="1"/>
          </p:cNvSpPr>
          <p:nvPr/>
        </p:nvSpPr>
        <p:spPr bwMode="auto">
          <a:xfrm>
            <a:off x="8078650" y="2988835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>
          <a:xfrm>
            <a:off x="1976298" y="2564111"/>
            <a:ext cx="1038026" cy="45169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로그인 상태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algn="ctr"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확인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>
          <a:xfrm>
            <a:off x="564849" y="2607020"/>
            <a:ext cx="824360" cy="36004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로그인</a:t>
            </a:r>
            <a:endParaRPr kumimoji="0" lang="ko-KR" altLang="en-US" sz="1100" b="0" i="0" u="none" strike="noStrike" kern="0" cap="none" spc="0" normalizeH="0" dirty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</a:rPr>
              <a:t>2.4.2</a:t>
            </a:r>
            <a:endParaRPr kumimoji="0" lang="en-US" altLang="ko-KR" sz="1100" b="0" i="0" u="none" strike="noStrike" kern="0" cap="none" spc="0" normalizeH="0" dirty="0"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cxnSp>
        <p:nvCxnSpPr>
          <p:cNvPr id="13" name="꺾인 연결선 12"/>
          <p:cNvCxnSpPr>
            <a:stCxn id="41" idx="2"/>
            <a:endCxn id="145" idx="0"/>
          </p:cNvCxnSpPr>
          <p:nvPr/>
        </p:nvCxnSpPr>
        <p:spPr>
          <a:xfrm rot="16200000" flipH="1">
            <a:off x="2760771" y="2750342"/>
            <a:ext cx="449937" cy="98085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9" idx="1"/>
            <a:endCxn id="41" idx="3"/>
          </p:cNvCxnSpPr>
          <p:nvPr/>
        </p:nvCxnSpPr>
        <p:spPr>
          <a:xfrm flipH="1" flipV="1">
            <a:off x="3014324" y="2789957"/>
            <a:ext cx="1224059" cy="92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1"/>
            <a:endCxn id="44" idx="3"/>
          </p:cNvCxnSpPr>
          <p:nvPr/>
        </p:nvCxnSpPr>
        <p:spPr>
          <a:xfrm flipH="1" flipV="1">
            <a:off x="1389209" y="2787040"/>
            <a:ext cx="587089" cy="29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36917" y="3010073"/>
            <a:ext cx="648072" cy="21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 smtClean="0">
                <a:latin typeface="+mj-ea"/>
                <a:ea typeface="+mj-ea"/>
              </a:rPr>
              <a:t>Y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02659" y="2579365"/>
            <a:ext cx="478035" cy="21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j-ea"/>
                <a:ea typeface="+mj-ea"/>
              </a:rPr>
              <a:t>N</a:t>
            </a:r>
            <a:endParaRPr lang="ko-KR" altLang="en-US" sz="800" dirty="0">
              <a:latin typeface="+mj-ea"/>
              <a:ea typeface="+mj-ea"/>
            </a:endParaRPr>
          </a:p>
        </p:txBody>
      </p:sp>
      <p:cxnSp>
        <p:nvCxnSpPr>
          <p:cNvPr id="47" name="꺾인 연결선 46"/>
          <p:cNvCxnSpPr>
            <a:stCxn id="134" idx="0"/>
            <a:endCxn id="101" idx="4"/>
          </p:cNvCxnSpPr>
          <p:nvPr/>
        </p:nvCxnSpPr>
        <p:spPr>
          <a:xfrm>
            <a:off x="9145450" y="3179335"/>
            <a:ext cx="65713" cy="1781311"/>
          </a:xfrm>
          <a:prstGeom prst="bentConnector3">
            <a:avLst>
              <a:gd name="adj1" fmla="val 44787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1" idx="2"/>
            <a:endCxn id="57" idx="3"/>
          </p:cNvCxnSpPr>
          <p:nvPr/>
        </p:nvCxnSpPr>
        <p:spPr>
          <a:xfrm rot="10800000">
            <a:off x="5829677" y="4258626"/>
            <a:ext cx="2314686" cy="70202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01" idx="2"/>
            <a:endCxn id="60" idx="3"/>
          </p:cNvCxnSpPr>
          <p:nvPr/>
        </p:nvCxnSpPr>
        <p:spPr>
          <a:xfrm rot="10800000" flipV="1">
            <a:off x="5829677" y="4960645"/>
            <a:ext cx="2314686" cy="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122" idx="3"/>
          </p:cNvCxnSpPr>
          <p:nvPr/>
        </p:nvCxnSpPr>
        <p:spPr>
          <a:xfrm rot="10800000" flipV="1">
            <a:off x="4109239" y="4960645"/>
            <a:ext cx="4035125" cy="4690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34" idx="3"/>
            <a:endCxn id="57" idx="3"/>
          </p:cNvCxnSpPr>
          <p:nvPr/>
        </p:nvCxnSpPr>
        <p:spPr>
          <a:xfrm flipH="1">
            <a:off x="5829677" y="3179335"/>
            <a:ext cx="2248973" cy="10792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53134"/>
              </p:ext>
            </p:extLst>
          </p:nvPr>
        </p:nvGraphicFramePr>
        <p:xfrm>
          <a:off x="272481" y="635749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 정보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운동시설업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544858"/>
          <a:ext cx="9361041" cy="52922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명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설명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수행주체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Input Data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 방법 선택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원하는 검색방식을 선택한다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 방법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 방법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006199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2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카테고리 선택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카테고리 선택을 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카테고리 정보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분류된 운동시설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운동시설명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운동시설명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검색을 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검색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단어 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분류된 운동시설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즐겨찾기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등록한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즐겨찾기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목록 중 운동시설을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정보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정보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상세페이지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지도에 위치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시스템에게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운동시설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위치 표시를 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분류된 운동시설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정보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지도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 리스트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시스템에게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운동시설 리스트를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분류된 운동시설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정보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사용자가 운동시설을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사용자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선택된 운동시설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정보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상세페이지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상세페이지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시스템에게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운동시설 상세페이지를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운동시설 정보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상세페이지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Step </a:t>
            </a:r>
            <a:r>
              <a:rPr lang="ko-KR" altLang="en-US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3024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1483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 기록 저장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97072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자신의 운동 정보를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삭제함으로써 개인의 운동 기록을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형태로 화면이 구성된다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캘린더에 저장한 모든 정보를 조회한다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 기록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회원의 운동 여부를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Y/N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체크한다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선택적으로 운동 관련 사진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인바디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측정 자료 사진 등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업로드한다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선택적으로 운동 관련 특이사항을 입력한다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회원에게 개인 운동 기록 공간을 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형식으로 정보를 저장하고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제공한다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1425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04928" y="2312608"/>
            <a:ext cx="1194832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407" y="3940803"/>
            <a:ext cx="1395873" cy="3436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 조회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15" y="4810604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 기록 저장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4110255" y="3080576"/>
            <a:ext cx="1584176" cy="58856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상태 확인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27" y="3107882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470" y="367170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407" y="4817620"/>
            <a:ext cx="1395873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299" y="4810604"/>
            <a:ext cx="1397931" cy="3261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캘린더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삭제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304928" y="5698308"/>
            <a:ext cx="1194832" cy="50405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완료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1784648" y="3126640"/>
            <a:ext cx="1294930" cy="484248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2.4.2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5" idx="2"/>
            <a:endCxn id="53" idx="0"/>
          </p:cNvCxnSpPr>
          <p:nvPr/>
        </p:nvCxnSpPr>
        <p:spPr>
          <a:xfrm flipH="1">
            <a:off x="4902343" y="2816664"/>
            <a:ext cx="1" cy="2639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3" idx="1"/>
            <a:endCxn id="34" idx="3"/>
          </p:cNvCxnSpPr>
          <p:nvPr/>
        </p:nvCxnSpPr>
        <p:spPr>
          <a:xfrm flipH="1" flipV="1">
            <a:off x="3079578" y="3368764"/>
            <a:ext cx="1030677" cy="60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0"/>
          </p:cNvCxnSpPr>
          <p:nvPr/>
        </p:nvCxnSpPr>
        <p:spPr>
          <a:xfrm>
            <a:off x="4902343" y="3669143"/>
            <a:ext cx="1" cy="271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29" idx="0"/>
          </p:cNvCxnSpPr>
          <p:nvPr/>
        </p:nvCxnSpPr>
        <p:spPr>
          <a:xfrm>
            <a:off x="4902344" y="4284460"/>
            <a:ext cx="0" cy="5331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19" idx="0"/>
          </p:cNvCxnSpPr>
          <p:nvPr/>
        </p:nvCxnSpPr>
        <p:spPr>
          <a:xfrm rot="5400000">
            <a:off x="3521826" y="3430086"/>
            <a:ext cx="526144" cy="22348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31" idx="0"/>
          </p:cNvCxnSpPr>
          <p:nvPr/>
        </p:nvCxnSpPr>
        <p:spPr>
          <a:xfrm rot="16200000" flipH="1">
            <a:off x="5757232" y="3429571"/>
            <a:ext cx="526144" cy="223592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2" idx="0"/>
          </p:cNvCxnSpPr>
          <p:nvPr/>
        </p:nvCxnSpPr>
        <p:spPr>
          <a:xfrm>
            <a:off x="4902343" y="5143804"/>
            <a:ext cx="1" cy="5545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9" idx="2"/>
            <a:endCxn id="32" idx="0"/>
          </p:cNvCxnSpPr>
          <p:nvPr/>
        </p:nvCxnSpPr>
        <p:spPr>
          <a:xfrm rot="16200000" flipH="1">
            <a:off x="3504138" y="4300102"/>
            <a:ext cx="561520" cy="22348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32" idx="0"/>
          </p:cNvCxnSpPr>
          <p:nvPr/>
        </p:nvCxnSpPr>
        <p:spPr>
          <a:xfrm rot="5400000">
            <a:off x="5739545" y="4299588"/>
            <a:ext cx="561520" cy="223592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498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3968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 기록 저장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7854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상태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시스템이 로그인 상태를 확인한다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시스템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 정보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로그인 상태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캘린더와 저장한 운동 기록 정보를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정보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새로운 운동 기록을 저장한다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새로운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운동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운동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정보 수정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저장된 운동 기록을 수정한다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운동 기록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정보 삭제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저장된 운동 기록을 삭제한다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운동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삭제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1721596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6998"/>
              </p:ext>
            </p:extLst>
          </p:nvPr>
        </p:nvGraphicFramePr>
        <p:xfrm>
          <a:off x="273050" y="692696"/>
          <a:ext cx="9359900" cy="781812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Heal-lo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91957"/>
              </p:ext>
            </p:extLst>
          </p:nvPr>
        </p:nvGraphicFramePr>
        <p:xfrm>
          <a:off x="273050" y="1546516"/>
          <a:ext cx="9359900" cy="5085711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243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0" lang="ko-KR" altLang="en-US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개요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통해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다양한 정보를 공유할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 있는 프로세스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AutoNum type="arabicParenR"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관리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일반회원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관리자 모두 사용 가능한 프로세스이다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관리자의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공지사항 명목이다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관한 권한을 얻기 전에 로그인 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상태가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아닐 시 로그인 화면으로 넘어간다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등록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작성하는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목적별로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선택해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작성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.)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상세 조회</a:t>
                      </a:r>
                      <a:endParaRPr kumimoji="0" lang="en-US" altLang="ko-KR" sz="1000" b="0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내용을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수정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자신의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수정할 수 있는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삭제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자신의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삭제할 수 있는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    자신의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달린 댓글을 함께 </a:t>
                      </a:r>
                      <a:r>
                        <a:rPr kumimoji="0" lang="ko-KR" altLang="en-US" sz="10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삭제시킨다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316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(As-Is)</a:t>
                      </a:r>
                      <a:endParaRPr kumimoji="0" lang="en-US" altLang="ko-KR" sz="1100" b="1" i="0" u="sng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통해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상호 간에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정보공유가 가능하다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26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62162</TotalTime>
  <Words>3851</Words>
  <Application>Microsoft Office PowerPoint</Application>
  <PresentationFormat>A4 용지(210x297mm)</PresentationFormat>
  <Paragraphs>1440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Optima</vt:lpstr>
      <vt:lpstr>굴림</vt:lpstr>
      <vt:lpstr>Malgun Gothic</vt:lpstr>
      <vt:lpstr>Malgun Gothic</vt:lpstr>
      <vt:lpstr>Arial</vt:lpstr>
      <vt:lpstr>Symbol</vt:lpstr>
      <vt:lpstr>Wingdings</vt:lpstr>
      <vt:lpstr>Office 테마</vt:lpstr>
      <vt:lpstr>프로세스 설계서</vt:lpstr>
      <vt:lpstr>프로세스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5767</cp:revision>
  <dcterms:created xsi:type="dcterms:W3CDTF">2007-10-15T08:30:37Z</dcterms:created>
  <dcterms:modified xsi:type="dcterms:W3CDTF">2022-07-06T00:38:02Z</dcterms:modified>
</cp:coreProperties>
</file>