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7" r:id="rId2"/>
    <p:sldId id="469" r:id="rId3"/>
    <p:sldId id="470" r:id="rId4"/>
    <p:sldId id="471" r:id="rId5"/>
    <p:sldId id="472" r:id="rId6"/>
    <p:sldId id="473" r:id="rId7"/>
    <p:sldId id="474" r:id="rId8"/>
    <p:sldId id="276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9" autoAdjust="0"/>
    <p:restoredTop sz="94438" autoAdjust="0"/>
  </p:normalViewPr>
  <p:slideViewPr>
    <p:cSldViewPr snapToGrid="0">
      <p:cViewPr varScale="1">
        <p:scale>
          <a:sx n="96" d="100"/>
          <a:sy n="96" d="100"/>
        </p:scale>
        <p:origin x="666" y="96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자바프로그래밍 </a:t>
            </a:r>
            <a:r>
              <a:rPr lang="ko-KR" altLang="en-US" dirty="0" err="1"/>
              <a:t>첫시간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705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59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9A41333-C986-4AC6-9EA5-5A3377DC91C6}" type="datetime1">
              <a:rPr lang="ko-KR" altLang="en-US" smtClean="0"/>
              <a:t>2022-08-17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462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2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2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720091"/>
            <a:ext cx="8639908" cy="5733097"/>
          </a:xfrm>
          <a:prstGeom prst="rect">
            <a:avLst/>
          </a:prstGeom>
        </p:spPr>
        <p:txBody>
          <a:bodyPr lIns="0" tIns="0" rIns="0" bIns="0"/>
          <a:lstStyle>
            <a:lvl1pPr marL="285750" indent="-285750" defTabSz="360000">
              <a:lnSpc>
                <a:spcPct val="140000"/>
              </a:lnSpc>
              <a:buFont typeface="Wingdings" panose="05000000000000000000" pitchFamily="2" charset="2"/>
              <a:buChar char="Ø"/>
              <a:defRPr sz="1600" b="1" baseline="0">
                <a:latin typeface="+mj-ea"/>
                <a:ea typeface="+mj-ea"/>
              </a:defRPr>
            </a:lvl1pPr>
            <a:lvl2pPr marL="542925" indent="-277813" defTabSz="360000">
              <a:lnSpc>
                <a:spcPct val="140000"/>
              </a:lnSpc>
              <a:buFont typeface="Wingdings" panose="05000000000000000000" pitchFamily="2" charset="2"/>
              <a:buChar char="ü"/>
              <a:defRPr sz="1400" b="0">
                <a:latin typeface="+mj-ea"/>
                <a:ea typeface="+mj-ea"/>
              </a:defRPr>
            </a:lvl2pPr>
            <a:lvl3pPr marL="808038" indent="-265113" defTabSz="360000">
              <a:lnSpc>
                <a:spcPct val="140000"/>
              </a:lnSpc>
              <a:buFont typeface="Wingdings" panose="05000000000000000000" pitchFamily="2" charset="2"/>
              <a:buChar char="§"/>
              <a:defRPr sz="1400" b="0">
                <a:latin typeface="+mj-ea"/>
                <a:ea typeface="+mj-ea"/>
              </a:defRPr>
            </a:lvl3pPr>
            <a:lvl4pPr marL="1073150" indent="-265113" defTabSz="360000">
              <a:lnSpc>
                <a:spcPct val="140000"/>
              </a:lnSpc>
              <a:buFont typeface="맑은 고딕" panose="020B0503020000020004" pitchFamily="50" charset="-127"/>
              <a:buChar char="­"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</a:p>
          <a:p>
            <a:pPr lvl="1"/>
            <a:r>
              <a:rPr lang="ko-KR" altLang="en-US" dirty="0"/>
              <a:t>세부</a:t>
            </a:r>
            <a:r>
              <a:rPr lang="en-US" altLang="ko-KR" dirty="0"/>
              <a:t>1</a:t>
            </a:r>
          </a:p>
          <a:p>
            <a:pPr lvl="2"/>
            <a:r>
              <a:rPr lang="ko-KR" altLang="en-US" dirty="0"/>
              <a:t>세부</a:t>
            </a:r>
            <a:r>
              <a:rPr lang="en-US" altLang="ko-KR" dirty="0"/>
              <a:t>2</a:t>
            </a:r>
          </a:p>
          <a:p>
            <a:pPr lvl="3"/>
            <a:r>
              <a:rPr lang="ko-KR" altLang="en-US" dirty="0"/>
              <a:t>세부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8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1628775"/>
            <a:ext cx="8639908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8" y="692153"/>
            <a:ext cx="8639908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baseline="0">
                <a:latin typeface="Arial" pitchFamily="34" charset="0"/>
                <a:ea typeface="맑은 고딕" pitchFamily="50" charset="-127"/>
              </a:defRPr>
            </a:lvl1pPr>
            <a:lvl2pPr marL="355605" indent="-173040">
              <a:buFont typeface="Wingdings" pitchFamily="2" charset="2"/>
              <a:buChar char="§"/>
              <a:defRPr sz="1600" b="1"/>
            </a:lvl2pPr>
            <a:lvl3pPr marL="538170" indent="-182566">
              <a:buFont typeface="Arial" pitchFamily="34" charset="0"/>
              <a:buChar char="•"/>
              <a:defRPr sz="1600" b="1"/>
            </a:lvl3pPr>
            <a:lvl4pPr marL="720734" indent="-182566">
              <a:defRPr sz="1600" b="1"/>
            </a:lvl4pPr>
            <a:lvl5pPr marL="892186" indent="-171452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1006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43215" y="1628800"/>
            <a:ext cx="3988136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5" indent="-355605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 baseline="0">
                <a:latin typeface="Arial" pitchFamily="34" charset="0"/>
                <a:ea typeface="맑은 고딕" pitchFamily="50" charset="-127"/>
              </a:defRPr>
            </a:lvl1pPr>
            <a:lvl2pPr marL="523882" indent="-25559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 baseline="0">
                <a:latin typeface="Arial" pitchFamily="34" charset="0"/>
                <a:ea typeface="맑은 고딕" pitchFamily="50" charset="-127"/>
              </a:defRPr>
            </a:lvl2pPr>
            <a:lvl3pPr marL="806460" indent="-26829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 baseline="0">
                <a:latin typeface="Arial" pitchFamily="34" charset="0"/>
                <a:ea typeface="맑은 고딕" pitchFamily="50" charset="-127"/>
              </a:defRPr>
            </a:lvl3pPr>
            <a:lvl4pPr marL="989025" indent="-182566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4pPr>
            <a:lvl5pPr marL="1162064" indent="-17304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 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 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 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  <p:sp>
        <p:nvSpPr>
          <p:cNvPr id="11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err="1"/>
              <a:t>과정명을</a:t>
            </a:r>
            <a:r>
              <a:rPr lang="ko-KR" altLang="en-US" dirty="0"/>
              <a:t>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24263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1567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24263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>
                <a:latin typeface="+mj-ea"/>
                <a:ea typeface="+mj-ea"/>
              </a:rPr>
              <a:t>개정 이력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28504794"/>
              </p:ext>
            </p:extLst>
          </p:nvPr>
        </p:nvGraphicFramePr>
        <p:xfrm>
          <a:off x="252048" y="908730"/>
          <a:ext cx="8639909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5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6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198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승인자</a:t>
                      </a:r>
                      <a:endParaRPr kumimoji="0" lang="ko-KR" altLang="en-US" sz="1200" b="1" i="0" u="none" strike="noStrike" cap="none" spc="20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2018.01.0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u="none" strike="noStrike" cap="none" spc="200" normalizeH="0" baseline="0" dirty="0">
                          <a:ln>
                            <a:noFill/>
                          </a:ln>
                          <a:effectLst/>
                        </a:rPr>
                        <a:t>이상학</a:t>
                      </a:r>
                      <a:endParaRPr kumimoji="0" lang="ko-KR" altLang="en-US" sz="1200" b="0" i="0" u="none" strike="noStrike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80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685800" y="2133600"/>
            <a:ext cx="777533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5" name="Line 41"/>
          <p:cNvSpPr>
            <a:spLocks noChangeShapeType="1"/>
          </p:cNvSpPr>
          <p:nvPr userDrawn="1"/>
        </p:nvSpPr>
        <p:spPr bwMode="auto">
          <a:xfrm>
            <a:off x="685800" y="3886200"/>
            <a:ext cx="777533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660593" y="4511675"/>
            <a:ext cx="7833076" cy="1060450"/>
          </a:xfrm>
          <a:prstGeom prst="rect">
            <a:avLst/>
          </a:prstGeom>
          <a:ln w="9525">
            <a:prstDash val="solid"/>
          </a:ln>
        </p:spPr>
        <p:txBody>
          <a:bodyPr/>
          <a:lstStyle>
            <a:lvl1pPr algn="ctr">
              <a:buNone/>
              <a:defRPr sz="2000" b="1"/>
            </a:lvl1pPr>
          </a:lstStyle>
          <a:p>
            <a:r>
              <a:rPr lang="en-US" altLang="en-US" dirty="0"/>
              <a:t>Click to edit Master subtitle style</a:t>
            </a:r>
          </a:p>
          <a:p>
            <a:r>
              <a:rPr lang="en-US" altLang="en-US" dirty="0"/>
              <a:t>Date (style: YYYY.MM.DD.)</a:t>
            </a: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 flipV="1">
            <a:off x="0" y="6237291"/>
            <a:ext cx="9144000" cy="1936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>
            <a:lvl1pPr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 sz="1400"/>
          </a:p>
        </p:txBody>
      </p:sp>
      <p:pic>
        <p:nvPicPr>
          <p:cNvPr id="11" name="Picture 6" descr="title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279" y="188913"/>
            <a:ext cx="3256084" cy="302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351119" y="2317751"/>
            <a:ext cx="6364375" cy="1281113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95000"/>
              </a:lnSpc>
              <a:defRPr sz="36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87764" y="6211096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4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0" r:id="rId4"/>
    <p:sldLayoutId id="2147483651" r:id="rId5"/>
    <p:sldLayoutId id="2147483652" r:id="rId6"/>
    <p:sldLayoutId id="2147483653" r:id="rId7"/>
  </p:sldLayoutIdLst>
  <p:hf sldNum="0" hdr="0" ftr="0" dt="0"/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sz="quarter"/>
          </p:nvPr>
        </p:nvSpPr>
        <p:spPr>
          <a:xfrm>
            <a:off x="1185591" y="2284702"/>
            <a:ext cx="6438082" cy="73392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ko-KR" altLang="en-US" sz="4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심화학습 과제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"/>
          </p:nvPr>
        </p:nvSpPr>
        <p:spPr>
          <a:xfrm>
            <a:off x="4167963" y="4511675"/>
            <a:ext cx="4325706" cy="1060450"/>
          </a:xfrm>
        </p:spPr>
        <p:txBody>
          <a:bodyPr/>
          <a:lstStyle/>
          <a:p>
            <a:pPr algn="r"/>
            <a:r>
              <a:rPr lang="ko-KR" altLang="en-US" dirty="0"/>
              <a:t>홍길동</a:t>
            </a:r>
          </a:p>
        </p:txBody>
      </p:sp>
      <p:sp>
        <p:nvSpPr>
          <p:cNvPr id="5" name="부제목 3"/>
          <p:cNvSpPr txBox="1">
            <a:spLocks/>
          </p:cNvSpPr>
          <p:nvPr/>
        </p:nvSpPr>
        <p:spPr>
          <a:xfrm>
            <a:off x="4309109" y="3326675"/>
            <a:ext cx="4251417" cy="513806"/>
          </a:xfrm>
          <a:prstGeom prst="rect">
            <a:avLst/>
          </a:prstGeom>
        </p:spPr>
        <p:txBody>
          <a:bodyPr anchor="ctr" anchorCtr="1"/>
          <a:lstStyle>
            <a:lvl1pPr algn="r" defTabSz="914411">
              <a:lnSpc>
                <a:spcPct val="95000"/>
              </a:lnSpc>
              <a:spcBef>
                <a:spcPct val="0"/>
              </a:spcBef>
              <a:buNone/>
              <a:defRPr sz="4000" b="1" baseline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스마트</a:t>
            </a:r>
            <a:r>
              <a:rPr lang="en-US" altLang="ko-KR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ko-KR" altLang="en-US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컨텐츠</a:t>
            </a:r>
            <a:r>
              <a:rPr lang="en-US" altLang="ko-KR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프로젝트 중심의 </a:t>
            </a:r>
            <a:endParaRPr lang="en-US" altLang="ko-KR" sz="1600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600" b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웹앱개발</a:t>
            </a:r>
            <a:r>
              <a:rPr lang="ko-KR" altLang="en-US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양성과정</a:t>
            </a:r>
          </a:p>
        </p:txBody>
      </p:sp>
    </p:spTree>
    <p:extLst>
      <p:ext uri="{BB962C8B-B14F-4D97-AF65-F5344CB8AC3E}">
        <p14:creationId xmlns:p14="http://schemas.microsoft.com/office/powerpoint/2010/main" val="268628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2046" y="1897030"/>
            <a:ext cx="3813103" cy="4851993"/>
          </a:xfrm>
        </p:spPr>
        <p:txBody>
          <a:bodyPr/>
          <a:lstStyle/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 err="1"/>
              <a:t>캡처링</a:t>
            </a:r>
            <a:r>
              <a:rPr lang="en-US" altLang="ko-KR" dirty="0"/>
              <a:t>, </a:t>
            </a:r>
            <a:r>
              <a:rPr lang="ko-KR" altLang="en-US" dirty="0"/>
              <a:t>타겟</a:t>
            </a:r>
            <a:r>
              <a:rPr lang="en-US" altLang="ko-KR" dirty="0"/>
              <a:t>, </a:t>
            </a:r>
            <a:r>
              <a:rPr lang="ko-KR" altLang="en-US" dirty="0" err="1"/>
              <a:t>버블링</a:t>
            </a:r>
            <a:endParaRPr lang="en-US" altLang="ko-KR" dirty="0"/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 err="1"/>
              <a:t>캡처링</a:t>
            </a:r>
            <a:r>
              <a:rPr lang="ko-KR" altLang="en-US" dirty="0"/>
              <a:t> 단계는 이벤트가 하위 요소로 전파되는 단계</a:t>
            </a:r>
            <a:r>
              <a:rPr lang="en-US" altLang="ko-KR" dirty="0"/>
              <a:t>. </a:t>
            </a:r>
            <a:r>
              <a:rPr lang="ko-KR" altLang="en-US" dirty="0"/>
              <a:t>최상위 태그에서 해당 태그를 찾아 내려간다</a:t>
            </a:r>
            <a:r>
              <a:rPr lang="en-US" altLang="ko-KR" dirty="0"/>
              <a:t>.</a:t>
            </a:r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endParaRPr lang="en-US" altLang="ko-KR" dirty="0"/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타겟 단계에서는 이벤트가 발생한 가장 안쪽의 요소를 타겟 요소라 부르고 </a:t>
            </a:r>
            <a:r>
              <a:rPr lang="en-US" altLang="ko-KR" dirty="0"/>
              <a:t>EVENT.TARGET</a:t>
            </a:r>
            <a:r>
              <a:rPr lang="ko-KR" altLang="en-US" dirty="0"/>
              <a:t>을 사용하여 접근할 수 있다</a:t>
            </a:r>
            <a:r>
              <a:rPr lang="en-US" altLang="ko-KR" dirty="0"/>
              <a:t>.</a:t>
            </a:r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endParaRPr lang="en-US" altLang="ko-KR" dirty="0"/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 err="1"/>
              <a:t>버블링</a:t>
            </a:r>
            <a:r>
              <a:rPr lang="ko-KR" altLang="en-US" dirty="0"/>
              <a:t> 단계는 한 요소에 이벤트가 발생하면 해당 요소의 </a:t>
            </a:r>
            <a:r>
              <a:rPr lang="ko-KR" altLang="en-US" dirty="0" err="1"/>
              <a:t>핸들러가</a:t>
            </a:r>
            <a:r>
              <a:rPr lang="ko-KR" altLang="en-US" dirty="0"/>
              <a:t> 동작하고 부모 요소의 </a:t>
            </a:r>
            <a:r>
              <a:rPr lang="ko-KR" altLang="en-US" dirty="0" err="1"/>
              <a:t>핸들러가</a:t>
            </a:r>
            <a:r>
              <a:rPr lang="ko-KR" altLang="en-US" dirty="0"/>
              <a:t> 동작한다</a:t>
            </a:r>
            <a:r>
              <a:rPr lang="en-US" altLang="ko-KR" dirty="0"/>
              <a:t>. </a:t>
            </a:r>
            <a:r>
              <a:rPr lang="ko-KR" altLang="en-US" dirty="0"/>
              <a:t>가장 최상단의 부모요소를 </a:t>
            </a:r>
            <a:r>
              <a:rPr lang="ko-KR" altLang="en-US" dirty="0" err="1"/>
              <a:t>만날때까지</a:t>
            </a:r>
            <a:r>
              <a:rPr lang="ko-KR" altLang="en-US" dirty="0"/>
              <a:t> 이 과정이 반복되면서 요소 각각에 할당된 </a:t>
            </a:r>
            <a:r>
              <a:rPr lang="ko-KR" altLang="en-US" dirty="0" err="1"/>
              <a:t>핸들러가</a:t>
            </a:r>
            <a:r>
              <a:rPr lang="ko-KR" altLang="en-US" dirty="0"/>
              <a:t> 동작한다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흐름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이벤트 흐름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7C52DA-0C8B-8252-70F6-EF603690C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64" y="2179305"/>
            <a:ext cx="4955653" cy="4099370"/>
          </a:xfrm>
          <a:prstGeom prst="rect">
            <a:avLst/>
          </a:prstGeom>
        </p:spPr>
      </p:pic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19FD21A7-A0CD-6188-D76D-019220A4FA37}"/>
              </a:ext>
            </a:extLst>
          </p:cNvPr>
          <p:cNvSpPr txBox="1">
            <a:spLocks/>
          </p:cNvSpPr>
          <p:nvPr/>
        </p:nvSpPr>
        <p:spPr>
          <a:xfrm>
            <a:off x="252048" y="720092"/>
            <a:ext cx="8639908" cy="1077536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defTabSz="3600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42925" indent="-277813" algn="l" defTabSz="360000" rtl="0" eaLnBrk="1" latinLnBrk="1" hangingPunct="1">
              <a:lnSpc>
                <a:spcPct val="14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808038" indent="-265113" algn="l" defTabSz="360000" rtl="0" eaLnBrk="1" latinLnBrk="1" hangingPunct="1">
              <a:lnSpc>
                <a:spcPct val="14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073150" indent="-265113" algn="l" defTabSz="360000" rtl="0" eaLnBrk="1" latinLnBrk="1" hangingPunct="1">
              <a:lnSpc>
                <a:spcPct val="14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6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정의</a:t>
            </a:r>
            <a:endParaRPr lang="en-US" altLang="ko-KR" dirty="0"/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페이지에 이벤트가 전달되는 순서를 </a:t>
            </a:r>
            <a:r>
              <a:rPr lang="ko-KR" altLang="en-US" dirty="0" err="1"/>
              <a:t>설명하는것</a:t>
            </a:r>
            <a:endParaRPr lang="en-US" altLang="ko-KR" dirty="0"/>
          </a:p>
          <a:p>
            <a:pPr lvl="2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이벤트 흐름은 </a:t>
            </a:r>
            <a:r>
              <a:rPr lang="en-US" altLang="ko-KR" dirty="0"/>
              <a:t>3</a:t>
            </a:r>
            <a:r>
              <a:rPr lang="ko-KR" altLang="en-US" dirty="0"/>
              <a:t>가지 단계로 각각 </a:t>
            </a:r>
            <a:r>
              <a:rPr lang="ko-KR" altLang="en-US" dirty="0" err="1"/>
              <a:t>캡처링</a:t>
            </a:r>
            <a:r>
              <a:rPr lang="ko-KR" altLang="en-US" dirty="0"/>
              <a:t> 단계</a:t>
            </a:r>
            <a:r>
              <a:rPr lang="en-US" altLang="ko-KR" dirty="0"/>
              <a:t>, </a:t>
            </a:r>
            <a:r>
              <a:rPr lang="ko-KR" altLang="en-US" dirty="0"/>
              <a:t>타겟 단계</a:t>
            </a:r>
            <a:r>
              <a:rPr lang="en-US" altLang="ko-KR" dirty="0"/>
              <a:t>, </a:t>
            </a:r>
            <a:r>
              <a:rPr lang="ko-KR" altLang="en-US" dirty="0" err="1"/>
              <a:t>버블링</a:t>
            </a:r>
            <a:r>
              <a:rPr lang="ko-KR" altLang="en-US" dirty="0"/>
              <a:t> 단계로 구성되어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614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2047" y="720091"/>
            <a:ext cx="3041873" cy="5992435"/>
          </a:xfrm>
        </p:spPr>
        <p:txBody>
          <a:bodyPr/>
          <a:lstStyle/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예시</a:t>
            </a:r>
            <a:endParaRPr lang="en-US" altLang="ko-KR" dirty="0"/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 err="1"/>
              <a:t>캡처링</a:t>
            </a:r>
            <a:r>
              <a:rPr lang="ko-KR" altLang="en-US" dirty="0"/>
              <a:t> 단계</a:t>
            </a:r>
            <a:endParaRPr lang="en-US" altLang="ko-KR" dirty="0"/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endParaRPr lang="en-US" altLang="ko-KR" dirty="0"/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endParaRPr lang="en-US" altLang="ko-KR" dirty="0"/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endParaRPr lang="en-US" altLang="ko-KR" dirty="0"/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endParaRPr lang="en-US" altLang="ko-KR" dirty="0"/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endParaRPr lang="en-US" altLang="ko-KR" dirty="0"/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endParaRPr lang="en-US" altLang="ko-KR" dirty="0"/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endParaRPr lang="en-US" altLang="ko-KR" dirty="0"/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endParaRPr lang="en-US" altLang="ko-KR" dirty="0"/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 err="1"/>
              <a:t>버블링</a:t>
            </a:r>
            <a:r>
              <a:rPr lang="ko-KR" altLang="en-US" dirty="0"/>
              <a:t> 단계</a:t>
            </a:r>
            <a:endParaRPr lang="en-US" altLang="ko-KR" dirty="0"/>
          </a:p>
          <a:p>
            <a:pPr marL="265112" lvl="1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흐름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캡처링과</a:t>
            </a:r>
            <a:r>
              <a:rPr lang="ko-KR" altLang="en-US" dirty="0"/>
              <a:t> </a:t>
            </a:r>
            <a:r>
              <a:rPr lang="ko-KR" altLang="en-US" dirty="0" err="1"/>
              <a:t>버블링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DBF01E-1005-6B0D-C056-FEAC22CCB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264" y="3429000"/>
            <a:ext cx="2543530" cy="12955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597D0F-A01E-65B8-D9D0-11FDF7952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304" y="800516"/>
            <a:ext cx="2937961" cy="24303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C795FAB-5A5F-F310-6E98-049B82C39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46" y="1548167"/>
            <a:ext cx="3041874" cy="223122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30AB232-6DFF-5666-9F02-A418FECE1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046" y="4656787"/>
            <a:ext cx="3041874" cy="14811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DB67436-3038-F330-BB8E-3EE7A0E669FE}"/>
              </a:ext>
            </a:extLst>
          </p:cNvPr>
          <p:cNvSpPr txBox="1"/>
          <p:nvPr/>
        </p:nvSpPr>
        <p:spPr>
          <a:xfrm>
            <a:off x="3403022" y="2439038"/>
            <a:ext cx="233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FORM -&gt; DIV -&gt; P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3BC560-35D7-20A0-99E9-65559DC8150E}"/>
              </a:ext>
            </a:extLst>
          </p:cNvPr>
          <p:cNvSpPr txBox="1"/>
          <p:nvPr/>
        </p:nvSpPr>
        <p:spPr>
          <a:xfrm>
            <a:off x="3403022" y="5212682"/>
            <a:ext cx="233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 -&gt; DIV -&gt; FORM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86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2048" y="720092"/>
            <a:ext cx="8639908" cy="1971154"/>
          </a:xfrm>
        </p:spPr>
        <p:txBody>
          <a:bodyPr/>
          <a:lstStyle/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정의</a:t>
            </a:r>
            <a:endParaRPr lang="en-US" altLang="ko-KR" dirty="0"/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하위 요소에 이벤트를 붙이지 않고 상위 요소에서 하위 요소의 이벤트들을 </a:t>
            </a:r>
            <a:r>
              <a:rPr lang="ko-KR" altLang="en-US" dirty="0" err="1"/>
              <a:t>제어하는것</a:t>
            </a:r>
            <a:endParaRPr lang="en-US" altLang="ko-KR" dirty="0"/>
          </a:p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용도</a:t>
            </a:r>
            <a:endParaRPr lang="en-US" altLang="ko-KR" dirty="0"/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여러 요소마다 각각의 이벤트 </a:t>
            </a:r>
            <a:r>
              <a:rPr lang="ko-KR" altLang="en-US" dirty="0" err="1"/>
              <a:t>핸들러를</a:t>
            </a:r>
            <a:r>
              <a:rPr lang="ko-KR" altLang="en-US" dirty="0"/>
              <a:t> 할당하지 않고 공통되는 부모에 이벤트 </a:t>
            </a:r>
            <a:r>
              <a:rPr lang="ko-KR" altLang="en-US" dirty="0" err="1"/>
              <a:t>핸들러를</a:t>
            </a:r>
            <a:r>
              <a:rPr lang="ko-KR" altLang="en-US" dirty="0"/>
              <a:t> 할당하여 이벤트를 </a:t>
            </a:r>
            <a:r>
              <a:rPr lang="ko-KR" altLang="en-US" dirty="0" err="1"/>
              <a:t>관리할때</a:t>
            </a:r>
            <a:r>
              <a:rPr lang="ko-KR" altLang="en-US" dirty="0"/>
              <a:t> 사용된다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위임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이벤트 위임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F58328-1B89-3A55-1C21-C759DE3AF51C}"/>
              </a:ext>
            </a:extLst>
          </p:cNvPr>
          <p:cNvSpPr/>
          <p:nvPr/>
        </p:nvSpPr>
        <p:spPr>
          <a:xfrm>
            <a:off x="1600198" y="3713016"/>
            <a:ext cx="1007918" cy="332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부모요소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782FBD-A76B-637F-6CC8-A0260752F490}"/>
              </a:ext>
            </a:extLst>
          </p:cNvPr>
          <p:cNvSpPr/>
          <p:nvPr/>
        </p:nvSpPr>
        <p:spPr>
          <a:xfrm>
            <a:off x="748146" y="4790207"/>
            <a:ext cx="758535" cy="284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자식요소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536168-CF06-41AB-97CA-23DAEE01988A}"/>
              </a:ext>
            </a:extLst>
          </p:cNvPr>
          <p:cNvSpPr/>
          <p:nvPr/>
        </p:nvSpPr>
        <p:spPr>
          <a:xfrm>
            <a:off x="748145" y="4360716"/>
            <a:ext cx="758535" cy="284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이벤트</a:t>
            </a:r>
            <a:endParaRPr lang="en-US" altLang="ko-KR" sz="9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900" dirty="0" err="1">
                <a:solidFill>
                  <a:sysClr val="windowText" lastClr="000000"/>
                </a:solidFill>
              </a:rPr>
              <a:t>핸들러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DD24B9-9B86-0341-C84C-86565023C499}"/>
              </a:ext>
            </a:extLst>
          </p:cNvPr>
          <p:cNvSpPr/>
          <p:nvPr/>
        </p:nvSpPr>
        <p:spPr>
          <a:xfrm>
            <a:off x="1724891" y="4790207"/>
            <a:ext cx="758535" cy="284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자식요소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102C90-C6AE-60E0-99C0-431F15C48C06}"/>
              </a:ext>
            </a:extLst>
          </p:cNvPr>
          <p:cNvSpPr/>
          <p:nvPr/>
        </p:nvSpPr>
        <p:spPr>
          <a:xfrm>
            <a:off x="1724890" y="4360716"/>
            <a:ext cx="758535" cy="284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이벤트</a:t>
            </a:r>
            <a:endParaRPr lang="en-US" altLang="ko-KR" sz="9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900" dirty="0" err="1">
                <a:solidFill>
                  <a:sysClr val="windowText" lastClr="000000"/>
                </a:solidFill>
              </a:rPr>
              <a:t>핸들러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533EAB-8C16-C1A7-1079-19E9DF534CF5}"/>
              </a:ext>
            </a:extLst>
          </p:cNvPr>
          <p:cNvSpPr/>
          <p:nvPr/>
        </p:nvSpPr>
        <p:spPr>
          <a:xfrm>
            <a:off x="2701635" y="4790207"/>
            <a:ext cx="758535" cy="2840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자식요소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D6842B56-FCA8-197A-D87B-A397777F422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1458190" y="3714749"/>
            <a:ext cx="315190" cy="9767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9C94AB7-B2A4-DDC9-D6DE-24D0D029A6B2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2104157" y="4045526"/>
            <a:ext cx="1" cy="31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4CCC007-E601-1F21-F4A0-3A3A3F790AFD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438710" y="3710972"/>
            <a:ext cx="313457" cy="9825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07EBA3-2188-250B-0DF7-05F359F80A53}"/>
              </a:ext>
            </a:extLst>
          </p:cNvPr>
          <p:cNvSpPr/>
          <p:nvPr/>
        </p:nvSpPr>
        <p:spPr>
          <a:xfrm>
            <a:off x="6011145" y="4029939"/>
            <a:ext cx="1007918" cy="332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부모요소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1DC88B-A598-D883-AE39-EC0B96BE60C8}"/>
              </a:ext>
            </a:extLst>
          </p:cNvPr>
          <p:cNvSpPr/>
          <p:nvPr/>
        </p:nvSpPr>
        <p:spPr>
          <a:xfrm>
            <a:off x="5159092" y="4940875"/>
            <a:ext cx="758535" cy="284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자식요소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1DA9B6-2DD0-A15E-B4C4-55C9851D3321}"/>
              </a:ext>
            </a:extLst>
          </p:cNvPr>
          <p:cNvSpPr/>
          <p:nvPr/>
        </p:nvSpPr>
        <p:spPr>
          <a:xfrm>
            <a:off x="6135837" y="4940875"/>
            <a:ext cx="758535" cy="284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자식요소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F245B6-DFAC-A27D-F213-18A302A4BA50}"/>
              </a:ext>
            </a:extLst>
          </p:cNvPr>
          <p:cNvSpPr/>
          <p:nvPr/>
        </p:nvSpPr>
        <p:spPr>
          <a:xfrm>
            <a:off x="6135838" y="3560616"/>
            <a:ext cx="758535" cy="284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이벤트</a:t>
            </a:r>
            <a:endParaRPr lang="en-US" altLang="ko-KR" sz="9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900" dirty="0" err="1">
                <a:solidFill>
                  <a:sysClr val="windowText" lastClr="000000"/>
                </a:solidFill>
              </a:rPr>
              <a:t>핸들러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ECFEEA-B430-539F-041D-B7EC0194714A}"/>
              </a:ext>
            </a:extLst>
          </p:cNvPr>
          <p:cNvSpPr/>
          <p:nvPr/>
        </p:nvSpPr>
        <p:spPr>
          <a:xfrm>
            <a:off x="7112581" y="4940875"/>
            <a:ext cx="758535" cy="2840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자식요소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C951906-9892-5B02-D6F6-C4BB55DA742A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6515104" y="4362449"/>
            <a:ext cx="1" cy="578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C0DD979-D314-460E-7AC3-6ACD88418239}"/>
              </a:ext>
            </a:extLst>
          </p:cNvPr>
          <p:cNvCxnSpPr>
            <a:stCxn id="15" idx="2"/>
            <a:endCxn id="12" idx="0"/>
          </p:cNvCxnSpPr>
          <p:nvPr/>
        </p:nvCxnSpPr>
        <p:spPr>
          <a:xfrm flipH="1">
            <a:off x="6515104" y="3844635"/>
            <a:ext cx="2" cy="185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C1FDA520-A078-93B4-71BD-15688D10F4E0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5400000">
            <a:off x="5737519" y="4163290"/>
            <a:ext cx="578426" cy="9767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CBCAEA9-C8E4-8E86-6CD4-A45AFC2328A6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rot="16200000" flipH="1">
            <a:off x="6714263" y="4163289"/>
            <a:ext cx="578426" cy="9767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79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예시</a:t>
            </a: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위임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이벤트 위임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5A3DDD-DB05-6DA5-B4E6-F888DCCF1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03" y="1227371"/>
            <a:ext cx="4839375" cy="53252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2BD701-5623-B4F5-9577-1DD893026432}"/>
              </a:ext>
            </a:extLst>
          </p:cNvPr>
          <p:cNvSpPr txBox="1"/>
          <p:nvPr/>
        </p:nvSpPr>
        <p:spPr>
          <a:xfrm>
            <a:off x="5255133" y="3217307"/>
            <a:ext cx="346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 </a:t>
            </a:r>
            <a:r>
              <a:rPr lang="ko-KR" altLang="en-US" dirty="0"/>
              <a:t>자식요소에 이벤트를 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CCF74B-4D41-069F-C23A-7E60BED8C284}"/>
              </a:ext>
            </a:extLst>
          </p:cNvPr>
          <p:cNvSpPr txBox="1"/>
          <p:nvPr/>
        </p:nvSpPr>
        <p:spPr>
          <a:xfrm>
            <a:off x="5255132" y="4273717"/>
            <a:ext cx="346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 </a:t>
            </a:r>
            <a:r>
              <a:rPr lang="ko-KR" altLang="en-US" dirty="0"/>
              <a:t>부모요소에 이벤트를 추가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DFACD1C-5EDC-1DFB-F538-A866919DE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667" y="4938502"/>
            <a:ext cx="3219899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5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2048" y="720091"/>
            <a:ext cx="8639908" cy="537209"/>
          </a:xfrm>
        </p:spPr>
        <p:txBody>
          <a:bodyPr/>
          <a:lstStyle/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활용예제</a:t>
            </a:r>
            <a:endParaRPr lang="en-US" altLang="ko-KR" dirty="0"/>
          </a:p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endParaRPr lang="en-US" altLang="ko-KR" dirty="0"/>
          </a:p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위임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이벤트 위임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39B7E8-089C-E632-26E9-A34E2142C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41" y="1466496"/>
            <a:ext cx="4324954" cy="50680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851A798-3209-8CAE-38F6-642FC6189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424" y="1356701"/>
            <a:ext cx="2333951" cy="14956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D0A239B-BCF5-845D-FE00-1CCE218A9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860" y="2567340"/>
            <a:ext cx="2553056" cy="11622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3378286-B665-41C9-3B96-6BD4A3622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2521" y="3729552"/>
            <a:ext cx="2448267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2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장점</a:t>
            </a:r>
            <a:endParaRPr lang="en-US" altLang="ko-KR" dirty="0"/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동적인 요소에 대한 이벤트 처리가 간결</a:t>
            </a:r>
            <a:endParaRPr lang="en-US" altLang="ko-KR" dirty="0"/>
          </a:p>
          <a:p>
            <a:pPr lvl="2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새로운 요소를 추가하거나 제거할 때 해당 요소에 </a:t>
            </a:r>
            <a:r>
              <a:rPr lang="ko-KR" altLang="en-US" dirty="0" err="1"/>
              <a:t>핸들러를</a:t>
            </a:r>
            <a:r>
              <a:rPr lang="ko-KR" altLang="en-US" dirty="0"/>
              <a:t> 추가하거나 제거할 필요가 없음</a:t>
            </a:r>
            <a:endParaRPr lang="en-US" altLang="ko-KR" dirty="0"/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이벤트 </a:t>
            </a:r>
            <a:r>
              <a:rPr lang="ko-KR" altLang="en-US" dirty="0" err="1"/>
              <a:t>핸들러</a:t>
            </a:r>
            <a:r>
              <a:rPr lang="ko-KR" altLang="en-US" dirty="0"/>
              <a:t> 관리가 </a:t>
            </a:r>
            <a:r>
              <a:rPr lang="ko-KR" altLang="en-US" dirty="0" err="1"/>
              <a:t>쉬워짐</a:t>
            </a:r>
            <a:endParaRPr lang="en-US" altLang="ko-KR" dirty="0"/>
          </a:p>
          <a:p>
            <a:pPr lvl="2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상위 요소에서만 이벤트를 관리하기 때문에 하위 요소는 자유롭게 추가</a:t>
            </a:r>
            <a:r>
              <a:rPr lang="en-US" altLang="ko-KR" dirty="0"/>
              <a:t>/</a:t>
            </a:r>
            <a:r>
              <a:rPr lang="ko-KR" altLang="en-US" dirty="0"/>
              <a:t>삭제 가능</a:t>
            </a:r>
            <a:endParaRPr lang="en-US" altLang="ko-KR" dirty="0"/>
          </a:p>
          <a:p>
            <a:pPr lvl="2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많은 이벤트 </a:t>
            </a:r>
            <a:r>
              <a:rPr lang="ko-KR" altLang="en-US" dirty="0" err="1"/>
              <a:t>핸들러를</a:t>
            </a:r>
            <a:r>
              <a:rPr lang="ko-KR" altLang="en-US" dirty="0"/>
              <a:t> 할당하지 않기 때문에 초기화가 단순해지고 메모리가 절약</a:t>
            </a:r>
            <a:endParaRPr lang="en-US" altLang="ko-KR" dirty="0"/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endParaRPr lang="en-US" altLang="ko-KR" dirty="0"/>
          </a:p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단점</a:t>
            </a:r>
            <a:endParaRPr lang="en-US" altLang="ko-KR" dirty="0"/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이벤트가 반드시 </a:t>
            </a:r>
            <a:r>
              <a:rPr lang="ko-KR" altLang="en-US" dirty="0" err="1"/>
              <a:t>버블링</a:t>
            </a:r>
            <a:r>
              <a:rPr lang="ko-KR" altLang="en-US" dirty="0"/>
              <a:t> 되어야 한다</a:t>
            </a:r>
            <a:r>
              <a:rPr lang="en-US" altLang="ko-KR" dirty="0"/>
              <a:t>.</a:t>
            </a:r>
          </a:p>
          <a:p>
            <a:pPr lvl="2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en-US" altLang="ko-KR" dirty="0"/>
              <a:t>focus, blur</a:t>
            </a:r>
            <a:r>
              <a:rPr lang="ko-KR" altLang="en-US" dirty="0"/>
              <a:t>와 같이 버블링이 되지 않는 이벤트가 존재</a:t>
            </a:r>
            <a:endParaRPr lang="en-US" altLang="ko-KR" dirty="0"/>
          </a:p>
          <a:p>
            <a:pPr lvl="3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en-US" altLang="ko-KR" dirty="0"/>
              <a:t>focus : </a:t>
            </a:r>
            <a:r>
              <a:rPr lang="ko-KR" altLang="en-US" dirty="0"/>
              <a:t>폼 요소를 클릭하거나 탭을 눌러 요소를 이동하는 경우</a:t>
            </a:r>
            <a:endParaRPr lang="en-US" altLang="ko-KR" dirty="0"/>
          </a:p>
          <a:p>
            <a:pPr lvl="3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en-US" altLang="ko-KR" dirty="0"/>
              <a:t>blur : </a:t>
            </a:r>
            <a:r>
              <a:rPr lang="ko-KR" altLang="en-US" dirty="0"/>
              <a:t>포커스를 잃는 순간 </a:t>
            </a:r>
            <a:r>
              <a:rPr lang="en-US" altLang="ko-KR" dirty="0"/>
              <a:t>(</a:t>
            </a:r>
            <a:r>
              <a:rPr lang="ko-KR" altLang="en-US" dirty="0"/>
              <a:t>데이터 입력이 완료된 경우</a:t>
            </a:r>
            <a:r>
              <a:rPr lang="en-US" altLang="ko-KR" dirty="0"/>
              <a:t>)</a:t>
            </a:r>
          </a:p>
          <a:p>
            <a:pPr lvl="2" defTabSz="720000" fontAlgn="t">
              <a:lnSpc>
                <a:spcPct val="130000"/>
              </a:lnSpc>
              <a:tabLst>
                <a:tab pos="0" algn="l"/>
              </a:tabLst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위임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이벤트 위임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8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660593" y="2317752"/>
            <a:ext cx="7833076" cy="128111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감 사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149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자바SW엔지니어링 양성과정소개_180110_v01.potx" id="{6F616C3F-B66A-4703-9118-158F4023CAED}" vid="{52C1C78F-6B00-4783-9AA5-8806F0181E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14348</TotalTime>
  <Words>282</Words>
  <Application>Microsoft Office PowerPoint</Application>
  <PresentationFormat>화면 슬라이드 쇼(4:3)</PresentationFormat>
  <Paragraphs>75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Monotype Sorts</vt:lpstr>
      <vt:lpstr>굴림</vt:lpstr>
      <vt:lpstr>맑은 고딕</vt:lpstr>
      <vt:lpstr>Arial</vt:lpstr>
      <vt:lpstr>Wingdings</vt:lpstr>
      <vt:lpstr>Office 테마</vt:lpstr>
      <vt:lpstr>심화학습 과제</vt:lpstr>
      <vt:lpstr>이벤트 흐름</vt:lpstr>
      <vt:lpstr>이벤트 흐름</vt:lpstr>
      <vt:lpstr>이벤트 위임</vt:lpstr>
      <vt:lpstr>이벤트 위임</vt:lpstr>
      <vt:lpstr>이벤트 위임</vt:lpstr>
      <vt:lpstr>이벤트 위임</vt:lpstr>
      <vt:lpstr>감 사 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mypc</cp:lastModifiedBy>
  <cp:revision>1178</cp:revision>
  <dcterms:created xsi:type="dcterms:W3CDTF">2017-12-19T02:35:40Z</dcterms:created>
  <dcterms:modified xsi:type="dcterms:W3CDTF">2022-08-17T06:51:13Z</dcterms:modified>
</cp:coreProperties>
</file>