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469" r:id="rId3"/>
    <p:sldId id="470" r:id="rId4"/>
    <p:sldId id="471" r:id="rId5"/>
    <p:sldId id="476" r:id="rId6"/>
    <p:sldId id="472" r:id="rId7"/>
    <p:sldId id="473" r:id="rId8"/>
    <p:sldId id="474" r:id="rId9"/>
    <p:sldId id="475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114" d="100"/>
          <a:sy n="114" d="100"/>
        </p:scale>
        <p:origin x="1410" y="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자바프로그래밍 </a:t>
            </a:r>
            <a:r>
              <a:rPr lang="ko-KR" altLang="en-US" dirty="0" err="1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김진욱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2000" dirty="0"/>
              <a:t>1.</a:t>
            </a:r>
            <a:r>
              <a:rPr lang="ko-KR" altLang="en-US" sz="2000" dirty="0"/>
              <a:t>자바스크립트에서 클래스란</a:t>
            </a:r>
            <a:r>
              <a:rPr lang="en-US" altLang="ko-KR" sz="2000" dirty="0"/>
              <a:t>?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2000" dirty="0"/>
              <a:t>2.</a:t>
            </a:r>
            <a:r>
              <a:rPr lang="ko-KR" altLang="en-US" sz="2000" dirty="0"/>
              <a:t>클래스를 정의하는 방법</a:t>
            </a: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2000" dirty="0"/>
              <a:t>3.</a:t>
            </a:r>
            <a:r>
              <a:rPr lang="ko-KR" altLang="en-US" sz="2000" dirty="0"/>
              <a:t>클래스 바디의 구성</a:t>
            </a: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2000" dirty="0"/>
              <a:t>4.</a:t>
            </a:r>
            <a:r>
              <a:rPr lang="ko-KR" altLang="en-US" sz="2000" dirty="0"/>
              <a:t>클래스로 객체를 생성하는 방법</a:t>
            </a: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2000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2000" dirty="0"/>
              <a:t>5.</a:t>
            </a:r>
            <a:r>
              <a:rPr lang="ko-KR" altLang="en-US" sz="2000" dirty="0"/>
              <a:t>클래스로 객체를 생성하는 이유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1.</a:t>
            </a:r>
            <a:r>
              <a:rPr lang="ko-KR" altLang="en-US" dirty="0"/>
              <a:t>자바스크립트의 클래스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 </a:t>
            </a:r>
            <a:r>
              <a:rPr lang="ko-KR" altLang="en-US" dirty="0"/>
              <a:t>자바스크립트에서 클래스란 </a:t>
            </a:r>
            <a:r>
              <a:rPr lang="ko-KR" altLang="en-US" dirty="0">
                <a:solidFill>
                  <a:srgbClr val="FF0000"/>
                </a:solidFill>
              </a:rPr>
              <a:t>객체를 생성하기 위한 템플릿</a:t>
            </a:r>
            <a:r>
              <a:rPr lang="ko-KR" altLang="en-US" dirty="0"/>
              <a:t>을 뜻한다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2.</a:t>
            </a:r>
            <a:r>
              <a:rPr lang="ko-KR" altLang="en-US" dirty="0"/>
              <a:t>클래스를 정의하는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가지</a:t>
            </a:r>
            <a:r>
              <a:rPr lang="en-US" altLang="ko-KR" smtClean="0"/>
              <a:t>)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1) </a:t>
            </a:r>
            <a:r>
              <a:rPr lang="ko-KR" altLang="en-US" dirty="0"/>
              <a:t>클래스 선언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4915E30-31D1-CC78-AF9B-3928E49B5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8" y="3055453"/>
            <a:ext cx="8025808" cy="28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2) </a:t>
            </a:r>
            <a:r>
              <a:rPr lang="ko-KR" altLang="en-US" dirty="0"/>
              <a:t>클래스 표현식</a:t>
            </a:r>
            <a:endParaRPr lang="en-US" altLang="ko-KR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 (1) </a:t>
            </a:r>
            <a:r>
              <a:rPr lang="ko-KR" altLang="en-US" dirty="0"/>
              <a:t>이름을 가진 클래스 표현식</a:t>
            </a:r>
            <a:endParaRPr lang="en-US" altLang="ko-KR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 (2) </a:t>
            </a:r>
            <a:r>
              <a:rPr lang="ko-KR" altLang="en-US" dirty="0"/>
              <a:t>이름이 없는 클래스 표현식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0532FF-CB18-3649-363F-696B0D32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" y="1649472"/>
            <a:ext cx="6643673" cy="228549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A7FBC2-B313-332A-CEE3-0BBC9182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" y="4499528"/>
            <a:ext cx="6588156" cy="22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3.</a:t>
            </a:r>
            <a:r>
              <a:rPr lang="ko-KR" altLang="en-US" dirty="0"/>
              <a:t>클래스로 객체를 생성하는 방법</a:t>
            </a:r>
            <a:endParaRPr lang="en-US" altLang="ko-KR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C6E31-9ACE-5A35-9934-9C78622D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" y="4751265"/>
            <a:ext cx="6017742" cy="75221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55D489E-A87D-019D-6A34-4D5BE8E96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" y="1248514"/>
            <a:ext cx="5966896" cy="29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4.</a:t>
            </a:r>
            <a:r>
              <a:rPr lang="ko-KR" altLang="en-US" dirty="0"/>
              <a:t>클래스 바디의 구성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57851D-3B53-C14B-6E88-1E241EAA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87" y="1180895"/>
            <a:ext cx="6877373" cy="51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0161" y="666408"/>
            <a:ext cx="8639908" cy="5733097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dirty="0"/>
              <a:t>1) </a:t>
            </a:r>
            <a:r>
              <a:rPr lang="ko-KR" altLang="en-US" dirty="0"/>
              <a:t>생성자 메서드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   - </a:t>
            </a:r>
            <a:r>
              <a:rPr lang="ko-KR" altLang="en-US" dirty="0"/>
              <a:t>클래스로 </a:t>
            </a:r>
            <a:r>
              <a:rPr lang="ko-KR" altLang="en-US" dirty="0" smtClean="0"/>
              <a:t>생성된 </a:t>
            </a:r>
            <a:r>
              <a:rPr lang="ko-KR" altLang="en-US" dirty="0"/>
              <a:t>객체를 생성하고 초기화하기 위한 특수한 </a:t>
            </a:r>
            <a:r>
              <a:rPr lang="ko-KR" altLang="en-US" dirty="0" smtClean="0"/>
              <a:t>메서드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F25360F-C013-5805-AA7F-3274C03D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10" y="1610799"/>
            <a:ext cx="5034252" cy="298863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CC7DBBA-2A21-EFFE-EBC6-83AFDDA98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46" y="4795033"/>
            <a:ext cx="4996707" cy="12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2) </a:t>
            </a:r>
            <a:r>
              <a:rPr lang="ko-KR" altLang="en-US" dirty="0"/>
              <a:t>프로토타입 메서드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3) </a:t>
            </a:r>
            <a:r>
              <a:rPr lang="ko-KR" altLang="en-US" dirty="0"/>
              <a:t>정적 메서드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i="0" dirty="0">
                <a:solidFill>
                  <a:srgbClr val="1B1B1B"/>
                </a:solidFill>
                <a:effectLst/>
                <a:latin typeface="Inter"/>
              </a:rPr>
              <a:t>    </a:t>
            </a:r>
            <a:r>
              <a:rPr lang="en-US" altLang="ko-KR" i="0" dirty="0">
                <a:solidFill>
                  <a:srgbClr val="1B1B1B"/>
                </a:solidFill>
                <a:effectLst/>
                <a:latin typeface="Inter"/>
              </a:rPr>
              <a:t>- </a:t>
            </a:r>
            <a:r>
              <a:rPr lang="ko-KR" altLang="en-US" i="0" dirty="0">
                <a:solidFill>
                  <a:srgbClr val="1B1B1B"/>
                </a:solidFill>
                <a:effectLst/>
                <a:latin typeface="Inter"/>
              </a:rPr>
              <a:t>클래스의 인스턴스화 없이 호출되며</a:t>
            </a:r>
            <a:r>
              <a:rPr lang="en-US" altLang="ko-KR" i="0" dirty="0"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ko-KR" altLang="en-US" i="0" dirty="0">
                <a:solidFill>
                  <a:srgbClr val="1B1B1B"/>
                </a:solidFill>
                <a:effectLst/>
                <a:latin typeface="Inter"/>
              </a:rPr>
              <a:t>클래스의 인스턴스에서는 호출할 수 없는 메서드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2E67D8-5E06-22F7-9D2C-733AE3359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0" y="1303524"/>
            <a:ext cx="4041958" cy="90830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355ACE-4E5B-AC3D-D8A2-DC3CDD70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7" y="1303524"/>
            <a:ext cx="3699429" cy="836173"/>
          </a:xfrm>
          <a:prstGeom prst="rect">
            <a:avLst/>
          </a:prstGeom>
        </p:spPr>
      </p:pic>
      <p:pic>
        <p:nvPicPr>
          <p:cNvPr id="12" name="그림 11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658AC66B-A059-EAA5-8354-417C9449E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0" y="3577564"/>
            <a:ext cx="3760223" cy="1140741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A4A710D-D92D-D2B0-16BE-0844381A7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77564"/>
            <a:ext cx="3666236" cy="9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766A60A-A213-1A41-ABCD-CB169D6E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6" y="2209506"/>
            <a:ext cx="3779149" cy="29671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클래스로 객체 생성하기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60A35D-253D-0427-B1D4-4E6C19A2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1" y="2209506"/>
            <a:ext cx="3954973" cy="296710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71B5E0-D4A2-D236-014A-0B9F322CD0C9}"/>
              </a:ext>
            </a:extLst>
          </p:cNvPr>
          <p:cNvSpPr txBox="1">
            <a:spLocks/>
          </p:cNvSpPr>
          <p:nvPr/>
        </p:nvSpPr>
        <p:spPr>
          <a:xfrm>
            <a:off x="300167" y="71654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defTabSz="3600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2925" indent="-2778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808038" indent="-2651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73150" indent="-265113" algn="l" defTabSz="360000" rtl="0" eaLnBrk="1" latinLnBrk="1" hangingPunct="1">
              <a:lnSpc>
                <a:spcPct val="140000"/>
              </a:lnSpc>
              <a:spcBef>
                <a:spcPts val="500"/>
              </a:spcBef>
              <a:buFont typeface="맑은 고딕" panose="020B0503020000020004" pitchFamily="50" charset="-127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ko-KR" dirty="0"/>
              <a:t>5.</a:t>
            </a:r>
            <a:r>
              <a:rPr lang="ko-KR" altLang="en-US" dirty="0"/>
              <a:t>클래스로 객체를 생성하는 이유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클래스는 일차적으로 자바스크립트의 기존 프로토타입 기반 상속에 대한 </a:t>
            </a:r>
            <a:r>
              <a:rPr lang="ko-KR" altLang="en-US" dirty="0">
                <a:solidFill>
                  <a:srgbClr val="00B0F0"/>
                </a:solidFill>
              </a:rPr>
              <a:t>문법적 설탕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ko-KR" altLang="en-US" i="0" dirty="0">
                <a:solidFill>
                  <a:srgbClr val="00B0F0"/>
                </a:solidFill>
                <a:effectLst/>
                <a:latin typeface="BlinkMacSystemFont"/>
              </a:rPr>
              <a:t>  </a:t>
            </a:r>
            <a:r>
              <a:rPr lang="en-US" altLang="ko-KR" i="0" dirty="0">
                <a:effectLst/>
                <a:latin typeface="BlinkMacSystemFont"/>
              </a:rPr>
              <a:t>-</a:t>
            </a:r>
            <a:r>
              <a:rPr lang="en-US" altLang="ko-KR" i="0" dirty="0">
                <a:solidFill>
                  <a:srgbClr val="00B0F0"/>
                </a:solidFill>
                <a:effectLst/>
                <a:latin typeface="BlinkMacSystemFont"/>
              </a:rPr>
              <a:t> </a:t>
            </a:r>
            <a:r>
              <a:rPr lang="ko-KR" altLang="en-US" i="0" dirty="0">
                <a:solidFill>
                  <a:srgbClr val="00B0F0"/>
                </a:solidFill>
                <a:effectLst/>
                <a:latin typeface="BlinkMacSystemFont"/>
              </a:rPr>
              <a:t>문법적 설탕 </a:t>
            </a:r>
            <a:r>
              <a:rPr lang="en-US" altLang="ko-KR" i="0" dirty="0">
                <a:solidFill>
                  <a:srgbClr val="313130"/>
                </a:solidFill>
                <a:effectLst/>
                <a:latin typeface="BlinkMacSystemFont"/>
              </a:rPr>
              <a:t>: </a:t>
            </a:r>
            <a:r>
              <a:rPr lang="ko-KR" altLang="en-US" i="0" dirty="0">
                <a:solidFill>
                  <a:srgbClr val="313130"/>
                </a:solidFill>
                <a:effectLst/>
                <a:latin typeface="BlinkMacSystemFont"/>
              </a:rPr>
              <a:t>기능은 동일하나 기존 문법을 쉽게 읽을 수 있게 만든 문법</a:t>
            </a:r>
            <a:endParaRPr lang="en-US" altLang="ko-KR" i="0" dirty="0">
              <a:solidFill>
                <a:srgbClr val="313130"/>
              </a:solidFill>
              <a:effectLst/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              </a:t>
            </a:r>
            <a:r>
              <a:rPr lang="ko-KR" altLang="en-US" dirty="0" smtClean="0">
                <a:solidFill>
                  <a:srgbClr val="313130"/>
                </a:solidFill>
                <a:latin typeface="BlinkMacSystemFont"/>
              </a:rPr>
              <a:t>   </a:t>
            </a:r>
            <a:r>
              <a:rPr lang="en-US" altLang="ko-KR" dirty="0" smtClean="0">
                <a:solidFill>
                  <a:srgbClr val="313130"/>
                </a:solidFill>
                <a:latin typeface="BlinkMacSystemFont"/>
              </a:rPr>
              <a:t>&lt;</a:t>
            </a: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프로토타입 상속</a:t>
            </a:r>
            <a:r>
              <a:rPr lang="en-US" altLang="ko-KR" dirty="0">
                <a:solidFill>
                  <a:srgbClr val="313130"/>
                </a:solidFill>
                <a:latin typeface="BlinkMacSystemFont"/>
              </a:rPr>
              <a:t>&gt;                                       </a:t>
            </a:r>
            <a:r>
              <a:rPr lang="en-US" altLang="ko-KR" dirty="0" smtClean="0">
                <a:solidFill>
                  <a:srgbClr val="313130"/>
                </a:solidFill>
                <a:latin typeface="BlinkMacSystemFont"/>
              </a:rPr>
              <a:t>  &lt;</a:t>
            </a: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클래스</a:t>
            </a:r>
            <a:r>
              <a:rPr lang="en-US" altLang="ko-KR" dirty="0">
                <a:solidFill>
                  <a:srgbClr val="313130"/>
                </a:solidFill>
                <a:latin typeface="BlinkMacSystemFont"/>
              </a:rPr>
              <a:t>&gt;</a:t>
            </a:r>
          </a:p>
          <a:p>
            <a:pPr marL="0" indent="0" algn="ctr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algn="ctr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ko-KR" altLang="en-US" dirty="0">
                <a:solidFill>
                  <a:srgbClr val="FF0000"/>
                </a:solidFill>
                <a:latin typeface="BlinkMacSystemFont"/>
              </a:rPr>
              <a:t>객체 단위로 코드를 그룹화 </a:t>
            </a: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할 수 있으며 </a:t>
            </a:r>
            <a:r>
              <a:rPr lang="ko-KR" altLang="en-US" dirty="0">
                <a:solidFill>
                  <a:srgbClr val="FF0000"/>
                </a:solidFill>
                <a:latin typeface="BlinkMacSystemFont"/>
              </a:rPr>
              <a:t>코드를 재사용하기 용이</a:t>
            </a:r>
            <a:r>
              <a:rPr lang="ko-KR" altLang="en-US" dirty="0">
                <a:solidFill>
                  <a:srgbClr val="313130"/>
                </a:solidFill>
                <a:latin typeface="BlinkMacSystemFont"/>
              </a:rPr>
              <a:t>하다</a:t>
            </a:r>
            <a:r>
              <a:rPr lang="en-US" altLang="ko-KR" dirty="0">
                <a:solidFill>
                  <a:srgbClr val="313130"/>
                </a:solidFill>
                <a:latin typeface="BlinkMacSystemFont"/>
              </a:rPr>
              <a:t>.</a:t>
            </a: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>
              <a:solidFill>
                <a:srgbClr val="313130"/>
              </a:solidFill>
              <a:latin typeface="BlinkMacSystemFont"/>
            </a:endParaRPr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2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14006</TotalTime>
  <Words>219</Words>
  <Application>Microsoft Office PowerPoint</Application>
  <PresentationFormat>화면 슬라이드 쇼(4:3)</PresentationFormat>
  <Paragraphs>84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BlinkMacSystemFont</vt:lpstr>
      <vt:lpstr>Inter</vt:lpstr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클래스로 객체 생성하기</vt:lpstr>
      <vt:lpstr>클래스로 객체 생성하기</vt:lpstr>
      <vt:lpstr>클래스로 객체 생성하기</vt:lpstr>
      <vt:lpstr>클래스로 객체 생성하기</vt:lpstr>
      <vt:lpstr>클래스로 객체 생성하기</vt:lpstr>
      <vt:lpstr>클래스로 객체 생성하기</vt:lpstr>
      <vt:lpstr>클래스로 객체 생성하기</vt:lpstr>
      <vt:lpstr>클래스로 객체 생성하기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1212</cp:revision>
  <dcterms:created xsi:type="dcterms:W3CDTF">2017-12-19T02:35:40Z</dcterms:created>
  <dcterms:modified xsi:type="dcterms:W3CDTF">2022-08-17T06:50:28Z</dcterms:modified>
</cp:coreProperties>
</file>