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2" r:id="rId1"/>
  </p:sldMasterIdLst>
  <p:notesMasterIdLst>
    <p:notesMasterId r:id="rId28"/>
  </p:notesMasterIdLst>
  <p:sldIdLst>
    <p:sldId id="349" r:id="rId2"/>
    <p:sldId id="350" r:id="rId3"/>
    <p:sldId id="260" r:id="rId4"/>
    <p:sldId id="261" r:id="rId5"/>
    <p:sldId id="262" r:id="rId6"/>
    <p:sldId id="263" r:id="rId7"/>
    <p:sldId id="264" r:id="rId8"/>
    <p:sldId id="265" r:id="rId9"/>
    <p:sldId id="332" r:id="rId10"/>
    <p:sldId id="333" r:id="rId11"/>
    <p:sldId id="334" r:id="rId12"/>
    <p:sldId id="329" r:id="rId13"/>
    <p:sldId id="330" r:id="rId14"/>
    <p:sldId id="331" r:id="rId15"/>
    <p:sldId id="335" r:id="rId16"/>
    <p:sldId id="336" r:id="rId17"/>
    <p:sldId id="337" r:id="rId18"/>
    <p:sldId id="338" r:id="rId19"/>
    <p:sldId id="344" r:id="rId20"/>
    <p:sldId id="345" r:id="rId21"/>
    <p:sldId id="346" r:id="rId22"/>
    <p:sldId id="347" r:id="rId23"/>
    <p:sldId id="348" r:id="rId24"/>
    <p:sldId id="341" r:id="rId25"/>
    <p:sldId id="342" r:id="rId26"/>
    <p:sldId id="343" r:id="rId27"/>
  </p:sldIdLst>
  <p:sldSz cx="9906000" cy="6858000" type="A4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000000"/>
          </p15:clr>
        </p15:guide>
        <p15:guide id="2" orient="horz" pos="2024">
          <p15:clr>
            <a:srgbClr val="000000"/>
          </p15:clr>
        </p15:guide>
        <p15:guide id="3" orient="horz" pos="4156">
          <p15:clr>
            <a:srgbClr val="000000"/>
          </p15:clr>
        </p15:guide>
        <p15:guide id="4" orient="horz" pos="96">
          <p15:clr>
            <a:srgbClr val="000000"/>
          </p15:clr>
        </p15:guide>
        <p15:guide id="5" orient="horz" pos="3748">
          <p15:clr>
            <a:srgbClr val="000000"/>
          </p15:clr>
        </p15:guide>
        <p15:guide id="6" orient="horz" pos="1389">
          <p15:clr>
            <a:srgbClr val="000000"/>
          </p15:clr>
        </p15:guide>
        <p15:guide id="7" pos="3120">
          <p15:clr>
            <a:srgbClr val="000000"/>
          </p15:clr>
        </p15:guide>
        <p15:guide id="8" pos="6048">
          <p15:clr>
            <a:srgbClr val="000000"/>
          </p15:clr>
        </p15:guide>
        <p15:guide id="9" pos="144">
          <p15:clr>
            <a:srgbClr val="000000"/>
          </p15:clr>
        </p15:guide>
        <p15:guide id="10" pos="473">
          <p15:clr>
            <a:srgbClr val="000000"/>
          </p15:clr>
        </p15:guide>
        <p15:guide id="11" pos="5719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000000"/>
          </p15:clr>
        </p15:guide>
        <p15:guide id="2" pos="2141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CEF684-08DE-459E-8856-1E9C51DB56BB}">
  <a:tblStyle styleId="{C1CEF684-08DE-459E-8856-1E9C51DB56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7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294"/>
      </p:cViewPr>
      <p:guideLst>
        <p:guide orient="horz" pos="3974"/>
        <p:guide orient="horz" pos="2024"/>
        <p:guide orient="horz" pos="4156"/>
        <p:guide orient="horz" pos="96"/>
        <p:guide orient="horz" pos="3748"/>
        <p:guide orient="horz" pos="1389"/>
        <p:guide pos="3120"/>
        <p:guide pos="6048"/>
        <p:guide pos="144"/>
        <p:guide pos="473"/>
        <p:guide pos="57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2016" y="0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1814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2016" y="9431814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8934143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 txBox="1">
            <a:spLocks noGrp="1"/>
          </p:cNvSpPr>
          <p:nvPr>
            <p:ph type="sldNum" idx="12"/>
          </p:nvPr>
        </p:nvSpPr>
        <p:spPr>
          <a:xfrm>
            <a:off x="3852016" y="9431814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0</a:t>
            </a:fld>
            <a:endParaRPr/>
          </a:p>
        </p:txBody>
      </p:sp>
      <p:sp>
        <p:nvSpPr>
          <p:cNvPr id="38" name="Google Shape;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" name="Google Shape;39;p3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683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4957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1300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0377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7402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5075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5402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0788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835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2533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727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" name="Google Shape;45;p4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070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1616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1339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6568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8011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8947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3436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1918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8855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689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5703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718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1321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0882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344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부프로세스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oogle Shape;19;p5"/>
          <p:cNvGraphicFramePr/>
          <p:nvPr/>
        </p:nvGraphicFramePr>
        <p:xfrm>
          <a:off x="92119" y="1173858"/>
          <a:ext cx="9720125" cy="100014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425"/>
                <a:gridCol w="1226950"/>
                <a:gridCol w="903275"/>
                <a:gridCol w="864100"/>
                <a:gridCol w="1008100"/>
                <a:gridCol w="1571575"/>
                <a:gridCol w="781425"/>
                <a:gridCol w="935500"/>
                <a:gridCol w="815950"/>
                <a:gridCol w="754825"/>
              </a:tblGrid>
              <a:tr h="259075">
                <a:tc gridSpan="10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처리 흐름도</a:t>
                      </a:r>
                      <a:endParaRPr/>
                    </a:p>
                  </a:txBody>
                  <a:tcPr marL="91475" marR="9147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4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  계</a:t>
                      </a:r>
                      <a:endParaRPr/>
                    </a:p>
                  </a:txBody>
                  <a:tcPr marL="91475" marR="9147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</a:t>
                      </a:r>
                      <a:endParaRPr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명</a:t>
                      </a:r>
                      <a:endParaRPr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 성 자</a:t>
                      </a:r>
                      <a:endParaRPr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임재섭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 인 자</a:t>
                      </a:r>
                      <a:endParaRPr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이승권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  명</a:t>
                      </a:r>
                      <a:endParaRPr/>
                    </a:p>
                  </a:txBody>
                  <a:tcPr marL="91475" marR="9147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50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-1" y="6597352"/>
            <a:ext cx="99060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11" name="Google Shape;11;p1"/>
          <p:cNvGraphicFramePr/>
          <p:nvPr/>
        </p:nvGraphicFramePr>
        <p:xfrm>
          <a:off x="52389" y="123825"/>
          <a:ext cx="9797150" cy="66869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912950"/>
                <a:gridCol w="8884200"/>
              </a:tblGrid>
              <a:tr h="3528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ulim"/>
                        <a:buNone/>
                      </a:pPr>
                      <a:r>
                        <a:rPr lang="ko-KR" sz="1800" b="1" i="0" u="none" strike="noStrike" cap="none">
                          <a:latin typeface="Gulim"/>
                          <a:ea typeface="Gulim"/>
                          <a:cs typeface="Gulim"/>
                          <a:sym typeface="Gulim"/>
                        </a:rPr>
                        <a:t>프로세스 정의서</a:t>
                      </a:r>
                      <a:endParaRPr sz="1800" b="1" i="0" u="none" strike="noStrike" cap="non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0000" marR="90000" marT="18000" marB="18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5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프로젝트명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0000" marR="90000" marT="18000" marB="18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LINC+ SMILE 산학협력 종합관리시스템 구축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0000" marR="90000" marT="18000" marB="180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5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문서번호</a:t>
                      </a:r>
                      <a:endParaRPr/>
                    </a:p>
                  </a:txBody>
                  <a:tcPr marL="90000" marR="90000" marT="18000" marB="18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LINCP-DE-03</a:t>
                      </a:r>
                      <a:endParaRPr sz="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0000" marR="90000" marT="18000" marB="180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2" name="Google Shape;12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8464" y="149301"/>
            <a:ext cx="1838325" cy="3095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769938" y="914400"/>
            <a:ext cx="8308975" cy="568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 b="1" dirty="0"/>
              <a:t>목차</a:t>
            </a:r>
            <a:endParaRPr dirty="0"/>
          </a:p>
          <a:p>
            <a:pPr marL="609600" lvl="0" indent="-609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endParaRPr sz="1100" b="1" dirty="0"/>
          </a:p>
          <a:p>
            <a:pPr marL="609600" lvl="0" indent="-609600" algn="just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 b="1" dirty="0" smtClean="0"/>
              <a:t>1. 사용자 정책 ..........................................................................</a:t>
            </a:r>
            <a:r>
              <a:rPr lang="en-US" altLang="ko-KR" sz="1100" b="1" dirty="0" smtClean="0"/>
              <a:t>.....</a:t>
            </a:r>
            <a:r>
              <a:rPr lang="ko-KR" sz="1100" b="1" dirty="0" smtClean="0"/>
              <a:t>..............................</a:t>
            </a:r>
            <a:r>
              <a:rPr lang="en-US" altLang="ko-KR" sz="1100" b="1" dirty="0" smtClean="0"/>
              <a:t>	  2</a:t>
            </a:r>
            <a:endParaRPr dirty="0" smtClean="0"/>
          </a:p>
          <a:p>
            <a:pPr marL="609600" lvl="0" indent="-609600" algn="just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 b="1" dirty="0" smtClean="0"/>
              <a:t>2. </a:t>
            </a:r>
            <a:r>
              <a:rPr lang="ko-KR" sz="1100" b="1" dirty="0"/>
              <a:t>업무처리 흐름도 </a:t>
            </a:r>
            <a:r>
              <a:rPr lang="ko-KR" sz="1100" b="1" dirty="0" smtClean="0"/>
              <a:t>..............................</a:t>
            </a:r>
            <a:r>
              <a:rPr lang="en-US" altLang="ko-KR" sz="1100" b="1" dirty="0" smtClean="0"/>
              <a:t>.............</a:t>
            </a:r>
            <a:r>
              <a:rPr lang="ko-KR" sz="1100" b="1" dirty="0" smtClean="0"/>
              <a:t>............................................................</a:t>
            </a:r>
            <a:r>
              <a:rPr lang="en-US" altLang="ko-KR" sz="1100" b="1" dirty="0" smtClean="0"/>
              <a:t>	  </a:t>
            </a:r>
            <a:r>
              <a:rPr lang="ko-KR" sz="1100" b="1" dirty="0" smtClean="0"/>
              <a:t>6</a:t>
            </a:r>
            <a:endParaRPr dirty="0"/>
          </a:p>
          <a:p>
            <a:pPr marL="1009650" lvl="2" indent="-609600" algn="just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 b="1" dirty="0">
                <a:latin typeface="Gulim"/>
                <a:ea typeface="Gulim"/>
                <a:cs typeface="Gulim"/>
                <a:sym typeface="Gulim"/>
              </a:rPr>
              <a:t>(관리자 전체 흐름도</a:t>
            </a:r>
            <a:r>
              <a:rPr lang="ko-KR" sz="1100" b="1" dirty="0" smtClean="0">
                <a:latin typeface="Gulim"/>
                <a:ea typeface="Gulim"/>
                <a:cs typeface="Gulim"/>
                <a:sym typeface="Gulim"/>
              </a:rPr>
              <a:t>)........</a:t>
            </a:r>
            <a:r>
              <a:rPr lang="en-US" altLang="ko-KR" sz="1100" b="1" dirty="0" smtClean="0">
                <a:latin typeface="Gulim"/>
                <a:ea typeface="Gulim"/>
                <a:cs typeface="Gulim"/>
                <a:sym typeface="Gulim"/>
              </a:rPr>
              <a:t>..........</a:t>
            </a:r>
            <a:r>
              <a:rPr lang="ko-KR" sz="1100" b="1" dirty="0" smtClean="0">
                <a:latin typeface="Gulim"/>
                <a:ea typeface="Gulim"/>
                <a:cs typeface="Gulim"/>
                <a:sym typeface="Gulim"/>
              </a:rPr>
              <a:t>.............................................................</a:t>
            </a:r>
            <a:r>
              <a:rPr lang="en-US" altLang="ko-KR" sz="1100" b="1" dirty="0" smtClean="0">
                <a:latin typeface="Gulim"/>
                <a:ea typeface="Gulim"/>
                <a:cs typeface="Gulim"/>
                <a:sym typeface="Gulim"/>
              </a:rPr>
              <a:t>..</a:t>
            </a:r>
            <a:r>
              <a:rPr lang="ko-KR" sz="1100" b="1" dirty="0" smtClean="0">
                <a:latin typeface="Gulim"/>
                <a:ea typeface="Gulim"/>
                <a:cs typeface="Gulim"/>
                <a:sym typeface="Gulim"/>
              </a:rPr>
              <a:t>............</a:t>
            </a:r>
            <a:r>
              <a:rPr lang="en-US" altLang="ko-KR" sz="1100" b="1" dirty="0" smtClean="0">
                <a:latin typeface="Gulim"/>
                <a:ea typeface="Gulim"/>
                <a:cs typeface="Gulim"/>
                <a:sym typeface="Gulim"/>
              </a:rPr>
              <a:t>	  3</a:t>
            </a:r>
            <a:endParaRPr sz="1100" b="1" dirty="0"/>
          </a:p>
          <a:p>
            <a:pPr marL="1009650" lvl="2" indent="-609600" algn="just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 b="1" dirty="0"/>
              <a:t>PC-M-01 </a:t>
            </a:r>
            <a:r>
              <a:rPr lang="ko-KR" sz="1100" b="1" dirty="0">
                <a:latin typeface="Gulim"/>
                <a:ea typeface="Gulim"/>
                <a:cs typeface="Gulim"/>
                <a:sym typeface="Gulim"/>
              </a:rPr>
              <a:t>(로그인</a:t>
            </a:r>
            <a:r>
              <a:rPr lang="ko-KR" sz="1100" b="1" dirty="0" smtClean="0">
                <a:latin typeface="Gulim"/>
                <a:ea typeface="Gulim"/>
                <a:cs typeface="Gulim"/>
                <a:sym typeface="Gulim"/>
              </a:rPr>
              <a:t>)................................................................................</a:t>
            </a:r>
            <a:r>
              <a:rPr lang="en-US" altLang="ko-KR" sz="1100" b="1" dirty="0" smtClean="0">
                <a:latin typeface="Gulim"/>
                <a:ea typeface="Gulim"/>
                <a:cs typeface="Gulim"/>
                <a:sym typeface="Gulim"/>
              </a:rPr>
              <a:t>..</a:t>
            </a:r>
            <a:r>
              <a:rPr lang="ko-KR" sz="1100" b="1" dirty="0" smtClean="0">
                <a:latin typeface="Gulim"/>
                <a:ea typeface="Gulim"/>
                <a:cs typeface="Gulim"/>
                <a:sym typeface="Gulim"/>
              </a:rPr>
              <a:t>.............</a:t>
            </a:r>
            <a:r>
              <a:rPr lang="en-US" altLang="ko-KR" sz="1100" b="1" dirty="0" smtClean="0">
                <a:latin typeface="Gulim"/>
                <a:ea typeface="Gulim"/>
                <a:cs typeface="Gulim"/>
                <a:sym typeface="Gulim"/>
              </a:rPr>
              <a:t>	  5</a:t>
            </a:r>
            <a:endParaRPr sz="1100" b="1" dirty="0">
              <a:latin typeface="Gulim"/>
              <a:ea typeface="Gulim"/>
              <a:cs typeface="Gulim"/>
              <a:sym typeface="Gulim"/>
            </a:endParaRPr>
          </a:p>
          <a:p>
            <a:pPr marL="1009650" lvl="2" indent="-609600" algn="just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 b="1" dirty="0"/>
              <a:t>PC-M-02 </a:t>
            </a:r>
            <a:r>
              <a:rPr lang="ko-KR" sz="1100" b="1" dirty="0" smtClean="0">
                <a:latin typeface="Gulim"/>
                <a:ea typeface="Gulim"/>
                <a:cs typeface="Gulim"/>
                <a:sym typeface="Gulim"/>
              </a:rPr>
              <a:t>(</a:t>
            </a:r>
            <a:r>
              <a:rPr lang="ko-KR" altLang="en-US" sz="1100" b="1" dirty="0" smtClean="0">
                <a:latin typeface="Gulim"/>
                <a:ea typeface="Gulim"/>
                <a:cs typeface="Gulim"/>
                <a:sym typeface="Gulim"/>
              </a:rPr>
              <a:t>센서 리스트</a:t>
            </a:r>
            <a:r>
              <a:rPr lang="ko-KR" sz="1100" b="1" dirty="0" smtClean="0">
                <a:latin typeface="Gulim"/>
                <a:ea typeface="Gulim"/>
                <a:cs typeface="Gulim"/>
                <a:sym typeface="Gulim"/>
              </a:rPr>
              <a:t>)........................................................................</a:t>
            </a:r>
            <a:r>
              <a:rPr lang="en-US" altLang="ko-KR" sz="1100" b="1" dirty="0" smtClean="0">
                <a:latin typeface="Gulim"/>
                <a:ea typeface="Gulim"/>
                <a:cs typeface="Gulim"/>
                <a:sym typeface="Gulim"/>
              </a:rPr>
              <a:t>.</a:t>
            </a:r>
            <a:r>
              <a:rPr lang="ko-KR" sz="1100" b="1" dirty="0" smtClean="0">
                <a:latin typeface="Gulim"/>
                <a:ea typeface="Gulim"/>
                <a:cs typeface="Gulim"/>
                <a:sym typeface="Gulim"/>
              </a:rPr>
              <a:t>.............</a:t>
            </a:r>
            <a:r>
              <a:rPr lang="en-US" altLang="ko-KR" sz="1100" b="1" dirty="0" smtClean="0">
                <a:latin typeface="Gulim"/>
                <a:ea typeface="Gulim"/>
                <a:cs typeface="Gulim"/>
                <a:sym typeface="Gulim"/>
              </a:rPr>
              <a:t>.</a:t>
            </a:r>
            <a:r>
              <a:rPr lang="ko-KR" sz="1100" b="1" dirty="0" smtClean="0">
                <a:latin typeface="Gulim"/>
                <a:ea typeface="Gulim"/>
                <a:cs typeface="Gulim"/>
                <a:sym typeface="Gulim"/>
              </a:rPr>
              <a:t>.</a:t>
            </a:r>
            <a:r>
              <a:rPr lang="en-US" altLang="ko-KR" sz="1100" b="1" dirty="0" smtClean="0">
                <a:latin typeface="Gulim"/>
                <a:ea typeface="Gulim"/>
                <a:cs typeface="Gulim"/>
                <a:sym typeface="Gulim"/>
              </a:rPr>
              <a:t>	  8</a:t>
            </a:r>
            <a:endParaRPr dirty="0"/>
          </a:p>
          <a:p>
            <a:pPr marL="1009650" lvl="2" indent="-609600" algn="just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 b="1" dirty="0" smtClean="0"/>
              <a:t>PC-M-03 </a:t>
            </a:r>
            <a:r>
              <a:rPr lang="ko-KR" sz="1100" b="1" dirty="0" smtClean="0">
                <a:latin typeface="Gulim"/>
                <a:ea typeface="Gulim"/>
                <a:cs typeface="Gulim"/>
                <a:sym typeface="Gulim"/>
              </a:rPr>
              <a:t>(</a:t>
            </a:r>
            <a:r>
              <a:rPr lang="ko-KR" altLang="en-US" sz="1100" b="1" dirty="0" smtClean="0"/>
              <a:t>입고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박스등록</a:t>
            </a:r>
            <a:r>
              <a:rPr lang="ko-KR" sz="1100" b="1" dirty="0" smtClean="0">
                <a:latin typeface="Gulim"/>
                <a:ea typeface="Gulim"/>
                <a:cs typeface="Gulim"/>
                <a:sym typeface="Gulim"/>
              </a:rPr>
              <a:t>)............................................................................</a:t>
            </a:r>
            <a:r>
              <a:rPr lang="en-US" altLang="ko-KR" sz="1100" b="1" dirty="0" smtClean="0">
                <a:latin typeface="Gulim"/>
                <a:ea typeface="Gulim"/>
                <a:cs typeface="Gulim"/>
                <a:sym typeface="Gulim"/>
              </a:rPr>
              <a:t>..</a:t>
            </a:r>
            <a:r>
              <a:rPr lang="ko-KR" sz="1100" b="1" dirty="0" smtClean="0">
                <a:latin typeface="Gulim"/>
                <a:ea typeface="Gulim"/>
                <a:cs typeface="Gulim"/>
                <a:sym typeface="Gulim"/>
              </a:rPr>
              <a:t>.....</a:t>
            </a:r>
            <a:r>
              <a:rPr lang="en-US" altLang="ko-KR" sz="1100" b="1" dirty="0" smtClean="0">
                <a:latin typeface="Gulim"/>
                <a:ea typeface="Gulim"/>
                <a:cs typeface="Gulim"/>
                <a:sym typeface="Gulim"/>
              </a:rPr>
              <a:t>.</a:t>
            </a:r>
            <a:r>
              <a:rPr lang="ko-KR" sz="1100" b="1" dirty="0" smtClean="0">
                <a:latin typeface="Gulim"/>
                <a:ea typeface="Gulim"/>
                <a:cs typeface="Gulim"/>
                <a:sym typeface="Gulim"/>
              </a:rPr>
              <a:t>.</a:t>
            </a:r>
            <a:r>
              <a:rPr lang="en-US" altLang="ko-KR" sz="1100" b="1" dirty="0" smtClean="0">
                <a:latin typeface="Gulim"/>
                <a:ea typeface="Gulim"/>
                <a:cs typeface="Gulim"/>
                <a:sym typeface="Gulim"/>
              </a:rPr>
              <a:t>	11</a:t>
            </a:r>
            <a:endParaRPr dirty="0"/>
          </a:p>
          <a:p>
            <a:pPr marL="1009650" lvl="2" indent="-609600" algn="just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 b="1" dirty="0"/>
              <a:t>PC-M-04 </a:t>
            </a:r>
            <a:r>
              <a:rPr lang="ko-KR" sz="1100" b="1" dirty="0" smtClean="0">
                <a:latin typeface="Gulim"/>
                <a:ea typeface="Gulim"/>
                <a:cs typeface="Gulim"/>
                <a:sym typeface="Gulim"/>
              </a:rPr>
              <a:t>(</a:t>
            </a:r>
            <a:r>
              <a:rPr lang="ko-KR" altLang="en-US" sz="1100" b="1" dirty="0" smtClean="0">
                <a:latin typeface="Gulim"/>
                <a:ea typeface="Gulim"/>
                <a:cs typeface="Gulim"/>
                <a:sym typeface="Gulim"/>
              </a:rPr>
              <a:t>센서 교체</a:t>
            </a:r>
            <a:r>
              <a:rPr lang="ko-KR" sz="1100" b="1" dirty="0" smtClean="0">
                <a:latin typeface="Gulim"/>
                <a:ea typeface="Gulim"/>
                <a:cs typeface="Gulim"/>
                <a:sym typeface="Gulim"/>
              </a:rPr>
              <a:t>).........................................................................</a:t>
            </a:r>
            <a:r>
              <a:rPr lang="en-US" altLang="ko-KR" sz="1100" b="1" dirty="0" smtClean="0">
                <a:latin typeface="Gulim"/>
                <a:ea typeface="Gulim"/>
                <a:cs typeface="Gulim"/>
                <a:sym typeface="Gulim"/>
              </a:rPr>
              <a:t>.........</a:t>
            </a:r>
            <a:r>
              <a:rPr lang="ko-KR" sz="1100" b="1" dirty="0" smtClean="0">
                <a:latin typeface="Gulim"/>
                <a:ea typeface="Gulim"/>
                <a:cs typeface="Gulim"/>
                <a:sym typeface="Gulim"/>
              </a:rPr>
              <a:t>.......</a:t>
            </a:r>
            <a:r>
              <a:rPr lang="en-US" altLang="ko-KR" sz="1100" b="1" dirty="0" smtClean="0">
                <a:latin typeface="Gulim"/>
                <a:ea typeface="Gulim"/>
                <a:cs typeface="Gulim"/>
                <a:sym typeface="Gulim"/>
              </a:rPr>
              <a:t>.</a:t>
            </a:r>
            <a:r>
              <a:rPr lang="ko-KR" sz="1100" b="1" dirty="0" smtClean="0">
                <a:latin typeface="Gulim"/>
                <a:ea typeface="Gulim"/>
                <a:cs typeface="Gulim"/>
                <a:sym typeface="Gulim"/>
              </a:rPr>
              <a:t>.</a:t>
            </a:r>
            <a:r>
              <a:rPr lang="en-US" altLang="ko-KR" sz="1100" b="1" dirty="0" smtClean="0">
                <a:latin typeface="Gulim"/>
                <a:ea typeface="Gulim"/>
                <a:cs typeface="Gulim"/>
                <a:sym typeface="Gulim"/>
              </a:rPr>
              <a:t>	14</a:t>
            </a:r>
            <a:endParaRPr dirty="0"/>
          </a:p>
          <a:p>
            <a:pPr marL="1009650" lvl="2" indent="-609600" algn="just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 b="1" dirty="0"/>
              <a:t>PC-M-05 </a:t>
            </a:r>
            <a:r>
              <a:rPr lang="ko-KR" sz="1100" b="1" dirty="0" smtClean="0">
                <a:latin typeface="Gulim"/>
                <a:ea typeface="Gulim"/>
                <a:cs typeface="Gulim"/>
                <a:sym typeface="Gulim"/>
              </a:rPr>
              <a:t>(</a:t>
            </a:r>
            <a:r>
              <a:rPr lang="ko-KR" altLang="en-US" sz="1100" b="1" dirty="0" smtClean="0">
                <a:latin typeface="Gulim"/>
                <a:ea typeface="Gulim"/>
                <a:cs typeface="Gulim"/>
                <a:sym typeface="Gulim"/>
              </a:rPr>
              <a:t>설정</a:t>
            </a:r>
            <a:r>
              <a:rPr lang="ko-KR" sz="1100" b="1" dirty="0" smtClean="0">
                <a:latin typeface="Gulim"/>
                <a:ea typeface="Gulim"/>
                <a:cs typeface="Gulim"/>
                <a:sym typeface="Gulim"/>
              </a:rPr>
              <a:t>)............................................................................</a:t>
            </a:r>
            <a:r>
              <a:rPr lang="en-US" altLang="ko-KR" sz="1100" b="1" dirty="0" smtClean="0">
                <a:latin typeface="Gulim"/>
                <a:ea typeface="Gulim"/>
                <a:cs typeface="Gulim"/>
                <a:sym typeface="Gulim"/>
              </a:rPr>
              <a:t>......................	17</a:t>
            </a:r>
            <a:endParaRPr dirty="0"/>
          </a:p>
          <a:p>
            <a:pPr marL="1009650" lvl="2" indent="-609600" algn="just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 b="1" dirty="0"/>
              <a:t>PC-M-06 </a:t>
            </a:r>
            <a:r>
              <a:rPr lang="ko-KR" sz="1100" b="1" dirty="0" smtClean="0">
                <a:latin typeface="Gulim"/>
                <a:ea typeface="Gulim"/>
                <a:cs typeface="Gulim"/>
                <a:sym typeface="Gulim"/>
              </a:rPr>
              <a:t>(</a:t>
            </a:r>
            <a:r>
              <a:rPr lang="ko-KR" altLang="en-US" sz="1100" b="1" dirty="0" smtClean="0">
                <a:latin typeface="Gulim"/>
                <a:ea typeface="Gulim"/>
                <a:cs typeface="Gulim"/>
                <a:sym typeface="Gulim"/>
              </a:rPr>
              <a:t>모니터링</a:t>
            </a:r>
            <a:r>
              <a:rPr lang="ko-KR" sz="1100" b="1" dirty="0" smtClean="0">
                <a:latin typeface="Gulim"/>
                <a:ea typeface="Gulim"/>
                <a:cs typeface="Gulim"/>
                <a:sym typeface="Gulim"/>
              </a:rPr>
              <a:t>)....................................................................................</a:t>
            </a:r>
            <a:r>
              <a:rPr lang="en-US" altLang="ko-KR" sz="1100" b="1" dirty="0" smtClean="0">
                <a:latin typeface="Gulim"/>
                <a:ea typeface="Gulim"/>
                <a:cs typeface="Gulim"/>
                <a:sym typeface="Gulim"/>
              </a:rPr>
              <a:t>........	</a:t>
            </a:r>
            <a:r>
              <a:rPr lang="en-US" altLang="ko-KR" sz="1100" b="1" dirty="0" smtClean="0"/>
              <a:t>20</a:t>
            </a:r>
            <a:endParaRPr dirty="0"/>
          </a:p>
          <a:p>
            <a:pPr marL="1009650" lvl="2" indent="-609600" algn="just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 b="1" dirty="0"/>
              <a:t>PC-M-07 </a:t>
            </a:r>
            <a:r>
              <a:rPr lang="ko-KR" sz="1100" b="1" dirty="0" smtClean="0">
                <a:latin typeface="Gulim"/>
                <a:ea typeface="Gulim"/>
                <a:cs typeface="Gulim"/>
                <a:sym typeface="Gulim"/>
              </a:rPr>
              <a:t>(</a:t>
            </a:r>
            <a:r>
              <a:rPr lang="ko-KR" altLang="en-US" sz="1100" b="1" dirty="0" smtClean="0"/>
              <a:t>출고</a:t>
            </a:r>
            <a:r>
              <a:rPr lang="ko-KR" sz="1100" b="1" dirty="0" smtClean="0">
                <a:latin typeface="Gulim"/>
                <a:ea typeface="Gulim"/>
                <a:cs typeface="Gulim"/>
                <a:sym typeface="Gulim"/>
              </a:rPr>
              <a:t>)...................................................................................</a:t>
            </a:r>
            <a:r>
              <a:rPr lang="en-US" altLang="ko-KR" sz="1100" b="1" dirty="0" smtClean="0">
                <a:latin typeface="Gulim"/>
                <a:ea typeface="Gulim"/>
                <a:cs typeface="Gulim"/>
                <a:sym typeface="Gulim"/>
              </a:rPr>
              <a:t>...............	</a:t>
            </a:r>
            <a:r>
              <a:rPr lang="en-US" altLang="ko-KR" sz="1100" b="1" dirty="0" smtClean="0"/>
              <a:t>23</a:t>
            </a:r>
            <a:endParaRPr sz="1100" b="1" dirty="0">
              <a:latin typeface="Gulim"/>
              <a:ea typeface="Gulim"/>
              <a:cs typeface="Gulim"/>
              <a:sym typeface="Gulim"/>
            </a:endParaRPr>
          </a:p>
          <a:p>
            <a:pPr marL="1009650" lvl="2" indent="-609600" algn="just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endParaRPr sz="1100" b="1" dirty="0"/>
          </a:p>
        </p:txBody>
      </p:sp>
      <p:sp>
        <p:nvSpPr>
          <p:cNvPr id="42" name="Google Shape;42;p8"/>
          <p:cNvSpPr/>
          <p:nvPr/>
        </p:nvSpPr>
        <p:spPr>
          <a:xfrm>
            <a:off x="298450" y="150813"/>
            <a:ext cx="93789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533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19"/>
          <p:cNvGraphicFramePr/>
          <p:nvPr>
            <p:extLst>
              <p:ext uri="{D42A27DB-BD31-4B8C-83A1-F6EECF244321}">
                <p14:modId xmlns:p14="http://schemas.microsoft.com/office/powerpoint/2010/main" val="741209188"/>
              </p:ext>
            </p:extLst>
          </p:nvPr>
        </p:nvGraphicFramePr>
        <p:xfrm>
          <a:off x="92121" y="2143117"/>
          <a:ext cx="9718675" cy="445455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225"/>
                <a:gridCol w="1202850"/>
                <a:gridCol w="7657600"/>
              </a:tblGrid>
              <a:tr h="38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 dirty="0"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406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1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66" name="Google Shape;266;p19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703" y="2864641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9"/>
          <p:cNvSpPr txBox="1"/>
          <p:nvPr/>
        </p:nvSpPr>
        <p:spPr>
          <a:xfrm>
            <a:off x="2381232" y="3226592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cxnSp>
        <p:nvCxnSpPr>
          <p:cNvPr id="268" name="Google Shape;268;p19"/>
          <p:cNvCxnSpPr>
            <a:stCxn id="266" idx="3"/>
          </p:cNvCxnSpPr>
          <p:nvPr/>
        </p:nvCxnSpPr>
        <p:spPr>
          <a:xfrm>
            <a:off x="2810063" y="3054347"/>
            <a:ext cx="373500" cy="3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69" name="Google Shape;269;p19"/>
          <p:cNvGrpSpPr/>
          <p:nvPr/>
        </p:nvGrpSpPr>
        <p:grpSpPr>
          <a:xfrm>
            <a:off x="3167050" y="2874166"/>
            <a:ext cx="1078210" cy="368300"/>
            <a:chOff x="1946" y="1525"/>
            <a:chExt cx="456" cy="232"/>
          </a:xfrm>
        </p:grpSpPr>
        <p:pic>
          <p:nvPicPr>
            <p:cNvPr id="270" name="Google Shape;270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19"/>
            <p:cNvSpPr/>
            <p:nvPr/>
          </p:nvSpPr>
          <p:spPr>
            <a:xfrm>
              <a:off x="1946" y="1564"/>
              <a:ext cx="30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M-02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2" name="Google Shape;272;p19"/>
          <p:cNvSpPr txBox="1"/>
          <p:nvPr/>
        </p:nvSpPr>
        <p:spPr>
          <a:xfrm>
            <a:off x="3209352" y="3231350"/>
            <a:ext cx="103590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 리스트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3" name="Google Shape;273;p19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15454" y="5754706"/>
            <a:ext cx="446302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9"/>
          <p:cNvSpPr txBox="1"/>
          <p:nvPr/>
        </p:nvSpPr>
        <p:spPr>
          <a:xfrm>
            <a:off x="8946802" y="6183334"/>
            <a:ext cx="792544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5" name="Google Shape;275;p19"/>
          <p:cNvGrpSpPr/>
          <p:nvPr/>
        </p:nvGrpSpPr>
        <p:grpSpPr>
          <a:xfrm>
            <a:off x="7005652" y="2650327"/>
            <a:ext cx="1061659" cy="368300"/>
            <a:chOff x="1946" y="1570"/>
            <a:chExt cx="449" cy="232"/>
          </a:xfrm>
        </p:grpSpPr>
        <p:pic>
          <p:nvPicPr>
            <p:cNvPr id="276" name="Google Shape;276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M-02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-01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8" name="Google Shape;278;p19"/>
          <p:cNvSpPr txBox="1"/>
          <p:nvPr/>
        </p:nvSpPr>
        <p:spPr>
          <a:xfrm>
            <a:off x="6599192" y="2947035"/>
            <a:ext cx="18876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 리스트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9" name="Google Shape;279;p19"/>
          <p:cNvGrpSpPr/>
          <p:nvPr/>
        </p:nvGrpSpPr>
        <p:grpSpPr>
          <a:xfrm>
            <a:off x="6999631" y="3171823"/>
            <a:ext cx="1061659" cy="368300"/>
            <a:chOff x="1946" y="1570"/>
            <a:chExt cx="449" cy="232"/>
          </a:xfrm>
        </p:grpSpPr>
        <p:pic>
          <p:nvPicPr>
            <p:cNvPr id="280" name="Google Shape;280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Google Shape;281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M-02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-02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2" name="Google Shape;282;p19"/>
          <p:cNvSpPr txBox="1"/>
          <p:nvPr/>
        </p:nvSpPr>
        <p:spPr>
          <a:xfrm>
            <a:off x="6781813" y="3489482"/>
            <a:ext cx="16430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1" name="Google Shape;291;p19"/>
          <p:cNvCxnSpPr>
            <a:stCxn id="270" idx="3"/>
          </p:cNvCxnSpPr>
          <p:nvPr/>
        </p:nvCxnSpPr>
        <p:spPr>
          <a:xfrm rot="10800000" flipH="1">
            <a:off x="4245260" y="2834516"/>
            <a:ext cx="2760300" cy="223800"/>
          </a:xfrm>
          <a:prstGeom prst="bentConnector3">
            <a:avLst>
              <a:gd name="adj1" fmla="val 50002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8" name="Google Shape;298;p19"/>
          <p:cNvCxnSpPr>
            <a:stCxn id="270" idx="3"/>
          </p:cNvCxnSpPr>
          <p:nvPr/>
        </p:nvCxnSpPr>
        <p:spPr>
          <a:xfrm>
            <a:off x="4245260" y="3058316"/>
            <a:ext cx="2763900" cy="3030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3" name="Google Shape;303;p19"/>
          <p:cNvCxnSpPr>
            <a:stCxn id="280" idx="3"/>
            <a:endCxn id="273" idx="1"/>
          </p:cNvCxnSpPr>
          <p:nvPr/>
        </p:nvCxnSpPr>
        <p:spPr>
          <a:xfrm>
            <a:off x="8061290" y="3355973"/>
            <a:ext cx="1054200" cy="2620200"/>
          </a:xfrm>
          <a:prstGeom prst="bentConnector3">
            <a:avLst>
              <a:gd name="adj1" fmla="val 49998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4" name="Google Shape;304;p19"/>
          <p:cNvCxnSpPr>
            <a:stCxn id="276" idx="3"/>
            <a:endCxn id="273" idx="1"/>
          </p:cNvCxnSpPr>
          <p:nvPr/>
        </p:nvCxnSpPr>
        <p:spPr>
          <a:xfrm>
            <a:off x="8067310" y="2834477"/>
            <a:ext cx="1048200" cy="3141600"/>
          </a:xfrm>
          <a:prstGeom prst="bentConnector3">
            <a:avLst>
              <a:gd name="adj1" fmla="val 49997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5" name="Google Shape;305;p19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M-02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센서 리스트</a:t>
            </a:r>
          </a:p>
        </p:txBody>
      </p:sp>
      <p:sp>
        <p:nvSpPr>
          <p:cNvPr id="307" name="Google Shape;307;p19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 리스트 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탭 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“)</a:t>
            </a:r>
            <a:endParaRPr lang="ko-KR" altLang="en-US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578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Google Shape;312;p20"/>
          <p:cNvGraphicFramePr/>
          <p:nvPr>
            <p:extLst>
              <p:ext uri="{D42A27DB-BD31-4B8C-83A1-F6EECF244321}">
                <p14:modId xmlns:p14="http://schemas.microsoft.com/office/powerpoint/2010/main" val="726444911"/>
              </p:ext>
            </p:extLst>
          </p:nvPr>
        </p:nvGraphicFramePr>
        <p:xfrm>
          <a:off x="82595" y="2285992"/>
          <a:ext cx="9732900" cy="4070427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003225"/>
                <a:gridCol w="1202875"/>
                <a:gridCol w="2583300"/>
                <a:gridCol w="1977400"/>
                <a:gridCol w="988700"/>
                <a:gridCol w="988700"/>
                <a:gridCol w="988700"/>
              </a:tblGrid>
              <a:tr h="24382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엑티비티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수행자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3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7015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</a:t>
                      </a: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M-02</a:t>
                      </a: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-01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 리스트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현재 작동 중인 센서들의 정보를 리스트로 표시</a:t>
                      </a:r>
                      <a:endParaRPr lang="en-US" altLang="ko-KR" sz="900" b="0" i="0" u="none" strike="noStrike" cap="none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제일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윗부분을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클릭해 정렬할 수 있음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223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</a:t>
                      </a: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M-02</a:t>
                      </a: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-02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텍스트박스에 있는 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키워드를 검색하여</a:t>
                      </a:r>
                      <a:r>
                        <a:rPr lang="ko-KR" altLang="en-US" sz="900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검색한 행을 리스트로 출력</a:t>
                      </a:r>
                      <a:endParaRPr lang="en-US" altLang="ko-KR" sz="900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40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13" name="Google Shape;313;p20"/>
          <p:cNvSpPr/>
          <p:nvPr/>
        </p:nvSpPr>
        <p:spPr>
          <a:xfrm>
            <a:off x="272480" y="836712"/>
            <a:ext cx="17940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3. 업무처리 흐름도</a:t>
            </a:r>
            <a:endParaRPr sz="1400" b="1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  <p:sp>
        <p:nvSpPr>
          <p:cNvPr id="314" name="Google Shape;314;p20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M-02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 리스트</a:t>
            </a:r>
          </a:p>
        </p:txBody>
      </p:sp>
      <p:sp>
        <p:nvSpPr>
          <p:cNvPr id="316" name="Google Shape;316;p20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 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 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탭 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“)</a:t>
            </a:r>
            <a:endParaRPr lang="ko-KR" altLang="en-US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7041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/>
        </p:nvSpPr>
        <p:spPr>
          <a:xfrm>
            <a:off x="198534" y="2781301"/>
            <a:ext cx="950893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0" indent="-7429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I</a:t>
            </a:r>
            <a:r>
              <a:rPr lang="en-US" alt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II</a:t>
            </a:r>
            <a:r>
              <a:rPr 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</a:t>
            </a:r>
            <a:r>
              <a:rPr lang="en-US" alt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박스 등록</a:t>
            </a:r>
            <a:endParaRPr sz="4800"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3478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19"/>
          <p:cNvGraphicFramePr/>
          <p:nvPr>
            <p:extLst>
              <p:ext uri="{D42A27DB-BD31-4B8C-83A1-F6EECF244321}">
                <p14:modId xmlns:p14="http://schemas.microsoft.com/office/powerpoint/2010/main" val="4286906435"/>
              </p:ext>
            </p:extLst>
          </p:nvPr>
        </p:nvGraphicFramePr>
        <p:xfrm>
          <a:off x="92121" y="2143117"/>
          <a:ext cx="9718675" cy="445455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225"/>
                <a:gridCol w="1202850"/>
                <a:gridCol w="7657600"/>
              </a:tblGrid>
              <a:tr h="38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 dirty="0"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406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1" i="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1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66" name="Google Shape;266;p19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703" y="2864641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9"/>
          <p:cNvSpPr txBox="1"/>
          <p:nvPr/>
        </p:nvSpPr>
        <p:spPr>
          <a:xfrm>
            <a:off x="2381232" y="3226592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cxnSp>
        <p:nvCxnSpPr>
          <p:cNvPr id="268" name="Google Shape;268;p19"/>
          <p:cNvCxnSpPr>
            <a:stCxn id="266" idx="3"/>
          </p:cNvCxnSpPr>
          <p:nvPr/>
        </p:nvCxnSpPr>
        <p:spPr>
          <a:xfrm>
            <a:off x="2810063" y="3054347"/>
            <a:ext cx="373500" cy="3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69" name="Google Shape;269;p19"/>
          <p:cNvGrpSpPr/>
          <p:nvPr/>
        </p:nvGrpSpPr>
        <p:grpSpPr>
          <a:xfrm>
            <a:off x="3167050" y="2874166"/>
            <a:ext cx="1078210" cy="368300"/>
            <a:chOff x="1946" y="1525"/>
            <a:chExt cx="456" cy="232"/>
          </a:xfrm>
        </p:grpSpPr>
        <p:pic>
          <p:nvPicPr>
            <p:cNvPr id="270" name="Google Shape;270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19"/>
            <p:cNvSpPr/>
            <p:nvPr/>
          </p:nvSpPr>
          <p:spPr>
            <a:xfrm>
              <a:off x="1946" y="1564"/>
              <a:ext cx="30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PC-M-03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2" name="Google Shape;272;p19"/>
          <p:cNvSpPr txBox="1"/>
          <p:nvPr/>
        </p:nvSpPr>
        <p:spPr>
          <a:xfrm>
            <a:off x="3209352" y="3231350"/>
            <a:ext cx="103590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latin typeface="Malgun Gothic"/>
                <a:ea typeface="Malgun Gothic"/>
                <a:cs typeface="Malgun Gothic"/>
                <a:sym typeface="Malgun Gothic"/>
              </a:rPr>
              <a:t>입고</a:t>
            </a:r>
            <a:r>
              <a:rPr lang="en-US" altLang="ko-KR" sz="1000" dirty="0" smtClean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000" dirty="0" smtClean="0">
                <a:latin typeface="Malgun Gothic"/>
                <a:ea typeface="Malgun Gothic"/>
                <a:cs typeface="Malgun Gothic"/>
                <a:sym typeface="Malgun Gothic"/>
              </a:rPr>
              <a:t>박스등록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3" name="Google Shape;273;p19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15454" y="5754706"/>
            <a:ext cx="446302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9"/>
          <p:cNvSpPr txBox="1"/>
          <p:nvPr/>
        </p:nvSpPr>
        <p:spPr>
          <a:xfrm>
            <a:off x="8946802" y="6183334"/>
            <a:ext cx="792544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4" name="Google Shape;304;p19"/>
          <p:cNvCxnSpPr>
            <a:stCxn id="40" idx="3"/>
            <a:endCxn id="273" idx="0"/>
          </p:cNvCxnSpPr>
          <p:nvPr/>
        </p:nvCxnSpPr>
        <p:spPr>
          <a:xfrm>
            <a:off x="8978240" y="3058316"/>
            <a:ext cx="360365" cy="269639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5" name="Google Shape;305;p19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PC-M-03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입고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박스등록</a:t>
            </a:r>
          </a:p>
        </p:txBody>
      </p:sp>
      <p:sp>
        <p:nvSpPr>
          <p:cNvPr id="307" name="Google Shape;307;p19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입고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박스등록 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탭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 “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박스등록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”)</a:t>
            </a:r>
            <a:endParaRPr lang="ko-KR" altLang="en-US" sz="11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3" name="Google Shape;275;p19"/>
          <p:cNvGrpSpPr/>
          <p:nvPr/>
        </p:nvGrpSpPr>
        <p:grpSpPr>
          <a:xfrm>
            <a:off x="4470948" y="2858292"/>
            <a:ext cx="1155892" cy="368300"/>
            <a:chOff x="1946" y="1570"/>
            <a:chExt cx="449" cy="232"/>
          </a:xfrm>
        </p:grpSpPr>
        <p:pic>
          <p:nvPicPr>
            <p:cNvPr id="34" name="Google Shape;276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277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PC-M-03-0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9" name="Google Shape;275;p19"/>
          <p:cNvGrpSpPr/>
          <p:nvPr/>
        </p:nvGrpSpPr>
        <p:grpSpPr>
          <a:xfrm>
            <a:off x="7908849" y="2874166"/>
            <a:ext cx="1069554" cy="368300"/>
            <a:chOff x="1946" y="1570"/>
            <a:chExt cx="398" cy="232"/>
          </a:xfrm>
        </p:grpSpPr>
        <p:pic>
          <p:nvPicPr>
            <p:cNvPr id="40" name="Google Shape;276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398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Google Shape;277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PC-M-03-0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569681" y="3235545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센서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인식 대기</a:t>
            </a:r>
            <a:endParaRPr lang="ko-KR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7878878" y="3255623"/>
            <a:ext cx="11079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센서 초기화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및</a:t>
            </a:r>
            <a:endParaRPr lang="en-US" altLang="ko-KR" sz="1100" dirty="0" smtClean="0"/>
          </a:p>
          <a:p>
            <a:r>
              <a:rPr lang="ko-KR" altLang="en-US" sz="1100" dirty="0"/>
              <a:t>박</a:t>
            </a:r>
            <a:r>
              <a:rPr lang="ko-KR" altLang="en-US" sz="1100" dirty="0" smtClean="0"/>
              <a:t>스 등록</a:t>
            </a:r>
            <a:endParaRPr lang="ko-KR" altLang="en-US" sz="1100" dirty="0"/>
          </a:p>
        </p:txBody>
      </p:sp>
      <p:cxnSp>
        <p:nvCxnSpPr>
          <p:cNvPr id="44" name="꺾인 연결선 43"/>
          <p:cNvCxnSpPr>
            <a:stCxn id="61" idx="3"/>
            <a:endCxn id="40" idx="1"/>
          </p:cNvCxnSpPr>
          <p:nvPr/>
        </p:nvCxnSpPr>
        <p:spPr>
          <a:xfrm>
            <a:off x="7273639" y="3048792"/>
            <a:ext cx="635209" cy="95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34" idx="3"/>
            <a:endCxn id="61" idx="1"/>
          </p:cNvCxnSpPr>
          <p:nvPr/>
        </p:nvCxnSpPr>
        <p:spPr>
          <a:xfrm>
            <a:off x="5626840" y="3042442"/>
            <a:ext cx="490907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endCxn id="34" idx="1"/>
          </p:cNvCxnSpPr>
          <p:nvPr/>
        </p:nvCxnSpPr>
        <p:spPr>
          <a:xfrm>
            <a:off x="4245259" y="3042442"/>
            <a:ext cx="22568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146793" y="3244572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관리자 입력</a:t>
            </a:r>
            <a:endParaRPr lang="ko-KR" altLang="en-US" sz="1100" dirty="0"/>
          </a:p>
        </p:txBody>
      </p:sp>
      <p:grpSp>
        <p:nvGrpSpPr>
          <p:cNvPr id="60" name="Google Shape;275;p19"/>
          <p:cNvGrpSpPr/>
          <p:nvPr/>
        </p:nvGrpSpPr>
        <p:grpSpPr>
          <a:xfrm>
            <a:off x="6117747" y="2864642"/>
            <a:ext cx="1155892" cy="368300"/>
            <a:chOff x="1946" y="1570"/>
            <a:chExt cx="449" cy="232"/>
          </a:xfrm>
        </p:grpSpPr>
        <p:pic>
          <p:nvPicPr>
            <p:cNvPr id="61" name="Google Shape;276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277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PC-M-03-0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13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Google Shape;312;p20"/>
          <p:cNvGraphicFramePr/>
          <p:nvPr>
            <p:extLst>
              <p:ext uri="{D42A27DB-BD31-4B8C-83A1-F6EECF244321}">
                <p14:modId xmlns:p14="http://schemas.microsoft.com/office/powerpoint/2010/main" val="2433517252"/>
              </p:ext>
            </p:extLst>
          </p:nvPr>
        </p:nvGraphicFramePr>
        <p:xfrm>
          <a:off x="82595" y="2285992"/>
          <a:ext cx="9732900" cy="3831495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003225"/>
                <a:gridCol w="1202875"/>
                <a:gridCol w="2583300"/>
                <a:gridCol w="1977400"/>
                <a:gridCol w="1223451"/>
                <a:gridCol w="753949"/>
                <a:gridCol w="988700"/>
              </a:tblGrid>
              <a:tr h="24382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엑티비티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수행자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3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98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PC-M-03-0</a:t>
                      </a: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 인식 대기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박스 등록을 위한 준비</a:t>
                      </a:r>
                      <a:endParaRPr lang="en-US" altLang="ko-KR" sz="900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센서의 전원을 켜 컴퓨터에 인식시킴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PC-M-03-02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입력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박스 코드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보관시간 등을 입력한다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-KR" sz="900" b="0" i="0" u="none" strike="noStrike" cap="none" baseline="0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보관시간 등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센서정보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박스 번호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RAC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PC-M-03-03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박스 등록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서버로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박스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 정보 전송</a:t>
                      </a:r>
                      <a:endParaRPr lang="en-US" altLang="ko-KR" sz="900" b="0" i="0" u="none" strike="noStrike" cap="none" baseline="0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API(HTTP)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통신을 이용한다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13" name="Google Shape;313;p20"/>
          <p:cNvSpPr/>
          <p:nvPr/>
        </p:nvSpPr>
        <p:spPr>
          <a:xfrm>
            <a:off x="272480" y="836712"/>
            <a:ext cx="17940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3. 업무처리 흐름도</a:t>
            </a:r>
            <a:endParaRPr sz="1400" b="1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  <p:sp>
        <p:nvSpPr>
          <p:cNvPr id="314" name="Google Shape;314;p20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PC-M-03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박스등록</a:t>
            </a:r>
            <a:endParaRPr dirty="0"/>
          </a:p>
        </p:txBody>
      </p:sp>
      <p:sp>
        <p:nvSpPr>
          <p:cNvPr id="316" name="Google Shape;316;p20"/>
          <p:cNvSpPr txBox="1"/>
          <p:nvPr/>
        </p:nvSpPr>
        <p:spPr>
          <a:xfrm>
            <a:off x="975144" y="174954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박스등록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탭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 “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박스등록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”)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7857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/>
        </p:nvSpPr>
        <p:spPr>
          <a:xfrm>
            <a:off x="198534" y="2781301"/>
            <a:ext cx="950893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0" indent="-7429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I</a:t>
            </a:r>
            <a:r>
              <a:rPr lang="en-US" altLang="ko-KR" sz="4800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r>
              <a:rPr 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 교체</a:t>
            </a:r>
            <a:endParaRPr sz="4800"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9895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19"/>
          <p:cNvGraphicFramePr/>
          <p:nvPr>
            <p:extLst>
              <p:ext uri="{D42A27DB-BD31-4B8C-83A1-F6EECF244321}">
                <p14:modId xmlns:p14="http://schemas.microsoft.com/office/powerpoint/2010/main" val="3374887261"/>
              </p:ext>
            </p:extLst>
          </p:nvPr>
        </p:nvGraphicFramePr>
        <p:xfrm>
          <a:off x="92121" y="2143117"/>
          <a:ext cx="9718675" cy="445455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225"/>
                <a:gridCol w="1202850"/>
                <a:gridCol w="7657600"/>
              </a:tblGrid>
              <a:tr h="38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 dirty="0"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406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1" i="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1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66" name="Google Shape;266;p19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703" y="2864641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9"/>
          <p:cNvSpPr txBox="1"/>
          <p:nvPr/>
        </p:nvSpPr>
        <p:spPr>
          <a:xfrm>
            <a:off x="2381232" y="3226592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cxnSp>
        <p:nvCxnSpPr>
          <p:cNvPr id="268" name="Google Shape;268;p19"/>
          <p:cNvCxnSpPr>
            <a:stCxn id="266" idx="3"/>
          </p:cNvCxnSpPr>
          <p:nvPr/>
        </p:nvCxnSpPr>
        <p:spPr>
          <a:xfrm>
            <a:off x="2810063" y="3054347"/>
            <a:ext cx="373500" cy="3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69" name="Google Shape;269;p19"/>
          <p:cNvGrpSpPr/>
          <p:nvPr/>
        </p:nvGrpSpPr>
        <p:grpSpPr>
          <a:xfrm>
            <a:off x="3167050" y="2874166"/>
            <a:ext cx="1078210" cy="368300"/>
            <a:chOff x="1946" y="1525"/>
            <a:chExt cx="456" cy="232"/>
          </a:xfrm>
        </p:grpSpPr>
        <p:pic>
          <p:nvPicPr>
            <p:cNvPr id="270" name="Google Shape;270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19"/>
            <p:cNvSpPr/>
            <p:nvPr/>
          </p:nvSpPr>
          <p:spPr>
            <a:xfrm>
              <a:off x="1946" y="1564"/>
              <a:ext cx="30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</a:t>
              </a:r>
              <a:r>
                <a:rPr lang="en-US" altLang="ko-KR" sz="10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2" name="Google Shape;272;p19"/>
          <p:cNvSpPr txBox="1"/>
          <p:nvPr/>
        </p:nvSpPr>
        <p:spPr>
          <a:xfrm>
            <a:off x="3209352" y="3231350"/>
            <a:ext cx="103590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 교체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3" name="Google Shape;273;p19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15454" y="5754706"/>
            <a:ext cx="446302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9"/>
          <p:cNvSpPr txBox="1"/>
          <p:nvPr/>
        </p:nvSpPr>
        <p:spPr>
          <a:xfrm>
            <a:off x="8946802" y="6183334"/>
            <a:ext cx="792544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19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PC-M-04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 교체</a:t>
            </a:r>
          </a:p>
        </p:txBody>
      </p:sp>
      <p:sp>
        <p:nvSpPr>
          <p:cNvPr id="307" name="Google Shape;307;p19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 교체 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탭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교체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”)</a:t>
            </a:r>
            <a:endParaRPr lang="ko-KR" altLang="en-US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꺾인 연결선 4"/>
          <p:cNvCxnSpPr>
            <a:stCxn id="270" idx="3"/>
            <a:endCxn id="30" idx="1"/>
          </p:cNvCxnSpPr>
          <p:nvPr/>
        </p:nvCxnSpPr>
        <p:spPr>
          <a:xfrm>
            <a:off x="4245260" y="3058316"/>
            <a:ext cx="1563965" cy="1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70" idx="2"/>
            <a:endCxn id="273" idx="1"/>
          </p:cNvCxnSpPr>
          <p:nvPr/>
        </p:nvCxnSpPr>
        <p:spPr>
          <a:xfrm rot="16200000" flipH="1">
            <a:off x="7611866" y="4472575"/>
            <a:ext cx="243850" cy="2763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oogle Shape;275;p19"/>
          <p:cNvGrpSpPr/>
          <p:nvPr/>
        </p:nvGrpSpPr>
        <p:grpSpPr>
          <a:xfrm>
            <a:off x="5821298" y="5364013"/>
            <a:ext cx="1061659" cy="368300"/>
            <a:chOff x="1946" y="1570"/>
            <a:chExt cx="449" cy="232"/>
          </a:xfrm>
        </p:grpSpPr>
        <p:pic>
          <p:nvPicPr>
            <p:cNvPr id="70" name="Google Shape;276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277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PC-M-04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946316" y="5398183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센서 교체</a:t>
            </a:r>
            <a:endParaRPr lang="ko-KR" altLang="en-US" sz="1050" dirty="0"/>
          </a:p>
        </p:txBody>
      </p:sp>
      <p:grpSp>
        <p:nvGrpSpPr>
          <p:cNvPr id="29" name="Google Shape;275;p19"/>
          <p:cNvGrpSpPr/>
          <p:nvPr/>
        </p:nvGrpSpPr>
        <p:grpSpPr>
          <a:xfrm>
            <a:off x="5809225" y="2875753"/>
            <a:ext cx="1061659" cy="368300"/>
            <a:chOff x="1946" y="1570"/>
            <a:chExt cx="449" cy="232"/>
          </a:xfrm>
        </p:grpSpPr>
        <p:pic>
          <p:nvPicPr>
            <p:cNvPr id="30" name="Google Shape;276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Google Shape;277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PC-M-04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946316" y="2874636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센서 준비</a:t>
            </a:r>
            <a:endParaRPr lang="ko-KR" altLang="en-US" sz="1050" dirty="0"/>
          </a:p>
        </p:txBody>
      </p:sp>
      <p:cxnSp>
        <p:nvCxnSpPr>
          <p:cNvPr id="8" name="꺾인 연결선 7"/>
          <p:cNvCxnSpPr>
            <a:endCxn id="70" idx="0"/>
          </p:cNvCxnSpPr>
          <p:nvPr/>
        </p:nvCxnSpPr>
        <p:spPr>
          <a:xfrm rot="16200000" flipH="1">
            <a:off x="5285315" y="4297199"/>
            <a:ext cx="2121553" cy="12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5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Google Shape;312;p20"/>
          <p:cNvGraphicFramePr/>
          <p:nvPr>
            <p:extLst>
              <p:ext uri="{D42A27DB-BD31-4B8C-83A1-F6EECF244321}">
                <p14:modId xmlns:p14="http://schemas.microsoft.com/office/powerpoint/2010/main" val="1432466224"/>
              </p:ext>
            </p:extLst>
          </p:nvPr>
        </p:nvGraphicFramePr>
        <p:xfrm>
          <a:off x="82595" y="2285992"/>
          <a:ext cx="9732900" cy="432335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003225"/>
                <a:gridCol w="1202875"/>
                <a:gridCol w="2583300"/>
                <a:gridCol w="1977400"/>
                <a:gridCol w="988700"/>
                <a:gridCol w="988700"/>
                <a:gridCol w="988700"/>
              </a:tblGrid>
              <a:tr h="24382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엑티비티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수행자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3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0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PC-M-04</a:t>
                      </a: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-01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 준비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교체될 센서와 새로운 센서를 지정한다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sz="900" b="0" i="0" u="none" strike="noStrike" cap="none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900" b="0" i="0" u="none" strike="noStrike" cap="none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교체될 센서 지정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탭</a:t>
                      </a:r>
                      <a:r>
                        <a:rPr 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</a:t>
                      </a:r>
                      <a:r>
                        <a:rPr 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이동하여 교체될 센서를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더블클릭한다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새로운 센서 지정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탭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교체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화면에서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센서의 전원을 켜서 인식시킨다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교체될 센서와</a:t>
                      </a:r>
                      <a:endParaRPr lang="en-US" altLang="ko-KR" sz="900" b="0" i="0" u="none" strike="noStrike" cap="none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센서의 </a:t>
                      </a:r>
                      <a:endParaRPr lang="en-US" altLang="ko-KR" sz="900" b="0" i="0" u="none" strike="noStrike" cap="none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PC-M-04-02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 교체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API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통해 서버에서 교체 처리함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성공여부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API(HTTP)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통신을 이용한다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13" name="Google Shape;313;p20"/>
          <p:cNvSpPr/>
          <p:nvPr/>
        </p:nvSpPr>
        <p:spPr>
          <a:xfrm>
            <a:off x="272480" y="836712"/>
            <a:ext cx="17940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3. 업무처리 흐름도</a:t>
            </a:r>
            <a:endParaRPr sz="1400" b="1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  <p:sp>
        <p:nvSpPr>
          <p:cNvPr id="314" name="Google Shape;314;p20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PC-M-04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 교체</a:t>
            </a:r>
          </a:p>
        </p:txBody>
      </p:sp>
      <p:sp>
        <p:nvSpPr>
          <p:cNvPr id="316" name="Google Shape;316;p20"/>
          <p:cNvSpPr txBox="1"/>
          <p:nvPr/>
        </p:nvSpPr>
        <p:spPr>
          <a:xfrm>
            <a:off x="966435" y="1735741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 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교체 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탭 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교체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”)</a:t>
            </a:r>
            <a:endParaRPr lang="ko-KR" altLang="en-US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7459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/>
        </p:nvSpPr>
        <p:spPr>
          <a:xfrm>
            <a:off x="198534" y="2781301"/>
            <a:ext cx="950893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0" indent="-7429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r>
              <a:rPr 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</a:t>
            </a:r>
            <a:endParaRPr sz="4800"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906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19"/>
          <p:cNvGraphicFramePr/>
          <p:nvPr>
            <p:extLst>
              <p:ext uri="{D42A27DB-BD31-4B8C-83A1-F6EECF244321}">
                <p14:modId xmlns:p14="http://schemas.microsoft.com/office/powerpoint/2010/main" val="1069813241"/>
              </p:ext>
            </p:extLst>
          </p:nvPr>
        </p:nvGraphicFramePr>
        <p:xfrm>
          <a:off x="92121" y="2143117"/>
          <a:ext cx="9718675" cy="445455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225"/>
                <a:gridCol w="1202850"/>
                <a:gridCol w="7657600"/>
              </a:tblGrid>
              <a:tr h="38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 dirty="0"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406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1" i="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1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66" name="Google Shape;266;p19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703" y="2864641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9"/>
          <p:cNvSpPr txBox="1"/>
          <p:nvPr/>
        </p:nvSpPr>
        <p:spPr>
          <a:xfrm>
            <a:off x="2381232" y="3226592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cxnSp>
        <p:nvCxnSpPr>
          <p:cNvPr id="268" name="Google Shape;268;p19"/>
          <p:cNvCxnSpPr>
            <a:stCxn id="266" idx="3"/>
          </p:cNvCxnSpPr>
          <p:nvPr/>
        </p:nvCxnSpPr>
        <p:spPr>
          <a:xfrm>
            <a:off x="2810063" y="3054347"/>
            <a:ext cx="373500" cy="3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69" name="Google Shape;269;p19"/>
          <p:cNvGrpSpPr/>
          <p:nvPr/>
        </p:nvGrpSpPr>
        <p:grpSpPr>
          <a:xfrm>
            <a:off x="3167050" y="2874166"/>
            <a:ext cx="1078210" cy="368300"/>
            <a:chOff x="1946" y="1525"/>
            <a:chExt cx="456" cy="232"/>
          </a:xfrm>
        </p:grpSpPr>
        <p:pic>
          <p:nvPicPr>
            <p:cNvPr id="270" name="Google Shape;270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19"/>
            <p:cNvSpPr/>
            <p:nvPr/>
          </p:nvSpPr>
          <p:spPr>
            <a:xfrm>
              <a:off x="1946" y="1564"/>
              <a:ext cx="30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2" name="Google Shape;272;p19"/>
          <p:cNvSpPr txBox="1"/>
          <p:nvPr/>
        </p:nvSpPr>
        <p:spPr>
          <a:xfrm>
            <a:off x="3209352" y="3231350"/>
            <a:ext cx="103590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latin typeface="Malgun Gothic"/>
                <a:ea typeface="Malgun Gothic"/>
                <a:cs typeface="Malgun Gothic"/>
                <a:sym typeface="Malgun Gothic"/>
              </a:rPr>
              <a:t>설정</a:t>
            </a:r>
            <a:endParaRPr lang="en-US" sz="1000" dirty="0" smtClean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3" name="Google Shape;273;p19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15454" y="5754706"/>
            <a:ext cx="446302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9"/>
          <p:cNvSpPr txBox="1"/>
          <p:nvPr/>
        </p:nvSpPr>
        <p:spPr>
          <a:xfrm>
            <a:off x="8946802" y="6183334"/>
            <a:ext cx="792544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5" name="Google Shape;275;p19"/>
          <p:cNvGrpSpPr/>
          <p:nvPr/>
        </p:nvGrpSpPr>
        <p:grpSpPr>
          <a:xfrm>
            <a:off x="7005652" y="2650327"/>
            <a:ext cx="1061659" cy="368300"/>
            <a:chOff x="1946" y="1570"/>
            <a:chExt cx="449" cy="232"/>
          </a:xfrm>
        </p:grpSpPr>
        <p:pic>
          <p:nvPicPr>
            <p:cNvPr id="276" name="Google Shape;276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</a:t>
              </a:r>
              <a:r>
                <a:rPr lang="en-US" altLang="ko-KR" sz="10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8" name="Google Shape;278;p19"/>
          <p:cNvSpPr txBox="1"/>
          <p:nvPr/>
        </p:nvSpPr>
        <p:spPr>
          <a:xfrm>
            <a:off x="6599192" y="2947035"/>
            <a:ext cx="18876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마스터키 통신포트 설정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9" name="Google Shape;279;p19"/>
          <p:cNvGrpSpPr/>
          <p:nvPr/>
        </p:nvGrpSpPr>
        <p:grpSpPr>
          <a:xfrm>
            <a:off x="6999631" y="3171823"/>
            <a:ext cx="1061659" cy="368300"/>
            <a:chOff x="1946" y="1570"/>
            <a:chExt cx="449" cy="232"/>
          </a:xfrm>
        </p:grpSpPr>
        <p:pic>
          <p:nvPicPr>
            <p:cNvPr id="280" name="Google Shape;280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Google Shape;281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-02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2" name="Google Shape;282;p19"/>
          <p:cNvSpPr txBox="1"/>
          <p:nvPr/>
        </p:nvSpPr>
        <p:spPr>
          <a:xfrm>
            <a:off x="6781813" y="3489482"/>
            <a:ext cx="16430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언어 설정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1" name="Google Shape;291;p19"/>
          <p:cNvCxnSpPr>
            <a:stCxn id="270" idx="3"/>
          </p:cNvCxnSpPr>
          <p:nvPr/>
        </p:nvCxnSpPr>
        <p:spPr>
          <a:xfrm rot="10800000" flipH="1">
            <a:off x="4245260" y="2834516"/>
            <a:ext cx="2760300" cy="223800"/>
          </a:xfrm>
          <a:prstGeom prst="bentConnector3">
            <a:avLst>
              <a:gd name="adj1" fmla="val 50002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8" name="Google Shape;298;p19"/>
          <p:cNvCxnSpPr>
            <a:stCxn id="270" idx="3"/>
          </p:cNvCxnSpPr>
          <p:nvPr/>
        </p:nvCxnSpPr>
        <p:spPr>
          <a:xfrm>
            <a:off x="4245260" y="3058316"/>
            <a:ext cx="2763900" cy="3030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3" name="Google Shape;303;p19"/>
          <p:cNvCxnSpPr>
            <a:stCxn id="280" idx="3"/>
            <a:endCxn id="273" idx="1"/>
          </p:cNvCxnSpPr>
          <p:nvPr/>
        </p:nvCxnSpPr>
        <p:spPr>
          <a:xfrm>
            <a:off x="8061290" y="3355973"/>
            <a:ext cx="1054200" cy="2620200"/>
          </a:xfrm>
          <a:prstGeom prst="bentConnector3">
            <a:avLst>
              <a:gd name="adj1" fmla="val 49998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4" name="Google Shape;304;p19"/>
          <p:cNvCxnSpPr>
            <a:stCxn id="276" idx="3"/>
            <a:endCxn id="273" idx="1"/>
          </p:cNvCxnSpPr>
          <p:nvPr/>
        </p:nvCxnSpPr>
        <p:spPr>
          <a:xfrm>
            <a:off x="8067310" y="2834477"/>
            <a:ext cx="1048200" cy="3141600"/>
          </a:xfrm>
          <a:prstGeom prst="bentConnector3">
            <a:avLst>
              <a:gd name="adj1" fmla="val 49997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5" name="Google Shape;305;p19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설정</a:t>
            </a:r>
            <a:endParaRPr lang="ko-KR" altLang="en-US" sz="1100" dirty="0"/>
          </a:p>
        </p:txBody>
      </p:sp>
      <p:sp>
        <p:nvSpPr>
          <p:cNvPr id="307" name="Google Shape;307;p19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설정 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(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탭 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“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설정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“)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130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263525" y="903288"/>
            <a:ext cx="9439275" cy="50514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" name="Google Shape;48;p9"/>
          <p:cNvCxnSpPr/>
          <p:nvPr/>
        </p:nvCxnSpPr>
        <p:spPr>
          <a:xfrm>
            <a:off x="985838" y="5208588"/>
            <a:ext cx="11414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" name="Google Shape;49;p9"/>
          <p:cNvSpPr txBox="1"/>
          <p:nvPr/>
        </p:nvSpPr>
        <p:spPr>
          <a:xfrm>
            <a:off x="2728913" y="1330325"/>
            <a:ext cx="117852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 시작/종료</a:t>
            </a:r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2728913" y="2232025"/>
            <a:ext cx="69762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프로세스</a:t>
            </a:r>
            <a:endParaRPr/>
          </a:p>
        </p:txBody>
      </p:sp>
      <p:sp>
        <p:nvSpPr>
          <p:cNvPr id="51" name="Google Shape;51;p9"/>
          <p:cNvSpPr txBox="1"/>
          <p:nvPr/>
        </p:nvSpPr>
        <p:spPr>
          <a:xfrm>
            <a:off x="2728913" y="3263900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</a:t>
            </a:r>
            <a:endParaRPr/>
          </a:p>
        </p:txBody>
      </p:sp>
      <p:sp>
        <p:nvSpPr>
          <p:cNvPr id="52" name="Google Shape;52;p9"/>
          <p:cNvSpPr txBox="1"/>
          <p:nvPr/>
        </p:nvSpPr>
        <p:spPr>
          <a:xfrm>
            <a:off x="2728913" y="4257675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분기</a:t>
            </a:r>
            <a:endParaRPr/>
          </a:p>
        </p:txBody>
      </p:sp>
      <p:sp>
        <p:nvSpPr>
          <p:cNvPr id="53" name="Google Shape;53;p9"/>
          <p:cNvSpPr txBox="1"/>
          <p:nvPr/>
        </p:nvSpPr>
        <p:spPr>
          <a:xfrm>
            <a:off x="2728913" y="5064125"/>
            <a:ext cx="198278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흐름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(주요 엔터티 수준을 화살표 위에 표시)</a:t>
            </a:r>
            <a:endParaRPr/>
          </a:p>
        </p:txBody>
      </p:sp>
      <p:sp>
        <p:nvSpPr>
          <p:cNvPr id="54" name="Google Shape;54;p9"/>
          <p:cNvSpPr txBox="1"/>
          <p:nvPr/>
        </p:nvSpPr>
        <p:spPr>
          <a:xfrm>
            <a:off x="142875" y="5973763"/>
            <a:ext cx="465704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위 기호 외에 필요한 내용은 프로젝트 자체적으로 추가하여 사용할 수 있다.</a:t>
            </a: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263525" y="915988"/>
            <a:ext cx="7136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표기법</a:t>
            </a:r>
            <a:endParaRPr/>
          </a:p>
        </p:txBody>
      </p:sp>
      <p:sp>
        <p:nvSpPr>
          <p:cNvPr id="56" name="Google Shape;56;p9"/>
          <p:cNvSpPr txBox="1"/>
          <p:nvPr/>
        </p:nvSpPr>
        <p:spPr>
          <a:xfrm>
            <a:off x="6937375" y="2287588"/>
            <a:ext cx="11272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수작업 프로세스</a:t>
            </a:r>
            <a:endParaRPr/>
          </a:p>
        </p:txBody>
      </p:sp>
      <p:sp>
        <p:nvSpPr>
          <p:cNvPr id="57" name="Google Shape;57;p9"/>
          <p:cNvSpPr txBox="1"/>
          <p:nvPr/>
        </p:nvSpPr>
        <p:spPr>
          <a:xfrm>
            <a:off x="6937375" y="3273425"/>
            <a:ext cx="87075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수작업 문서</a:t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5313363" y="1252538"/>
            <a:ext cx="1084262" cy="373062"/>
          </a:xfrm>
          <a:prstGeom prst="can">
            <a:avLst>
              <a:gd name="adj" fmla="val 25000"/>
            </a:avLst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59;p9"/>
          <p:cNvSpPr txBox="1"/>
          <p:nvPr/>
        </p:nvSpPr>
        <p:spPr>
          <a:xfrm>
            <a:off x="6937375" y="1314450"/>
            <a:ext cx="95410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데이터베이스</a:t>
            </a:r>
            <a:endParaRPr/>
          </a:p>
        </p:txBody>
      </p:sp>
      <p:pic>
        <p:nvPicPr>
          <p:cNvPr id="60" name="Google Shape;60;p9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5838" y="1330325"/>
            <a:ext cx="357360" cy="379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 descr="clip_image0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4987" y="1298574"/>
            <a:ext cx="446302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/>
          <p:nvPr/>
        </p:nvSpPr>
        <p:spPr>
          <a:xfrm>
            <a:off x="1002389" y="3160670"/>
            <a:ext cx="1186910" cy="496971"/>
          </a:xfrm>
          <a:prstGeom prst="flowChartMultidocument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PC-01-06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3" name="Google Shape;63;p9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6716" y="4171949"/>
            <a:ext cx="479656" cy="46196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/>
          <p:nvPr/>
        </p:nvSpPr>
        <p:spPr>
          <a:xfrm>
            <a:off x="985838" y="2164661"/>
            <a:ext cx="1124861" cy="330398"/>
          </a:xfrm>
          <a:prstGeom prst="flowChartAlternateProcess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PC-01-01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9"/>
          <p:cNvSpPr/>
          <p:nvPr/>
        </p:nvSpPr>
        <p:spPr>
          <a:xfrm>
            <a:off x="5329914" y="3208091"/>
            <a:ext cx="1186910" cy="496971"/>
          </a:xfrm>
          <a:prstGeom prst="flowChartMultidocument">
            <a:avLst/>
          </a:prstGeom>
          <a:noFill/>
          <a:ln w="25400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PC-01-06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5313363" y="2212082"/>
            <a:ext cx="1124861" cy="330398"/>
          </a:xfrm>
          <a:prstGeom prst="flowChartAlternateProcess">
            <a:avLst/>
          </a:prstGeom>
          <a:noFill/>
          <a:ln w="25400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PC-01-01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037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Google Shape;312;p20"/>
          <p:cNvGraphicFramePr/>
          <p:nvPr>
            <p:extLst>
              <p:ext uri="{D42A27DB-BD31-4B8C-83A1-F6EECF244321}">
                <p14:modId xmlns:p14="http://schemas.microsoft.com/office/powerpoint/2010/main" val="3261162658"/>
              </p:ext>
            </p:extLst>
          </p:nvPr>
        </p:nvGraphicFramePr>
        <p:xfrm>
          <a:off x="82595" y="2285992"/>
          <a:ext cx="9732900" cy="364859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003225"/>
                <a:gridCol w="1202875"/>
                <a:gridCol w="2583300"/>
                <a:gridCol w="1977400"/>
                <a:gridCol w="988700"/>
                <a:gridCol w="988700"/>
                <a:gridCol w="988700"/>
              </a:tblGrid>
              <a:tr h="24382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엑티비티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수행자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3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0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</a:t>
                      </a: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-01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마스터키 통신포트 설정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마스터키 연결 에 필요한 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포트 설정</a:t>
                      </a:r>
                      <a:endParaRPr lang="en-US" altLang="ko-KR" sz="900" b="0" i="0" u="none" strike="noStrike" cap="none" baseline="0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포트 자동검색 기능</a:t>
                      </a:r>
                      <a:endParaRPr lang="en-US" altLang="ko-KR" sz="900" b="0" i="0" u="none" strike="noStrike" cap="none" baseline="0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드라이버 설치 필요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</a:t>
                      </a: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5-</a:t>
                      </a: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02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언어 설정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언어 설정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언어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DB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13" name="Google Shape;313;p20"/>
          <p:cNvSpPr/>
          <p:nvPr/>
        </p:nvSpPr>
        <p:spPr>
          <a:xfrm>
            <a:off x="272480" y="836712"/>
            <a:ext cx="17940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3. 업무처리 흐름도</a:t>
            </a:r>
            <a:endParaRPr sz="1400" b="1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  <p:sp>
        <p:nvSpPr>
          <p:cNvPr id="314" name="Google Shape;314;p20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설정</a:t>
            </a:r>
            <a:endParaRPr lang="ko-KR" altLang="en-US" sz="1100" dirty="0"/>
          </a:p>
        </p:txBody>
      </p:sp>
      <p:sp>
        <p:nvSpPr>
          <p:cNvPr id="316" name="Google Shape;316;p20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설정 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(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탭 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“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설정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“)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6252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/>
        </p:nvSpPr>
        <p:spPr>
          <a:xfrm>
            <a:off x="198534" y="2781301"/>
            <a:ext cx="950893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0" indent="-7429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VI</a:t>
            </a:r>
            <a:r>
              <a:rPr 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모니터링</a:t>
            </a:r>
            <a:endParaRPr sz="4800"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5100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19"/>
          <p:cNvGraphicFramePr/>
          <p:nvPr>
            <p:extLst>
              <p:ext uri="{D42A27DB-BD31-4B8C-83A1-F6EECF244321}">
                <p14:modId xmlns:p14="http://schemas.microsoft.com/office/powerpoint/2010/main" val="1844279851"/>
              </p:ext>
            </p:extLst>
          </p:nvPr>
        </p:nvGraphicFramePr>
        <p:xfrm>
          <a:off x="92121" y="2143117"/>
          <a:ext cx="9718675" cy="445455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225"/>
                <a:gridCol w="1202850"/>
                <a:gridCol w="7657600"/>
              </a:tblGrid>
              <a:tr h="38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 dirty="0"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406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1" i="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1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66" name="Google Shape;266;p19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703" y="2864641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9"/>
          <p:cNvSpPr txBox="1"/>
          <p:nvPr/>
        </p:nvSpPr>
        <p:spPr>
          <a:xfrm>
            <a:off x="2381232" y="3226592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cxnSp>
        <p:nvCxnSpPr>
          <p:cNvPr id="268" name="Google Shape;268;p19"/>
          <p:cNvCxnSpPr>
            <a:stCxn id="266" idx="3"/>
          </p:cNvCxnSpPr>
          <p:nvPr/>
        </p:nvCxnSpPr>
        <p:spPr>
          <a:xfrm>
            <a:off x="2810063" y="3054347"/>
            <a:ext cx="373500" cy="3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69" name="Google Shape;269;p19"/>
          <p:cNvGrpSpPr/>
          <p:nvPr/>
        </p:nvGrpSpPr>
        <p:grpSpPr>
          <a:xfrm>
            <a:off x="3167050" y="2874166"/>
            <a:ext cx="1078210" cy="368300"/>
            <a:chOff x="1946" y="1525"/>
            <a:chExt cx="456" cy="232"/>
          </a:xfrm>
        </p:grpSpPr>
        <p:pic>
          <p:nvPicPr>
            <p:cNvPr id="270" name="Google Shape;270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19"/>
            <p:cNvSpPr/>
            <p:nvPr/>
          </p:nvSpPr>
          <p:spPr>
            <a:xfrm>
              <a:off x="1946" y="1564"/>
              <a:ext cx="30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</a:t>
              </a:r>
              <a:r>
                <a:rPr lang="en-US" altLang="ko-KR" sz="10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2" name="Google Shape;272;p19"/>
          <p:cNvSpPr txBox="1"/>
          <p:nvPr/>
        </p:nvSpPr>
        <p:spPr>
          <a:xfrm>
            <a:off x="3209352" y="3231350"/>
            <a:ext cx="103590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latin typeface="Malgun Gothic"/>
                <a:ea typeface="Malgun Gothic"/>
                <a:cs typeface="Malgun Gothic"/>
                <a:sym typeface="Malgun Gothic"/>
              </a:rPr>
              <a:t>모니터링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3" name="Google Shape;273;p19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15454" y="5754706"/>
            <a:ext cx="446302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9"/>
          <p:cNvSpPr txBox="1"/>
          <p:nvPr/>
        </p:nvSpPr>
        <p:spPr>
          <a:xfrm>
            <a:off x="8946802" y="6183334"/>
            <a:ext cx="792544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5" name="Google Shape;275;p19"/>
          <p:cNvGrpSpPr/>
          <p:nvPr/>
        </p:nvGrpSpPr>
        <p:grpSpPr>
          <a:xfrm>
            <a:off x="4726818" y="2864978"/>
            <a:ext cx="1061659" cy="368300"/>
            <a:chOff x="1946" y="1570"/>
            <a:chExt cx="449" cy="232"/>
          </a:xfrm>
        </p:grpSpPr>
        <p:pic>
          <p:nvPicPr>
            <p:cNvPr id="276" name="Google Shape;276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</a:t>
              </a:r>
              <a:r>
                <a:rPr lang="en-US" altLang="ko-KR" sz="10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8" name="Google Shape;278;p19"/>
          <p:cNvSpPr txBox="1"/>
          <p:nvPr/>
        </p:nvSpPr>
        <p:spPr>
          <a:xfrm>
            <a:off x="4320358" y="3161686"/>
            <a:ext cx="18876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창고선택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9" name="Google Shape;279;p19"/>
          <p:cNvGrpSpPr/>
          <p:nvPr/>
        </p:nvGrpSpPr>
        <p:grpSpPr>
          <a:xfrm>
            <a:off x="4726818" y="3690148"/>
            <a:ext cx="1061659" cy="368300"/>
            <a:chOff x="1946" y="1570"/>
            <a:chExt cx="449" cy="232"/>
          </a:xfrm>
        </p:grpSpPr>
        <p:pic>
          <p:nvPicPr>
            <p:cNvPr id="280" name="Google Shape;280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Google Shape;281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6-03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2" name="Google Shape;282;p19"/>
          <p:cNvSpPr txBox="1"/>
          <p:nvPr/>
        </p:nvSpPr>
        <p:spPr>
          <a:xfrm>
            <a:off x="4509000" y="4007807"/>
            <a:ext cx="16430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주기</a:t>
            </a:r>
            <a:r>
              <a:rPr lang="en-US" altLang="ko-KR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3" name="Google Shape;283;p19"/>
          <p:cNvGrpSpPr/>
          <p:nvPr/>
        </p:nvGrpSpPr>
        <p:grpSpPr>
          <a:xfrm>
            <a:off x="8500097" y="4987942"/>
            <a:ext cx="1061659" cy="368300"/>
            <a:chOff x="1946" y="1570"/>
            <a:chExt cx="449" cy="232"/>
          </a:xfrm>
        </p:grpSpPr>
        <p:pic>
          <p:nvPicPr>
            <p:cNvPr id="284" name="Google Shape;284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Google Shape;285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6" name="Google Shape;286;p19"/>
          <p:cNvSpPr txBox="1"/>
          <p:nvPr/>
        </p:nvSpPr>
        <p:spPr>
          <a:xfrm>
            <a:off x="7707085" y="5059380"/>
            <a:ext cx="90375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모니터링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19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PC-M-06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모니터링</a:t>
            </a:r>
            <a:endParaRPr lang="ko-KR" altLang="en-US" sz="1100" dirty="0"/>
          </a:p>
        </p:txBody>
      </p:sp>
      <p:sp>
        <p:nvSpPr>
          <p:cNvPr id="307" name="Google Shape;307;p19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모니터링</a:t>
            </a:r>
            <a:endParaRPr lang="ko-KR" altLang="en-US" sz="1100" dirty="0"/>
          </a:p>
        </p:txBody>
      </p:sp>
      <p:grpSp>
        <p:nvGrpSpPr>
          <p:cNvPr id="33" name="Google Shape;275;p19"/>
          <p:cNvGrpSpPr/>
          <p:nvPr/>
        </p:nvGrpSpPr>
        <p:grpSpPr>
          <a:xfrm>
            <a:off x="6440637" y="2864978"/>
            <a:ext cx="1061659" cy="368300"/>
            <a:chOff x="1946" y="1570"/>
            <a:chExt cx="449" cy="232"/>
          </a:xfrm>
        </p:grpSpPr>
        <p:pic>
          <p:nvPicPr>
            <p:cNvPr id="34" name="Google Shape;276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277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PC-M-06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6" name="Google Shape;278;p19"/>
          <p:cNvSpPr txBox="1"/>
          <p:nvPr/>
        </p:nvSpPr>
        <p:spPr>
          <a:xfrm>
            <a:off x="6034177" y="3161686"/>
            <a:ext cx="18876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RAC</a:t>
            </a:r>
            <a:r>
              <a:rPr lang="ko-KR" altLang="en-US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" name="Google Shape;279;p19"/>
          <p:cNvGrpSpPr/>
          <p:nvPr/>
        </p:nvGrpSpPr>
        <p:grpSpPr>
          <a:xfrm>
            <a:off x="4726818" y="4426445"/>
            <a:ext cx="1061659" cy="368300"/>
            <a:chOff x="1946" y="1570"/>
            <a:chExt cx="449" cy="232"/>
          </a:xfrm>
        </p:grpSpPr>
        <p:pic>
          <p:nvPicPr>
            <p:cNvPr id="39" name="Google Shape;280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Google Shape;281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PC-M-06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1" name="Google Shape;282;p19"/>
          <p:cNvSpPr txBox="1"/>
          <p:nvPr/>
        </p:nvSpPr>
        <p:spPr>
          <a:xfrm>
            <a:off x="4509000" y="4744104"/>
            <a:ext cx="16430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Chart Form </a:t>
            </a:r>
            <a:r>
              <a:rPr lang="ko-KR" altLang="en-US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" name="꺾인 연결선 3"/>
          <p:cNvCxnSpPr>
            <a:stCxn id="270" idx="3"/>
            <a:endCxn id="276" idx="1"/>
          </p:cNvCxnSpPr>
          <p:nvPr/>
        </p:nvCxnSpPr>
        <p:spPr>
          <a:xfrm flipV="1">
            <a:off x="4245260" y="3049128"/>
            <a:ext cx="481558" cy="91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276" idx="3"/>
            <a:endCxn id="34" idx="1"/>
          </p:cNvCxnSpPr>
          <p:nvPr/>
        </p:nvCxnSpPr>
        <p:spPr>
          <a:xfrm>
            <a:off x="5788477" y="3049128"/>
            <a:ext cx="65216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34" idx="3"/>
            <a:endCxn id="284" idx="0"/>
          </p:cNvCxnSpPr>
          <p:nvPr/>
        </p:nvCxnSpPr>
        <p:spPr>
          <a:xfrm>
            <a:off x="7502296" y="3049128"/>
            <a:ext cx="1528631" cy="1938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280" idx="3"/>
            <a:endCxn id="284" idx="0"/>
          </p:cNvCxnSpPr>
          <p:nvPr/>
        </p:nvCxnSpPr>
        <p:spPr>
          <a:xfrm>
            <a:off x="5788477" y="3874298"/>
            <a:ext cx="3242450" cy="11136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39" idx="3"/>
            <a:endCxn id="284" idx="0"/>
          </p:cNvCxnSpPr>
          <p:nvPr/>
        </p:nvCxnSpPr>
        <p:spPr>
          <a:xfrm>
            <a:off x="5788477" y="4610595"/>
            <a:ext cx="3242450" cy="3773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270" idx="3"/>
            <a:endCxn id="280" idx="1"/>
          </p:cNvCxnSpPr>
          <p:nvPr/>
        </p:nvCxnSpPr>
        <p:spPr>
          <a:xfrm>
            <a:off x="4245260" y="3058316"/>
            <a:ext cx="481558" cy="8159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270" idx="3"/>
            <a:endCxn id="39" idx="1"/>
          </p:cNvCxnSpPr>
          <p:nvPr/>
        </p:nvCxnSpPr>
        <p:spPr>
          <a:xfrm>
            <a:off x="4245260" y="3058316"/>
            <a:ext cx="481558" cy="15522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284" idx="2"/>
            <a:endCxn id="273" idx="0"/>
          </p:cNvCxnSpPr>
          <p:nvPr/>
        </p:nvCxnSpPr>
        <p:spPr>
          <a:xfrm rot="16200000" flipH="1">
            <a:off x="8985534" y="5401635"/>
            <a:ext cx="398464" cy="3076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58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Google Shape;312;p20"/>
          <p:cNvGraphicFramePr/>
          <p:nvPr>
            <p:extLst>
              <p:ext uri="{D42A27DB-BD31-4B8C-83A1-F6EECF244321}">
                <p14:modId xmlns:p14="http://schemas.microsoft.com/office/powerpoint/2010/main" val="765762922"/>
              </p:ext>
            </p:extLst>
          </p:nvPr>
        </p:nvGraphicFramePr>
        <p:xfrm>
          <a:off x="82595" y="2285992"/>
          <a:ext cx="9732900" cy="3511405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003225"/>
                <a:gridCol w="1202875"/>
                <a:gridCol w="2583300"/>
                <a:gridCol w="1977400"/>
                <a:gridCol w="988700"/>
                <a:gridCol w="988700"/>
                <a:gridCol w="988700"/>
              </a:tblGrid>
              <a:tr h="24382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엑티비티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수행자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3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0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</a:t>
                      </a: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-01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창고선택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창고 선택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</a:t>
                      </a: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6-</a:t>
                      </a: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02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RAC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RAC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lang="ko-KR" altLang="en-US"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</a:t>
                      </a: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-03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주기 선택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주기 선택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PC-M-06-04</a:t>
                      </a: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Chart Form</a:t>
                      </a:r>
                      <a:r>
                        <a:rPr lang="en-US" sz="900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Chart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형 다이어그램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</a:p>
                  </a:txBody>
                  <a:tcPr marL="36025" marR="36025" marT="36000" marB="3600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PC-M-06-05</a:t>
                      </a: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모니터링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1000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이상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간략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다이어그램</a:t>
                      </a:r>
                      <a:endParaRPr lang="en-US" altLang="ko-KR" sz="9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1000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이하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다이어그램</a:t>
                      </a:r>
                      <a:endParaRPr lang="en-US" altLang="ko-KR" sz="9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900" b="0" dirty="0" smtClean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13" name="Google Shape;313;p20"/>
          <p:cNvSpPr/>
          <p:nvPr/>
        </p:nvSpPr>
        <p:spPr>
          <a:xfrm>
            <a:off x="272480" y="836712"/>
            <a:ext cx="17940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3. 업무처리 흐름도</a:t>
            </a:r>
            <a:endParaRPr sz="1400" b="1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  <p:sp>
        <p:nvSpPr>
          <p:cNvPr id="314" name="Google Shape;314;p20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모니터링</a:t>
            </a:r>
            <a:endParaRPr lang="ko-KR" altLang="en-US" sz="1100" dirty="0"/>
          </a:p>
        </p:txBody>
      </p:sp>
      <p:sp>
        <p:nvSpPr>
          <p:cNvPr id="316" name="Google Shape;316;p20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모니터링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538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/>
        </p:nvSpPr>
        <p:spPr>
          <a:xfrm>
            <a:off x="198534" y="2781301"/>
            <a:ext cx="950893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0" indent="-7429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VII</a:t>
            </a:r>
            <a:r>
              <a:rPr 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4800"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5375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19"/>
          <p:cNvGraphicFramePr/>
          <p:nvPr>
            <p:extLst>
              <p:ext uri="{D42A27DB-BD31-4B8C-83A1-F6EECF244321}">
                <p14:modId xmlns:p14="http://schemas.microsoft.com/office/powerpoint/2010/main" val="3747889351"/>
              </p:ext>
            </p:extLst>
          </p:nvPr>
        </p:nvGraphicFramePr>
        <p:xfrm>
          <a:off x="92121" y="2143117"/>
          <a:ext cx="9718675" cy="445455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225"/>
                <a:gridCol w="1202850"/>
                <a:gridCol w="7657600"/>
              </a:tblGrid>
              <a:tr h="38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 dirty="0"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406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1" i="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1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66" name="Google Shape;266;p19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703" y="2864641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9"/>
          <p:cNvSpPr txBox="1"/>
          <p:nvPr/>
        </p:nvSpPr>
        <p:spPr>
          <a:xfrm>
            <a:off x="2381232" y="3226592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cxnSp>
        <p:nvCxnSpPr>
          <p:cNvPr id="268" name="Google Shape;268;p19"/>
          <p:cNvCxnSpPr>
            <a:stCxn id="266" idx="3"/>
            <a:endCxn id="270" idx="1"/>
          </p:cNvCxnSpPr>
          <p:nvPr/>
        </p:nvCxnSpPr>
        <p:spPr>
          <a:xfrm>
            <a:off x="2810063" y="3054347"/>
            <a:ext cx="373538" cy="396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69" name="Google Shape;269;p19"/>
          <p:cNvGrpSpPr/>
          <p:nvPr/>
        </p:nvGrpSpPr>
        <p:grpSpPr>
          <a:xfrm>
            <a:off x="3167050" y="2874166"/>
            <a:ext cx="1078210" cy="368300"/>
            <a:chOff x="1946" y="1525"/>
            <a:chExt cx="456" cy="232"/>
          </a:xfrm>
        </p:grpSpPr>
        <p:pic>
          <p:nvPicPr>
            <p:cNvPr id="270" name="Google Shape;270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19"/>
            <p:cNvSpPr/>
            <p:nvPr/>
          </p:nvSpPr>
          <p:spPr>
            <a:xfrm>
              <a:off x="1946" y="1564"/>
              <a:ext cx="30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PC-M-07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2" name="Google Shape;272;p19"/>
          <p:cNvSpPr txBox="1"/>
          <p:nvPr/>
        </p:nvSpPr>
        <p:spPr>
          <a:xfrm>
            <a:off x="3209352" y="3231350"/>
            <a:ext cx="103590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3" name="Google Shape;273;p19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15454" y="5754706"/>
            <a:ext cx="446302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9"/>
          <p:cNvSpPr txBox="1"/>
          <p:nvPr/>
        </p:nvSpPr>
        <p:spPr>
          <a:xfrm>
            <a:off x="8946802" y="6183334"/>
            <a:ext cx="792544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5" name="Google Shape;275;p19"/>
          <p:cNvGrpSpPr/>
          <p:nvPr/>
        </p:nvGrpSpPr>
        <p:grpSpPr>
          <a:xfrm>
            <a:off x="5980978" y="2874166"/>
            <a:ext cx="1061659" cy="368300"/>
            <a:chOff x="1946" y="1570"/>
            <a:chExt cx="449" cy="232"/>
          </a:xfrm>
        </p:grpSpPr>
        <p:pic>
          <p:nvPicPr>
            <p:cNvPr id="276" name="Google Shape;276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PC-M-07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-01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8" name="Google Shape;278;p19"/>
          <p:cNvSpPr txBox="1"/>
          <p:nvPr/>
        </p:nvSpPr>
        <p:spPr>
          <a:xfrm>
            <a:off x="5678260" y="3332469"/>
            <a:ext cx="18876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1" name="Google Shape;291;p19"/>
          <p:cNvCxnSpPr>
            <a:stCxn id="270" idx="3"/>
            <a:endCxn id="276" idx="1"/>
          </p:cNvCxnSpPr>
          <p:nvPr/>
        </p:nvCxnSpPr>
        <p:spPr>
          <a:xfrm>
            <a:off x="4245260" y="3058316"/>
            <a:ext cx="1735718" cy="127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4" name="Google Shape;304;p19"/>
          <p:cNvCxnSpPr>
            <a:stCxn id="276" idx="3"/>
            <a:endCxn id="273" idx="1"/>
          </p:cNvCxnSpPr>
          <p:nvPr/>
        </p:nvCxnSpPr>
        <p:spPr>
          <a:xfrm>
            <a:off x="7042637" y="3058316"/>
            <a:ext cx="2072817" cy="291784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5" name="Google Shape;305;p19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PC-M-07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lang="ko-KR" altLang="en-US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19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</a:p>
        </p:txBody>
      </p:sp>
    </p:spTree>
    <p:extLst>
      <p:ext uri="{BB962C8B-B14F-4D97-AF65-F5344CB8AC3E}">
        <p14:creationId xmlns:p14="http://schemas.microsoft.com/office/powerpoint/2010/main" val="223257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Google Shape;312;p20"/>
          <p:cNvGraphicFramePr/>
          <p:nvPr>
            <p:extLst>
              <p:ext uri="{D42A27DB-BD31-4B8C-83A1-F6EECF244321}">
                <p14:modId xmlns:p14="http://schemas.microsoft.com/office/powerpoint/2010/main" val="1554590696"/>
              </p:ext>
            </p:extLst>
          </p:nvPr>
        </p:nvGraphicFramePr>
        <p:xfrm>
          <a:off x="82595" y="2285992"/>
          <a:ext cx="9732900" cy="3515605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003225"/>
                <a:gridCol w="1202875"/>
                <a:gridCol w="2583300"/>
                <a:gridCol w="1977400"/>
                <a:gridCol w="988700"/>
                <a:gridCol w="988700"/>
                <a:gridCol w="988700"/>
              </a:tblGrid>
              <a:tr h="24382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엑티비티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수행자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3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0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PC-M-07-01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출고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센서에서의 출고 작업</a:t>
                      </a:r>
                      <a:endParaRPr lang="en-US" altLang="ko-KR" sz="900" b="0" i="0" u="none" strike="noStrike" cap="none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Out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누른다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-KR" sz="900" b="0" i="0" u="none" strike="noStrike" cap="none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13" name="Google Shape;313;p20"/>
          <p:cNvSpPr/>
          <p:nvPr/>
        </p:nvSpPr>
        <p:spPr>
          <a:xfrm>
            <a:off x="272480" y="836712"/>
            <a:ext cx="17940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3. 업무처리 흐름도</a:t>
            </a:r>
            <a:endParaRPr sz="1400" b="1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  <p:sp>
        <p:nvSpPr>
          <p:cNvPr id="314" name="Google Shape;314;p20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PC-M-07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</a:p>
        </p:txBody>
      </p:sp>
      <p:sp>
        <p:nvSpPr>
          <p:cNvPr id="316" name="Google Shape;316;p20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</a:p>
        </p:txBody>
      </p:sp>
    </p:spTree>
    <p:extLst>
      <p:ext uri="{BB962C8B-B14F-4D97-AF65-F5344CB8AC3E}">
        <p14:creationId xmlns:p14="http://schemas.microsoft.com/office/powerpoint/2010/main" val="8869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0"/>
          <p:cNvGraphicFramePr/>
          <p:nvPr>
            <p:extLst>
              <p:ext uri="{D42A27DB-BD31-4B8C-83A1-F6EECF244321}">
                <p14:modId xmlns:p14="http://schemas.microsoft.com/office/powerpoint/2010/main" val="2902338148"/>
              </p:ext>
            </p:extLst>
          </p:nvPr>
        </p:nvGraphicFramePr>
        <p:xfrm>
          <a:off x="128464" y="2420888"/>
          <a:ext cx="9217050" cy="2643288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220525"/>
                <a:gridCol w="1761950"/>
                <a:gridCol w="2603400"/>
                <a:gridCol w="3631175"/>
              </a:tblGrid>
              <a:tr h="9623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구분</a:t>
                      </a:r>
                      <a:endParaRPr dirty="0"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분류별 권한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예외사항 및 참고사항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16808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(일반)관리자</a:t>
                      </a:r>
                      <a:endParaRPr dirty="0"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기능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박스 등록 기능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 교체 기능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마스터키 포트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 기능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언어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 기능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선세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리스트 불러오기 기능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 출고 기능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아이디/비밀번호 로그인 후 접근 </a:t>
                      </a:r>
                      <a:r>
                        <a:rPr lang="ko-KR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가능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창고에서의 기반으로 한다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2" name="Google Shape;72;p10"/>
          <p:cNvSpPr/>
          <p:nvPr/>
        </p:nvSpPr>
        <p:spPr>
          <a:xfrm>
            <a:off x="128464" y="826701"/>
            <a:ext cx="14350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1. 사용자 정책</a:t>
            </a:r>
            <a:endParaRPr sz="1400" b="1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/>
        </p:nvSpPr>
        <p:spPr>
          <a:xfrm>
            <a:off x="198534" y="2781301"/>
            <a:ext cx="9508933" cy="83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0" indent="-7429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</a:t>
            </a:r>
            <a:r>
              <a:rPr lang="ko-KR" sz="4800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흐름도</a:t>
            </a:r>
            <a:endParaRPr sz="4800"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Google Shape;82;p12"/>
          <p:cNvGraphicFramePr/>
          <p:nvPr>
            <p:extLst>
              <p:ext uri="{D42A27DB-BD31-4B8C-83A1-F6EECF244321}">
                <p14:modId xmlns:p14="http://schemas.microsoft.com/office/powerpoint/2010/main" val="938807091"/>
              </p:ext>
            </p:extLst>
          </p:nvPr>
        </p:nvGraphicFramePr>
        <p:xfrm>
          <a:off x="92119" y="1173858"/>
          <a:ext cx="9720125" cy="100014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425"/>
                <a:gridCol w="1226950"/>
                <a:gridCol w="903275"/>
                <a:gridCol w="864100"/>
                <a:gridCol w="1008100"/>
                <a:gridCol w="1571575"/>
                <a:gridCol w="781425"/>
                <a:gridCol w="935500"/>
                <a:gridCol w="815950"/>
                <a:gridCol w="754825"/>
              </a:tblGrid>
              <a:tr h="259075">
                <a:tc gridSpan="10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처리 흐름도</a:t>
                      </a:r>
                      <a:endParaRPr dirty="0"/>
                    </a:p>
                  </a:txBody>
                  <a:tcPr marL="91475" marR="9147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4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  계</a:t>
                      </a:r>
                      <a:endParaRPr/>
                    </a:p>
                  </a:txBody>
                  <a:tcPr marL="91475" marR="9147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</a:t>
                      </a:r>
                      <a:endParaRPr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없음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명</a:t>
                      </a:r>
                      <a:endParaRPr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전체 흐름도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 성 자</a:t>
                      </a:r>
                      <a:endParaRPr dirty="0"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박기호</a:t>
                      </a:r>
                      <a:endParaRPr lang="en-US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 인 자</a:t>
                      </a:r>
                      <a:endParaRPr dirty="0"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  명</a:t>
                      </a:r>
                      <a:endParaRPr/>
                    </a:p>
                  </a:txBody>
                  <a:tcPr marL="91475" marR="9147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endParaRPr dirty="0"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3" name="Google Shape;83;p12"/>
          <p:cNvGraphicFramePr/>
          <p:nvPr>
            <p:extLst>
              <p:ext uri="{D42A27DB-BD31-4B8C-83A1-F6EECF244321}">
                <p14:modId xmlns:p14="http://schemas.microsoft.com/office/powerpoint/2010/main" val="176998212"/>
              </p:ext>
            </p:extLst>
          </p:nvPr>
        </p:nvGraphicFramePr>
        <p:xfrm>
          <a:off x="95217" y="2143116"/>
          <a:ext cx="9715575" cy="272933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7950"/>
                <a:gridCol w="1202475"/>
                <a:gridCol w="7655150"/>
              </a:tblGrid>
              <a:tr h="27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 dirty="0"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542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1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84" name="Google Shape;84;p12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9794" y="2428868"/>
            <a:ext cx="357360" cy="31956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2"/>
          <p:cNvSpPr txBox="1"/>
          <p:nvPr/>
        </p:nvSpPr>
        <p:spPr>
          <a:xfrm>
            <a:off x="2238356" y="2797647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cxnSp>
        <p:nvCxnSpPr>
          <p:cNvPr id="87" name="Google Shape;87;p12"/>
          <p:cNvCxnSpPr>
            <a:stCxn id="84" idx="3"/>
            <a:endCxn id="88" idx="1"/>
          </p:cNvCxnSpPr>
          <p:nvPr/>
        </p:nvCxnSpPr>
        <p:spPr>
          <a:xfrm>
            <a:off x="2667154" y="2588650"/>
            <a:ext cx="373500" cy="5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89" name="Google Shape;89;p12"/>
          <p:cNvGrpSpPr/>
          <p:nvPr/>
        </p:nvGrpSpPr>
        <p:grpSpPr>
          <a:xfrm>
            <a:off x="3024174" y="2440457"/>
            <a:ext cx="1078210" cy="307976"/>
            <a:chOff x="1946" y="1525"/>
            <a:chExt cx="456" cy="232"/>
          </a:xfrm>
        </p:grpSpPr>
        <p:pic>
          <p:nvPicPr>
            <p:cNvPr id="88" name="Google Shape;88;p12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2"/>
            <p:cNvSpPr/>
            <p:nvPr/>
          </p:nvSpPr>
          <p:spPr>
            <a:xfrm>
              <a:off x="1946" y="1564"/>
              <a:ext cx="241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4" name="Google Shape;94;p12"/>
          <p:cNvSpPr txBox="1"/>
          <p:nvPr/>
        </p:nvSpPr>
        <p:spPr>
          <a:xfrm>
            <a:off x="8726211" y="4464065"/>
            <a:ext cx="510586" cy="33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5" name="Google Shape;95;p12"/>
          <p:cNvCxnSpPr>
            <a:stCxn id="88" idx="3"/>
          </p:cNvCxnSpPr>
          <p:nvPr/>
        </p:nvCxnSpPr>
        <p:spPr>
          <a:xfrm flipV="1">
            <a:off x="4102384" y="2588650"/>
            <a:ext cx="1779310" cy="57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9" name="Google Shape;99;p12"/>
          <p:cNvGrpSpPr/>
          <p:nvPr/>
        </p:nvGrpSpPr>
        <p:grpSpPr>
          <a:xfrm>
            <a:off x="5891217" y="2745289"/>
            <a:ext cx="1078210" cy="284160"/>
            <a:chOff x="1946" y="1525"/>
            <a:chExt cx="456" cy="232"/>
          </a:xfrm>
        </p:grpSpPr>
        <p:pic>
          <p:nvPicPr>
            <p:cNvPr id="100" name="Google Shape;100;p12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2"/>
            <p:cNvSpPr/>
            <p:nvPr/>
          </p:nvSpPr>
          <p:spPr>
            <a:xfrm>
              <a:off x="1946" y="1564"/>
              <a:ext cx="429" cy="1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ko-KR" altLang="en-US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입고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/</a:t>
              </a:r>
              <a:r>
                <a:rPr lang="ko-KR" altLang="en-US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박스등록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2" name="Google Shape;102;p12"/>
          <p:cNvGrpSpPr/>
          <p:nvPr/>
        </p:nvGrpSpPr>
        <p:grpSpPr>
          <a:xfrm>
            <a:off x="5881694" y="2438393"/>
            <a:ext cx="1078210" cy="284160"/>
            <a:chOff x="1946" y="1525"/>
            <a:chExt cx="456" cy="232"/>
          </a:xfrm>
        </p:grpSpPr>
        <p:pic>
          <p:nvPicPr>
            <p:cNvPr id="103" name="Google Shape;103;p12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2"/>
            <p:cNvSpPr/>
            <p:nvPr/>
          </p:nvSpPr>
          <p:spPr>
            <a:xfrm>
              <a:off x="1946" y="1564"/>
              <a:ext cx="404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센서 리스트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5" name="Google Shape;105;p12"/>
          <p:cNvGrpSpPr/>
          <p:nvPr/>
        </p:nvGrpSpPr>
        <p:grpSpPr>
          <a:xfrm>
            <a:off x="5891216" y="3029449"/>
            <a:ext cx="1132593" cy="284160"/>
            <a:chOff x="1946" y="1525"/>
            <a:chExt cx="479" cy="232"/>
          </a:xfrm>
        </p:grpSpPr>
        <p:pic>
          <p:nvPicPr>
            <p:cNvPr id="106" name="Google Shape;106;p12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72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2"/>
            <p:cNvSpPr/>
            <p:nvPr/>
          </p:nvSpPr>
          <p:spPr>
            <a:xfrm>
              <a:off x="1946" y="1564"/>
              <a:ext cx="458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센서교체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8" name="Google Shape;108;p12"/>
          <p:cNvGrpSpPr/>
          <p:nvPr/>
        </p:nvGrpSpPr>
        <p:grpSpPr>
          <a:xfrm>
            <a:off x="5891217" y="3313609"/>
            <a:ext cx="1078210" cy="284160"/>
            <a:chOff x="1946" y="1525"/>
            <a:chExt cx="456" cy="232"/>
          </a:xfrm>
        </p:grpSpPr>
        <p:pic>
          <p:nvPicPr>
            <p:cNvPr id="109" name="Google Shape;109;p12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2"/>
            <p:cNvSpPr/>
            <p:nvPr/>
          </p:nvSpPr>
          <p:spPr>
            <a:xfrm>
              <a:off x="1946" y="1564"/>
              <a:ext cx="358" cy="1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설정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17" name="Google Shape;117;p12"/>
          <p:cNvCxnSpPr>
            <a:endCxn id="103" idx="1"/>
          </p:cNvCxnSpPr>
          <p:nvPr/>
        </p:nvCxnSpPr>
        <p:spPr>
          <a:xfrm>
            <a:off x="5471646" y="2580473"/>
            <a:ext cx="426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0" name="Google Shape;120;p12"/>
          <p:cNvCxnSpPr>
            <a:endCxn id="100" idx="1"/>
          </p:cNvCxnSpPr>
          <p:nvPr/>
        </p:nvCxnSpPr>
        <p:spPr>
          <a:xfrm>
            <a:off x="4940569" y="2708869"/>
            <a:ext cx="967199" cy="178500"/>
          </a:xfrm>
          <a:prstGeom prst="bentConnector3">
            <a:avLst>
              <a:gd name="adj1" fmla="val 74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1" name="Google Shape;121;p12"/>
          <p:cNvCxnSpPr/>
          <p:nvPr/>
        </p:nvCxnSpPr>
        <p:spPr>
          <a:xfrm>
            <a:off x="4940568" y="2708929"/>
            <a:ext cx="956225" cy="434327"/>
          </a:xfrm>
          <a:prstGeom prst="bentConnector3">
            <a:avLst>
              <a:gd name="adj1" fmla="val 575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2" name="Google Shape;122;p12"/>
          <p:cNvCxnSpPr>
            <a:endCxn id="110" idx="1"/>
          </p:cNvCxnSpPr>
          <p:nvPr/>
        </p:nvCxnSpPr>
        <p:spPr>
          <a:xfrm>
            <a:off x="4940568" y="2588650"/>
            <a:ext cx="950649" cy="876039"/>
          </a:xfrm>
          <a:prstGeom prst="bentConnector3">
            <a:avLst>
              <a:gd name="adj1" fmla="val 445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" name="Google Shape;125;p12"/>
          <p:cNvCxnSpPr>
            <a:stCxn id="103" idx="3"/>
            <a:endCxn id="164" idx="0"/>
          </p:cNvCxnSpPr>
          <p:nvPr/>
        </p:nvCxnSpPr>
        <p:spPr>
          <a:xfrm>
            <a:off x="6959904" y="2580473"/>
            <a:ext cx="2501593" cy="181426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6" name="Google Shape;126;p12"/>
          <p:cNvCxnSpPr>
            <a:stCxn id="100" idx="3"/>
            <a:endCxn id="164" idx="0"/>
          </p:cNvCxnSpPr>
          <p:nvPr/>
        </p:nvCxnSpPr>
        <p:spPr>
          <a:xfrm>
            <a:off x="6969427" y="2887369"/>
            <a:ext cx="2492070" cy="150736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7" name="Google Shape;127;p12"/>
          <p:cNvCxnSpPr>
            <a:stCxn id="106" idx="3"/>
            <a:endCxn id="164" idx="0"/>
          </p:cNvCxnSpPr>
          <p:nvPr/>
        </p:nvCxnSpPr>
        <p:spPr>
          <a:xfrm>
            <a:off x="7023809" y="3171529"/>
            <a:ext cx="2437688" cy="122320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8" name="Google Shape;128;p12"/>
          <p:cNvCxnSpPr>
            <a:stCxn id="109" idx="3"/>
            <a:endCxn id="164" idx="0"/>
          </p:cNvCxnSpPr>
          <p:nvPr/>
        </p:nvCxnSpPr>
        <p:spPr>
          <a:xfrm>
            <a:off x="6969427" y="3455689"/>
            <a:ext cx="2492070" cy="93904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64" name="Google Shape;61;p9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38346" y="4394733"/>
            <a:ext cx="446302" cy="4429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108;p12"/>
          <p:cNvGrpSpPr/>
          <p:nvPr/>
        </p:nvGrpSpPr>
        <p:grpSpPr>
          <a:xfrm>
            <a:off x="5899492" y="3998707"/>
            <a:ext cx="1078210" cy="284160"/>
            <a:chOff x="1946" y="1525"/>
            <a:chExt cx="456" cy="232"/>
          </a:xfrm>
        </p:grpSpPr>
        <p:pic>
          <p:nvPicPr>
            <p:cNvPr id="38" name="Google Shape;109;p12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110;p12"/>
            <p:cNvSpPr/>
            <p:nvPr/>
          </p:nvSpPr>
          <p:spPr>
            <a:xfrm>
              <a:off x="1946" y="1564"/>
              <a:ext cx="262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출고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3" name="꺾인 연결선 2"/>
          <p:cNvCxnSpPr>
            <a:stCxn id="88" idx="3"/>
            <a:endCxn id="38" idx="1"/>
          </p:cNvCxnSpPr>
          <p:nvPr/>
        </p:nvCxnSpPr>
        <p:spPr>
          <a:xfrm>
            <a:off x="4102384" y="2594445"/>
            <a:ext cx="1813659" cy="1546342"/>
          </a:xfrm>
          <a:prstGeom prst="bentConnector3">
            <a:avLst>
              <a:gd name="adj1" fmla="val 464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38" idx="3"/>
            <a:endCxn id="164" idx="0"/>
          </p:cNvCxnSpPr>
          <p:nvPr/>
        </p:nvCxnSpPr>
        <p:spPr>
          <a:xfrm>
            <a:off x="6977702" y="4140787"/>
            <a:ext cx="2483795" cy="253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oogle Shape;108;p12"/>
          <p:cNvGrpSpPr/>
          <p:nvPr/>
        </p:nvGrpSpPr>
        <p:grpSpPr>
          <a:xfrm>
            <a:off x="5899492" y="3645267"/>
            <a:ext cx="1078210" cy="284160"/>
            <a:chOff x="1946" y="1525"/>
            <a:chExt cx="456" cy="232"/>
          </a:xfrm>
        </p:grpSpPr>
        <p:pic>
          <p:nvPicPr>
            <p:cNvPr id="41" name="Google Shape;109;p12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110;p12"/>
            <p:cNvSpPr/>
            <p:nvPr/>
          </p:nvSpPr>
          <p:spPr>
            <a:xfrm>
              <a:off x="1946" y="1563"/>
              <a:ext cx="396" cy="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모니터링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46" name="꺾인 연결선 45"/>
          <p:cNvCxnSpPr>
            <a:stCxn id="88" idx="3"/>
            <a:endCxn id="41" idx="1"/>
          </p:cNvCxnSpPr>
          <p:nvPr/>
        </p:nvCxnSpPr>
        <p:spPr>
          <a:xfrm>
            <a:off x="4102384" y="2594445"/>
            <a:ext cx="1813659" cy="1192902"/>
          </a:xfrm>
          <a:prstGeom prst="bentConnector3">
            <a:avLst>
              <a:gd name="adj1" fmla="val 463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41" idx="3"/>
            <a:endCxn id="164" idx="0"/>
          </p:cNvCxnSpPr>
          <p:nvPr/>
        </p:nvCxnSpPr>
        <p:spPr>
          <a:xfrm>
            <a:off x="6977702" y="3787347"/>
            <a:ext cx="2483795" cy="6073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/>
        </p:nvSpPr>
        <p:spPr>
          <a:xfrm>
            <a:off x="198534" y="2781301"/>
            <a:ext cx="950893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0" indent="-7429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I. 로그인</a:t>
            </a:r>
            <a:endParaRPr sz="4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14"/>
          <p:cNvGraphicFramePr/>
          <p:nvPr>
            <p:extLst>
              <p:ext uri="{D42A27DB-BD31-4B8C-83A1-F6EECF244321}">
                <p14:modId xmlns:p14="http://schemas.microsoft.com/office/powerpoint/2010/main" val="2507524319"/>
              </p:ext>
            </p:extLst>
          </p:nvPr>
        </p:nvGraphicFramePr>
        <p:xfrm>
          <a:off x="95216" y="2143116"/>
          <a:ext cx="9721750" cy="405645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500"/>
                <a:gridCol w="1203225"/>
                <a:gridCol w="7660025"/>
              </a:tblGrid>
              <a:tr h="239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 dirty="0"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381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1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73" name="Google Shape;173;p14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5612" y="3099222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4"/>
          <p:cNvSpPr txBox="1"/>
          <p:nvPr/>
        </p:nvSpPr>
        <p:spPr>
          <a:xfrm>
            <a:off x="3024174" y="3468001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pic>
        <p:nvPicPr>
          <p:cNvPr id="175" name="Google Shape;175;p14" descr="clip_image0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5497" y="5072074"/>
            <a:ext cx="446302" cy="442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14"/>
          <p:cNvCxnSpPr>
            <a:stCxn id="173" idx="3"/>
          </p:cNvCxnSpPr>
          <p:nvPr/>
        </p:nvCxnSpPr>
        <p:spPr>
          <a:xfrm>
            <a:off x="3452972" y="3288928"/>
            <a:ext cx="588000" cy="6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77" name="Google Shape;177;p14"/>
          <p:cNvGrpSpPr/>
          <p:nvPr/>
        </p:nvGrpSpPr>
        <p:grpSpPr>
          <a:xfrm>
            <a:off x="4024306" y="3110811"/>
            <a:ext cx="1078210" cy="368300"/>
            <a:chOff x="1946" y="1525"/>
            <a:chExt cx="456" cy="232"/>
          </a:xfrm>
        </p:grpSpPr>
        <p:pic>
          <p:nvPicPr>
            <p:cNvPr id="178" name="Google Shape;178;p14" descr="n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14"/>
            <p:cNvSpPr/>
            <p:nvPr/>
          </p:nvSpPr>
          <p:spPr>
            <a:xfrm>
              <a:off x="1946" y="1564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PC-M-01-01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0" name="Google Shape;180;p14"/>
          <p:cNvSpPr/>
          <p:nvPr/>
        </p:nvSpPr>
        <p:spPr>
          <a:xfrm>
            <a:off x="272480" y="865287"/>
            <a:ext cx="17940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3. 업무처리 흐름도</a:t>
            </a:r>
            <a:endParaRPr sz="1400" b="1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4050833" y="3468001"/>
            <a:ext cx="97360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14"/>
          <p:cNvSpPr txBox="1"/>
          <p:nvPr/>
        </p:nvSpPr>
        <p:spPr>
          <a:xfrm>
            <a:off x="8167710" y="5520653"/>
            <a:ext cx="8307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1" name="Google Shape;201;p14"/>
          <p:cNvCxnSpPr>
            <a:stCxn id="202" idx="3"/>
            <a:endCxn id="175" idx="0"/>
          </p:cNvCxnSpPr>
          <p:nvPr/>
        </p:nvCxnSpPr>
        <p:spPr>
          <a:xfrm>
            <a:off x="8185485" y="3301049"/>
            <a:ext cx="393300" cy="177090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02" name="Google Shape;202;p14" descr="clip_image00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05829" y="3070068"/>
            <a:ext cx="479656" cy="46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4"/>
          <p:cNvSpPr txBox="1"/>
          <p:nvPr/>
        </p:nvSpPr>
        <p:spPr>
          <a:xfrm>
            <a:off x="8079355" y="3011385"/>
            <a:ext cx="42862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Y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7283842" y="3539969"/>
            <a:ext cx="12145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성공 여부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5" name="Google Shape;205;p14"/>
          <p:cNvCxnSpPr>
            <a:endCxn id="202" idx="1"/>
          </p:cNvCxnSpPr>
          <p:nvPr/>
        </p:nvCxnSpPr>
        <p:spPr>
          <a:xfrm>
            <a:off x="6944429" y="3295349"/>
            <a:ext cx="761400" cy="5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6" name="Google Shape;206;p14"/>
          <p:cNvCxnSpPr>
            <a:stCxn id="202" idx="0"/>
          </p:cNvCxnSpPr>
          <p:nvPr/>
        </p:nvCxnSpPr>
        <p:spPr>
          <a:xfrm rot="5400000">
            <a:off x="6238207" y="1403418"/>
            <a:ext cx="40800" cy="3374100"/>
          </a:xfrm>
          <a:prstGeom prst="bentConnector3">
            <a:avLst>
              <a:gd name="adj1" fmla="val -560295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7" name="Google Shape;207;p14"/>
          <p:cNvSpPr txBox="1"/>
          <p:nvPr/>
        </p:nvSpPr>
        <p:spPr>
          <a:xfrm>
            <a:off x="7507851" y="2582757"/>
            <a:ext cx="42862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4"/>
          <p:cNvSpPr txBox="1"/>
          <p:nvPr/>
        </p:nvSpPr>
        <p:spPr>
          <a:xfrm>
            <a:off x="5667380" y="3468531"/>
            <a:ext cx="1476074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일치 여부 </a:t>
            </a:r>
            <a:r>
              <a:rPr lang="ko-KR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9" name="Google Shape;209;p14"/>
          <p:cNvGrpSpPr/>
          <p:nvPr/>
        </p:nvGrpSpPr>
        <p:grpSpPr>
          <a:xfrm>
            <a:off x="5854253" y="3111341"/>
            <a:ext cx="1090032" cy="368300"/>
            <a:chOff x="1941" y="1525"/>
            <a:chExt cx="461" cy="232"/>
          </a:xfrm>
        </p:grpSpPr>
        <p:pic>
          <p:nvPicPr>
            <p:cNvPr id="210" name="Google Shape;210;p14" descr="n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14"/>
            <p:cNvSpPr/>
            <p:nvPr/>
          </p:nvSpPr>
          <p:spPr>
            <a:xfrm>
              <a:off x="1941" y="1564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PC-M-01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-02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12" name="Google Shape;212;p14"/>
          <p:cNvCxnSpPr/>
          <p:nvPr/>
        </p:nvCxnSpPr>
        <p:spPr>
          <a:xfrm>
            <a:off x="5102516" y="3294961"/>
            <a:ext cx="751800" cy="1200"/>
          </a:xfrm>
          <a:prstGeom prst="bentConnector3">
            <a:avLst>
              <a:gd name="adj1" fmla="val 49996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5" name="Google Shape;215;p14"/>
          <p:cNvSpPr txBox="1"/>
          <p:nvPr/>
        </p:nvSpPr>
        <p:spPr>
          <a:xfrm>
            <a:off x="6315329" y="5170419"/>
            <a:ext cx="42862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</a:t>
            </a:r>
            <a:r>
              <a:rPr 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-01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" name="Google Shape;225;p15"/>
          <p:cNvGraphicFramePr/>
          <p:nvPr>
            <p:extLst>
              <p:ext uri="{D42A27DB-BD31-4B8C-83A1-F6EECF244321}">
                <p14:modId xmlns:p14="http://schemas.microsoft.com/office/powerpoint/2010/main" val="3704129048"/>
              </p:ext>
            </p:extLst>
          </p:nvPr>
        </p:nvGraphicFramePr>
        <p:xfrm>
          <a:off x="82595" y="2285992"/>
          <a:ext cx="9732900" cy="364859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003225"/>
                <a:gridCol w="977325"/>
                <a:gridCol w="2808850"/>
                <a:gridCol w="1977400"/>
                <a:gridCol w="988700"/>
                <a:gridCol w="988700"/>
                <a:gridCol w="988700"/>
              </a:tblGrid>
              <a:tr h="24382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엑티비티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수행자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3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 dirty="0"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 dirty="0"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0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PC-M-01</a:t>
                      </a: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-01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아이디/비밀번호를 통한 로그인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아이디/비밀번호</a:t>
                      </a: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PC-M-01</a:t>
                      </a: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-02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일치 여부 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비밀번호를 설정파일 </a:t>
                      </a:r>
                      <a:r>
                        <a:rPr lang="ko-KR" altLang="en-US" sz="900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속에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설정된 서버로 전송</a:t>
                      </a:r>
                      <a:endParaRPr lang="en-US" altLang="ko-KR" sz="900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/>
                        <a:t>인증여부</a:t>
                      </a:r>
                      <a:endParaRPr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API(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http)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통해 송수신한다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26" name="Google Shape;226;p15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PC-M-01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5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5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/>
        </p:nvSpPr>
        <p:spPr>
          <a:xfrm>
            <a:off x="198534" y="2781301"/>
            <a:ext cx="950893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0" indent="-7429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II</a:t>
            </a:r>
            <a:r>
              <a:rPr lang="ko-KR" sz="4800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 리스트</a:t>
            </a:r>
            <a:endParaRPr sz="4800"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3091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815</Words>
  <Application>Microsoft Office PowerPoint</Application>
  <PresentationFormat>A4 용지(210x297mm)</PresentationFormat>
  <Paragraphs>376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Gulimche</vt:lpstr>
      <vt:lpstr>Noto Sans Symbols</vt:lpstr>
      <vt:lpstr>Gulim</vt:lpstr>
      <vt:lpstr>Malgun Gothic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Registered User</cp:lastModifiedBy>
  <cp:revision>128</cp:revision>
  <dcterms:modified xsi:type="dcterms:W3CDTF">2020-04-30T04:23:08Z</dcterms:modified>
</cp:coreProperties>
</file>