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72" r:id="rId3"/>
    <p:sldId id="273" r:id="rId4"/>
    <p:sldId id="285" r:id="rId5"/>
    <p:sldId id="288" r:id="rId6"/>
    <p:sldId id="286" r:id="rId7"/>
    <p:sldId id="287" r:id="rId8"/>
    <p:sldId id="294" r:id="rId9"/>
    <p:sldId id="275" r:id="rId10"/>
    <p:sldId id="276" r:id="rId11"/>
    <p:sldId id="278" r:id="rId12"/>
    <p:sldId id="280" r:id="rId13"/>
    <p:sldId id="282" r:id="rId14"/>
    <p:sldId id="283" r:id="rId15"/>
    <p:sldId id="284" r:id="rId16"/>
    <p:sldId id="279" r:id="rId17"/>
    <p:sldId id="277" r:id="rId18"/>
    <p:sldId id="291" r:id="rId19"/>
    <p:sldId id="290" r:id="rId20"/>
    <p:sldId id="289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370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1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93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567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18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87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9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36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8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4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13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62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13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0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14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4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5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 err="1" smtClean="0"/>
              <a:t>SmartBox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Application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2020.03.04~2020.03.05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박기호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42352"/>
          </a:xfrm>
        </p:spPr>
        <p:txBody>
          <a:bodyPr rtlCol="0"/>
          <a:lstStyle/>
          <a:p>
            <a:pPr rtl="0"/>
            <a:r>
              <a:rPr lang="en-US" altLang="ko-KR" dirty="0" smtClean="0"/>
              <a:t>SB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App </a:t>
            </a:r>
            <a:r>
              <a:rPr lang="ko-KR" altLang="en-US" dirty="0" smtClean="0"/>
              <a:t>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227438"/>
            <a:ext cx="4366054" cy="3352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378" y="1637329"/>
            <a:ext cx="3714576" cy="2605512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09600" y="1441622"/>
            <a:ext cx="4366054" cy="5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9091" y="1202180"/>
            <a:ext cx="387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85729" y="1194486"/>
            <a:ext cx="3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SmartBox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Masterkey</a:t>
            </a:r>
            <a:r>
              <a:rPr lang="en-US" altLang="ko-KR" sz="1200" dirty="0" smtClean="0"/>
              <a:t> App 1.0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70601" y="1941300"/>
            <a:ext cx="2878751" cy="1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76892" y="1651867"/>
            <a:ext cx="860362" cy="2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박스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501080" y="1646221"/>
            <a:ext cx="826223" cy="29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43545" y="1651868"/>
            <a:ext cx="957535" cy="28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4378" y="1628436"/>
            <a:ext cx="101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13254" y="2100649"/>
            <a:ext cx="3314049" cy="1919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13254" y="2290119"/>
            <a:ext cx="3314049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13254" y="2479589"/>
            <a:ext cx="3314049" cy="2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13254" y="2704719"/>
            <a:ext cx="3314049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3254" y="2894189"/>
            <a:ext cx="3314049" cy="2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13254" y="3109028"/>
            <a:ext cx="3314049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13254" y="3298498"/>
            <a:ext cx="3314049" cy="2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3253" y="3528957"/>
            <a:ext cx="3314049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13252" y="3770392"/>
            <a:ext cx="3314049" cy="2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9600" y="4357816"/>
            <a:ext cx="4366054" cy="222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설명선 2 34"/>
          <p:cNvSpPr/>
          <p:nvPr/>
        </p:nvSpPr>
        <p:spPr>
          <a:xfrm>
            <a:off x="2406667" y="4727905"/>
            <a:ext cx="1507524" cy="4201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127"/>
              <a:gd name="adj6" fmla="val -52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상태 표시줄</a:t>
            </a:r>
            <a:endParaRPr lang="ko-KR" altLang="en-US"/>
          </a:p>
        </p:txBody>
      </p:sp>
      <p:sp>
        <p:nvSpPr>
          <p:cNvPr id="36" name="설명선 2 35"/>
          <p:cNvSpPr/>
          <p:nvPr/>
        </p:nvSpPr>
        <p:spPr>
          <a:xfrm>
            <a:off x="3669268" y="2429357"/>
            <a:ext cx="889686" cy="4719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137"/>
              <a:gd name="adj6" fmla="val -156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탭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4766" y="1069182"/>
            <a:ext cx="617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다이얼로그 기반이다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확대 축소 불가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탭은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구성되어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리스트 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작동 중인 센서의 리스트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박스 등록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박스와 센서 장치를 초기화한다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교체 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 교체 관련 작업을 수행한다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설정 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마스터키 연결</a:t>
            </a:r>
            <a:r>
              <a:rPr lang="en-US" altLang="ko-KR" dirty="0" smtClean="0"/>
              <a:t>, </a:t>
            </a:r>
            <a:r>
              <a:rPr lang="ko-KR" altLang="en-US" smtClean="0"/>
              <a:t>언어 </a:t>
            </a:r>
            <a:r>
              <a:rPr lang="ko-KR" altLang="en-US" dirty="0" smtClean="0"/>
              <a:t>등에 관해 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 표시줄은 </a:t>
            </a:r>
            <a:r>
              <a:rPr lang="ko-KR" altLang="en-US" dirty="0" smtClean="0">
                <a:solidFill>
                  <a:srgbClr val="00B050"/>
                </a:solidFill>
              </a:rPr>
              <a:t>상태 메시지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00B050"/>
                </a:solidFill>
              </a:rPr>
              <a:t>상태 아이콘</a:t>
            </a:r>
            <a:r>
              <a:rPr lang="ko-KR" altLang="en-US" dirty="0" smtClean="0"/>
              <a:t>으로 이루어져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</a:rPr>
              <a:t>상태 매시지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상태를 출력한다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</a:rPr>
              <a:t>상태 아이콘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상태를 아이콘으로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679091" y="4357816"/>
            <a:ext cx="0" cy="2224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4"/>
          <a:stretch/>
        </p:blipFill>
        <p:spPr>
          <a:xfrm>
            <a:off x="5242367" y="4406628"/>
            <a:ext cx="481309" cy="46257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4" r="48515"/>
          <a:stretch/>
        </p:blipFill>
        <p:spPr>
          <a:xfrm>
            <a:off x="5252998" y="4825650"/>
            <a:ext cx="444844" cy="46257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7" r="24026" b="-25442"/>
          <a:stretch/>
        </p:blipFill>
        <p:spPr>
          <a:xfrm>
            <a:off x="5269475" y="5263486"/>
            <a:ext cx="428368" cy="58025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4"/>
          <a:stretch/>
        </p:blipFill>
        <p:spPr>
          <a:xfrm>
            <a:off x="5279470" y="5702923"/>
            <a:ext cx="428368" cy="4625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745528" y="445324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마스터키와</a:t>
            </a:r>
            <a:r>
              <a:rPr lang="ko-KR" altLang="en-US" dirty="0" smtClean="0"/>
              <a:t> 연결 되어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45528" y="486903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마스터키와</a:t>
            </a:r>
            <a:r>
              <a:rPr lang="ko-KR" altLang="en-US" dirty="0"/>
              <a:t> </a:t>
            </a:r>
            <a:r>
              <a:rPr lang="ko-KR" altLang="en-US" dirty="0" smtClean="0"/>
              <a:t>연결이 안 돼 </a:t>
            </a:r>
            <a:r>
              <a:rPr lang="ko-KR" altLang="en-US" dirty="0"/>
              <a:t>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45528" y="5333591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센서초기화를 위한 사용자의 입력을 기다리고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45528" y="5765343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마스터키 통신 인식 중 오류가 발생했습니다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0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307" y="1309816"/>
            <a:ext cx="6071287" cy="3361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36083"/>
              </p:ext>
            </p:extLst>
          </p:nvPr>
        </p:nvGraphicFramePr>
        <p:xfrm>
          <a:off x="966613" y="1583354"/>
          <a:ext cx="575267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668"/>
                <a:gridCol w="1060119"/>
                <a:gridCol w="1238395"/>
                <a:gridCol w="1307084"/>
                <a:gridCol w="362407"/>
              </a:tblGrid>
              <a:tr h="243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센서번호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시작날짜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위험시간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...</a:t>
                      </a:r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sbkkb000000002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골드키위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2020.02.02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sbkkb000000003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골드키위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2020.02.03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sbkkb000000005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골드키위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2020.02.02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sbkkb000000007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골드키위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2020.02.03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4352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9881" y="4298947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ko-KR" altLang="en-US" sz="1600" dirty="0" smtClean="0"/>
              <a:t>센서 </a:t>
            </a:r>
            <a:r>
              <a:rPr lang="ko-KR" altLang="en-US" sz="1600" dirty="0" err="1" smtClean="0"/>
              <a:t>교체시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더블클릭하세요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037900" y="1285103"/>
            <a:ext cx="4511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작동중인 센서의 정보를 표시함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센서의 고장 등의 이유로 센서를 교체하고자 할 때는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교체하고자 하는 센서를 </a:t>
            </a:r>
            <a:r>
              <a:rPr lang="ko-KR" altLang="en-US" dirty="0" err="1" smtClean="0"/>
              <a:t>더블클릭한다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(-&gt; 3.</a:t>
            </a:r>
            <a:r>
              <a:rPr lang="ko-KR" altLang="en-US" dirty="0" smtClean="0"/>
              <a:t>교체 탭으로 넘어감</a:t>
            </a:r>
            <a:r>
              <a:rPr lang="en-US" altLang="ko-K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210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센서장치 등록</a:t>
            </a:r>
            <a:r>
              <a:rPr lang="en-US" altLang="ko-KR" dirty="0" smtClean="0"/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307" y="1309816"/>
            <a:ext cx="6071287" cy="3361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029318" y="1157513"/>
            <a:ext cx="45115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센서장치와 박스를 등록하는 탭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장치가 접근하면 기본으로 제공하는 정보는 자동으로 입력된다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RAC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BOX</a:t>
            </a:r>
            <a:r>
              <a:rPr lang="ko-KR" altLang="en-US" dirty="0" smtClean="0"/>
              <a:t>번호 등을 입력해야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BOX</a:t>
            </a:r>
            <a:r>
              <a:rPr lang="ko-KR" altLang="en-US" dirty="0" smtClean="0"/>
              <a:t>번호는 바코드 스캐너 등으로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보관시간 등 시간은 내부적으로 분 단위로 환산하고 저장한다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 버튼을 누르면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내용을 점검한다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잘못된 내용 있으면 메시지를 띄운다</a:t>
            </a:r>
            <a:r>
              <a:rPr lang="en-US" altLang="ko-KR" dirty="0" smtClean="0"/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준비되면 센서를 초기화하고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7351" y="1395629"/>
            <a:ext cx="110799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smtClean="0"/>
              <a:t>장치번호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en-US" altLang="ko-KR" dirty="0" smtClean="0"/>
              <a:t>BOX NO</a:t>
            </a:r>
          </a:p>
          <a:p>
            <a:pPr>
              <a:spcBef>
                <a:spcPts val="600"/>
              </a:spcBef>
            </a:pPr>
            <a:r>
              <a:rPr lang="ko-KR" altLang="en-US" dirty="0" smtClean="0"/>
              <a:t>상품명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보관시간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경고시간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위험시간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en-US" altLang="ko-KR" dirty="0" smtClean="0"/>
              <a:t>RAC NO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5347" y="1443685"/>
            <a:ext cx="4386642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-&gt;</a:t>
            </a:r>
            <a:r>
              <a:rPr lang="ko-KR" altLang="en-US" sz="1200" dirty="0" smtClean="0"/>
              <a:t>센서 접근하면 자동으로 넘어옴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     </a:t>
            </a:r>
            <a:r>
              <a:rPr lang="en-US" altLang="ko-KR" sz="1200" dirty="0" smtClean="0">
                <a:solidFill>
                  <a:schemeClr val="accent2"/>
                </a:solidFill>
              </a:rPr>
              <a:t>&lt;</a:t>
            </a:r>
            <a:r>
              <a:rPr lang="ko-KR" altLang="en-US" sz="1200" dirty="0" smtClean="0">
                <a:solidFill>
                  <a:schemeClr val="accent2"/>
                </a:solidFill>
              </a:rPr>
              <a:t>키보드입력 금지</a:t>
            </a:r>
            <a:r>
              <a:rPr lang="en-US" altLang="ko-KR" sz="1200" dirty="0" smtClean="0">
                <a:solidFill>
                  <a:schemeClr val="accent2"/>
                </a:solidFill>
              </a:rPr>
              <a:t>&gt;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5347" y="1792038"/>
            <a:ext cx="4386642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solidFill>
                  <a:schemeClr val="accent2"/>
                </a:solidFill>
              </a:rPr>
              <a:t>&lt;</a:t>
            </a:r>
            <a:r>
              <a:rPr lang="ko-KR" altLang="en-US" sz="1600" dirty="0" smtClean="0">
                <a:solidFill>
                  <a:schemeClr val="accent2"/>
                </a:solidFill>
              </a:rPr>
              <a:t>키보드입력 금지</a:t>
            </a:r>
            <a:r>
              <a:rPr lang="en-US" altLang="ko-KR" sz="1600" dirty="0" smtClean="0">
                <a:solidFill>
                  <a:schemeClr val="accent2"/>
                </a:solidFill>
              </a:rPr>
              <a:t>&gt;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5347" y="2140391"/>
            <a:ext cx="4386642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solidFill>
                  <a:schemeClr val="accent2"/>
                </a:solidFill>
              </a:rPr>
              <a:t>(API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데이터 중에 선택</a:t>
            </a:r>
            <a:r>
              <a:rPr lang="en-US" altLang="ko-KR" sz="1600" dirty="0" smtClean="0">
                <a:solidFill>
                  <a:schemeClr val="accent2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                                ▼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055347" y="2488744"/>
            <a:ext cx="1503399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/>
              <a:t>일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▼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995352" y="2488743"/>
            <a:ext cx="2446638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055347" y="3185448"/>
            <a:ext cx="1503399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/>
              <a:t>일      ▼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995352" y="3185447"/>
            <a:ext cx="2446638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5347" y="3533799"/>
            <a:ext cx="1503399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/>
              <a:t>일      ▼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995352" y="3533798"/>
            <a:ext cx="2446638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390262" y="3882149"/>
            <a:ext cx="888398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err="1"/>
              <a:t>A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439912" y="3882148"/>
            <a:ext cx="1002077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2055347" y="2757156"/>
            <a:ext cx="1503399" cy="300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93660" y="3882147"/>
            <a:ext cx="888398" cy="26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81633" y="3837722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9022" y="3837722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2803" y="3818751"/>
            <a:ext cx="5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85069" y="4298910"/>
            <a:ext cx="1515762" cy="2800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7" name="순서도: 처리 26"/>
          <p:cNvSpPr/>
          <p:nvPr/>
        </p:nvSpPr>
        <p:spPr>
          <a:xfrm>
            <a:off x="373225" y="5053210"/>
            <a:ext cx="1178269" cy="587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전송버튼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2108128" y="5062540"/>
            <a:ext cx="747041" cy="5881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 확인</a:t>
            </a:r>
            <a:endParaRPr lang="ko-KR" altLang="en-US" dirty="0"/>
          </a:p>
        </p:txBody>
      </p:sp>
      <p:sp>
        <p:nvSpPr>
          <p:cNvPr id="29" name="순서도: 판단 28"/>
          <p:cNvSpPr/>
          <p:nvPr/>
        </p:nvSpPr>
        <p:spPr>
          <a:xfrm>
            <a:off x="3135086" y="5022960"/>
            <a:ext cx="1366549" cy="653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r>
              <a:rPr lang="en-US" altLang="ko-KR" dirty="0" smtClean="0"/>
              <a:t>ok?</a:t>
            </a:r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3135086" y="6060542"/>
            <a:ext cx="1366549" cy="583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에러 메시지 표시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1" name="순서도: 처리 30"/>
          <p:cNvSpPr/>
          <p:nvPr/>
        </p:nvSpPr>
        <p:spPr>
          <a:xfrm>
            <a:off x="4781552" y="5053210"/>
            <a:ext cx="900791" cy="587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 초기화</a:t>
            </a:r>
            <a:endParaRPr lang="ko-KR" altLang="en-US" dirty="0"/>
          </a:p>
        </p:txBody>
      </p:sp>
      <p:sp>
        <p:nvSpPr>
          <p:cNvPr id="32" name="순서도: 처리 31"/>
          <p:cNvSpPr/>
          <p:nvPr/>
        </p:nvSpPr>
        <p:spPr>
          <a:xfrm>
            <a:off x="5833067" y="5053210"/>
            <a:ext cx="941706" cy="587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BOX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stCxn id="27" idx="3"/>
            <a:endCxn id="28" idx="1"/>
          </p:cNvCxnSpPr>
          <p:nvPr/>
        </p:nvCxnSpPr>
        <p:spPr>
          <a:xfrm>
            <a:off x="1551494" y="5347124"/>
            <a:ext cx="556634" cy="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3"/>
            <a:endCxn id="29" idx="1"/>
          </p:cNvCxnSpPr>
          <p:nvPr/>
        </p:nvCxnSpPr>
        <p:spPr>
          <a:xfrm flipV="1">
            <a:off x="2855169" y="5349532"/>
            <a:ext cx="279917" cy="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9" idx="2"/>
            <a:endCxn id="30" idx="0"/>
          </p:cNvCxnSpPr>
          <p:nvPr/>
        </p:nvCxnSpPr>
        <p:spPr>
          <a:xfrm>
            <a:off x="3818361" y="5676103"/>
            <a:ext cx="0" cy="3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3"/>
            <a:endCxn id="31" idx="1"/>
          </p:cNvCxnSpPr>
          <p:nvPr/>
        </p:nvCxnSpPr>
        <p:spPr>
          <a:xfrm flipV="1">
            <a:off x="4501635" y="5347124"/>
            <a:ext cx="279917" cy="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1" idx="3"/>
            <a:endCxn id="32" idx="1"/>
          </p:cNvCxnSpPr>
          <p:nvPr/>
        </p:nvCxnSpPr>
        <p:spPr>
          <a:xfrm>
            <a:off x="5682343" y="5347124"/>
            <a:ext cx="15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87603" y="5566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02922" y="50486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6" name="순서도: 대체 처리 45"/>
          <p:cNvSpPr/>
          <p:nvPr/>
        </p:nvSpPr>
        <p:spPr>
          <a:xfrm>
            <a:off x="5757705" y="6024077"/>
            <a:ext cx="1092430" cy="4234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끝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32" idx="2"/>
            <a:endCxn id="46" idx="0"/>
          </p:cNvCxnSpPr>
          <p:nvPr/>
        </p:nvCxnSpPr>
        <p:spPr>
          <a:xfrm>
            <a:off x="6303920" y="5641038"/>
            <a:ext cx="0" cy="38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0" idx="1"/>
            <a:endCxn id="27" idx="2"/>
          </p:cNvCxnSpPr>
          <p:nvPr/>
        </p:nvCxnSpPr>
        <p:spPr>
          <a:xfrm rot="10800000">
            <a:off x="962360" y="5641039"/>
            <a:ext cx="2172726" cy="711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3876" y="4813014"/>
            <a:ext cx="6889275" cy="19976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교체 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018638" y="1285103"/>
            <a:ext cx="4511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센서 교체를 위한 탭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리스트로부터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장치의 정보를 보여줌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교체장치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frserial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바꿀 장치</a:t>
            </a:r>
            <a:r>
              <a:rPr lang="en-US" altLang="ko-KR" dirty="0" smtClean="0"/>
              <a:t>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덮어 </a:t>
            </a:r>
            <a:r>
              <a:rPr lang="ko-KR" altLang="en-US" dirty="0"/>
              <a:t>쓸</a:t>
            </a:r>
            <a:r>
              <a:rPr lang="ko-KR" altLang="en-US" dirty="0" smtClean="0"/>
              <a:t> 센서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toserial</a:t>
            </a:r>
            <a:r>
              <a:rPr lang="en-US" altLang="ko-KR" dirty="0" smtClean="0"/>
              <a:t>(</a:t>
            </a:r>
            <a:r>
              <a:rPr lang="ko-KR" altLang="en-US" dirty="0"/>
              <a:t>덮어 쓸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전송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교체 버튼 눌리면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ko-KR" altLang="en-US" dirty="0" err="1" smtClean="0"/>
              <a:t>설정값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센서 초기화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frserial</a:t>
            </a:r>
            <a:r>
              <a:rPr lang="ko-KR" altLang="en-US" dirty="0" smtClean="0"/>
              <a:t>의 데이터로 덮어쓰기</a:t>
            </a:r>
            <a:r>
              <a:rPr lang="en-US" altLang="ko-KR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를 통해서 데이터 교체하기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07306" y="1285103"/>
            <a:ext cx="6071287" cy="3361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7351" y="1395629"/>
            <a:ext cx="110799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smtClean="0"/>
              <a:t>교체장치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en-US" altLang="ko-KR" dirty="0" smtClean="0"/>
              <a:t>BOX NO</a:t>
            </a:r>
          </a:p>
          <a:p>
            <a:pPr>
              <a:spcBef>
                <a:spcPts val="600"/>
              </a:spcBef>
            </a:pPr>
            <a:r>
              <a:rPr lang="ko-KR" altLang="en-US" dirty="0" smtClean="0"/>
              <a:t>상품명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보관시간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경고시간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위험시간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en-US" altLang="ko-KR" dirty="0" smtClean="0"/>
              <a:t>RAC NO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5347" y="1443685"/>
            <a:ext cx="4386642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accent2"/>
                </a:solidFill>
              </a:rPr>
              <a:t>-&gt;</a:t>
            </a:r>
            <a:r>
              <a:rPr lang="ko-KR" altLang="en-US" sz="1200" dirty="0" smtClean="0">
                <a:solidFill>
                  <a:schemeClr val="accent2"/>
                </a:solidFill>
              </a:rPr>
              <a:t>리스트에서 자동으로 넘어옴     </a:t>
            </a:r>
            <a:r>
              <a:rPr lang="en-US" altLang="ko-KR" sz="1200" dirty="0" smtClean="0">
                <a:solidFill>
                  <a:schemeClr val="accent2"/>
                </a:solidFill>
              </a:rPr>
              <a:t>               &lt;</a:t>
            </a:r>
            <a:r>
              <a:rPr lang="ko-KR" altLang="en-US" sz="1200" dirty="0" smtClean="0">
                <a:solidFill>
                  <a:schemeClr val="accent2"/>
                </a:solidFill>
              </a:rPr>
              <a:t>키보드입력 금지</a:t>
            </a:r>
            <a:r>
              <a:rPr lang="en-US" altLang="ko-KR" sz="1200" dirty="0" smtClean="0">
                <a:solidFill>
                  <a:schemeClr val="accent2"/>
                </a:solidFill>
              </a:rPr>
              <a:t>&gt;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55347" y="1792038"/>
            <a:ext cx="4386642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-&gt;</a:t>
            </a:r>
            <a:r>
              <a:rPr lang="ko-KR" altLang="en-US" sz="1600" dirty="0" smtClean="0">
                <a:solidFill>
                  <a:schemeClr val="accent2"/>
                </a:solidFill>
              </a:rPr>
              <a:t>자동으로 넘어옴</a:t>
            </a:r>
            <a:r>
              <a:rPr lang="en-US" altLang="ko-KR" sz="1600" dirty="0" smtClean="0">
                <a:solidFill>
                  <a:schemeClr val="accent2"/>
                </a:solidFill>
              </a:rPr>
              <a:t>.             &lt;</a:t>
            </a:r>
            <a:r>
              <a:rPr lang="ko-KR" altLang="en-US" sz="1600" dirty="0" smtClean="0">
                <a:solidFill>
                  <a:schemeClr val="accent2"/>
                </a:solidFill>
              </a:rPr>
              <a:t>키보드입력 금지</a:t>
            </a:r>
            <a:r>
              <a:rPr lang="en-US" altLang="ko-KR" sz="1600" dirty="0" smtClean="0">
                <a:solidFill>
                  <a:schemeClr val="accent2"/>
                </a:solidFill>
              </a:rPr>
              <a:t>&gt;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55347" y="2140391"/>
            <a:ext cx="4386642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/>
            <a:r>
              <a:rPr lang="en-US" altLang="ko-KR" sz="1200" dirty="0">
                <a:solidFill>
                  <a:schemeClr val="accent2"/>
                </a:solidFill>
              </a:rPr>
              <a:t>-&gt;</a:t>
            </a:r>
            <a:r>
              <a:rPr lang="ko-KR" altLang="en-US" sz="1200" dirty="0">
                <a:solidFill>
                  <a:schemeClr val="accent2"/>
                </a:solidFill>
              </a:rPr>
              <a:t>리스트에서 자동으로 넘어옴     </a:t>
            </a:r>
            <a:r>
              <a:rPr lang="en-US" altLang="ko-KR" sz="1200" dirty="0">
                <a:solidFill>
                  <a:schemeClr val="accent2"/>
                </a:solidFill>
              </a:rPr>
              <a:t>               &lt;</a:t>
            </a:r>
            <a:r>
              <a:rPr lang="ko-KR" altLang="en-US" sz="1200" dirty="0">
                <a:solidFill>
                  <a:schemeClr val="accent2"/>
                </a:solidFill>
              </a:rPr>
              <a:t>키보드입력 금지</a:t>
            </a:r>
            <a:r>
              <a:rPr lang="en-US" altLang="ko-KR" sz="1200" dirty="0">
                <a:solidFill>
                  <a:schemeClr val="accent2"/>
                </a:solidFill>
              </a:rPr>
              <a:t>&gt;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55347" y="2488743"/>
            <a:ext cx="4386643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solidFill>
                  <a:schemeClr val="accent2"/>
                </a:solidFill>
              </a:rPr>
              <a:t>-&gt;</a:t>
            </a:r>
            <a:r>
              <a:rPr lang="ko-KR" altLang="en-US" sz="1600" dirty="0" smtClean="0">
                <a:solidFill>
                  <a:schemeClr val="accent2"/>
                </a:solidFill>
              </a:rPr>
              <a:t>리스트에서 넘어옴</a:t>
            </a:r>
            <a:r>
              <a:rPr lang="en-US" altLang="ko-KR" sz="1600" dirty="0" smtClean="0">
                <a:solidFill>
                  <a:schemeClr val="accent2"/>
                </a:solidFill>
              </a:rPr>
              <a:t>. 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분 단위로 표시</a:t>
            </a:r>
            <a:r>
              <a:rPr lang="en-US" altLang="ko-KR" sz="1600" dirty="0" smtClean="0">
                <a:solidFill>
                  <a:schemeClr val="accent2"/>
                </a:solidFill>
              </a:rPr>
              <a:t>.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55347" y="2831414"/>
            <a:ext cx="4386643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accent2"/>
                </a:solidFill>
              </a:rPr>
              <a:t>-&gt;</a:t>
            </a:r>
            <a:r>
              <a:rPr lang="ko-KR" altLang="en-US" sz="1600" dirty="0">
                <a:solidFill>
                  <a:schemeClr val="accent2"/>
                </a:solidFill>
              </a:rPr>
              <a:t>리스트에서 넘어옴</a:t>
            </a:r>
            <a:r>
              <a:rPr lang="en-US" altLang="ko-KR" sz="1600" dirty="0">
                <a:solidFill>
                  <a:schemeClr val="accent2"/>
                </a:solidFill>
              </a:rPr>
              <a:t>.  </a:t>
            </a:r>
            <a:r>
              <a:rPr lang="ko-KR" altLang="en-US" sz="1600" dirty="0">
                <a:solidFill>
                  <a:schemeClr val="accent2"/>
                </a:solidFill>
              </a:rPr>
              <a:t>분 단위로 표시</a:t>
            </a:r>
            <a:r>
              <a:rPr lang="en-US" altLang="ko-KR" sz="1600" dirty="0" smtClean="0">
                <a:solidFill>
                  <a:schemeClr val="accent2"/>
                </a:solidFill>
              </a:rPr>
              <a:t>.          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5348" y="3179765"/>
            <a:ext cx="4386643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accent2"/>
                </a:solidFill>
              </a:rPr>
              <a:t>-&gt;</a:t>
            </a:r>
            <a:r>
              <a:rPr lang="ko-KR" altLang="en-US" sz="1600" dirty="0">
                <a:solidFill>
                  <a:schemeClr val="accent2"/>
                </a:solidFill>
              </a:rPr>
              <a:t>리스트에서 넘어옴</a:t>
            </a:r>
            <a:r>
              <a:rPr lang="en-US" altLang="ko-KR" sz="1600" dirty="0">
                <a:solidFill>
                  <a:schemeClr val="accent2"/>
                </a:solidFill>
              </a:rPr>
              <a:t>.  </a:t>
            </a:r>
            <a:r>
              <a:rPr lang="ko-KR" altLang="en-US" sz="1600" dirty="0">
                <a:solidFill>
                  <a:schemeClr val="accent2"/>
                </a:solidFill>
              </a:rPr>
              <a:t>분 단위로 표시</a:t>
            </a:r>
            <a:r>
              <a:rPr lang="en-US" altLang="ko-KR" sz="1600" dirty="0">
                <a:solidFill>
                  <a:schemeClr val="accent2"/>
                </a:solidFill>
              </a:rPr>
              <a:t>. </a:t>
            </a:r>
            <a:r>
              <a:rPr lang="en-US" altLang="ko-KR" sz="1600" dirty="0" smtClean="0">
                <a:solidFill>
                  <a:schemeClr val="accent2"/>
                </a:solidFill>
              </a:rPr>
              <a:t>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0263" y="3528116"/>
            <a:ext cx="888398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accent2"/>
                </a:solidFill>
              </a:rPr>
              <a:t>-&gt;</a:t>
            </a:r>
            <a:r>
              <a:rPr lang="ko-KR" altLang="en-US" sz="900" dirty="0" smtClean="0">
                <a:solidFill>
                  <a:schemeClr val="accent2"/>
                </a:solidFill>
              </a:rPr>
              <a:t>리스트에서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39913" y="3528115"/>
            <a:ext cx="1002077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accent2"/>
                </a:solidFill>
              </a:rPr>
              <a:t>넘어옴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93661" y="3528114"/>
            <a:ext cx="888398" cy="2684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accent2"/>
                </a:solidFill>
              </a:rPr>
              <a:t>자동으로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1634" y="348368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59023" y="348368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02804" y="3464718"/>
            <a:ext cx="5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90366" y="3919798"/>
            <a:ext cx="1515762" cy="2800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교체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4782058" y="3955115"/>
            <a:ext cx="1659931" cy="244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78661" y="38809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덮어 쓸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307" y="1309816"/>
            <a:ext cx="6071287" cy="3361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037900" y="1285103"/>
            <a:ext cx="4511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 탭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마스터키 연결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언어설정을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지원 언어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외의 기본값은 </a:t>
            </a:r>
            <a:r>
              <a:rPr lang="en-US" altLang="ko-KR" dirty="0" smtClean="0"/>
              <a:t>Data.ini</a:t>
            </a:r>
            <a:r>
              <a:rPr lang="ko-KR" altLang="en-US" dirty="0" smtClean="0"/>
              <a:t>으로 저장된다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Data.ini</a:t>
            </a:r>
            <a:r>
              <a:rPr lang="ko-KR" altLang="en-US" dirty="0" smtClean="0"/>
              <a:t>는 실행 파일 경로에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7750" y="1543050"/>
            <a:ext cx="5524500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7750" y="1628715"/>
            <a:ext cx="13115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마스터키 설정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dirty="0" smtClean="0"/>
              <a:t> COM </a:t>
            </a:r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9328" y="2000160"/>
            <a:ext cx="266034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COM5                         </a:t>
            </a:r>
            <a:r>
              <a:rPr lang="ko-KR" altLang="en-US" dirty="0" smtClean="0"/>
              <a:t>▼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95876" y="1598742"/>
            <a:ext cx="1285874" cy="28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95875" y="1943159"/>
            <a:ext cx="1285875" cy="485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 검색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7750" y="2684247"/>
            <a:ext cx="5524499" cy="9066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7750" y="2682444"/>
            <a:ext cx="12105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언어설정</a:t>
            </a:r>
            <a:endParaRPr lang="en-US" altLang="ko-KR" sz="1400" dirty="0" smtClean="0"/>
          </a:p>
          <a:p>
            <a:endParaRPr lang="en-US" altLang="ko-KR" dirty="0"/>
          </a:p>
          <a:p>
            <a:r>
              <a:rPr lang="en-US" altLang="ko-KR" dirty="0" smtClean="0"/>
              <a:t>Language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58338" y="3199941"/>
            <a:ext cx="412341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dirty="0"/>
              <a:t>한국어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-KR) </a:t>
            </a:r>
            <a:r>
              <a:rPr lang="ko-KR" altLang="en-US" dirty="0" smtClean="0"/>
              <a:t>                                 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9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1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 박스 등록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2595560" y="1385887"/>
            <a:ext cx="1447800" cy="371475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193" y="1133772"/>
            <a:ext cx="123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센서를</a:t>
            </a:r>
            <a:endParaRPr lang="en-US" altLang="ko-KR" dirty="0" smtClean="0"/>
          </a:p>
          <a:p>
            <a:r>
              <a:rPr lang="ko-KR" altLang="en-US" dirty="0" smtClean="0"/>
              <a:t>먼저 키는</a:t>
            </a:r>
            <a:endParaRPr lang="en-US" altLang="ko-KR" dirty="0" smtClean="0"/>
          </a:p>
          <a:p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6189" y="1134069"/>
            <a:ext cx="1422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바코드를 먼저 찍는</a:t>
            </a:r>
            <a:endParaRPr lang="en-US" altLang="ko-KR" dirty="0" smtClean="0"/>
          </a:p>
          <a:p>
            <a:r>
              <a:rPr lang="ko-KR" altLang="en-US" dirty="0" smtClean="0"/>
              <a:t>경우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352674" y="2088806"/>
            <a:ext cx="1933575" cy="3714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전원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52673" y="2618078"/>
            <a:ext cx="1933575" cy="5619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메시지 띄움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52673" y="3337850"/>
            <a:ext cx="1933575" cy="5833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탭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</a:t>
            </a:r>
            <a:r>
              <a:rPr lang="en-US" altLang="ko-KR" sz="1400" dirty="0"/>
              <a:t>(</a:t>
            </a:r>
            <a:r>
              <a:rPr lang="ko-KR" altLang="en-US" sz="1400" dirty="0"/>
              <a:t>자동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넘어간 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사용자 입력 대기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-&gt;</a:t>
            </a:r>
            <a:r>
              <a:rPr lang="ko-KR" altLang="en-US" sz="1400" dirty="0" smtClean="0"/>
              <a:t>박스 번호 </a:t>
            </a:r>
            <a:r>
              <a:rPr lang="ko-KR" altLang="en-US" sz="1400" dirty="0"/>
              <a:t>등</a:t>
            </a:r>
            <a:r>
              <a:rPr lang="ko-KR" altLang="en-US" sz="1400" dirty="0" smtClean="0"/>
              <a:t>록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347908" y="4081652"/>
            <a:ext cx="1933575" cy="3714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전송버튼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52674" y="4678044"/>
            <a:ext cx="1933575" cy="6634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등록</a:t>
            </a:r>
            <a:endParaRPr lang="ko-KR" altLang="en-US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2595560" y="5579056"/>
            <a:ext cx="1447800" cy="371475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2"/>
            <a:endCxn id="8" idx="0"/>
          </p:cNvCxnSpPr>
          <p:nvPr/>
        </p:nvCxnSpPr>
        <p:spPr>
          <a:xfrm>
            <a:off x="3319460" y="1757362"/>
            <a:ext cx="2" cy="33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9" idx="0"/>
          </p:cNvCxnSpPr>
          <p:nvPr/>
        </p:nvCxnSpPr>
        <p:spPr>
          <a:xfrm flipH="1">
            <a:off x="3319461" y="2460281"/>
            <a:ext cx="1" cy="1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2"/>
            <a:endCxn id="10" idx="0"/>
          </p:cNvCxnSpPr>
          <p:nvPr/>
        </p:nvCxnSpPr>
        <p:spPr>
          <a:xfrm>
            <a:off x="3319461" y="3180053"/>
            <a:ext cx="0" cy="1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 flipH="1">
            <a:off x="3314696" y="3921204"/>
            <a:ext cx="4765" cy="16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12" idx="0"/>
          </p:cNvCxnSpPr>
          <p:nvPr/>
        </p:nvCxnSpPr>
        <p:spPr>
          <a:xfrm>
            <a:off x="3314696" y="4453127"/>
            <a:ext cx="4766" cy="22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2"/>
            <a:endCxn id="13" idx="0"/>
          </p:cNvCxnSpPr>
          <p:nvPr/>
        </p:nvCxnSpPr>
        <p:spPr>
          <a:xfrm flipH="1">
            <a:off x="3319460" y="5341494"/>
            <a:ext cx="2" cy="23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대체 처리 41"/>
          <p:cNvSpPr/>
          <p:nvPr/>
        </p:nvSpPr>
        <p:spPr>
          <a:xfrm>
            <a:off x="8883069" y="1385887"/>
            <a:ext cx="1447800" cy="371475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640183" y="2088806"/>
            <a:ext cx="1933575" cy="3714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박스번호 입력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640179" y="2644648"/>
            <a:ext cx="1933575" cy="5619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인식 대기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입력 </a:t>
            </a:r>
            <a:r>
              <a:rPr lang="ko-KR" altLang="en-US" dirty="0" smtClean="0"/>
              <a:t>대기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8640180" y="3391764"/>
            <a:ext cx="1933574" cy="6518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입력완성 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전송버튼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640179" y="4225009"/>
            <a:ext cx="1933575" cy="6634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등록</a:t>
            </a:r>
            <a:endParaRPr lang="ko-KR" altLang="en-US" dirty="0"/>
          </a:p>
        </p:txBody>
      </p:sp>
      <p:sp>
        <p:nvSpPr>
          <p:cNvPr id="48" name="순서도: 대체 처리 47"/>
          <p:cNvSpPr/>
          <p:nvPr/>
        </p:nvSpPr>
        <p:spPr>
          <a:xfrm>
            <a:off x="8883069" y="5243395"/>
            <a:ext cx="1447800" cy="371475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2" idx="2"/>
            <a:endCxn id="43" idx="0"/>
          </p:cNvCxnSpPr>
          <p:nvPr/>
        </p:nvCxnSpPr>
        <p:spPr>
          <a:xfrm>
            <a:off x="9606969" y="1757362"/>
            <a:ext cx="2" cy="33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 flipH="1">
            <a:off x="9606967" y="2460281"/>
            <a:ext cx="4" cy="18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4" idx="2"/>
            <a:endCxn id="46" idx="0"/>
          </p:cNvCxnSpPr>
          <p:nvPr/>
        </p:nvCxnSpPr>
        <p:spPr>
          <a:xfrm>
            <a:off x="9606967" y="3206623"/>
            <a:ext cx="0" cy="18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2"/>
            <a:endCxn id="47" idx="0"/>
          </p:cNvCxnSpPr>
          <p:nvPr/>
        </p:nvCxnSpPr>
        <p:spPr>
          <a:xfrm>
            <a:off x="9606967" y="4043641"/>
            <a:ext cx="0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7" idx="2"/>
            <a:endCxn id="48" idx="0"/>
          </p:cNvCxnSpPr>
          <p:nvPr/>
        </p:nvCxnSpPr>
        <p:spPr>
          <a:xfrm>
            <a:off x="9606967" y="4888459"/>
            <a:ext cx="2" cy="35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센서 교체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순서도: 대체 처리 2"/>
          <p:cNvSpPr/>
          <p:nvPr/>
        </p:nvSpPr>
        <p:spPr>
          <a:xfrm>
            <a:off x="4581525" y="1153557"/>
            <a:ext cx="1809750" cy="381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센서교체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1475" y="1872562"/>
            <a:ext cx="2609850" cy="3848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교체할 센서 더블클릭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81475" y="2595430"/>
            <a:ext cx="2609850" cy="3848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새로운 센서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81475" y="3318298"/>
            <a:ext cx="2609850" cy="3848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교체 버튼 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81475" y="4041166"/>
            <a:ext cx="2609850" cy="3848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교체 처리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4581525" y="4764034"/>
            <a:ext cx="1809750" cy="381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2"/>
            <a:endCxn id="4" idx="0"/>
          </p:cNvCxnSpPr>
          <p:nvPr/>
        </p:nvCxnSpPr>
        <p:spPr>
          <a:xfrm>
            <a:off x="5486400" y="1534557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5486400" y="2257425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>
            <a:off x="5486400" y="2980293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5486400" y="3703161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5486400" y="4426029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5" y="45616"/>
            <a:ext cx="4207945" cy="3144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40" y="0"/>
            <a:ext cx="4198420" cy="3137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5" y="3189921"/>
            <a:ext cx="4065070" cy="3037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15" y="3137188"/>
            <a:ext cx="4131745" cy="3087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9014" y="1245428"/>
            <a:ext cx="140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IDC_LIST1</a:t>
            </a:r>
          </a:p>
          <a:p>
            <a:r>
              <a:rPr lang="en-US" altLang="ko-KR" dirty="0" err="1" smtClean="0"/>
              <a:t>m_List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9927" y="2543175"/>
            <a:ext cx="14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IDC_T1CAP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5590" y="1817915"/>
            <a:ext cx="224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IDC_STATIC20</a:t>
            </a:r>
          </a:p>
          <a:p>
            <a:r>
              <a:rPr lang="en-US" altLang="ko-KR" sz="1200" dirty="0" smtClean="0"/>
              <a:t>IDC_STATIC21</a:t>
            </a:r>
            <a:endParaRPr lang="en-US" altLang="ko-KR" sz="1200" dirty="0"/>
          </a:p>
          <a:p>
            <a:r>
              <a:rPr lang="en-US" altLang="ko-KR" sz="1200" dirty="0" smtClean="0"/>
              <a:t>IDC_STATIC22</a:t>
            </a:r>
            <a:endParaRPr lang="en-US" altLang="ko-KR" sz="1200" dirty="0"/>
          </a:p>
          <a:p>
            <a:r>
              <a:rPr lang="en-US" altLang="ko-KR" sz="1200" dirty="0" smtClean="0"/>
              <a:t>IDC_STATIC2…</a:t>
            </a:r>
            <a:endParaRPr lang="en-US" altLang="ko-KR" sz="1200" dirty="0"/>
          </a:p>
          <a:p>
            <a:r>
              <a:rPr lang="en-US" altLang="ko-KR" sz="1200" dirty="0" smtClean="0"/>
              <a:t>IDC_STATIC29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48862" y="1820363"/>
            <a:ext cx="9092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IDC_EDIT20</a:t>
            </a:r>
          </a:p>
          <a:p>
            <a:r>
              <a:rPr lang="en-US" altLang="ko-KR" sz="1000" dirty="0" smtClean="0"/>
              <a:t>IDC_EDIT21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IDC_EDIT25</a:t>
            </a:r>
            <a:endParaRPr lang="ko-KR" altLang="en-US" sz="1000" dirty="0"/>
          </a:p>
          <a:p>
            <a:r>
              <a:rPr lang="en-US" altLang="ko-KR" sz="1000" dirty="0" smtClean="0"/>
              <a:t>IDC_EDIT27</a:t>
            </a:r>
            <a:endParaRPr lang="ko-KR" altLang="en-US" sz="1000" dirty="0"/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IDC_EDIT29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7111" y="2331393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IDC_BUTTON2A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697" y="999059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IDC_COMBO2</a:t>
            </a:r>
          </a:p>
          <a:p>
            <a:r>
              <a:rPr lang="en-US" altLang="ko-KR" sz="1200" dirty="0" smtClean="0"/>
              <a:t>IDC_COMBO3</a:t>
            </a:r>
            <a:endParaRPr lang="en-US" altLang="ko-KR" sz="1200" dirty="0"/>
          </a:p>
          <a:p>
            <a:r>
              <a:rPr lang="en-US" altLang="ko-KR" sz="1200" dirty="0" smtClean="0"/>
              <a:t>IDC_COMBO4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2219" y="5110813"/>
            <a:ext cx="2245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IDC_STATIC30</a:t>
            </a:r>
          </a:p>
          <a:p>
            <a:r>
              <a:rPr lang="en-US" altLang="ko-KR" sz="1200" dirty="0" smtClean="0"/>
              <a:t>IDC_STATIC3…</a:t>
            </a:r>
            <a:endParaRPr lang="en-US" altLang="ko-KR" sz="1200" dirty="0"/>
          </a:p>
          <a:p>
            <a:r>
              <a:rPr lang="en-US" altLang="ko-KR" sz="1200" dirty="0" smtClean="0"/>
              <a:t>IDC_STATIC39</a:t>
            </a:r>
          </a:p>
          <a:p>
            <a:r>
              <a:rPr lang="en-US" altLang="ko-KR" sz="1200" dirty="0" smtClean="0"/>
              <a:t>IDC_BUTTON3A</a:t>
            </a:r>
            <a:endParaRPr lang="en-US" altLang="ko-KR" sz="1200" dirty="0"/>
          </a:p>
          <a:p>
            <a:r>
              <a:rPr lang="en-US" altLang="ko-KR" sz="1200" dirty="0" smtClean="0"/>
              <a:t>IDC_STATIC3B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51050" y="5087731"/>
            <a:ext cx="96372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IDC_EDIT30</a:t>
            </a:r>
          </a:p>
          <a:p>
            <a:r>
              <a:rPr lang="en-US" altLang="ko-KR" sz="1050" dirty="0" smtClean="0"/>
              <a:t>…</a:t>
            </a:r>
          </a:p>
          <a:p>
            <a:r>
              <a:rPr lang="en-US" altLang="ko-KR" sz="1050" dirty="0" smtClean="0"/>
              <a:t>IDC_EDIT35</a:t>
            </a:r>
            <a:endParaRPr lang="ko-KR" altLang="en-US" sz="1050" dirty="0"/>
          </a:p>
          <a:p>
            <a:r>
              <a:rPr lang="en-US" altLang="ko-KR" sz="1050" dirty="0" smtClean="0"/>
              <a:t>IDC_EDIT37</a:t>
            </a:r>
            <a:endParaRPr lang="ko-KR" altLang="en-US" sz="1050" dirty="0"/>
          </a:p>
          <a:p>
            <a:r>
              <a:rPr lang="en-US" altLang="ko-KR" sz="1050" dirty="0" smtClean="0"/>
              <a:t>…</a:t>
            </a:r>
          </a:p>
          <a:p>
            <a:r>
              <a:rPr lang="en-US" altLang="ko-KR" sz="1050" dirty="0" smtClean="0"/>
              <a:t>IDC_EDIT3A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893123" y="4709541"/>
            <a:ext cx="193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IDC_STATIC40(Group) IDC_BUTTON40</a:t>
            </a:r>
            <a:endParaRPr lang="en-US" altLang="ko-KR" sz="1200" dirty="0"/>
          </a:p>
          <a:p>
            <a:r>
              <a:rPr lang="en-US" altLang="ko-KR" sz="1200" dirty="0" smtClean="0"/>
              <a:t>IDC_STATIC41</a:t>
            </a:r>
            <a:endParaRPr lang="en-US" altLang="ko-KR" sz="1200" dirty="0"/>
          </a:p>
          <a:p>
            <a:r>
              <a:rPr lang="en-US" altLang="ko-KR" sz="1200" dirty="0" smtClean="0"/>
              <a:t>IDC_COMBO40</a:t>
            </a:r>
          </a:p>
          <a:p>
            <a:r>
              <a:rPr lang="en-US" altLang="ko-KR" sz="1200" dirty="0" smtClean="0"/>
              <a:t>IDC_BUTTON41</a:t>
            </a:r>
          </a:p>
          <a:p>
            <a:r>
              <a:rPr lang="en-US" altLang="ko-KR" sz="1200" dirty="0" smtClean="0"/>
              <a:t>IDC_COMBO41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244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설정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085975"/>
            <a:ext cx="594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지원하는 언어에 따라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파일명을 다르게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한국어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-KR -&gt; 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-KR\</a:t>
            </a:r>
            <a:r>
              <a:rPr lang="en-US" altLang="ko-KR" dirty="0" err="1" smtClean="0"/>
              <a:t>ko-KR.lng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1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SmartBox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Masterkey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App</a:t>
            </a:r>
            <a:r>
              <a:rPr lang="en-US" altLang="ko-KR" dirty="0"/>
              <a:t>lication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 </a:t>
            </a:r>
            <a:r>
              <a:rPr lang="ko-KR" altLang="en-US" dirty="0" smtClean="0"/>
              <a:t>윈도우 폼 설명</a:t>
            </a:r>
            <a:endParaRPr lang="ko-KR" altLang="en-US" dirty="0"/>
          </a:p>
          <a:p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 </a:t>
            </a:r>
            <a:r>
              <a:rPr lang="ko-KR" altLang="en-US" dirty="0" smtClean="0"/>
              <a:t>사용법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6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3989" y="2512540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.</a:t>
            </a:r>
            <a:endParaRPr lang="ko-KR" altLang="en-US" sz="72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123950" y="4078097"/>
            <a:ext cx="9867900" cy="1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SmartBox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 </a:t>
            </a:r>
            <a:r>
              <a:rPr lang="ko-KR" altLang="en-US" dirty="0" smtClean="0"/>
              <a:t>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7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SmartBox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MasterKey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App</a:t>
            </a:r>
            <a:r>
              <a:rPr lang="en-US" altLang="ko-KR" dirty="0"/>
              <a:t>lication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01" y="2842914"/>
            <a:ext cx="635498" cy="6197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37100" y="2804814"/>
            <a:ext cx="714375" cy="69532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00225" y="1304925"/>
            <a:ext cx="1171575" cy="76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창고</a:t>
            </a:r>
            <a:r>
              <a:rPr lang="en-US" altLang="ko-KR" dirty="0" smtClean="0"/>
              <a:t> PC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1819275" y="2066925"/>
            <a:ext cx="1123950" cy="323850"/>
          </a:xfrm>
          <a:custGeom>
            <a:avLst/>
            <a:gdLst>
              <a:gd name="connsiteX0" fmla="*/ 457200 w 1123950"/>
              <a:gd name="connsiteY0" fmla="*/ 0 h 323850"/>
              <a:gd name="connsiteX1" fmla="*/ 457200 w 1123950"/>
              <a:gd name="connsiteY1" fmla="*/ 180975 h 323850"/>
              <a:gd name="connsiteX2" fmla="*/ 0 w 1123950"/>
              <a:gd name="connsiteY2" fmla="*/ 180975 h 323850"/>
              <a:gd name="connsiteX3" fmla="*/ 19050 w 1123950"/>
              <a:gd name="connsiteY3" fmla="*/ 323850 h 323850"/>
              <a:gd name="connsiteX4" fmla="*/ 1123950 w 1123950"/>
              <a:gd name="connsiteY4" fmla="*/ 323850 h 323850"/>
              <a:gd name="connsiteX5" fmla="*/ 1114425 w 1123950"/>
              <a:gd name="connsiteY5" fmla="*/ 180975 h 323850"/>
              <a:gd name="connsiteX6" fmla="*/ 685800 w 1123950"/>
              <a:gd name="connsiteY6" fmla="*/ 180975 h 323850"/>
              <a:gd name="connsiteX7" fmla="*/ 685800 w 1123950"/>
              <a:gd name="connsiteY7" fmla="*/ 952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3950" h="323850">
                <a:moveTo>
                  <a:pt x="457200" y="0"/>
                </a:moveTo>
                <a:lnTo>
                  <a:pt x="457200" y="180975"/>
                </a:lnTo>
                <a:lnTo>
                  <a:pt x="0" y="180975"/>
                </a:lnTo>
                <a:lnTo>
                  <a:pt x="19050" y="323850"/>
                </a:lnTo>
                <a:lnTo>
                  <a:pt x="1123950" y="323850"/>
                </a:lnTo>
                <a:lnTo>
                  <a:pt x="1114425" y="180975"/>
                </a:lnTo>
                <a:lnTo>
                  <a:pt x="685800" y="180975"/>
                </a:lnTo>
                <a:lnTo>
                  <a:pt x="685800" y="9525"/>
                </a:lnTo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05150" y="1304925"/>
            <a:ext cx="552449" cy="1085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endCxn id="4" idx="0"/>
          </p:cNvCxnSpPr>
          <p:nvPr/>
        </p:nvCxnSpPr>
        <p:spPr>
          <a:xfrm rot="5400000">
            <a:off x="2940585" y="2381361"/>
            <a:ext cx="626119" cy="296987"/>
          </a:xfrm>
          <a:prstGeom prst="curvedConnector3">
            <a:avLst>
              <a:gd name="adj1" fmla="val 68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5425" y="3762375"/>
            <a:ext cx="1609725" cy="12382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창고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81373" y="3762375"/>
            <a:ext cx="1466851" cy="12382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창</a:t>
            </a:r>
            <a:r>
              <a:rPr lang="ko-KR" altLang="en-US" dirty="0" smtClean="0"/>
              <a:t>고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09824" y="5372100"/>
            <a:ext cx="1457325" cy="523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관리사무소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9750" y="4772025"/>
            <a:ext cx="32385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57598" y="4772024"/>
            <a:ext cx="295277" cy="161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239964" y="1885950"/>
            <a:ext cx="674561" cy="2962275"/>
          </a:xfrm>
          <a:custGeom>
            <a:avLst/>
            <a:gdLst>
              <a:gd name="connsiteX0" fmla="*/ 885825 w 885825"/>
              <a:gd name="connsiteY0" fmla="*/ 0 h 2962275"/>
              <a:gd name="connsiteX1" fmla="*/ 0 w 885825"/>
              <a:gd name="connsiteY1" fmla="*/ 590550 h 2962275"/>
              <a:gd name="connsiteX2" fmla="*/ 9525 w 885825"/>
              <a:gd name="connsiteY2" fmla="*/ 2209800 h 2962275"/>
              <a:gd name="connsiteX3" fmla="*/ 866775 w 885825"/>
              <a:gd name="connsiteY3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2962275">
                <a:moveTo>
                  <a:pt x="885825" y="0"/>
                </a:moveTo>
                <a:lnTo>
                  <a:pt x="0" y="590550"/>
                </a:lnTo>
                <a:lnTo>
                  <a:pt x="9525" y="2209800"/>
                </a:lnTo>
                <a:lnTo>
                  <a:pt x="866775" y="2962275"/>
                </a:lnTo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15025" y="1154906"/>
            <a:ext cx="4714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스마트박스 시스템에서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창고에 있는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작동하는 관리 프로그램이다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창고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작업</a:t>
            </a:r>
            <a:r>
              <a:rPr lang="en-US" altLang="ko-K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새로운 박스를 서버에 등록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새로운 센서장치를 서버에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마스터키 프로그램은 박스등록과 선서장치를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통해서 서버에 등록하며</a:t>
            </a:r>
            <a:endParaRPr lang="en-US" altLang="ko-KR" dirty="0" smtClean="0"/>
          </a:p>
          <a:p>
            <a:r>
              <a:rPr lang="ko-KR" altLang="en-US" dirty="0" err="1" smtClean="0"/>
              <a:t>마스터키를</a:t>
            </a:r>
            <a:r>
              <a:rPr lang="ko-KR" altLang="en-US" dirty="0" smtClean="0"/>
              <a:t> 통해서 센서를 초기화한다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67224" y="2657475"/>
            <a:ext cx="1192339" cy="49500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센서장치</a:t>
            </a:r>
            <a:endParaRPr lang="ko-KR" altLang="en-US"/>
          </a:p>
        </p:txBody>
      </p:sp>
      <p:sp>
        <p:nvSpPr>
          <p:cNvPr id="23" name="번개 22"/>
          <p:cNvSpPr/>
          <p:nvPr/>
        </p:nvSpPr>
        <p:spPr>
          <a:xfrm rot="19785934">
            <a:off x="3512458" y="2828089"/>
            <a:ext cx="876299" cy="352425"/>
          </a:xfrm>
          <a:prstGeom prst="lightningBol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r>
              <a:rPr lang="en-US" altLang="ko-KR" dirty="0" err="1" smtClean="0"/>
              <a:t>MasterKey</a:t>
            </a:r>
            <a:r>
              <a:rPr lang="ko-KR" altLang="en-US" dirty="0" smtClean="0"/>
              <a:t> </a:t>
            </a:r>
            <a:r>
              <a:rPr lang="en-US" altLang="ko-KR" dirty="0"/>
              <a:t>Application</a:t>
            </a:r>
            <a:r>
              <a:rPr lang="ko-KR" altLang="en-US" dirty="0" smtClean="0"/>
              <a:t>의 동작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센서의 접근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1125" y="1495425"/>
            <a:ext cx="6810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센서가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동작하기 위해서는 기본값이 저장되어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센서접근</a:t>
            </a:r>
            <a:r>
              <a:rPr lang="en-US" altLang="ko-KR" dirty="0" smtClean="0">
                <a:solidFill>
                  <a:srgbClr val="00B050"/>
                </a:solidFill>
              </a:rPr>
              <a:t> : </a:t>
            </a:r>
            <a:r>
              <a:rPr lang="ko-KR" altLang="en-US" dirty="0" smtClean="0"/>
              <a:t>초기화를 위해 센서를 </a:t>
            </a:r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</a:rPr>
              <a:t>에 인식시키는 작업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</a:rPr>
              <a:t>초기화</a:t>
            </a:r>
            <a:r>
              <a:rPr lang="ko-KR" altLang="en-US" dirty="0" smtClean="0"/>
              <a:t>되어 아무 데이터도 없는 상태에서 </a:t>
            </a:r>
            <a:r>
              <a:rPr lang="ko-KR" altLang="en-US" dirty="0" smtClean="0">
                <a:solidFill>
                  <a:srgbClr val="00B050"/>
                </a:solidFill>
              </a:rPr>
              <a:t>센서 전원을 켜면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</a:t>
            </a:r>
            <a:r>
              <a:rPr lang="en-US" altLang="ko-KR" dirty="0" smtClean="0"/>
              <a:t>RF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(nRF24)</a:t>
            </a:r>
            <a:r>
              <a:rPr lang="ko-KR" altLang="en-US" dirty="0" smtClean="0"/>
              <a:t>을 통해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rgbClr val="00B050"/>
                </a:solidFill>
              </a:rPr>
              <a:t>마스터키에게</a:t>
            </a:r>
            <a:r>
              <a:rPr lang="ko-KR" altLang="en-US" dirty="0" smtClean="0">
                <a:solidFill>
                  <a:srgbClr val="00B050"/>
                </a:solidFill>
              </a:rPr>
              <a:t> 신호를 주고받는데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이것을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접근</a:t>
            </a:r>
            <a:r>
              <a:rPr lang="ko-KR" altLang="en-US" dirty="0" smtClean="0"/>
              <a:t>했다고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접근 직후에 마스터키는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</a:t>
            </a:r>
            <a:r>
              <a:rPr lang="ko-KR" altLang="en-US" dirty="0" smtClean="0"/>
              <a:t>에 접근장치의 번호를 보내고</a:t>
            </a:r>
            <a:r>
              <a:rPr lang="en-US" altLang="ko-KR" dirty="0" smtClean="0"/>
              <a:t>  App</a:t>
            </a:r>
            <a:r>
              <a:rPr lang="ko-KR" altLang="en-US" dirty="0" smtClean="0"/>
              <a:t>에서 번호를 받아 처리한다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보낼</a:t>
            </a:r>
            <a:r>
              <a:rPr lang="ko-KR" altLang="en-US" dirty="0"/>
              <a:t> </a:t>
            </a:r>
            <a:r>
              <a:rPr lang="ko-KR" altLang="en-US" dirty="0" smtClean="0"/>
              <a:t>준비되면 데이터를 보내 센서를 초기화한다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7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ko-KR" altLang="en-US" dirty="0" smtClean="0"/>
              <a:t>초기화 작업 흐름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B381D92-17CC-4370-B723-5D1319FCB092}"/>
              </a:ext>
            </a:extLst>
          </p:cNvPr>
          <p:cNvSpPr/>
          <p:nvPr/>
        </p:nvSpPr>
        <p:spPr>
          <a:xfrm>
            <a:off x="10294147" y="1169124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장치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sz="1400" dirty="0">
                <a:ea typeface="맑은 고딕"/>
              </a:rPr>
              <a:t>(상자)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6C44947-04F2-4323-A6C0-467D9185C481}"/>
              </a:ext>
            </a:extLst>
          </p:cNvPr>
          <p:cNvSpPr/>
          <p:nvPr/>
        </p:nvSpPr>
        <p:spPr>
          <a:xfrm>
            <a:off x="1022269" y="1061822"/>
            <a:ext cx="911086" cy="110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관리자 </a:t>
            </a:r>
            <a:r>
              <a:rPr lang="ko-KR" altLang="en-US">
                <a:ea typeface="맑은 고딕"/>
              </a:rPr>
              <a:t>서버</a:t>
            </a:r>
            <a:endParaRPr lang="ko-KR"/>
          </a:p>
          <a:p>
            <a:pPr algn="ctr"/>
            <a:r>
              <a:rPr lang="ko-KR" altLang="en-US" sz="1100">
                <a:ea typeface="맑은 고딕"/>
              </a:rPr>
              <a:t>또는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>
                <a:ea typeface="맑은 고딕"/>
              </a:rPr>
              <a:t>컴퓨터</a:t>
            </a:r>
            <a:endParaRPr lang="ko-KR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07125CF-F2D4-4447-9DE9-6AD49FA320B3}"/>
              </a:ext>
            </a:extLst>
          </p:cNvPr>
          <p:cNvSpPr/>
          <p:nvPr/>
        </p:nvSpPr>
        <p:spPr>
          <a:xfrm>
            <a:off x="6992595" y="1162884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MasterKey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C3F1CF5C-74BC-407C-8969-8E18B4FEAAEF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7903681" y="1618427"/>
            <a:ext cx="2390466" cy="6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9BF2CB-883A-4C0E-9AAE-79D53A56258E}"/>
              </a:ext>
            </a:extLst>
          </p:cNvPr>
          <p:cNvSpPr txBox="1"/>
          <p:nvPr/>
        </p:nvSpPr>
        <p:spPr>
          <a:xfrm>
            <a:off x="5149030" y="1239142"/>
            <a:ext cx="1906657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FA4032-802C-4B3B-9503-1C0DFB2B9C3A}"/>
              </a:ext>
            </a:extLst>
          </p:cNvPr>
          <p:cNvSpPr txBox="1"/>
          <p:nvPr/>
        </p:nvSpPr>
        <p:spPr>
          <a:xfrm>
            <a:off x="7903681" y="1230444"/>
            <a:ext cx="1749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543E877-0FEA-49D0-8C69-178F71996F5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5060251" y="1616756"/>
            <a:ext cx="1932344" cy="1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39">
            <a:extLst>
              <a:ext uri="{FF2B5EF4-FFF2-40B4-BE49-F238E27FC236}">
                <a16:creationId xmlns="" xmlns:a16="http://schemas.microsoft.com/office/drawing/2014/main" id="{8AF70AEC-61BF-4536-BA86-EAD2CCA9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1212"/>
              </p:ext>
            </p:extLst>
          </p:nvPr>
        </p:nvGraphicFramePr>
        <p:xfrm>
          <a:off x="604630" y="2393673"/>
          <a:ext cx="11531026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19">
                  <a:extLst>
                    <a:ext uri="{9D8B030D-6E8A-4147-A177-3AD203B41FA5}">
                      <a16:colId xmlns="" xmlns:a16="http://schemas.microsoft.com/office/drawing/2014/main" val="1370572512"/>
                    </a:ext>
                  </a:extLst>
                </a:gridCol>
                <a:gridCol w="2054086">
                  <a:extLst>
                    <a:ext uri="{9D8B030D-6E8A-4147-A177-3AD203B41FA5}">
                      <a16:colId xmlns="" xmlns:a16="http://schemas.microsoft.com/office/drawing/2014/main" val="1210642241"/>
                    </a:ext>
                  </a:extLst>
                </a:gridCol>
                <a:gridCol w="733008">
                  <a:extLst>
                    <a:ext uri="{9D8B030D-6E8A-4147-A177-3AD203B41FA5}">
                      <a16:colId xmlns="" xmlns:a16="http://schemas.microsoft.com/office/drawing/2014/main" val="2544717593"/>
                    </a:ext>
                  </a:extLst>
                </a:gridCol>
                <a:gridCol w="2489207">
                  <a:extLst>
                    <a:ext uri="{9D8B030D-6E8A-4147-A177-3AD203B41FA5}">
                      <a16:colId xmlns="" xmlns:a16="http://schemas.microsoft.com/office/drawing/2014/main" val="618133669"/>
                    </a:ext>
                  </a:extLst>
                </a:gridCol>
                <a:gridCol w="773480">
                  <a:extLst>
                    <a:ext uri="{9D8B030D-6E8A-4147-A177-3AD203B41FA5}">
                      <a16:colId xmlns="" xmlns:a16="http://schemas.microsoft.com/office/drawing/2014/main" val="4158165784"/>
                    </a:ext>
                  </a:extLst>
                </a:gridCol>
                <a:gridCol w="2034208">
                  <a:extLst>
                    <a:ext uri="{9D8B030D-6E8A-4147-A177-3AD203B41FA5}">
                      <a16:colId xmlns="" xmlns:a16="http://schemas.microsoft.com/office/drawing/2014/main" val="2212652471"/>
                    </a:ext>
                  </a:extLst>
                </a:gridCol>
                <a:gridCol w="666189">
                  <a:extLst>
                    <a:ext uri="{9D8B030D-6E8A-4147-A177-3AD203B41FA5}">
                      <a16:colId xmlns="" xmlns:a16="http://schemas.microsoft.com/office/drawing/2014/main" val="3856594134"/>
                    </a:ext>
                  </a:extLst>
                </a:gridCol>
                <a:gridCol w="2080729">
                  <a:extLst>
                    <a:ext uri="{9D8B030D-6E8A-4147-A177-3AD203B41FA5}">
                      <a16:colId xmlns="" xmlns:a16="http://schemas.microsoft.com/office/drawing/2014/main" val="352382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&lt;-&gt;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600" dirty="0" err="1" smtClean="0"/>
                        <a:t>Masterkey</a:t>
                      </a:r>
                      <a:r>
                        <a:rPr lang="en-US" altLang="ko-KR" sz="1600" dirty="0" smtClean="0"/>
                        <a:t> Application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&lt;-&gt;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MasterKey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&lt;-&gt;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0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기본정보*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프로그램 내부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2246373"/>
                  </a:ext>
                </a:extLst>
              </a:tr>
              <a:tr h="2981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 err="1"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400" b="0" i="0" u="none" strike="noStrike" noProof="0" dirty="0" err="1">
                          <a:latin typeface="맑은 고딕"/>
                          <a:ea typeface="맑은 고딕"/>
                        </a:rPr>
                        <a:t>저장</a:t>
                      </a:r>
                      <a:endParaRPr 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&lt;-</a:t>
                      </a:r>
                      <a:endParaRPr 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>
                          <a:latin typeface="맑은 고딕"/>
                          <a:ea typeface="맑은 고딕"/>
                        </a:rPr>
                        <a:t>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&lt;-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2317238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고유번호의 기본정보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-&gt;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>
                          <a:latin typeface="맑은 고딕"/>
                          <a:ea typeface="맑은 고딕"/>
                        </a:rPr>
                        <a:t>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-&gt;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초기화</a:t>
                      </a:r>
                      <a:r>
                        <a:rPr lang="ko-KR" altLang="en-US" sz="1100" dirty="0"/>
                        <a:t>(후 연결 끊음)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902990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707F6F5-8C59-48BD-96E9-D134C65D6946}"/>
              </a:ext>
            </a:extLst>
          </p:cNvPr>
          <p:cNvSpPr/>
          <p:nvPr/>
        </p:nvSpPr>
        <p:spPr>
          <a:xfrm>
            <a:off x="3983098" y="1162884"/>
            <a:ext cx="1077153" cy="90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MasterKey </a:t>
            </a:r>
            <a:r>
              <a:rPr lang="en-US" altLang="ko-KR" sz="1400" dirty="0" smtClean="0">
                <a:ea typeface="맑은 고딕"/>
              </a:rPr>
              <a:t>App</a:t>
            </a:r>
            <a:r>
              <a:rPr lang="en-US" altLang="ko-KR" sz="1400" dirty="0"/>
              <a:t>lication</a:t>
            </a:r>
            <a:endParaRPr lang="ko-KR" altLang="en-US" sz="1400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1729857-F4EF-4081-834B-5F4DFE2528B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933355" y="1616756"/>
            <a:ext cx="20497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69BF2CB-883A-4C0E-9AAE-79D53A56258E}"/>
              </a:ext>
            </a:extLst>
          </p:cNvPr>
          <p:cNvSpPr txBox="1"/>
          <p:nvPr/>
        </p:nvSpPr>
        <p:spPr>
          <a:xfrm>
            <a:off x="2242508" y="1616756"/>
            <a:ext cx="1906657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mtClean="0">
                <a:ea typeface="맑은 고딕"/>
              </a:rPr>
              <a:t>API,</a:t>
            </a:r>
            <a:r>
              <a:rPr lang="ko-KR" altLang="en-US" dirty="0" smtClean="0">
                <a:ea typeface="맑은 고딕"/>
              </a:rPr>
              <a:t>인터넷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48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en-US" altLang="ko-KR" dirty="0" err="1" smtClean="0"/>
              <a:t>SmartBox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MasterKey</a:t>
            </a:r>
            <a:r>
              <a:rPr lang="ko-KR" altLang="en-US" dirty="0" smtClean="0"/>
              <a:t>와의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44">
            <a:extLst>
              <a:ext uri="{FF2B5EF4-FFF2-40B4-BE49-F238E27FC236}">
                <a16:creationId xmlns="" xmlns:a16="http://schemas.microsoft.com/office/drawing/2014/main" id="{61BE4821-BB7C-4FAE-A043-00B34B28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05326"/>
              </p:ext>
            </p:extLst>
          </p:nvPr>
        </p:nvGraphicFramePr>
        <p:xfrm>
          <a:off x="7207527" y="1700885"/>
          <a:ext cx="4343466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873">
                  <a:extLst>
                    <a:ext uri="{9D8B030D-6E8A-4147-A177-3AD203B41FA5}">
                      <a16:colId xmlns="" xmlns:a16="http://schemas.microsoft.com/office/drawing/2014/main" val="2726750656"/>
                    </a:ext>
                  </a:extLst>
                </a:gridCol>
                <a:gridCol w="2254593">
                  <a:extLst>
                    <a:ext uri="{9D8B030D-6E8A-4147-A177-3AD203B41FA5}">
                      <a16:colId xmlns="" xmlns:a16="http://schemas.microsoft.com/office/drawing/2014/main" val="3563359207"/>
                    </a:ext>
                  </a:extLst>
                </a:gridCol>
              </a:tblGrid>
              <a:tr h="179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*기본정보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예)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663662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골드키위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9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2020-02-19 10:43:38</a:t>
                      </a:r>
                      <a:endParaRPr lang="ko-KR" altLang="en-US" sz="1200" dirty="0"/>
                    </a:p>
                  </a:txBody>
                  <a:tcPr/>
                </a:tc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경고기간(분)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5760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3015192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위험기간</a:t>
                      </a:r>
                      <a:r>
                        <a:rPr lang="ko-KR" altLang="en-US" sz="1200" dirty="0" smtClean="0"/>
                        <a:t>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7201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5764123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보관기간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10080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096376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전송주기</a:t>
                      </a:r>
                      <a:r>
                        <a:rPr lang="ko-KR" altLang="en-US" sz="1200" dirty="0" smtClean="0"/>
                        <a:t>(초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43200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715981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err="1" smtClean="0"/>
                        <a:t>보정값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TP^-5,HU^10</a:t>
                      </a:r>
                      <a:endParaRPr lang="ko-KR" altLang="en-US" sz="1200" dirty="0"/>
                    </a:p>
                  </a:txBody>
                  <a:tcPr/>
                </a:tc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RAC</a:t>
                      </a:r>
                      <a:r>
                        <a:rPr lang="ko-KR" altLang="en-US" sz="1200" dirty="0" smtClean="0"/>
                        <a:t>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A</a:t>
                      </a:r>
                      <a:r>
                        <a:rPr lang="en-US" altLang="ko-KR" sz="1200" dirty="0" smtClean="0"/>
                        <a:t>(LL,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 1</a:t>
                      </a:r>
                      <a:r>
                        <a:rPr lang="en-US" altLang="ko-KR" sz="1200" dirty="0" smtClean="0"/>
                        <a:t>(MM,</a:t>
                      </a:r>
                      <a:r>
                        <a:rPr lang="ko-KR" altLang="en-US" sz="1200" dirty="0" smtClean="0"/>
                        <a:t>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 2</a:t>
                      </a:r>
                      <a:r>
                        <a:rPr lang="en-US" altLang="ko-KR" sz="1200" dirty="0" smtClean="0"/>
                        <a:t>(SS,</a:t>
                      </a:r>
                      <a:r>
                        <a:rPr lang="ko-KR" altLang="en-US" sz="1200" dirty="0" smtClean="0"/>
                        <a:t>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104522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APPKEY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sbkk00010003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303388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교체 </a:t>
                      </a:r>
                      <a:r>
                        <a:rPr lang="en-US" altLang="ko-KR" sz="1200" dirty="0" smtClean="0"/>
                        <a:t>flag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 or 0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627558"/>
                  </a:ext>
                </a:extLst>
              </a:tr>
              <a:tr h="179625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범위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Range(“TP“,</a:t>
                      </a:r>
                      <a:r>
                        <a:rPr lang="ko-KR" altLang="en-US" sz="1200" dirty="0" smtClean="0"/>
                        <a:t>범위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394127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7652" y="1511248"/>
            <a:ext cx="66198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상태확인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인터럽트</a:t>
            </a:r>
            <a:r>
              <a:rPr lang="en-US" altLang="ko-KR" sz="2000" smtClean="0"/>
              <a:t>X)</a:t>
            </a:r>
            <a:endParaRPr lang="en-US" altLang="ko-KR" sz="2000" dirty="0" smtClean="0"/>
          </a:p>
          <a:p>
            <a:pPr lvl="1"/>
            <a:r>
              <a:rPr lang="en-US" altLang="ko-KR" sz="1400" dirty="0" smtClean="0">
                <a:solidFill>
                  <a:schemeClr val="accent2"/>
                </a:solidFill>
              </a:rPr>
              <a:t>    PC -&gt; </a:t>
            </a:r>
            <a:r>
              <a:rPr lang="en-US" altLang="ko-KR" sz="1400" dirty="0" err="1" smtClean="0">
                <a:solidFill>
                  <a:schemeClr val="accent2"/>
                </a:solidFill>
              </a:rPr>
              <a:t>Masterkey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 err="1" smtClean="0">
                <a:latin typeface="+mn-ea"/>
              </a:rPr>
              <a:t>s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1. </a:t>
            </a:r>
            <a:r>
              <a:rPr lang="en-US" altLang="ko-KR" sz="1400" dirty="0" smtClean="0">
                <a:solidFill>
                  <a:schemeClr val="accent2"/>
                </a:solidFill>
              </a:rPr>
              <a:t>PC </a:t>
            </a:r>
            <a:r>
              <a:rPr lang="en-US" altLang="ko-KR" sz="1400" dirty="0">
                <a:solidFill>
                  <a:schemeClr val="accent2"/>
                </a:solidFill>
              </a:rPr>
              <a:t>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STX+A+ETX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접근대기</a:t>
            </a:r>
            <a:endParaRPr lang="en-US" altLang="ko-KR" sz="1400" dirty="0"/>
          </a:p>
          <a:p>
            <a:pPr lvl="1"/>
            <a:r>
              <a:rPr lang="en-US" altLang="ko-KR" sz="1400" dirty="0"/>
              <a:t>2. </a:t>
            </a:r>
            <a:r>
              <a:rPr lang="en-US" altLang="ko-KR" sz="1400" dirty="0">
                <a:solidFill>
                  <a:schemeClr val="accent2"/>
                </a:solidFill>
              </a:rPr>
              <a:t>PC 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STX+B+ETX </a:t>
            </a:r>
            <a:r>
              <a:rPr lang="en-US" altLang="ko-KR" sz="1400" dirty="0">
                <a:latin typeface="+mn-ea"/>
              </a:rPr>
              <a:t>: App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수신대기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/>
              <a:t>3. </a:t>
            </a:r>
            <a:r>
              <a:rPr lang="en-US" altLang="ko-KR" sz="1400" dirty="0" smtClean="0">
                <a:solidFill>
                  <a:schemeClr val="accent2"/>
                </a:solidFill>
              </a:rPr>
              <a:t>PC </a:t>
            </a:r>
            <a:r>
              <a:rPr lang="en-US" altLang="ko-KR" sz="1400" dirty="0">
                <a:solidFill>
                  <a:schemeClr val="accent2"/>
                </a:solidFill>
              </a:rPr>
              <a:t>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ko-KR" altLang="en-US" sz="1400" dirty="0" smtClean="0"/>
              <a:t>센서가 접근했다</a:t>
            </a:r>
            <a:r>
              <a:rPr lang="en-US" altLang="ko-KR" sz="1400" dirty="0" smtClean="0"/>
              <a:t>!</a:t>
            </a:r>
            <a:endParaRPr lang="en-US" altLang="ko-KR" sz="1400" dirty="0"/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 smtClean="0">
                <a:latin typeface="+mn-ea"/>
              </a:rPr>
              <a:t>NDT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 smtClean="0">
                <a:solidFill>
                  <a:srgbClr val="00B050"/>
                </a:solidFill>
                <a:latin typeface="+mn-ea"/>
              </a:rPr>
              <a:t>sbkkb000000001</a:t>
            </a:r>
            <a:r>
              <a:rPr lang="en-US" altLang="ko-KR" sz="1400" dirty="0" smtClean="0">
                <a:solidFill>
                  <a:srgbClr val="FF0000"/>
                </a:solidFill>
              </a:rPr>
              <a:t>+US(1F</a:t>
            </a:r>
            <a:r>
              <a:rPr lang="en-US" altLang="ko-KR" sz="1400" dirty="0">
                <a:solidFill>
                  <a:srgbClr val="FF0000"/>
                </a:solidFill>
              </a:rPr>
              <a:t>)+</a:t>
            </a:r>
            <a:r>
              <a:rPr lang="en-US" altLang="ko-KR" sz="1400" dirty="0" smtClean="0">
                <a:latin typeface="+mn-ea"/>
              </a:rPr>
              <a:t>01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데이터 전송 </a:t>
            </a:r>
            <a:r>
              <a:rPr lang="en-US" altLang="ko-KR" sz="2000" dirty="0"/>
              <a:t>(</a:t>
            </a:r>
            <a:r>
              <a:rPr lang="ko-KR" altLang="en-US" sz="2000" dirty="0"/>
              <a:t>컴퓨터 </a:t>
            </a:r>
            <a:r>
              <a:rPr lang="en-US" altLang="ko-KR" sz="2000" dirty="0"/>
              <a:t>-&gt; </a:t>
            </a:r>
            <a:r>
              <a:rPr lang="ko-KR" altLang="en-US" sz="2000" dirty="0"/>
              <a:t>마스터키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400" dirty="0" smtClean="0">
                <a:solidFill>
                  <a:srgbClr val="0070C0"/>
                </a:solidFill>
              </a:rPr>
              <a:t>송신 </a:t>
            </a:r>
            <a:r>
              <a:rPr lang="en-US" altLang="ko-KR" sz="1400" dirty="0" smtClean="0">
                <a:solidFill>
                  <a:srgbClr val="0070C0"/>
                </a:solidFill>
              </a:rPr>
              <a:t>: </a:t>
            </a:r>
            <a:r>
              <a:rPr lang="en-US" altLang="ko-KR" sz="1400" dirty="0" smtClean="0">
                <a:solidFill>
                  <a:schemeClr val="accent2"/>
                </a:solidFill>
              </a:rPr>
              <a:t>PC </a:t>
            </a:r>
            <a:r>
              <a:rPr lang="en-US" altLang="ko-KR" sz="1400" dirty="0">
                <a:solidFill>
                  <a:schemeClr val="accent2"/>
                </a:solidFill>
              </a:rPr>
              <a:t>-&gt;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>
                <a:latin typeface="+mn-ea"/>
              </a:rPr>
              <a:t>NDT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(Hex)LENGTH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(4Byte)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</a:rPr>
              <a:t>hexCode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LEN*2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Byte)</a:t>
            </a:r>
            <a:r>
              <a:rPr lang="en-US" altLang="ko-KR" sz="1400" dirty="0">
                <a:solidFill>
                  <a:srgbClr val="FF0000"/>
                </a:solidFill>
              </a:rPr>
              <a:t>+US(1F)+</a:t>
            </a:r>
            <a:r>
              <a:rPr lang="en-US" altLang="ko-KR" sz="1400" dirty="0" smtClean="0">
                <a:latin typeface="+mn-ea"/>
              </a:rPr>
              <a:t>01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2000" dirty="0"/>
          </a:p>
          <a:p>
            <a:pPr lvl="1"/>
            <a:r>
              <a:rPr lang="ko-KR" altLang="en-US" sz="1400" dirty="0" smtClean="0">
                <a:solidFill>
                  <a:srgbClr val="0070C0"/>
                </a:solidFill>
              </a:rPr>
              <a:t>취소 </a:t>
            </a:r>
            <a:r>
              <a:rPr lang="en-US" altLang="ko-KR" sz="1400" dirty="0" smtClean="0">
                <a:solidFill>
                  <a:srgbClr val="0070C0"/>
                </a:solidFill>
              </a:rPr>
              <a:t>: </a:t>
            </a:r>
            <a:r>
              <a:rPr lang="en-US" altLang="ko-KR" sz="1400" dirty="0" smtClean="0">
                <a:solidFill>
                  <a:schemeClr val="accent2"/>
                </a:solidFill>
              </a:rPr>
              <a:t>PC </a:t>
            </a:r>
            <a:r>
              <a:rPr lang="en-US" altLang="ko-KR" sz="1400" dirty="0">
                <a:solidFill>
                  <a:schemeClr val="accent2"/>
                </a:solidFill>
              </a:rPr>
              <a:t>-&gt;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 smtClean="0">
                <a:latin typeface="+mn-ea"/>
              </a:rPr>
              <a:t>NDT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 smtClean="0">
                <a:solidFill>
                  <a:srgbClr val="00B050"/>
                </a:solidFill>
                <a:latin typeface="+mn-ea"/>
              </a:rPr>
              <a:t>00</a:t>
            </a:r>
            <a:r>
              <a:rPr lang="en-US" altLang="ko-KR" sz="1400" dirty="0" smtClean="0">
                <a:solidFill>
                  <a:srgbClr val="FF0000"/>
                </a:solidFill>
              </a:rPr>
              <a:t>+US(1F</a:t>
            </a:r>
            <a:r>
              <a:rPr lang="en-US" altLang="ko-KR" sz="1400" dirty="0">
                <a:solidFill>
                  <a:srgbClr val="FF0000"/>
                </a:solidFill>
              </a:rPr>
              <a:t>)+</a:t>
            </a:r>
            <a:r>
              <a:rPr lang="en-US" altLang="ko-KR" sz="1400" dirty="0" smtClean="0">
                <a:latin typeface="+mn-ea"/>
              </a:rPr>
              <a:t>00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>
                <a:latin typeface="+mn-ea"/>
              </a:rPr>
              <a:t>RTN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>
                <a:latin typeface="+mn-ea"/>
              </a:rPr>
              <a:t>NDT</a:t>
            </a:r>
            <a:r>
              <a:rPr lang="en-US" altLang="ko-KR" sz="1400" dirty="0">
                <a:solidFill>
                  <a:srgbClr val="FF0000"/>
                </a:solidFill>
              </a:rPr>
              <a:t>+US(1F)+</a:t>
            </a:r>
            <a:r>
              <a:rPr lang="en-US" altLang="ko-KR" sz="1400" dirty="0">
                <a:latin typeface="+mn-ea"/>
              </a:rPr>
              <a:t>01(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ko-KR" sz="1400" dirty="0">
                <a:latin typeface="+mn-ea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+ETX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7527" y="11930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센서 기본값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pPr rtl="0"/>
            <a:r>
              <a:rPr lang="en-US" altLang="ko-KR" dirty="0" err="1" smtClean="0"/>
              <a:t>SmartBox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MasterKey</a:t>
            </a:r>
            <a:r>
              <a:rPr lang="ko-KR" altLang="en-US" dirty="0" smtClean="0"/>
              <a:t>와의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44">
            <a:extLst>
              <a:ext uri="{FF2B5EF4-FFF2-40B4-BE49-F238E27FC236}">
                <a16:creationId xmlns:a16="http://schemas.microsoft.com/office/drawing/2014/main" xmlns="" id="{61BE4821-BB7C-4FAE-A043-00B34B28C8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7527" y="1700888"/>
          <a:ext cx="4343466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873">
                  <a:extLst>
                    <a:ext uri="{9D8B030D-6E8A-4147-A177-3AD203B41FA5}">
                      <a16:colId xmlns:a16="http://schemas.microsoft.com/office/drawing/2014/main" xmlns="" val="2726750656"/>
                    </a:ext>
                  </a:extLst>
                </a:gridCol>
                <a:gridCol w="2254593">
                  <a:extLst>
                    <a:ext uri="{9D8B030D-6E8A-4147-A177-3AD203B41FA5}">
                      <a16:colId xmlns:a16="http://schemas.microsoft.com/office/drawing/2014/main" xmlns="" val="3563359207"/>
                    </a:ext>
                  </a:extLst>
                </a:gridCol>
              </a:tblGrid>
              <a:tr h="2678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*기본정보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예)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66366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골드키위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301519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2020-02-19 10:43:38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764123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경고기간(분)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5760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096376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위험기간</a:t>
                      </a:r>
                      <a:r>
                        <a:rPr lang="ko-KR" altLang="en-US" sz="1200" dirty="0" smtClean="0"/>
                        <a:t>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7201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5715981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보관기간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10080</a:t>
                      </a:r>
                      <a:endParaRPr lang="ko-KR" altLang="en-US" sz="1200" dirty="0"/>
                    </a:p>
                  </a:txBody>
                  <a:tcPr/>
                </a:tc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전송주기</a:t>
                      </a:r>
                      <a:r>
                        <a:rPr lang="ko-KR" altLang="en-US" sz="1200" dirty="0" smtClean="0"/>
                        <a:t>(초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43200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0452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err="1" smtClean="0"/>
                        <a:t>보정값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TP^-5,HU^10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30338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RAC</a:t>
                      </a:r>
                      <a:r>
                        <a:rPr lang="ko-KR" altLang="en-US" sz="1200" dirty="0" smtClean="0"/>
                        <a:t>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A</a:t>
                      </a:r>
                      <a:r>
                        <a:rPr lang="en-US" altLang="ko-KR" sz="1200" dirty="0" smtClean="0"/>
                        <a:t>(LL,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 1</a:t>
                      </a:r>
                      <a:r>
                        <a:rPr lang="en-US" altLang="ko-KR" sz="1200" dirty="0" smtClean="0"/>
                        <a:t>(MM,</a:t>
                      </a:r>
                      <a:r>
                        <a:rPr lang="ko-KR" altLang="en-US" sz="1200" dirty="0" smtClean="0"/>
                        <a:t>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 2</a:t>
                      </a:r>
                      <a:r>
                        <a:rPr lang="en-US" altLang="ko-KR" sz="1200" dirty="0" smtClean="0"/>
                        <a:t>(SS,</a:t>
                      </a:r>
                      <a:r>
                        <a:rPr lang="ko-KR" altLang="en-US" sz="1200" dirty="0" smtClean="0"/>
                        <a:t>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62755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APPKEY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sbkk00010003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394127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7652" y="1511248"/>
            <a:ext cx="66198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작동확인</a:t>
            </a:r>
            <a:r>
              <a:rPr lang="en-US" altLang="ko-KR" sz="2000" dirty="0"/>
              <a:t>(</a:t>
            </a:r>
            <a:r>
              <a:rPr lang="ko-KR" altLang="en-US" sz="2000" dirty="0"/>
              <a:t>자동검색 시 사용됨</a:t>
            </a:r>
            <a:r>
              <a:rPr lang="en-US" altLang="ko-KR" sz="2000" dirty="0"/>
              <a:t>.)</a:t>
            </a:r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-&gt;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 err="1">
                <a:latin typeface="+mn-ea"/>
              </a:rPr>
              <a:t>e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STX+ACK(06)+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ETX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센서 접근 </a:t>
            </a:r>
            <a:r>
              <a:rPr lang="en-US" altLang="ko-KR" sz="2000" dirty="0"/>
              <a:t>(</a:t>
            </a:r>
            <a:r>
              <a:rPr lang="ko-KR" altLang="en-US" sz="2000" dirty="0"/>
              <a:t>컴퓨터 </a:t>
            </a:r>
            <a:r>
              <a:rPr lang="en-US" altLang="ko-KR" sz="2000" dirty="0"/>
              <a:t>&lt;- </a:t>
            </a:r>
            <a:r>
              <a:rPr lang="ko-KR" altLang="en-US" sz="2000" dirty="0"/>
              <a:t>마스터키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>
                <a:latin typeface="+mn-ea"/>
              </a:rPr>
              <a:t>NDT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sbkkb000000001</a:t>
            </a:r>
            <a:r>
              <a:rPr lang="en-US" altLang="ko-KR" sz="1400" dirty="0">
                <a:solidFill>
                  <a:srgbClr val="FF0000"/>
                </a:solidFill>
              </a:rPr>
              <a:t>+US(1F)+</a:t>
            </a:r>
            <a:r>
              <a:rPr lang="en-US" altLang="ko-KR" sz="1400" dirty="0">
                <a:latin typeface="+mn-ea"/>
              </a:rPr>
              <a:t>01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데이터 전송 </a:t>
            </a:r>
            <a:r>
              <a:rPr lang="en-US" altLang="ko-KR" sz="2000" dirty="0"/>
              <a:t>(</a:t>
            </a:r>
            <a:r>
              <a:rPr lang="ko-KR" altLang="en-US" sz="2000" dirty="0"/>
              <a:t>컴퓨터 </a:t>
            </a:r>
            <a:r>
              <a:rPr lang="en-US" altLang="ko-KR" sz="2000" dirty="0"/>
              <a:t>-&gt; </a:t>
            </a:r>
            <a:r>
              <a:rPr lang="ko-KR" altLang="en-US" sz="2000" dirty="0"/>
              <a:t>마스터키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-&gt;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>
                <a:latin typeface="+mn-ea"/>
              </a:rPr>
              <a:t>NDT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(Hex)LENGTH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(4Byte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400" dirty="0" err="1" smtClean="0">
                <a:solidFill>
                  <a:srgbClr val="00B050"/>
                </a:solidFill>
                <a:latin typeface="+mn-ea"/>
              </a:rPr>
              <a:t>hexCode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400" dirty="0" smtClean="0">
                <a:solidFill>
                  <a:srgbClr val="00B050"/>
                </a:solidFill>
                <a:latin typeface="+mn-ea"/>
              </a:rPr>
              <a:t>LEN*2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Byte)</a:t>
            </a:r>
            <a:r>
              <a:rPr lang="en-US" altLang="ko-KR" sz="1400" dirty="0">
                <a:solidFill>
                  <a:srgbClr val="FF0000"/>
                </a:solidFill>
              </a:rPr>
              <a:t>+US(1F)+</a:t>
            </a:r>
            <a:r>
              <a:rPr lang="en-US" altLang="ko-KR" sz="1400" dirty="0">
                <a:latin typeface="+mn-ea"/>
              </a:rPr>
              <a:t>01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+ETX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chemeClr val="accent2"/>
                </a:solidFill>
              </a:rPr>
              <a:t>PC &lt;- </a:t>
            </a:r>
            <a:r>
              <a:rPr lang="en-US" altLang="ko-KR" sz="14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400" dirty="0">
                <a:latin typeface="+mn-ea"/>
              </a:rPr>
              <a:t>RTN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400" dirty="0">
                <a:latin typeface="+mn-ea"/>
              </a:rPr>
              <a:t>NDT</a:t>
            </a:r>
            <a:r>
              <a:rPr lang="en-US" altLang="ko-KR" sz="1400" dirty="0">
                <a:solidFill>
                  <a:srgbClr val="FF0000"/>
                </a:solidFill>
              </a:rPr>
              <a:t>+US(1F)+</a:t>
            </a:r>
            <a:r>
              <a:rPr lang="en-US" altLang="ko-KR" sz="1400" dirty="0">
                <a:latin typeface="+mn-ea"/>
              </a:rPr>
              <a:t>01(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ko-KR" sz="1400" dirty="0">
                <a:latin typeface="+mn-ea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+ETX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7527" y="11930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센서 기본값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1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Masterkey</a:t>
            </a:r>
            <a:r>
              <a:rPr lang="en-US" altLang="ko-KR" dirty="0" smtClean="0"/>
              <a:t> </a:t>
            </a:r>
            <a:r>
              <a:rPr lang="en-US" altLang="ko-KR" dirty="0"/>
              <a:t>Application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폼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823</TotalTime>
  <Words>1180</Words>
  <Application>Microsoft Office PowerPoint</Application>
  <PresentationFormat>와이드스크린</PresentationFormat>
  <Paragraphs>383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HY중고딕</vt:lpstr>
      <vt:lpstr>맑은 고딕</vt:lpstr>
      <vt:lpstr>맑은 고딕</vt:lpstr>
      <vt:lpstr>Arial</vt:lpstr>
      <vt:lpstr>다이아몬드 눈금 16x9</vt:lpstr>
      <vt:lpstr>SmartBox Masterkey Application</vt:lpstr>
      <vt:lpstr>목차</vt:lpstr>
      <vt:lpstr>1. SmartBox Masterkey Application 설명</vt:lpstr>
      <vt:lpstr>SmartBox MasterKey Application이란?</vt:lpstr>
      <vt:lpstr>MasterKey Application의 동작 – 센서의 접근</vt:lpstr>
      <vt:lpstr>초기화 작업 흐름</vt:lpstr>
      <vt:lpstr>SmartBox MasterKey와의 통신</vt:lpstr>
      <vt:lpstr>SmartBox MasterKey와의 통신</vt:lpstr>
      <vt:lpstr>2. Masterkey Application 윈도우 폼 설명</vt:lpstr>
      <vt:lpstr>SB Masterkey App 폼</vt:lpstr>
      <vt:lpstr>탭1. 리스트 탭</vt:lpstr>
      <vt:lpstr>탭2. 박스 등록(센서장치 등록)</vt:lpstr>
      <vt:lpstr>탭3. 교체 탭</vt:lpstr>
      <vt:lpstr>탭4. 설정 탭</vt:lpstr>
      <vt:lpstr>3. Masterkey Application 사용 방법</vt:lpstr>
      <vt:lpstr>3-1. 새 박스 등록</vt:lpstr>
      <vt:lpstr>3-2. 센서 교체</vt:lpstr>
      <vt:lpstr>PowerPoint 프레젠테이션</vt:lpstr>
      <vt:lpstr>언어 설정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SmartBox Masterkey App</dc:title>
  <dc:creator>Registered User</dc:creator>
  <cp:lastModifiedBy>Microsoft 계정</cp:lastModifiedBy>
  <cp:revision>139</cp:revision>
  <dcterms:created xsi:type="dcterms:W3CDTF">2020-03-04T08:08:28Z</dcterms:created>
  <dcterms:modified xsi:type="dcterms:W3CDTF">2021-06-30T13:48:44Z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