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68" r:id="rId4"/>
    <p:sldId id="284" r:id="rId5"/>
    <p:sldId id="282" r:id="rId6"/>
    <p:sldId id="281" r:id="rId7"/>
    <p:sldId id="283" r:id="rId8"/>
    <p:sldId id="277" r:id="rId9"/>
    <p:sldId id="279" r:id="rId10"/>
    <p:sldId id="278" r:id="rId11"/>
    <p:sldId id="280" r:id="rId12"/>
    <p:sldId id="269" r:id="rId13"/>
    <p:sldId id="270" r:id="rId14"/>
    <p:sldId id="265" r:id="rId15"/>
    <p:sldId id="257" r:id="rId16"/>
    <p:sldId id="272" r:id="rId17"/>
    <p:sldId id="271" r:id="rId18"/>
    <p:sldId id="275" r:id="rId19"/>
    <p:sldId id="260" r:id="rId20"/>
    <p:sldId id="259" r:id="rId21"/>
    <p:sldId id="261" r:id="rId22"/>
    <p:sldId id="262" r:id="rId23"/>
    <p:sldId id="263" r:id="rId24"/>
    <p:sldId id="274" r:id="rId25"/>
    <p:sldId id="264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319AC-159A-4534-B5BD-78FAB5514552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B5B8-5AC0-4707-A559-683BB5EE9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7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B5B8-5AC0-4707-A559-683BB5EE9C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9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8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6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40DA-658D-412D-8D73-A45262DFA2D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5BAA-1279-476D-BDCB-4581F818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2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openxmlformats.org/officeDocument/2006/relationships/hyperlink" Target="http://localhost:2013/api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.pn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9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jpe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9:2020/api/ssd/775397975548484848484848482217171717174817171748171748515161859163144563937578841493581696484563489391832248224389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SmartBox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2020-02-12</a:t>
            </a:r>
          </a:p>
          <a:p>
            <a:endParaRPr lang="en-US" altLang="ko-KR" dirty="0"/>
          </a:p>
          <a:p>
            <a:r>
              <a:rPr lang="ko-KR" altLang="en-US" dirty="0" smtClean="0"/>
              <a:t>박준서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모니터링 화면 흐름도</a:t>
            </a:r>
            <a:endParaRPr lang="ko-KR" altLang="en-US" sz="1400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206188" y="982839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39337" y="988411"/>
            <a:ext cx="1680688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+mn-ea"/>
              </a:rPr>
              <a:t>메인메뉴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2784162" y="1006341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내부 저장소 16"/>
          <p:cNvSpPr/>
          <p:nvPr/>
        </p:nvSpPr>
        <p:spPr>
          <a:xfrm>
            <a:off x="2987476" y="1006341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871947" y="6585453"/>
            <a:ext cx="1166834" cy="154503"/>
            <a:chOff x="10998086" y="6574998"/>
            <a:chExt cx="1166834" cy="154503"/>
          </a:xfrm>
        </p:grpSpPr>
        <p:sp>
          <p:nvSpPr>
            <p:cNvPr id="13" name="순서도: 자기 디스크 12"/>
            <p:cNvSpPr/>
            <p:nvPr/>
          </p:nvSpPr>
          <p:spPr>
            <a:xfrm>
              <a:off x="10998086" y="6574998"/>
              <a:ext cx="167728" cy="14553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내부 저장소 16"/>
            <p:cNvSpPr/>
            <p:nvPr/>
          </p:nvSpPr>
          <p:spPr>
            <a:xfrm>
              <a:off x="11649640" y="6574998"/>
              <a:ext cx="179295" cy="14553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2713 w 10000"/>
                <a:gd name="connsiteY0" fmla="*/ 0 h 10676"/>
                <a:gd name="connsiteX1" fmla="*/ 1250 w 10000"/>
                <a:gd name="connsiteY1" fmla="*/ 10676 h 10676"/>
                <a:gd name="connsiteX2" fmla="*/ 0 w 10000"/>
                <a:gd name="connsiteY2" fmla="*/ 1926 h 10676"/>
                <a:gd name="connsiteX3" fmla="*/ 10000 w 10000"/>
                <a:gd name="connsiteY3" fmla="*/ 1926 h 10676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2713 w 10000"/>
                <a:gd name="connsiteY0" fmla="*/ 0 h 12704"/>
                <a:gd name="connsiteX1" fmla="*/ 2922 w 10000"/>
                <a:gd name="connsiteY1" fmla="*/ 12704 h 12704"/>
                <a:gd name="connsiteX2" fmla="*/ 0 w 10000"/>
                <a:gd name="connsiteY2" fmla="*/ 1926 h 12704"/>
                <a:gd name="connsiteX3" fmla="*/ 10000 w 10000"/>
                <a:gd name="connsiteY3" fmla="*/ 1926 h 12704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2713 w 10000"/>
                <a:gd name="connsiteY0" fmla="*/ 0 h 10830"/>
                <a:gd name="connsiteX1" fmla="*/ 2684 w 10000"/>
                <a:gd name="connsiteY1" fmla="*/ 10830 h 10830"/>
                <a:gd name="connsiteX2" fmla="*/ 0 w 10000"/>
                <a:gd name="connsiteY2" fmla="*/ 1926 h 10830"/>
                <a:gd name="connsiteX3" fmla="*/ 10000 w 10000"/>
                <a:gd name="connsiteY3" fmla="*/ 1926 h 10830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2713 w 10000"/>
                <a:gd name="connsiteY0" fmla="*/ 0 h 10362"/>
                <a:gd name="connsiteX1" fmla="*/ 2684 w 10000"/>
                <a:gd name="connsiteY1" fmla="*/ 10362 h 10362"/>
                <a:gd name="connsiteX2" fmla="*/ 0 w 10000"/>
                <a:gd name="connsiteY2" fmla="*/ 1458 h 10362"/>
                <a:gd name="connsiteX3" fmla="*/ 10000 w 10000"/>
                <a:gd name="connsiteY3" fmla="*/ 1458 h 10362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2713 w 10060"/>
                <a:gd name="connsiteY0" fmla="*/ 0 h 10362"/>
                <a:gd name="connsiteX1" fmla="*/ 2684 w 10060"/>
                <a:gd name="connsiteY1" fmla="*/ 10362 h 10362"/>
                <a:gd name="connsiteX2" fmla="*/ 0 w 10060"/>
                <a:gd name="connsiteY2" fmla="*/ 1458 h 10362"/>
                <a:gd name="connsiteX3" fmla="*/ 10060 w 10060"/>
                <a:gd name="connsiteY3" fmla="*/ 3144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2832 w 10179"/>
                <a:gd name="connsiteY0" fmla="*/ 0 h 10362"/>
                <a:gd name="connsiteX1" fmla="*/ 2803 w 10179"/>
                <a:gd name="connsiteY1" fmla="*/ 10362 h 10362"/>
                <a:gd name="connsiteX2" fmla="*/ 0 w 10179"/>
                <a:gd name="connsiteY2" fmla="*/ 3144 h 10362"/>
                <a:gd name="connsiteX3" fmla="*/ 10179 w 10179"/>
                <a:gd name="connsiteY3" fmla="*/ 3144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2832 w 10179"/>
                <a:gd name="connsiteY0" fmla="*/ 260 h 10154"/>
                <a:gd name="connsiteX1" fmla="*/ 2803 w 10179"/>
                <a:gd name="connsiteY1" fmla="*/ 10154 h 10154"/>
                <a:gd name="connsiteX2" fmla="*/ 0 w 10179"/>
                <a:gd name="connsiteY2" fmla="*/ 2936 h 10154"/>
                <a:gd name="connsiteX3" fmla="*/ 10179 w 10179"/>
                <a:gd name="connsiteY3" fmla="*/ 2936 h 10154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2713 w 10060"/>
                <a:gd name="connsiteY0" fmla="*/ 260 h 10154"/>
                <a:gd name="connsiteX1" fmla="*/ 2684 w 10060"/>
                <a:gd name="connsiteY1" fmla="*/ 10154 h 10154"/>
                <a:gd name="connsiteX2" fmla="*/ 60 w 10060"/>
                <a:gd name="connsiteY2" fmla="*/ 2936 h 10154"/>
                <a:gd name="connsiteX3" fmla="*/ 10060 w 10060"/>
                <a:gd name="connsiteY3" fmla="*/ 2936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  <a:gd name="connsiteX0" fmla="*/ 2713 w 10060"/>
                <a:gd name="connsiteY0" fmla="*/ 260 h 10000"/>
                <a:gd name="connsiteX1" fmla="*/ 2684 w 10060"/>
                <a:gd name="connsiteY1" fmla="*/ 9873 h 10000"/>
                <a:gd name="connsiteX2" fmla="*/ 60 w 10060"/>
                <a:gd name="connsiteY2" fmla="*/ 2936 h 10000"/>
                <a:gd name="connsiteX3" fmla="*/ 10060 w 10060"/>
                <a:gd name="connsiteY3" fmla="*/ 2936 h 10000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60" h="10000" fill="none" extrusionOk="0">
                  <a:moveTo>
                    <a:pt x="2713" y="260"/>
                  </a:moveTo>
                  <a:cubicBezTo>
                    <a:pt x="2713" y="3593"/>
                    <a:pt x="2684" y="6540"/>
                    <a:pt x="2684" y="9873"/>
                  </a:cubicBezTo>
                  <a:moveTo>
                    <a:pt x="60" y="2936"/>
                  </a:moveTo>
                  <a:lnTo>
                    <a:pt x="10060" y="2936"/>
                  </a:lnTo>
                </a:path>
                <a:path w="1006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225560" y="6575613"/>
              <a:ext cx="9393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테이블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      화면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184949" y="988411"/>
            <a:ext cx="1207639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+mn-ea"/>
              </a:rPr>
              <a:t>로그앤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49" y="1423147"/>
            <a:ext cx="1207639" cy="11497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37" y="1471333"/>
            <a:ext cx="1680688" cy="15305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74" y="1423147"/>
            <a:ext cx="1680688" cy="189472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766774" y="988411"/>
            <a:ext cx="1680688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+mn-ea"/>
              </a:rPr>
              <a:t>창고리스트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1" name="순서도: 자기 디스크 20"/>
          <p:cNvSpPr/>
          <p:nvPr/>
        </p:nvSpPr>
        <p:spPr>
          <a:xfrm>
            <a:off x="4811599" y="1006341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내부 저장소 16"/>
          <p:cNvSpPr/>
          <p:nvPr/>
        </p:nvSpPr>
        <p:spPr>
          <a:xfrm>
            <a:off x="5014913" y="1006341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94211" y="988411"/>
            <a:ext cx="1680688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ClassL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리스트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6839036" y="1006341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내부 저장소 16"/>
          <p:cNvSpPr/>
          <p:nvPr/>
        </p:nvSpPr>
        <p:spPr>
          <a:xfrm>
            <a:off x="7042350" y="1006341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21648" y="988411"/>
            <a:ext cx="1680688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ClassM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리스트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8866473" y="1006341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내부 저장소 16"/>
          <p:cNvSpPr/>
          <p:nvPr/>
        </p:nvSpPr>
        <p:spPr>
          <a:xfrm>
            <a:off x="9069787" y="1006341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15376" y="3477817"/>
            <a:ext cx="1680688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dirty="0" smtClean="0">
                <a:latin typeface="+mn-ea"/>
              </a:rPr>
              <a:t>모니터링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순서도: 자기 디스크 35"/>
          <p:cNvSpPr/>
          <p:nvPr/>
        </p:nvSpPr>
        <p:spPr>
          <a:xfrm>
            <a:off x="7860201" y="349574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내부 저장소 16"/>
          <p:cNvSpPr/>
          <p:nvPr/>
        </p:nvSpPr>
        <p:spPr>
          <a:xfrm>
            <a:off x="8063515" y="349574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842813" y="3477817"/>
            <a:ext cx="1680688" cy="26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ClassS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리스트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9" name="순서도: 자기 디스크 38"/>
          <p:cNvSpPr/>
          <p:nvPr/>
        </p:nvSpPr>
        <p:spPr>
          <a:xfrm>
            <a:off x="9887638" y="349574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내부 저장소 16"/>
          <p:cNvSpPr/>
          <p:nvPr/>
        </p:nvSpPr>
        <p:spPr>
          <a:xfrm>
            <a:off x="10090952" y="349574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3"/>
            <a:endCxn id="16" idx="1"/>
          </p:cNvCxnSpPr>
          <p:nvPr/>
        </p:nvCxnSpPr>
        <p:spPr>
          <a:xfrm>
            <a:off x="838200" y="1117310"/>
            <a:ext cx="346749" cy="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6" idx="3"/>
            <a:endCxn id="9" idx="1"/>
          </p:cNvCxnSpPr>
          <p:nvPr/>
        </p:nvCxnSpPr>
        <p:spPr>
          <a:xfrm>
            <a:off x="2392588" y="1120096"/>
            <a:ext cx="34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" idx="3"/>
            <a:endCxn id="20" idx="1"/>
          </p:cNvCxnSpPr>
          <p:nvPr/>
        </p:nvCxnSpPr>
        <p:spPr>
          <a:xfrm>
            <a:off x="4420025" y="1120096"/>
            <a:ext cx="34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0" idx="3"/>
            <a:endCxn id="23" idx="1"/>
          </p:cNvCxnSpPr>
          <p:nvPr/>
        </p:nvCxnSpPr>
        <p:spPr>
          <a:xfrm>
            <a:off x="6447462" y="1120096"/>
            <a:ext cx="34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3" idx="3"/>
            <a:endCxn id="26" idx="1"/>
          </p:cNvCxnSpPr>
          <p:nvPr/>
        </p:nvCxnSpPr>
        <p:spPr>
          <a:xfrm>
            <a:off x="8474899" y="1120096"/>
            <a:ext cx="34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6" idx="3"/>
            <a:endCxn id="38" idx="3"/>
          </p:cNvCxnSpPr>
          <p:nvPr/>
        </p:nvCxnSpPr>
        <p:spPr>
          <a:xfrm>
            <a:off x="10502336" y="1120096"/>
            <a:ext cx="1021165" cy="2489406"/>
          </a:xfrm>
          <a:prstGeom prst="bentConnector3">
            <a:avLst>
              <a:gd name="adj1" fmla="val 122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8" idx="1"/>
            <a:endCxn id="35" idx="3"/>
          </p:cNvCxnSpPr>
          <p:nvPr/>
        </p:nvCxnSpPr>
        <p:spPr>
          <a:xfrm flipH="1">
            <a:off x="9496064" y="3609502"/>
            <a:ext cx="34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479029" y="765235"/>
            <a:ext cx="30457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wzno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01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시스템 구성도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32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시스템 구성도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흐름도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731" y="620926"/>
            <a:ext cx="4596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en-US" altLang="ko-KR" sz="1000" dirty="0" smtClean="0">
                <a:latin typeface="+mn-ea"/>
              </a:rPr>
              <a:t>wzkkb0000000011000077/tp36.3^hu56^ox20.30^ps1018 </a:t>
            </a:r>
            <a:r>
              <a:rPr lang="en-US" altLang="ko-KR" sz="1000" dirty="0">
                <a:latin typeface="+mn-ea"/>
              </a:rPr>
              <a:t>: LAN </a:t>
            </a:r>
            <a:r>
              <a:rPr lang="en-US" altLang="ko-KR" sz="1000" dirty="0" smtClean="0">
                <a:latin typeface="+mn-ea"/>
              </a:rPr>
              <a:t>48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2. Data Format : json</a:t>
            </a:r>
            <a:endParaRPr lang="en-US" altLang="ko-KR" sz="10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470546" y="1604242"/>
            <a:ext cx="1984283" cy="1229093"/>
            <a:chOff x="4772770" y="109851"/>
            <a:chExt cx="1984283" cy="122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72770" y="109851"/>
              <a:ext cx="1984283" cy="1229093"/>
              <a:chOff x="4799369" y="2455033"/>
              <a:chExt cx="2646460" cy="1639255"/>
            </a:xfrm>
          </p:grpSpPr>
          <p:sp>
            <p:nvSpPr>
              <p:cNvPr id="5" name="구름 4"/>
              <p:cNvSpPr/>
              <p:nvPr/>
            </p:nvSpPr>
            <p:spPr>
              <a:xfrm>
                <a:off x="4799369" y="2455033"/>
                <a:ext cx="2646460" cy="163925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184745" y="2676160"/>
                <a:ext cx="2101749" cy="3362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FFFF00"/>
                    </a:solidFill>
                    <a:latin typeface="+mn-ea"/>
                  </a:rPr>
                  <a:t>Clouc Web </a:t>
                </a:r>
                <a:r>
                  <a:rPr lang="ko-KR" altLang="en-US" sz="1600" b="1" dirty="0" smtClean="0">
                    <a:solidFill>
                      <a:srgbClr val="FFFF00"/>
                    </a:solidFill>
                    <a:latin typeface="+mn-ea"/>
                  </a:rPr>
                  <a:t>서버</a:t>
                </a:r>
                <a:endParaRPr lang="en-US" altLang="ko-KR" sz="1600" b="1" dirty="0" smtClean="0">
                  <a:solidFill>
                    <a:srgbClr val="FFFF00"/>
                  </a:solidFill>
                  <a:latin typeface="+mn-ea"/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935" y="3012434"/>
                <a:ext cx="859971" cy="920029"/>
              </a:xfrm>
              <a:prstGeom prst="rect">
                <a:avLst/>
              </a:prstGeom>
            </p:spPr>
          </p:pic>
        </p:grpSp>
        <p:sp>
          <p:nvSpPr>
            <p:cNvPr id="18" name="순서도: 자기 디스크 17"/>
            <p:cNvSpPr/>
            <p:nvPr/>
          </p:nvSpPr>
          <p:spPr>
            <a:xfrm>
              <a:off x="5810272" y="622848"/>
              <a:ext cx="754074" cy="320419"/>
            </a:xfrm>
            <a:prstGeom prst="flowChartMagneticDisk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wzmsdb</a:t>
              </a:r>
              <a:endParaRPr lang="ko-KR" altLang="en-US" sz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87405" y="1608982"/>
            <a:ext cx="1490434" cy="1049093"/>
            <a:chOff x="7984624" y="1971273"/>
            <a:chExt cx="1490434" cy="104909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8" t="21592" r="52668" b="13101"/>
            <a:stretch/>
          </p:blipFill>
          <p:spPr>
            <a:xfrm rot="5400000" flipH="1">
              <a:off x="9227870" y="2535732"/>
              <a:ext cx="239656" cy="25472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62345" y="2713998"/>
              <a:ext cx="306368" cy="30636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" t="3551" r="6570" b="7140"/>
            <a:stretch/>
          </p:blipFill>
          <p:spPr>
            <a:xfrm>
              <a:off x="7984624" y="1971273"/>
              <a:ext cx="1232773" cy="731536"/>
            </a:xfrm>
            <a:prstGeom prst="rect">
              <a:avLst/>
            </a:prstGeom>
          </p:spPr>
        </p:pic>
      </p:grpSp>
      <p:sp>
        <p:nvSpPr>
          <p:cNvPr id="25" name="모서리가 둥근 직사각형 24"/>
          <p:cNvSpPr/>
          <p:nvPr/>
        </p:nvSpPr>
        <p:spPr>
          <a:xfrm>
            <a:off x="4585921" y="391356"/>
            <a:ext cx="1284118" cy="36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Tray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VC++ App</a:t>
            </a:r>
          </a:p>
        </p:txBody>
      </p:sp>
      <p:cxnSp>
        <p:nvCxnSpPr>
          <p:cNvPr id="31" name="꺾인 연결선 30"/>
          <p:cNvCxnSpPr>
            <a:stCxn id="5" idx="3"/>
            <a:endCxn id="29" idx="3"/>
          </p:cNvCxnSpPr>
          <p:nvPr/>
        </p:nvCxnSpPr>
        <p:spPr>
          <a:xfrm rot="16200000" flipV="1">
            <a:off x="7935178" y="-852994"/>
            <a:ext cx="462372" cy="4592649"/>
          </a:xfrm>
          <a:prstGeom prst="bentConnector2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327136" y="1648546"/>
            <a:ext cx="3104830" cy="1041509"/>
            <a:chOff x="7627627" y="3309257"/>
            <a:chExt cx="3062144" cy="1027190"/>
          </a:xfrm>
        </p:grpSpPr>
        <p:sp>
          <p:nvSpPr>
            <p:cNvPr id="37" name="직사각형 36"/>
            <p:cNvSpPr/>
            <p:nvPr/>
          </p:nvSpPr>
          <p:spPr>
            <a:xfrm>
              <a:off x="7627627" y="3309257"/>
              <a:ext cx="3062144" cy="10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0" dirty="0" smtClean="0"/>
                <a:t>WZMS Demon v.2.0</a:t>
              </a:r>
              <a:endParaRPr lang="ko-KR" altLang="en-US" sz="11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27627" y="3602548"/>
              <a:ext cx="3062144" cy="733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669786" y="3689433"/>
              <a:ext cx="885830" cy="523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(Web)</a:t>
              </a:r>
              <a:b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관리하기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785895" y="3689433"/>
              <a:ext cx="839945" cy="523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마스터키 실행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8704898" y="3689433"/>
              <a:ext cx="885830" cy="523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(Win App)</a:t>
              </a:r>
              <a:b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모니터링 실행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577559" y="831174"/>
            <a:ext cx="1292480" cy="761942"/>
            <a:chOff x="6603629" y="497524"/>
            <a:chExt cx="1674218" cy="98698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0" t="27206" r="34616" b="38508"/>
            <a:stretch/>
          </p:blipFill>
          <p:spPr>
            <a:xfrm>
              <a:off x="6603629" y="497524"/>
              <a:ext cx="1674218" cy="98698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318036" y="1259354"/>
              <a:ext cx="26717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54" name="꺾인 연결선 53"/>
          <p:cNvCxnSpPr>
            <a:stCxn id="51" idx="1"/>
            <a:endCxn id="37" idx="0"/>
          </p:cNvCxnSpPr>
          <p:nvPr/>
        </p:nvCxnSpPr>
        <p:spPr>
          <a:xfrm rot="10800000" flipV="1">
            <a:off x="3879552" y="1466818"/>
            <a:ext cx="1249523" cy="181727"/>
          </a:xfrm>
          <a:prstGeom prst="bentConnector2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0" idx="1"/>
            <a:endCxn id="56" idx="0"/>
          </p:cNvCxnSpPr>
          <p:nvPr/>
        </p:nvCxnSpPr>
        <p:spPr>
          <a:xfrm rot="10800000" flipV="1">
            <a:off x="1814660" y="2299575"/>
            <a:ext cx="672951" cy="687178"/>
          </a:xfrm>
          <a:prstGeom prst="bentConnector2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46681" y="2281074"/>
            <a:ext cx="277415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wzmsconfig.ini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comname : </a:t>
            </a:r>
            <a:r>
              <a:rPr lang="ko-KR" altLang="en-US" sz="1000" dirty="0" smtClean="0">
                <a:latin typeface="+mn-ea"/>
              </a:rPr>
              <a:t>우리건설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idxClient : 1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572433" y="2951764"/>
            <a:ext cx="3385373" cy="361157"/>
            <a:chOff x="1382104" y="2726767"/>
            <a:chExt cx="3385373" cy="361157"/>
          </a:xfrm>
        </p:grpSpPr>
        <p:sp>
          <p:nvSpPr>
            <p:cNvPr id="72" name="직사각형 71"/>
            <p:cNvSpPr/>
            <p:nvPr/>
          </p:nvSpPr>
          <p:spPr>
            <a:xfrm>
              <a:off x="1925444" y="2726767"/>
              <a:ext cx="1247136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en-US" altLang="ko-KR" sz="1000" dirty="0" err="1" smtClean="0">
                  <a:latin typeface="+mn-ea"/>
                </a:rPr>
                <a:t>idxClient</a:t>
              </a:r>
              <a:r>
                <a:rPr lang="en-US" altLang="ko-KR" sz="1000" dirty="0" smtClean="0">
                  <a:latin typeface="+mn-ea"/>
                </a:rPr>
                <a:t>, token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23750" y="2934036"/>
              <a:ext cx="284372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Workzone list(</a:t>
              </a:r>
              <a:r>
                <a:rPr lang="ko-KR" altLang="en-US" sz="1000" dirty="0">
                  <a:latin typeface="+mn-ea"/>
                </a:rPr>
                <a:t>진행중만</a:t>
              </a:r>
              <a:r>
                <a:rPr lang="en-US" altLang="ko-KR" sz="1000" dirty="0">
                  <a:latin typeface="+mn-ea"/>
                </a:rPr>
                <a:t>)</a:t>
              </a:r>
              <a:r>
                <a:rPr lang="en-US" altLang="ko-KR" sz="1000" dirty="0" smtClean="0">
                  <a:latin typeface="+mn-ea"/>
                </a:rPr>
                <a:t> = [{num, name},…]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382104" y="2726767"/>
              <a:ext cx="51616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/api/wzl/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572433" y="3613609"/>
            <a:ext cx="3541185" cy="352035"/>
            <a:chOff x="1382104" y="2726767"/>
            <a:chExt cx="3541185" cy="352035"/>
          </a:xfrm>
        </p:grpSpPr>
        <p:sp>
          <p:nvSpPr>
            <p:cNvPr id="83" name="직사각형 82"/>
            <p:cNvSpPr/>
            <p:nvPr/>
          </p:nvSpPr>
          <p:spPr>
            <a:xfrm>
              <a:off x="1925444" y="2726767"/>
              <a:ext cx="127599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en-US" altLang="ko-KR" sz="1000" dirty="0" err="1" smtClean="0">
                  <a:latin typeface="+mn-ea"/>
                </a:rPr>
                <a:t>idxClient</a:t>
              </a:r>
              <a:r>
                <a:rPr lang="en-US" altLang="ko-KR" sz="1000" dirty="0" smtClean="0">
                  <a:latin typeface="+mn-ea"/>
                </a:rPr>
                <a:t>, token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12866" y="2923149"/>
              <a:ext cx="3010423" cy="1556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APList = [{</a:t>
              </a:r>
              <a:r>
                <a:rPr lang="en-US" altLang="ko-KR" sz="1000" dirty="0" err="1" smtClean="0">
                  <a:latin typeface="+mn-ea"/>
                </a:rPr>
                <a:t>idxap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 smtClean="0">
                  <a:latin typeface="+mn-ea"/>
                </a:rPr>
                <a:t>apssid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 smtClean="0"/>
                <a:t>appwd</a:t>
              </a:r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앱키</a:t>
              </a:r>
              <a:r>
                <a:rPr lang="en-US" altLang="ko-KR" sz="1000" dirty="0" smtClean="0"/>
                <a:t>)</a:t>
              </a:r>
              <a:r>
                <a:rPr lang="en-US" altLang="ko-KR" sz="1000" dirty="0" smtClean="0">
                  <a:latin typeface="+mn-ea"/>
                </a:rPr>
                <a:t>},…]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82104" y="2726767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/api/apl/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572433" y="4347890"/>
            <a:ext cx="3845098" cy="328499"/>
            <a:chOff x="1382104" y="2726767"/>
            <a:chExt cx="3845098" cy="328499"/>
          </a:xfrm>
        </p:grpSpPr>
        <p:sp>
          <p:nvSpPr>
            <p:cNvPr id="91" name="직사각형 90"/>
            <p:cNvSpPr/>
            <p:nvPr/>
          </p:nvSpPr>
          <p:spPr>
            <a:xfrm>
              <a:off x="1925444" y="2726767"/>
              <a:ext cx="127599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en-US" altLang="ko-KR" sz="1000" dirty="0" err="1" smtClean="0">
                  <a:latin typeface="+mn-ea"/>
                </a:rPr>
                <a:t>idxClient</a:t>
              </a:r>
              <a:r>
                <a:rPr lang="en-US" altLang="ko-KR" sz="1000" dirty="0" smtClean="0">
                  <a:latin typeface="+mn-ea"/>
                </a:rPr>
                <a:t>, token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34634" y="2901378"/>
              <a:ext cx="329256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Sensor</a:t>
              </a:r>
              <a:r>
                <a:rPr lang="ko-KR" altLang="en-US" sz="1000" dirty="0" smtClean="0">
                  <a:latin typeface="+mn-ea"/>
                </a:rPr>
                <a:t>별 부여번호</a:t>
              </a:r>
              <a:r>
                <a:rPr lang="en-US" altLang="ko-KR" sz="1000" dirty="0" smtClean="0">
                  <a:latin typeface="+mn-ea"/>
                </a:rPr>
                <a:t> List = [{</a:t>
              </a:r>
              <a:r>
                <a:rPr lang="en-US" altLang="ko-KR" sz="1000" dirty="0"/>
                <a:t>serialtype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 smtClean="0"/>
                <a:t>usednos</a:t>
              </a:r>
              <a:r>
                <a:rPr lang="en-US" altLang="ko-KR" sz="1000" dirty="0" smtClean="0">
                  <a:latin typeface="+mn-ea"/>
                </a:rPr>
                <a:t>},…]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382104" y="2726767"/>
              <a:ext cx="53380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/api/snn/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98" name="아래쪽 화살표 97"/>
          <p:cNvSpPr/>
          <p:nvPr/>
        </p:nvSpPr>
        <p:spPr>
          <a:xfrm>
            <a:off x="3617998" y="4773469"/>
            <a:ext cx="523108" cy="119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아래쪽 화살표 98"/>
          <p:cNvSpPr/>
          <p:nvPr/>
        </p:nvSpPr>
        <p:spPr>
          <a:xfrm>
            <a:off x="3600676" y="4201063"/>
            <a:ext cx="523108" cy="119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3572433" y="6009133"/>
            <a:ext cx="8064600" cy="536098"/>
            <a:chOff x="1382104" y="2726767"/>
            <a:chExt cx="8064600" cy="536098"/>
          </a:xfrm>
        </p:grpSpPr>
        <p:sp>
          <p:nvSpPr>
            <p:cNvPr id="101" name="직사각형 100"/>
            <p:cNvSpPr/>
            <p:nvPr/>
          </p:nvSpPr>
          <p:spPr>
            <a:xfrm>
              <a:off x="1925444" y="2726767"/>
              <a:ext cx="127599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idxClient, token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05061" y="2912264"/>
              <a:ext cx="8041643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</a:rPr>
                <a:t>Rtn</a:t>
              </a:r>
              <a:r>
                <a:rPr lang="en-US" altLang="ko-KR" sz="1000" dirty="0" smtClean="0">
                  <a:latin typeface="+mn-ea"/>
                </a:rPr>
                <a:t> : System Info = [{</a:t>
              </a:r>
              <a:r>
                <a:rPr lang="en-US" altLang="ko-KR" sz="1000" dirty="0" err="1" smtClean="0"/>
                <a:t>SystemNameInit</a:t>
              </a:r>
              <a:r>
                <a:rPr lang="en-US" altLang="ko-KR" sz="1000" dirty="0" smtClean="0"/>
                <a:t>,</a:t>
              </a:r>
              <a:r>
                <a:rPr lang="en-US" altLang="ko-KR" sz="1000" dirty="0" smtClean="0">
                  <a:latin typeface="+mn-ea"/>
                </a:rPr>
                <a:t> </a:t>
              </a:r>
              <a:r>
                <a:rPr lang="en-US" altLang="ko-KR" sz="1000" dirty="0" err="1" smtClean="0"/>
                <a:t>CloudAddr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>
                  <a:latin typeface="+mn-ea"/>
                </a:rPr>
                <a:t>PCIPAddr</a:t>
              </a:r>
              <a:r>
                <a:rPr lang="en-US" altLang="ko-KR" sz="1000" dirty="0" smtClean="0"/>
                <a:t>, </a:t>
              </a:r>
              <a:r>
                <a:rPr lang="en-US" altLang="ko-KR" sz="1000" dirty="0" err="1" smtClean="0"/>
                <a:t>LocalPCPort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ko-KR" altLang="en-US" sz="1000" dirty="0" err="1" smtClean="0">
                  <a:latin typeface="+mn-ea"/>
                </a:rPr>
                <a:t>센싱타임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초</a:t>
              </a:r>
              <a:r>
                <a:rPr lang="en-US" altLang="ko-KR" sz="1000" dirty="0" smtClean="0">
                  <a:latin typeface="+mn-ea"/>
                </a:rPr>
                <a:t>)},…]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382104" y="2726767"/>
              <a:ext cx="504946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/api/sys/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945515" y="3108977"/>
              <a:ext cx="7501189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            </a:t>
              </a:r>
              <a:r>
                <a:rPr lang="ko-KR" altLang="en-US" sz="1000" dirty="0" smtClean="0">
                  <a:latin typeface="+mn-ea"/>
                </a:rPr>
                <a:t>예시</a:t>
              </a:r>
              <a:r>
                <a:rPr lang="en-US" altLang="ko-KR" sz="1000" dirty="0" smtClean="0">
                  <a:latin typeface="+mn-ea"/>
                </a:rPr>
                <a:t>) </a:t>
              </a:r>
              <a:r>
                <a:rPr lang="en-US" altLang="ko-KR" sz="1000" dirty="0" err="1" smtClean="0">
                  <a:latin typeface="+mn-ea"/>
                </a:rPr>
                <a:t>wzkk</a:t>
              </a:r>
              <a:r>
                <a:rPr lang="en-US" altLang="ko-KR" sz="1000" dirty="0" smtClean="0">
                  <a:latin typeface="+mn-ea"/>
                </a:rPr>
                <a:t>             </a:t>
              </a:r>
              <a:r>
                <a:rPr lang="en-US" altLang="ko-KR" sz="1000" dirty="0" smtClean="0">
                  <a:latin typeface="+mn-ea"/>
                  <a:hlinkClick r:id="rId7"/>
                </a:rPr>
                <a:t>http</a:t>
              </a:r>
              <a:r>
                <a:rPr lang="en-US" altLang="ko-KR" sz="1000" dirty="0">
                  <a:latin typeface="+mn-ea"/>
                  <a:hlinkClick r:id="rId7"/>
                </a:rPr>
                <a:t>://</a:t>
              </a:r>
              <a:r>
                <a:rPr lang="en-US" altLang="ko-KR" sz="1000" dirty="0" smtClean="0">
                  <a:latin typeface="+mn-ea"/>
                  <a:hlinkClick r:id="rId7"/>
                </a:rPr>
                <a:t>localhost:2013/api/</a:t>
              </a:r>
              <a:r>
                <a:rPr lang="en-US" altLang="ko-KR" sz="1000" dirty="0" smtClean="0">
                  <a:latin typeface="+mn-ea"/>
                </a:rPr>
                <a:t>ssd/   192.168.0.9    2013   1  </a:t>
              </a:r>
              <a:endParaRPr lang="ko-KR" altLang="en-US" sz="1000" strike="sngStrike" dirty="0">
                <a:latin typeface="+mn-ea"/>
              </a:endParaRPr>
            </a:p>
          </p:txBody>
        </p:sp>
      </p:grpSp>
      <p:sp>
        <p:nvSpPr>
          <p:cNvPr id="104" name="아래쪽 화살표 103"/>
          <p:cNvSpPr/>
          <p:nvPr/>
        </p:nvSpPr>
        <p:spPr>
          <a:xfrm>
            <a:off x="3600676" y="5862306"/>
            <a:ext cx="523108" cy="119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83587" y="2986753"/>
            <a:ext cx="3062144" cy="2519242"/>
            <a:chOff x="3893956" y="2986061"/>
            <a:chExt cx="3062144" cy="1996690"/>
          </a:xfrm>
        </p:grpSpPr>
        <p:grpSp>
          <p:nvGrpSpPr>
            <p:cNvPr id="55" name="그룹 54"/>
            <p:cNvGrpSpPr/>
            <p:nvPr/>
          </p:nvGrpSpPr>
          <p:grpSpPr>
            <a:xfrm>
              <a:off x="3893956" y="2986061"/>
              <a:ext cx="3062144" cy="1996690"/>
              <a:chOff x="7627627" y="3309257"/>
              <a:chExt cx="3062144" cy="92701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7627627" y="3309257"/>
                <a:ext cx="3062144" cy="9270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100" dirty="0" smtClean="0"/>
                  <a:t>WZMS Masterkey App v.2.0</a:t>
                </a:r>
                <a:endParaRPr lang="ko-KR" altLang="en-US" sz="11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627627" y="3416582"/>
                <a:ext cx="3062144" cy="8196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052224" y="3327713"/>
              <a:ext cx="6830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회사명</a:t>
              </a:r>
              <a:endParaRPr lang="ko-KR" altLang="en-US" sz="1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584784" y="3326670"/>
              <a:ext cx="1119330" cy="197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2">
                      <a:lumMod val="50000"/>
                    </a:schemeClr>
                  </a:solidFill>
                </a:rPr>
                <a:t>우리건설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822764" y="3341503"/>
              <a:ext cx="668264" cy="1506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AaZ1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52224" y="3607971"/>
              <a:ext cx="6830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작업장</a:t>
              </a:r>
              <a:endParaRPr lang="ko-KR" altLang="en-US" sz="1000" dirty="0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5" t="31072" r="35217" b="62320"/>
            <a:stretch/>
          </p:blipFill>
          <p:spPr>
            <a:xfrm>
              <a:off x="4584784" y="3625340"/>
              <a:ext cx="1137701" cy="182082"/>
            </a:xfrm>
            <a:prstGeom prst="rect">
              <a:avLst/>
            </a:prstGeom>
          </p:spPr>
        </p:pic>
        <p:sp>
          <p:nvSpPr>
            <p:cNvPr id="78" name="모서리가 둥근 직사각형 77"/>
            <p:cNvSpPr/>
            <p:nvPr/>
          </p:nvSpPr>
          <p:spPr>
            <a:xfrm>
              <a:off x="5785713" y="3625340"/>
              <a:ext cx="885830" cy="19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동기화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" t="13707" r="25189" b="5598"/>
            <a:stretch/>
          </p:blipFill>
          <p:spPr>
            <a:xfrm>
              <a:off x="3959372" y="3878854"/>
              <a:ext cx="2953058" cy="1051738"/>
            </a:xfrm>
            <a:prstGeom prst="rect">
              <a:avLst/>
            </a:prstGeom>
          </p:spPr>
        </p:pic>
      </p:grpSp>
      <p:sp>
        <p:nvSpPr>
          <p:cNvPr id="109" name="직사각형 108"/>
          <p:cNvSpPr/>
          <p:nvPr/>
        </p:nvSpPr>
        <p:spPr>
          <a:xfrm>
            <a:off x="961401" y="4411157"/>
            <a:ext cx="157499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en-US" altLang="ko-KR" sz="1000" dirty="0">
                <a:latin typeface="+mn-ea"/>
              </a:rPr>
              <a:t>Workzone </a:t>
            </a:r>
            <a:r>
              <a:rPr lang="en-US" altLang="ko-KR" sz="1000" dirty="0" smtClean="0">
                <a:latin typeface="+mn-ea"/>
              </a:rPr>
              <a:t>list (</a:t>
            </a:r>
            <a:r>
              <a:rPr lang="ko-KR" altLang="en-US" sz="1000" dirty="0" smtClean="0">
                <a:latin typeface="+mn-ea"/>
              </a:rPr>
              <a:t>진행중만</a:t>
            </a:r>
            <a:r>
              <a:rPr lang="en-US" altLang="ko-KR" sz="1000" dirty="0" smtClean="0">
                <a:latin typeface="+mn-ea"/>
              </a:rPr>
              <a:t>)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APList</a:t>
            </a:r>
          </a:p>
          <a:p>
            <a:r>
              <a:rPr lang="en-US" altLang="ko-KR" sz="1000" dirty="0" smtClean="0">
                <a:latin typeface="+mn-ea"/>
              </a:rPr>
              <a:t>- Sensor ID List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>
                <a:latin typeface="+mn-ea"/>
              </a:rPr>
              <a:t>- Sensor</a:t>
            </a:r>
            <a:r>
              <a:rPr lang="ko-KR" altLang="en-US" sz="1000" dirty="0">
                <a:latin typeface="+mn-ea"/>
              </a:rPr>
              <a:t>별 부여번호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List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en-US" altLang="ko-KR" sz="1000" dirty="0">
                <a:latin typeface="+mn-ea"/>
              </a:rPr>
              <a:t>System Info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6" t="26666" r="36772" b="11905"/>
          <a:stretch/>
        </p:blipFill>
        <p:spPr>
          <a:xfrm rot="5400000">
            <a:off x="8076713" y="4254900"/>
            <a:ext cx="505227" cy="693343"/>
          </a:xfrm>
          <a:prstGeom prst="rect">
            <a:avLst/>
          </a:prstGeom>
        </p:spPr>
      </p:pic>
      <p:cxnSp>
        <p:nvCxnSpPr>
          <p:cNvPr id="113" name="직선 화살표 연결선 112"/>
          <p:cNvCxnSpPr>
            <a:stCxn id="22" idx="2"/>
            <a:endCxn id="111" idx="1"/>
          </p:cNvCxnSpPr>
          <p:nvPr/>
        </p:nvCxnSpPr>
        <p:spPr>
          <a:xfrm flipH="1">
            <a:off x="8329326" y="2658075"/>
            <a:ext cx="588984" cy="1690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3" idx="3"/>
            <a:endCxn id="5" idx="1"/>
          </p:cNvCxnSpPr>
          <p:nvPr/>
        </p:nvCxnSpPr>
        <p:spPr>
          <a:xfrm flipV="1">
            <a:off x="3034279" y="2832026"/>
            <a:ext cx="7428409" cy="967806"/>
          </a:xfrm>
          <a:prstGeom prst="bentConnector2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404837" y="2967244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27" name="꺾인 연결선 126"/>
          <p:cNvCxnSpPr>
            <a:stCxn id="57" idx="2"/>
            <a:endCxn id="5" idx="0"/>
          </p:cNvCxnSpPr>
          <p:nvPr/>
        </p:nvCxnSpPr>
        <p:spPr>
          <a:xfrm rot="5400000" flipH="1" flipV="1">
            <a:off x="4990314" y="-956866"/>
            <a:ext cx="3287206" cy="9638516"/>
          </a:xfrm>
          <a:prstGeom prst="bentConnector4">
            <a:avLst>
              <a:gd name="adj1" fmla="val -33380"/>
              <a:gd name="adj2" fmla="val 1023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아래쪽 화살표 133"/>
          <p:cNvSpPr/>
          <p:nvPr/>
        </p:nvSpPr>
        <p:spPr>
          <a:xfrm rot="5400000">
            <a:off x="3176423" y="6188811"/>
            <a:ext cx="523108" cy="119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꺾인 연결선 134"/>
          <p:cNvCxnSpPr>
            <a:stCxn id="134" idx="2"/>
            <a:endCxn id="109" idx="3"/>
          </p:cNvCxnSpPr>
          <p:nvPr/>
        </p:nvCxnSpPr>
        <p:spPr>
          <a:xfrm rot="10800000">
            <a:off x="2536398" y="4795879"/>
            <a:ext cx="841596" cy="145291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11262122" y="160463"/>
            <a:ext cx="67005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2019-06-01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2645" y="3464268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218942" y="4224185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62178" y="5848953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851556" y="514378"/>
            <a:ext cx="2686243" cy="690959"/>
            <a:chOff x="8469164" y="349840"/>
            <a:chExt cx="2607029" cy="690959"/>
          </a:xfrm>
        </p:grpSpPr>
        <p:grpSp>
          <p:nvGrpSpPr>
            <p:cNvPr id="47" name="그룹 46"/>
            <p:cNvGrpSpPr/>
            <p:nvPr/>
          </p:nvGrpSpPr>
          <p:grpSpPr>
            <a:xfrm>
              <a:off x="8469164" y="676968"/>
              <a:ext cx="2058487" cy="363831"/>
              <a:chOff x="1287218" y="2726767"/>
              <a:chExt cx="2058487" cy="36383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925444" y="2726767"/>
                <a:ext cx="1420261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latin typeface="+mn-ea"/>
                  </a:rPr>
                  <a:t>Req : idxClient^id^PWD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706033" y="2936710"/>
                <a:ext cx="62540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latin typeface="+mn-ea"/>
                  </a:rPr>
                  <a:t>Rtn : token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287218" y="2726767"/>
                <a:ext cx="512961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en-US" altLang="ko-KR" sz="1000" dirty="0" err="1" smtClean="0">
                    <a:solidFill>
                      <a:srgbClr val="FF0000"/>
                    </a:solidFill>
                    <a:latin typeface="+mn-ea"/>
                  </a:rPr>
                  <a:t>api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en-US" altLang="ko-KR" sz="1000" dirty="0" err="1" smtClean="0">
                    <a:solidFill>
                      <a:srgbClr val="FF0000"/>
                    </a:solidFill>
                    <a:latin typeface="+mn-ea"/>
                  </a:rPr>
                  <a:t>lgn</a:t>
                </a:r>
                <a:r>
                  <a:rPr lang="en-US" altLang="ko-KR" sz="1000" dirty="0" smtClean="0">
                    <a:solidFill>
                      <a:srgbClr val="FF0000"/>
                    </a:solidFill>
                    <a:latin typeface="+mn-ea"/>
                  </a:rPr>
                  <a:t>/</a:t>
                </a:r>
                <a:endParaRPr lang="ko-KR" altLang="en-US" sz="1000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8565328" y="495029"/>
              <a:ext cx="22201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  <a:latin typeface="+mn-ea"/>
                </a:rPr>
                <a:t>&lt;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Base64 -&gt; </a:t>
              </a:r>
              <a:r>
                <a:rPr lang="en-US" altLang="ko-KR" sz="1000" dirty="0">
                  <a:solidFill>
                    <a:srgbClr val="FF0000"/>
                  </a:solidFill>
                  <a:latin typeface="+mn-ea"/>
                </a:rPr>
                <a:t>Packet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</a:rPr>
                <a:t>암호화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(100~119)&gt;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542119" y="882812"/>
              <a:ext cx="153407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&lt;Packet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</a:rPr>
                <a:t>암호화</a:t>
              </a:r>
              <a:r>
                <a:rPr lang="en-US" altLang="ko-KR" sz="1000" dirty="0">
                  <a:solidFill>
                    <a:srgbClr val="FF0000"/>
                  </a:solidFill>
                  <a:latin typeface="+mn-ea"/>
                </a:rPr>
                <a:t>(890~909)&gt;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576716" y="349840"/>
              <a:ext cx="154850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>
                  <a:solidFill>
                    <a:srgbClr val="008000"/>
                  </a:solidFill>
                  <a:latin typeface="+mn-ea"/>
                </a:rPr>
                <a:t>/api/lgn/1^admin^112233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3259567" y="2767892"/>
            <a:ext cx="319799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solidFill>
                  <a:srgbClr val="008000"/>
                </a:solidFill>
                <a:latin typeface="+mn-ea"/>
              </a:rPr>
              <a:t>예시</a:t>
            </a:r>
            <a:r>
              <a:rPr lang="en-US" altLang="ko-KR" sz="1000" dirty="0" smtClean="0">
                <a:solidFill>
                  <a:srgbClr val="008000"/>
                </a:solidFill>
                <a:latin typeface="+mn-ea"/>
              </a:rPr>
              <a:t>) /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api/wzl/1^59d174ff86664c8bb5933c077ce0c5d0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354870" y="3992513"/>
            <a:ext cx="209993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appwd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는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Packet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(890~909)&gt;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111" idx="1"/>
            <a:endCxn id="20" idx="2"/>
          </p:cNvCxnSpPr>
          <p:nvPr/>
        </p:nvCxnSpPr>
        <p:spPr>
          <a:xfrm flipV="1">
            <a:off x="8329326" y="2340518"/>
            <a:ext cx="74466" cy="200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2949" y="1465650"/>
            <a:ext cx="191699" cy="6566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4617" y="2088295"/>
            <a:ext cx="442731" cy="445164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0" idx="1"/>
            <a:endCxn id="9" idx="3"/>
          </p:cNvCxnSpPr>
          <p:nvPr/>
        </p:nvCxnSpPr>
        <p:spPr>
          <a:xfrm flipH="1" flipV="1">
            <a:off x="6484648" y="1793985"/>
            <a:ext cx="1302757" cy="18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3" idx="3"/>
          </p:cNvCxnSpPr>
          <p:nvPr/>
        </p:nvCxnSpPr>
        <p:spPr>
          <a:xfrm flipH="1">
            <a:off x="7007348" y="1974750"/>
            <a:ext cx="780057" cy="33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326342" y="2419440"/>
            <a:ext cx="1407437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모니터링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Socket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통신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로컬모니터링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PCAddr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로컬모니터링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Port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8524254" y="3255154"/>
            <a:ext cx="698909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센서세팅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Power ON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Reset</a:t>
            </a:r>
            <a:endParaRPr lang="ko-KR" altLang="en-US" dirty="0"/>
          </a:p>
        </p:txBody>
      </p:sp>
      <p:sp>
        <p:nvSpPr>
          <p:cNvPr id="119" name="순서도: 자기 디스크 118"/>
          <p:cNvSpPr/>
          <p:nvPr/>
        </p:nvSpPr>
        <p:spPr>
          <a:xfrm>
            <a:off x="7553456" y="1287506"/>
            <a:ext cx="1156033" cy="320419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WZMSlocaldb</a:t>
            </a:r>
            <a:endParaRPr lang="ko-KR" altLang="en-US" sz="1200" dirty="0"/>
          </a:p>
        </p:txBody>
      </p:sp>
      <p:sp>
        <p:nvSpPr>
          <p:cNvPr id="121" name="직사각형 120"/>
          <p:cNvSpPr/>
          <p:nvPr/>
        </p:nvSpPr>
        <p:spPr>
          <a:xfrm>
            <a:off x="8810476" y="1313395"/>
            <a:ext cx="16456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RcvDemon_z1</a:t>
            </a:r>
            <a:b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measure_data_z1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만 있음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627507" y="3506242"/>
            <a:ext cx="1429488" cy="641201"/>
            <a:chOff x="8627507" y="3506242"/>
            <a:chExt cx="1429488" cy="641201"/>
          </a:xfrm>
        </p:grpSpPr>
        <p:sp>
          <p:nvSpPr>
            <p:cNvPr id="58" name="아래쪽 화살표 57"/>
            <p:cNvSpPr/>
            <p:nvPr/>
          </p:nvSpPr>
          <p:spPr>
            <a:xfrm rot="13500000">
              <a:off x="9098816" y="3061269"/>
              <a:ext cx="486869" cy="1429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 rot="18874946">
              <a:off x="8972443" y="3749899"/>
              <a:ext cx="64120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센싱데이터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46527" y="2832027"/>
            <a:ext cx="7916161" cy="1423849"/>
            <a:chOff x="2546527" y="2832027"/>
            <a:chExt cx="7916161" cy="1423849"/>
          </a:xfrm>
        </p:grpSpPr>
        <p:cxnSp>
          <p:nvCxnSpPr>
            <p:cNvPr id="68" name="꺾인 연결선 67"/>
            <p:cNvCxnSpPr>
              <a:stCxn id="66" idx="0"/>
              <a:endCxn id="5" idx="1"/>
            </p:cNvCxnSpPr>
            <p:nvPr/>
          </p:nvCxnSpPr>
          <p:spPr>
            <a:xfrm rot="5400000" flipH="1" flipV="1">
              <a:off x="6203012" y="-824458"/>
              <a:ext cx="603191" cy="791616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아래쪽 화살표 122"/>
            <p:cNvSpPr/>
            <p:nvPr/>
          </p:nvSpPr>
          <p:spPr>
            <a:xfrm rot="11086324">
              <a:off x="7970689" y="3033583"/>
              <a:ext cx="419253" cy="12222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6463350">
              <a:off x="7689213" y="3597898"/>
              <a:ext cx="990656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센싱데이터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소켓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오른쪽 화살표 58"/>
          <p:cNvSpPr/>
          <p:nvPr/>
        </p:nvSpPr>
        <p:spPr>
          <a:xfrm>
            <a:off x="9071494" y="1669460"/>
            <a:ext cx="500920" cy="3931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오른쪽 화살표 125"/>
          <p:cNvSpPr/>
          <p:nvPr/>
        </p:nvSpPr>
        <p:spPr>
          <a:xfrm flipH="1">
            <a:off x="7265118" y="1693149"/>
            <a:ext cx="498314" cy="4335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9162750" y="1797203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알람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445961" y="1831707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알람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916314" y="1435475"/>
            <a:ext cx="1121434" cy="327617"/>
            <a:chOff x="10964174" y="1379063"/>
            <a:chExt cx="1121434" cy="327617"/>
          </a:xfrm>
        </p:grpSpPr>
        <p:sp>
          <p:nvSpPr>
            <p:cNvPr id="60" name="직사각형 59"/>
            <p:cNvSpPr/>
            <p:nvPr/>
          </p:nvSpPr>
          <p:spPr>
            <a:xfrm>
              <a:off x="10964174" y="1379063"/>
              <a:ext cx="1121434" cy="3276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067703" y="1487324"/>
              <a:ext cx="91691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알람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: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문자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,SNS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9281197" y="918918"/>
            <a:ext cx="59150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/api/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alins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872706" y="775083"/>
            <a:ext cx="2313153" cy="608446"/>
            <a:chOff x="9798165" y="810853"/>
            <a:chExt cx="2313153" cy="608446"/>
          </a:xfrm>
        </p:grpSpPr>
        <p:sp>
          <p:nvSpPr>
            <p:cNvPr id="138" name="직사각형 137"/>
            <p:cNvSpPr/>
            <p:nvPr/>
          </p:nvSpPr>
          <p:spPr>
            <a:xfrm>
              <a:off x="9806200" y="957634"/>
              <a:ext cx="2305118" cy="4616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ko-KR" altLang="en-US" sz="1000" dirty="0" err="1" smtClean="0">
                  <a:latin typeface="+mn-ea"/>
                </a:rPr>
                <a:t>알람저장</a:t>
              </a:r>
              <a:r>
                <a:rPr lang="en-US" altLang="ko-KR" sz="1000" dirty="0" smtClean="0">
                  <a:latin typeface="+mn-ea"/>
                </a:rPr>
                <a:t> idxClient, wokzone_num</a:t>
              </a:r>
            </a:p>
            <a:p>
              <a:r>
                <a:rPr lang="en-US" altLang="ko-KR" sz="1000" dirty="0" smtClean="0"/>
                <a:t>  , </a:t>
              </a:r>
              <a:r>
                <a:rPr lang="en-US" altLang="ko-KR" sz="1000" dirty="0" err="1" smtClean="0"/>
                <a:t>equip_sn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alerttype</a:t>
              </a:r>
              <a:r>
                <a:rPr lang="en-US" altLang="ko-KR" sz="1000" dirty="0"/>
                <a:t>, </a:t>
              </a:r>
              <a:r>
                <a:rPr lang="en-US" altLang="ko-KR" sz="1000" dirty="0" err="1" smtClean="0"/>
                <a:t>sensortype</a:t>
              </a:r>
              <a:endParaRPr lang="en-US" altLang="ko-KR" sz="1000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, </a:t>
              </a:r>
              <a:r>
                <a:rPr lang="en-US" altLang="ko-KR" sz="1000" dirty="0" err="1" smtClean="0"/>
                <a:t>alertvalue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 smtClean="0"/>
                <a:t>ipaddress</a:t>
              </a:r>
              <a:endParaRPr lang="en-US" altLang="ko-KR" sz="10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9798165" y="810853"/>
              <a:ext cx="22201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strike="sngStrike" dirty="0">
                  <a:solidFill>
                    <a:srgbClr val="FF0000"/>
                  </a:solidFill>
                  <a:latin typeface="+mn-ea"/>
                </a:rPr>
                <a:t>&lt;</a:t>
              </a:r>
              <a:r>
                <a:rPr lang="en-US" altLang="ko-KR" sz="1000" strike="sngStrike" dirty="0" smtClean="0">
                  <a:solidFill>
                    <a:srgbClr val="FF0000"/>
                  </a:solidFill>
                  <a:latin typeface="+mn-ea"/>
                </a:rPr>
                <a:t>Base64 -&gt; </a:t>
              </a:r>
              <a:r>
                <a:rPr lang="en-US" altLang="ko-KR" sz="1000" strike="sngStrike" dirty="0">
                  <a:solidFill>
                    <a:srgbClr val="FF0000"/>
                  </a:solidFill>
                  <a:latin typeface="+mn-ea"/>
                </a:rPr>
                <a:t>Packet</a:t>
              </a:r>
              <a:r>
                <a:rPr lang="ko-KR" altLang="en-US" sz="1000" strike="sngStrike" dirty="0" smtClean="0">
                  <a:solidFill>
                    <a:srgbClr val="FF0000"/>
                  </a:solidFill>
                  <a:latin typeface="+mn-ea"/>
                </a:rPr>
                <a:t>암호화</a:t>
              </a:r>
              <a:r>
                <a:rPr lang="en-US" altLang="ko-KR" sz="1000" strike="sngStrike" dirty="0" smtClean="0">
                  <a:solidFill>
                    <a:srgbClr val="FF0000"/>
                  </a:solidFill>
                  <a:latin typeface="+mn-ea"/>
                </a:rPr>
                <a:t>(100~119)&gt;</a:t>
              </a:r>
              <a:endParaRPr lang="ko-KR" altLang="en-US" sz="1000" strike="sngStrike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8847543" y="4495063"/>
            <a:ext cx="222016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On/Reset : local, cloud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의 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연결을체크하여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연결된 곳에만 보낸다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7694" y="6651252"/>
            <a:ext cx="629464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Rtn : </a:t>
            </a:r>
            <a:r>
              <a:rPr lang="en-US" altLang="ko-KR" sz="1000" dirty="0" smtClean="0"/>
              <a:t>Result=01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2731" y="6461994"/>
            <a:ext cx="4093440" cy="153888"/>
            <a:chOff x="1207928" y="2726767"/>
            <a:chExt cx="4093440" cy="153888"/>
          </a:xfrm>
        </p:grpSpPr>
        <p:sp>
          <p:nvSpPr>
            <p:cNvPr id="129" name="직사각형 128"/>
            <p:cNvSpPr/>
            <p:nvPr/>
          </p:nvSpPr>
          <p:spPr>
            <a:xfrm>
              <a:off x="1925444" y="2726767"/>
              <a:ext cx="337592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ko-KR" altLang="en-US" sz="1000" dirty="0" smtClean="0">
                  <a:latin typeface="+mn-ea"/>
                </a:rPr>
                <a:t>변경된 </a:t>
              </a:r>
              <a:r>
                <a:rPr lang="en-US" altLang="ko-KR" sz="1000" dirty="0" err="1" smtClean="0">
                  <a:latin typeface="+mn-ea"/>
                </a:rPr>
                <a:t>idxClient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 smtClean="0">
                  <a:latin typeface="+mn-ea"/>
                </a:rPr>
                <a:t>Workzone-num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 err="1" smtClean="0"/>
                <a:t>serialtype</a:t>
              </a:r>
              <a:r>
                <a:rPr lang="en-US" altLang="ko-KR" sz="1000" dirty="0"/>
                <a:t>, </a:t>
              </a:r>
              <a:r>
                <a:rPr lang="en-US" altLang="ko-KR" sz="1000" dirty="0" err="1" smtClean="0"/>
                <a:t>usedno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07928" y="2726767"/>
              <a:ext cx="68448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/api/snnup/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12731" y="6301519"/>
            <a:ext cx="150522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latin typeface="+mn-ea"/>
              </a:rPr>
              <a:t>Sensor</a:t>
            </a:r>
            <a:r>
              <a:rPr lang="ko-KR" altLang="en-US" sz="1000" dirty="0">
                <a:latin typeface="+mn-ea"/>
              </a:rPr>
              <a:t>별 </a:t>
            </a:r>
            <a:r>
              <a:rPr lang="ko-KR" altLang="en-US" sz="1000" dirty="0" smtClean="0">
                <a:latin typeface="+mn-ea"/>
              </a:rPr>
              <a:t>부여번호 변경시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8841" y="6122378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Base64 -&gt; </a:t>
            </a:r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Packet</a:t>
            </a:r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strike="sngStrike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9264981" y="3999306"/>
            <a:ext cx="1833105" cy="350271"/>
            <a:chOff x="1382104" y="2726767"/>
            <a:chExt cx="1633790" cy="350271"/>
          </a:xfrm>
        </p:grpSpPr>
        <p:sp>
          <p:nvSpPr>
            <p:cNvPr id="145" name="직사각형 144"/>
            <p:cNvSpPr/>
            <p:nvPr/>
          </p:nvSpPr>
          <p:spPr>
            <a:xfrm>
              <a:off x="1925444" y="2726767"/>
              <a:ext cx="102912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ko-KR" altLang="en-US" sz="1000" dirty="0" err="1" smtClean="0">
                  <a:latin typeface="+mn-ea"/>
                </a:rPr>
                <a:t>패킷</a:t>
              </a:r>
              <a:r>
                <a:rPr lang="ko-KR" altLang="en-US" sz="1000" dirty="0" smtClean="0">
                  <a:latin typeface="+mn-ea"/>
                </a:rPr>
                <a:t> 데이터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912867" y="2923150"/>
              <a:ext cx="1103027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</a:t>
              </a:r>
              <a:r>
                <a:rPr lang="ko-KR" altLang="en-US" sz="1000" dirty="0" smtClean="0">
                  <a:latin typeface="+mn-ea"/>
                </a:rPr>
                <a:t>없음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82104" y="2726767"/>
              <a:ext cx="51937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api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ssd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cxnSp>
        <p:nvCxnSpPr>
          <p:cNvPr id="148" name="꺾인 연결선 147"/>
          <p:cNvCxnSpPr>
            <a:stCxn id="5" idx="3"/>
            <a:endCxn id="25" idx="0"/>
          </p:cNvCxnSpPr>
          <p:nvPr/>
        </p:nvCxnSpPr>
        <p:spPr>
          <a:xfrm rot="16200000" flipV="1">
            <a:off x="7203754" y="-1584417"/>
            <a:ext cx="1283161" cy="5234708"/>
          </a:xfrm>
          <a:prstGeom prst="bentConnector3">
            <a:avLst>
              <a:gd name="adj1" fmla="val 117815"/>
            </a:avLst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5878545" y="151750"/>
            <a:ext cx="3463705" cy="153888"/>
            <a:chOff x="1287218" y="2726767"/>
            <a:chExt cx="3361564" cy="153888"/>
          </a:xfrm>
        </p:grpSpPr>
        <p:sp>
          <p:nvSpPr>
            <p:cNvPr id="154" name="직사각형 153"/>
            <p:cNvSpPr/>
            <p:nvPr/>
          </p:nvSpPr>
          <p:spPr>
            <a:xfrm>
              <a:off x="1925444" y="2726767"/>
              <a:ext cx="81987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en-US" altLang="ko-KR" sz="1000" dirty="0" err="1" smtClean="0">
                  <a:latin typeface="+mn-ea"/>
                </a:rPr>
                <a:t>idxClient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033932" y="2726767"/>
              <a:ext cx="16148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Client Info, </a:t>
              </a:r>
              <a:r>
                <a:rPr lang="en-US" altLang="ko-KR" sz="1000" dirty="0" err="1"/>
                <a:t>CloudAddr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287218" y="2726767"/>
              <a:ext cx="51339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api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itro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054774" y="1644196"/>
            <a:ext cx="1763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테이블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sz="1000" dirty="0" smtClean="0">
                <a:solidFill>
                  <a:srgbClr val="FF0000"/>
                </a:solidFill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err="1" smtClean="0">
                <a:solidFill>
                  <a:srgbClr val="FF0000"/>
                </a:solidFill>
              </a:rPr>
              <a:t>cloud_webmonitoring_url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cloud_webmanage_url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843853" y="2452"/>
            <a:ext cx="228761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Base64 -&gt;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Packet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218942" y="4764416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3764" y="3730582"/>
            <a:ext cx="18051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" dirty="0" smtClean="0"/>
              <a:t> </a:t>
            </a:r>
            <a:endParaRPr lang="ko-KR" altLang="en-US" sz="3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3574390" y="4963329"/>
            <a:ext cx="4063103" cy="350271"/>
            <a:chOff x="1382104" y="2726767"/>
            <a:chExt cx="4063103" cy="350271"/>
          </a:xfrm>
        </p:grpSpPr>
        <p:sp>
          <p:nvSpPr>
            <p:cNvPr id="152" name="직사각형 151"/>
            <p:cNvSpPr/>
            <p:nvPr/>
          </p:nvSpPr>
          <p:spPr>
            <a:xfrm>
              <a:off x="1925444" y="2726767"/>
              <a:ext cx="127599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en-US" altLang="ko-KR" sz="1000" dirty="0" err="1">
                  <a:latin typeface="+mn-ea"/>
                </a:rPr>
                <a:t>idxClient</a:t>
              </a:r>
              <a:r>
                <a:rPr lang="en-US" altLang="ko-KR" sz="1000" dirty="0" smtClean="0">
                  <a:latin typeface="+mn-ea"/>
                </a:rPr>
                <a:t>, </a:t>
              </a:r>
              <a:r>
                <a:rPr lang="en-US" altLang="ko-KR" sz="1000" dirty="0">
                  <a:latin typeface="+mn-ea"/>
                </a:rPr>
                <a:t>token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934631" y="2923150"/>
              <a:ext cx="3510576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</a:t>
              </a:r>
              <a:r>
                <a:rPr lang="ko-KR" altLang="en-US" sz="1000" dirty="0" err="1" smtClean="0">
                  <a:latin typeface="+mn-ea"/>
                </a:rPr>
                <a:t>센서별</a:t>
              </a:r>
              <a:r>
                <a:rPr lang="ko-KR" altLang="en-US" sz="10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+mn-ea"/>
                </a:rPr>
                <a:t>센싱보정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 값</a:t>
              </a:r>
              <a:r>
                <a:rPr lang="en-US" altLang="ko-KR" sz="1000" dirty="0" smtClean="0">
                  <a:latin typeface="+mn-ea"/>
                </a:rPr>
                <a:t> List = </a:t>
              </a:r>
              <a:r>
                <a:rPr lang="en-US" altLang="ko-KR" sz="1000" dirty="0">
                  <a:latin typeface="+mn-ea"/>
                </a:rPr>
                <a:t>[{</a:t>
              </a:r>
              <a:r>
                <a:rPr lang="en-US" altLang="ko-KR" sz="1000" dirty="0" err="1">
                  <a:latin typeface="+mn-ea"/>
                </a:rPr>
                <a:t>equip_sn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en-US" altLang="ko-KR" sz="1000" dirty="0" smtClean="0">
                  <a:latin typeface="+mn-ea"/>
                </a:rPr>
                <a:t>revision value},…]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382104" y="2726767"/>
              <a:ext cx="49372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api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rvs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42" name="아래쪽 화살표 141"/>
          <p:cNvSpPr/>
          <p:nvPr/>
        </p:nvSpPr>
        <p:spPr>
          <a:xfrm>
            <a:off x="3642860" y="5256706"/>
            <a:ext cx="523108" cy="119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599252" y="5446566"/>
            <a:ext cx="4937172" cy="350271"/>
            <a:chOff x="1382104" y="2726767"/>
            <a:chExt cx="4937172" cy="350271"/>
          </a:xfrm>
        </p:grpSpPr>
        <p:sp>
          <p:nvSpPr>
            <p:cNvPr id="160" name="직사각형 159"/>
            <p:cNvSpPr/>
            <p:nvPr/>
          </p:nvSpPr>
          <p:spPr>
            <a:xfrm>
              <a:off x="1925444" y="2726767"/>
              <a:ext cx="439383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en-US" altLang="ko-KR" sz="1000" dirty="0" err="1">
                  <a:latin typeface="+mn-ea"/>
                </a:rPr>
                <a:t>idxClient</a:t>
              </a:r>
              <a:r>
                <a:rPr lang="en-US" altLang="ko-KR" sz="1000" smtClean="0">
                  <a:latin typeface="+mn-ea"/>
                </a:rPr>
                <a:t>, admin</a:t>
              </a:r>
              <a:r>
                <a:rPr lang="en-US" altLang="ko-KR" sz="1000" smtClean="0"/>
                <a:t>(-&gt;</a:t>
              </a:r>
              <a:r>
                <a:rPr lang="en-US" altLang="ko-KR" sz="1000" dirty="0"/>
                <a:t>Lora Gateway</a:t>
              </a:r>
              <a:r>
                <a:rPr lang="ko-KR" altLang="en-US" sz="1000" dirty="0"/>
                <a:t>에서 보내기 때문에 </a:t>
              </a:r>
              <a:r>
                <a:rPr lang="ko-KR" altLang="en-US" sz="1000" dirty="0" err="1"/>
                <a:t>아무값이나</a:t>
              </a:r>
              <a:r>
                <a:rPr lang="ko-KR" altLang="en-US" sz="1000" dirty="0"/>
                <a:t> 무관</a:t>
              </a:r>
              <a:r>
                <a:rPr lang="en-US" altLang="ko-KR" sz="1000" dirty="0"/>
                <a:t>)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934631" y="2923150"/>
              <a:ext cx="257442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</a:t>
              </a:r>
              <a:r>
                <a:rPr lang="ko-KR" altLang="en-US" sz="1000" dirty="0" err="1" smtClean="0">
                  <a:latin typeface="+mn-ea"/>
                </a:rPr>
                <a:t>센서별</a:t>
              </a:r>
              <a:r>
                <a:rPr lang="ko-KR" altLang="en-US" sz="10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</a:rPr>
                <a:t>ID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n-ea"/>
                </a:rPr>
                <a:t> 값</a:t>
              </a:r>
              <a:r>
                <a:rPr lang="en-US" altLang="ko-KR" sz="1000" dirty="0" smtClean="0">
                  <a:latin typeface="+mn-ea"/>
                </a:rPr>
                <a:t> List = </a:t>
              </a:r>
              <a:r>
                <a:rPr lang="en-US" altLang="ko-KR" sz="1000" dirty="0">
                  <a:latin typeface="+mn-ea"/>
                </a:rPr>
                <a:t>[{</a:t>
              </a:r>
              <a:r>
                <a:rPr lang="en-US" altLang="ko-KR" sz="1000" dirty="0" err="1">
                  <a:latin typeface="+mn-ea"/>
                </a:rPr>
                <a:t>equip_sn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en-US" altLang="ko-KR" sz="1000" dirty="0" err="1" smtClean="0">
                  <a:latin typeface="+mn-ea"/>
                </a:rPr>
                <a:t>idx</a:t>
              </a:r>
              <a:r>
                <a:rPr lang="en-US" altLang="ko-KR" sz="1000" dirty="0" smtClean="0">
                  <a:latin typeface="+mn-ea"/>
                </a:rPr>
                <a:t>},…]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382104" y="2726767"/>
              <a:ext cx="46326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api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slr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8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그룹 215"/>
          <p:cNvGrpSpPr/>
          <p:nvPr/>
        </p:nvGrpSpPr>
        <p:grpSpPr>
          <a:xfrm>
            <a:off x="7265616" y="4138958"/>
            <a:ext cx="803068" cy="803068"/>
            <a:chOff x="6903864" y="4463181"/>
            <a:chExt cx="803068" cy="803068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864" y="4463181"/>
              <a:ext cx="803068" cy="803068"/>
            </a:xfrm>
            <a:prstGeom prst="rect">
              <a:avLst/>
            </a:prstGeom>
          </p:spPr>
        </p:pic>
        <p:sp>
          <p:nvSpPr>
            <p:cNvPr id="214" name="TextBox 213"/>
            <p:cNvSpPr txBox="1"/>
            <p:nvPr/>
          </p:nvSpPr>
          <p:spPr>
            <a:xfrm>
              <a:off x="6916894" y="4469417"/>
              <a:ext cx="2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354364" y="4978674"/>
              <a:ext cx="34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393550" y="4469417"/>
              <a:ext cx="2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911836" y="4978358"/>
              <a:ext cx="2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시스템 구성도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마스터키 전체 흐름도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427" y="620516"/>
            <a:ext cx="4915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en-US" altLang="ko-KR" sz="1000" dirty="0" smtClean="0">
                <a:latin typeface="+mn-ea"/>
              </a:rPr>
              <a:t>wzkkb0000000011000077/tp36.3^hu56^ox20.30^ps1018 : LEN 48</a:t>
            </a:r>
            <a:endParaRPr lang="en-US" altLang="ko-KR" sz="1000" dirty="0" smtClean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6" t="26666" r="36772" b="11905"/>
          <a:stretch/>
        </p:blipFill>
        <p:spPr>
          <a:xfrm rot="5400000">
            <a:off x="7108049" y="1545789"/>
            <a:ext cx="505227" cy="693343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6988948" y="1128338"/>
            <a:ext cx="698909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센서세팅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Power ON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Reset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6834371" y="1277940"/>
            <a:ext cx="12824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cxnSp>
        <p:nvCxnSpPr>
          <p:cNvPr id="95" name="꺾인 연결선 94"/>
          <p:cNvCxnSpPr>
            <a:stCxn id="111" idx="3"/>
            <a:endCxn id="223" idx="0"/>
          </p:cNvCxnSpPr>
          <p:nvPr/>
        </p:nvCxnSpPr>
        <p:spPr>
          <a:xfrm rot="16200000" flipH="1">
            <a:off x="6629741" y="2875995"/>
            <a:ext cx="2000120" cy="5382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47" idx="1"/>
            <a:endCxn id="226" idx="3"/>
          </p:cNvCxnSpPr>
          <p:nvPr/>
        </p:nvCxnSpPr>
        <p:spPr>
          <a:xfrm rot="10800000">
            <a:off x="3289242" y="3878588"/>
            <a:ext cx="3976374" cy="661904"/>
          </a:xfrm>
          <a:prstGeom prst="bentConnector3">
            <a:avLst>
              <a:gd name="adj1" fmla="val 362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5160798" y="3977044"/>
            <a:ext cx="503343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000" dirty="0">
                <a:latin typeface="+mn-ea"/>
              </a:rPr>
              <a:t>b = </a:t>
            </a:r>
            <a:r>
              <a:rPr lang="en-US" altLang="ko-KR" sz="1000" dirty="0" smtClean="0">
                <a:latin typeface="+mn-ea"/>
              </a:rPr>
              <a:t>1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b = 2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h = 4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149759" y="4362416"/>
            <a:ext cx="3922549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③ </a:t>
            </a:r>
            <a:r>
              <a:rPr lang="ko-KR" altLang="en-US" sz="1000" dirty="0" smtClean="0">
                <a:latin typeface="+mn-ea"/>
              </a:rPr>
              <a:t>저장</a:t>
            </a:r>
            <a:r>
              <a:rPr lang="en-US" altLang="ko-KR" sz="1000" dirty="0" smtClean="0">
                <a:latin typeface="+mn-ea"/>
              </a:rPr>
              <a:t> : Sensor</a:t>
            </a:r>
            <a:r>
              <a:rPr lang="ko-KR" altLang="en-US" sz="1000" dirty="0" smtClean="0">
                <a:latin typeface="+mn-ea"/>
              </a:rPr>
              <a:t>별 부여번호</a:t>
            </a:r>
            <a:r>
              <a:rPr lang="en-US" altLang="ko-KR" sz="1000" dirty="0" smtClean="0">
                <a:latin typeface="+mn-ea"/>
              </a:rPr>
              <a:t> List = [{</a:t>
            </a:r>
            <a:r>
              <a:rPr lang="en-US" altLang="ko-KR" sz="1000" dirty="0"/>
              <a:t>serialtype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/>
              <a:t>usednos</a:t>
            </a:r>
            <a:r>
              <a:rPr lang="en-US" altLang="ko-KR" sz="1000" dirty="0" smtClean="0">
                <a:latin typeface="+mn-ea"/>
              </a:rPr>
              <a:t>,1,2,3,4…},…]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         : b = 1,2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: h = 4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&lt;</a:t>
            </a:r>
            <a:r>
              <a:rPr lang="ko-KR" altLang="en-US" sz="1000" dirty="0" err="1">
                <a:latin typeface="+mn-ea"/>
              </a:rPr>
              <a:t>동적생성</a:t>
            </a:r>
            <a:r>
              <a:rPr lang="en-US" altLang="ko-KR" sz="1000" dirty="0">
                <a:latin typeface="+mn-ea"/>
              </a:rPr>
              <a:t>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268115" y="5553215"/>
            <a:ext cx="692497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000" dirty="0">
                <a:latin typeface="+mn-ea"/>
              </a:rPr>
              <a:t>b = </a:t>
            </a:r>
            <a:r>
              <a:rPr lang="en-US" altLang="ko-KR" sz="1000" dirty="0" smtClean="0">
                <a:latin typeface="+mn-ea"/>
              </a:rPr>
              <a:t>1,2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h = 4</a:t>
            </a:r>
          </a:p>
          <a:p>
            <a:r>
              <a:rPr lang="en-US" altLang="ko-KR" sz="1000" dirty="0" smtClean="0">
                <a:latin typeface="+mn-ea"/>
              </a:rPr>
              <a:t>&lt;</a:t>
            </a:r>
            <a:r>
              <a:rPr lang="ko-KR" altLang="en-US" sz="1000" dirty="0" err="1" smtClean="0">
                <a:latin typeface="+mn-ea"/>
              </a:rPr>
              <a:t>동적생성</a:t>
            </a:r>
            <a:r>
              <a:rPr lang="en-US" altLang="ko-KR" sz="1000" dirty="0" smtClean="0">
                <a:latin typeface="+mn-ea"/>
              </a:rPr>
              <a:t>&gt;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61" name="꺾인 연결선 160"/>
          <p:cNvCxnSpPr>
            <a:stCxn id="214" idx="1"/>
            <a:endCxn id="111" idx="2"/>
          </p:cNvCxnSpPr>
          <p:nvPr/>
        </p:nvCxnSpPr>
        <p:spPr>
          <a:xfrm rot="10800000">
            <a:off x="7013992" y="1892462"/>
            <a:ext cx="264655" cy="2391233"/>
          </a:xfrm>
          <a:prstGeom prst="bentConnector3">
            <a:avLst>
              <a:gd name="adj1" fmla="val 1508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706932" y="1515783"/>
            <a:ext cx="47769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AP_SSID</a:t>
            </a:r>
            <a:endParaRPr lang="ko-KR" altLang="en-US" dirty="0"/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82" y="652593"/>
            <a:ext cx="790927" cy="678220"/>
          </a:xfrm>
          <a:prstGeom prst="rect">
            <a:avLst/>
          </a:prstGeom>
        </p:spPr>
      </p:pic>
      <p:sp>
        <p:nvSpPr>
          <p:cNvPr id="171" name="자유형 170"/>
          <p:cNvSpPr/>
          <p:nvPr/>
        </p:nvSpPr>
        <p:spPr>
          <a:xfrm>
            <a:off x="7700554" y="1066263"/>
            <a:ext cx="1212899" cy="677628"/>
          </a:xfrm>
          <a:custGeom>
            <a:avLst/>
            <a:gdLst>
              <a:gd name="connsiteX0" fmla="*/ 0 w 1553645"/>
              <a:gd name="connsiteY0" fmla="*/ 752652 h 922469"/>
              <a:gd name="connsiteX1" fmla="*/ 293915 w 1553645"/>
              <a:gd name="connsiteY1" fmla="*/ 197481 h 922469"/>
              <a:gd name="connsiteX2" fmla="*/ 1012372 w 1553645"/>
              <a:gd name="connsiteY2" fmla="*/ 1538 h 922469"/>
              <a:gd name="connsiteX3" fmla="*/ 1547949 w 1553645"/>
              <a:gd name="connsiteY3" fmla="*/ 282389 h 922469"/>
              <a:gd name="connsiteX4" fmla="*/ 1247503 w 1553645"/>
              <a:gd name="connsiteY4" fmla="*/ 648149 h 922469"/>
              <a:gd name="connsiteX5" fmla="*/ 529046 w 1553645"/>
              <a:gd name="connsiteY5" fmla="*/ 844092 h 922469"/>
              <a:gd name="connsiteX6" fmla="*/ 65315 w 1553645"/>
              <a:gd name="connsiteY6" fmla="*/ 922469 h 92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645" h="922469">
                <a:moveTo>
                  <a:pt x="0" y="752652"/>
                </a:moveTo>
                <a:cubicBezTo>
                  <a:pt x="62593" y="537659"/>
                  <a:pt x="125186" y="322667"/>
                  <a:pt x="293915" y="197481"/>
                </a:cubicBezTo>
                <a:cubicBezTo>
                  <a:pt x="462644" y="72295"/>
                  <a:pt x="803366" y="-12613"/>
                  <a:pt x="1012372" y="1538"/>
                </a:cubicBezTo>
                <a:cubicBezTo>
                  <a:pt x="1221378" y="15689"/>
                  <a:pt x="1508761" y="174620"/>
                  <a:pt x="1547949" y="282389"/>
                </a:cubicBezTo>
                <a:cubicBezTo>
                  <a:pt x="1587138" y="390157"/>
                  <a:pt x="1417320" y="554532"/>
                  <a:pt x="1247503" y="648149"/>
                </a:cubicBezTo>
                <a:cubicBezTo>
                  <a:pt x="1077686" y="741766"/>
                  <a:pt x="726077" y="798372"/>
                  <a:pt x="529046" y="844092"/>
                </a:cubicBezTo>
                <a:cubicBezTo>
                  <a:pt x="332015" y="889812"/>
                  <a:pt x="198665" y="906140"/>
                  <a:pt x="65315" y="922469"/>
                </a:cubicBezTo>
              </a:path>
            </a:pathLst>
          </a:custGeom>
          <a:noFill/>
          <a:ln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219561" y="1524054"/>
            <a:ext cx="205825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AP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정보가 </a:t>
            </a: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변경될때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마다 구해 저장한다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7486415" y="2136461"/>
            <a:ext cx="1223092" cy="428379"/>
            <a:chOff x="6802506" y="2129202"/>
            <a:chExt cx="1223092" cy="428379"/>
          </a:xfrm>
        </p:grpSpPr>
        <p:sp>
          <p:nvSpPr>
            <p:cNvPr id="167" name="직사각형 166"/>
            <p:cNvSpPr/>
            <p:nvPr/>
          </p:nvSpPr>
          <p:spPr>
            <a:xfrm>
              <a:off x="6802506" y="2129202"/>
              <a:ext cx="121828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/>
                <a:t>wzkkb00000001, </a:t>
              </a:r>
              <a:r>
                <a:rPr lang="en-US" altLang="ko-KR" sz="1000" dirty="0" err="1" smtClean="0"/>
                <a:t>lora</a:t>
              </a:r>
              <a:endParaRPr lang="ko-KR" altLang="en-US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802506" y="2259590"/>
              <a:ext cx="122309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/>
                <a:t>Wzkkb00000002, </a:t>
              </a:r>
              <a:r>
                <a:rPr lang="en-US" altLang="ko-KR" sz="1000" dirty="0" err="1" smtClean="0"/>
                <a:t>wifi</a:t>
              </a:r>
              <a:endParaRPr lang="ko-KR" altLang="en-US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802506" y="2403693"/>
              <a:ext cx="119263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/>
                <a:t>wzkkh00000004, </a:t>
              </a:r>
              <a:r>
                <a:rPr lang="en-US" altLang="ko-KR" sz="1000" dirty="0" err="1" smtClean="0"/>
                <a:t>wifi</a:t>
              </a:r>
              <a:endParaRPr lang="ko-KR" altLang="en-US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7393550" y="2949650"/>
            <a:ext cx="2103140" cy="435414"/>
            <a:chOff x="7349535" y="2715803"/>
            <a:chExt cx="2103140" cy="435414"/>
          </a:xfrm>
        </p:grpSpPr>
        <p:sp>
          <p:nvSpPr>
            <p:cNvPr id="145" name="직사각형 144"/>
            <p:cNvSpPr/>
            <p:nvPr/>
          </p:nvSpPr>
          <p:spPr>
            <a:xfrm>
              <a:off x="7349535" y="2715803"/>
              <a:ext cx="210314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② serial no : </a:t>
              </a:r>
              <a:r>
                <a:rPr lang="en-US" altLang="ko-KR" sz="1000" dirty="0" smtClean="0"/>
                <a:t>wzkkb00000001, </a:t>
              </a:r>
              <a:r>
                <a:rPr lang="en-US" altLang="ko-KR" sz="1000" dirty="0" err="1" smtClean="0"/>
                <a:t>lora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endParaRPr lang="ko-KR" altLang="en-US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349535" y="2859313"/>
              <a:ext cx="198772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               : </a:t>
              </a:r>
              <a:r>
                <a:rPr lang="en-US" altLang="ko-KR" sz="1000" dirty="0" smtClean="0"/>
                <a:t>wzkkb00000002, </a:t>
              </a:r>
              <a:r>
                <a:rPr lang="en-US" altLang="ko-KR" sz="1000" dirty="0" err="1" smtClean="0"/>
                <a:t>wifi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7349535" y="2997329"/>
              <a:ext cx="198451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               : </a:t>
              </a:r>
              <a:r>
                <a:rPr lang="en-US" altLang="ko-KR" sz="1000" dirty="0" smtClean="0"/>
                <a:t>wzkkh00000004, </a:t>
              </a:r>
              <a:r>
                <a:rPr lang="en-US" altLang="ko-KR" sz="1000" dirty="0" err="1" smtClean="0"/>
                <a:t>wifi</a:t>
              </a:r>
              <a:endParaRPr lang="ko-KR" altLang="en-US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272153" y="1189805"/>
            <a:ext cx="1984283" cy="762397"/>
            <a:chOff x="4820538" y="235761"/>
            <a:chExt cx="1984283" cy="82304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4820538" y="235761"/>
              <a:ext cx="1984283" cy="823042"/>
              <a:chOff x="4863076" y="2622960"/>
              <a:chExt cx="2646460" cy="1097701"/>
            </a:xfrm>
          </p:grpSpPr>
          <p:sp>
            <p:nvSpPr>
              <p:cNvPr id="179" name="구름 178"/>
              <p:cNvSpPr/>
              <p:nvPr/>
            </p:nvSpPr>
            <p:spPr>
              <a:xfrm>
                <a:off x="4863076" y="2622960"/>
                <a:ext cx="2646460" cy="109770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184745" y="2676160"/>
                <a:ext cx="2101749" cy="3362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FFFF00"/>
                    </a:solidFill>
                    <a:latin typeface="+mn-ea"/>
                  </a:rPr>
                  <a:t>Clouc Web </a:t>
                </a:r>
                <a:r>
                  <a:rPr lang="ko-KR" altLang="en-US" sz="1600" b="1" dirty="0" smtClean="0">
                    <a:solidFill>
                      <a:srgbClr val="FFFF00"/>
                    </a:solidFill>
                    <a:latin typeface="+mn-ea"/>
                  </a:rPr>
                  <a:t>서버</a:t>
                </a:r>
                <a:endParaRPr lang="en-US" altLang="ko-KR" sz="1600" b="1" dirty="0" smtClean="0">
                  <a:solidFill>
                    <a:srgbClr val="FFFF00"/>
                  </a:solidFill>
                  <a:latin typeface="+mn-ea"/>
                </a:endParaRPr>
              </a:p>
            </p:txBody>
          </p:sp>
          <p:pic>
            <p:nvPicPr>
              <p:cNvPr id="181" name="그림 1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2670" y="3012434"/>
                <a:ext cx="551710" cy="590239"/>
              </a:xfrm>
              <a:prstGeom prst="rect">
                <a:avLst/>
              </a:prstGeom>
            </p:spPr>
          </p:pic>
        </p:grpSp>
        <p:sp>
          <p:nvSpPr>
            <p:cNvPr id="178" name="순서도: 자기 디스크 177"/>
            <p:cNvSpPr/>
            <p:nvPr/>
          </p:nvSpPr>
          <p:spPr>
            <a:xfrm>
              <a:off x="5673583" y="541591"/>
              <a:ext cx="754074" cy="320419"/>
            </a:xfrm>
            <a:prstGeom prst="flowChartMagneticDisk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wzmsdb</a:t>
              </a:r>
              <a:endParaRPr lang="ko-KR" altLang="en-US" sz="1200" dirty="0"/>
            </a:p>
          </p:txBody>
        </p:sp>
      </p:grpSp>
      <p:cxnSp>
        <p:nvCxnSpPr>
          <p:cNvPr id="183" name="꺾인 연결선 182"/>
          <p:cNvCxnSpPr>
            <a:stCxn id="56" idx="1"/>
            <a:endCxn id="179" idx="1"/>
          </p:cNvCxnSpPr>
          <p:nvPr/>
        </p:nvCxnSpPr>
        <p:spPr>
          <a:xfrm rot="10800000" flipH="1">
            <a:off x="1171099" y="1951391"/>
            <a:ext cx="93196" cy="2530198"/>
          </a:xfrm>
          <a:prstGeom prst="bentConnector4">
            <a:avLst>
              <a:gd name="adj1" fmla="val -245289"/>
              <a:gd name="adj2" fmla="val 68862"/>
            </a:avLst>
          </a:prstGeom>
          <a:ln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그림 1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61" y="355144"/>
            <a:ext cx="790927" cy="678220"/>
          </a:xfrm>
          <a:prstGeom prst="rect">
            <a:avLst/>
          </a:prstGeom>
        </p:spPr>
      </p:pic>
      <p:grpSp>
        <p:nvGrpSpPr>
          <p:cNvPr id="229" name="그룹 228"/>
          <p:cNvGrpSpPr/>
          <p:nvPr/>
        </p:nvGrpSpPr>
        <p:grpSpPr>
          <a:xfrm>
            <a:off x="1166908" y="3526299"/>
            <a:ext cx="2130701" cy="1938544"/>
            <a:chOff x="1166908" y="3853851"/>
            <a:chExt cx="2130701" cy="1938544"/>
          </a:xfrm>
        </p:grpSpPr>
        <p:grpSp>
          <p:nvGrpSpPr>
            <p:cNvPr id="80" name="그룹 79"/>
            <p:cNvGrpSpPr/>
            <p:nvPr/>
          </p:nvGrpSpPr>
          <p:grpSpPr>
            <a:xfrm>
              <a:off x="1171099" y="3853851"/>
              <a:ext cx="2126510" cy="1938544"/>
              <a:chOff x="283587" y="2986753"/>
              <a:chExt cx="2126510" cy="1938544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283587" y="2986753"/>
                <a:ext cx="2126510" cy="1938544"/>
                <a:chOff x="3893956" y="2986061"/>
                <a:chExt cx="3062144" cy="2212456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3893956" y="2986061"/>
                  <a:ext cx="3062144" cy="2212456"/>
                  <a:chOff x="7627627" y="3309257"/>
                  <a:chExt cx="3062144" cy="1027190"/>
                </a:xfrm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7627627" y="3309257"/>
                    <a:ext cx="3062144" cy="10123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altLang="ko-KR" sz="1100" dirty="0" smtClean="0"/>
                      <a:t>WZMS Masterkey App v.2.0</a:t>
                    </a:r>
                    <a:endParaRPr lang="ko-KR" altLang="en-US" sz="1100" dirty="0"/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7627627" y="3416582"/>
                    <a:ext cx="3062144" cy="9198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4052223" y="3327713"/>
                  <a:ext cx="683062" cy="21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dirty="0" smtClean="0"/>
                    <a:t>회사명</a:t>
                  </a:r>
                  <a:endParaRPr lang="ko-KR" altLang="en-US" sz="6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4584784" y="3326670"/>
                  <a:ext cx="1119330" cy="19781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우리건설</a:t>
                  </a:r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5822762" y="3341503"/>
                  <a:ext cx="677181" cy="1718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/>
                    <a:t>AaZ1</a:t>
                  </a:r>
                  <a:endParaRPr lang="ko-KR" altLang="en-US" sz="9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52223" y="3607971"/>
                  <a:ext cx="683062" cy="21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dirty="0" smtClean="0"/>
                    <a:t>작업장</a:t>
                  </a:r>
                  <a:endParaRPr lang="ko-KR" altLang="en-US" sz="600" dirty="0"/>
                </a:p>
              </p:txBody>
            </p:sp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865" t="31072" r="35217" b="62320"/>
                <a:stretch/>
              </p:blipFill>
              <p:spPr>
                <a:xfrm>
                  <a:off x="4584784" y="3625340"/>
                  <a:ext cx="1137701" cy="182082"/>
                </a:xfrm>
                <a:prstGeom prst="rect">
                  <a:avLst/>
                </a:prstGeom>
              </p:spPr>
            </p:pic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85713" y="3625340"/>
                  <a:ext cx="885830" cy="196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동기화</a:t>
                  </a:r>
                  <a:endParaRPr lang="ko-KR" alt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82" t="13707" r="25189" b="5598"/>
                <a:stretch/>
              </p:blipFill>
              <p:spPr>
                <a:xfrm>
                  <a:off x="3959372" y="3878854"/>
                  <a:ext cx="2953058" cy="1276770"/>
                </a:xfrm>
                <a:prstGeom prst="rect">
                  <a:avLst/>
                </a:prstGeom>
              </p:spPr>
            </p:pic>
          </p:grpSp>
          <p:sp>
            <p:nvSpPr>
              <p:cNvPr id="109" name="직사각형 108"/>
              <p:cNvSpPr/>
              <p:nvPr/>
            </p:nvSpPr>
            <p:spPr>
              <a:xfrm>
                <a:off x="468727" y="3989291"/>
                <a:ext cx="1667824" cy="76944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sz="1000" dirty="0" smtClean="0">
                    <a:latin typeface="+mn-ea"/>
                  </a:rPr>
                  <a:t>- </a:t>
                </a:r>
                <a:r>
                  <a:rPr lang="en-US" altLang="ko-KR" sz="1000" dirty="0">
                    <a:latin typeface="+mn-ea"/>
                  </a:rPr>
                  <a:t>Workzone </a:t>
                </a:r>
                <a:r>
                  <a:rPr lang="en-US" altLang="ko-KR" sz="1000" dirty="0" smtClean="0">
                    <a:latin typeface="+mn-ea"/>
                  </a:rPr>
                  <a:t>list (</a:t>
                </a:r>
                <a:r>
                  <a:rPr lang="ko-KR" altLang="en-US" sz="1000" dirty="0" smtClean="0">
                    <a:latin typeface="+mn-ea"/>
                  </a:rPr>
                  <a:t>진행중만</a:t>
                </a:r>
                <a:r>
                  <a:rPr lang="en-US" altLang="ko-KR" sz="1000" dirty="0" smtClean="0">
                    <a:latin typeface="+mn-ea"/>
                  </a:rPr>
                  <a:t>)</a:t>
                </a:r>
                <a:br>
                  <a:rPr lang="en-US" altLang="ko-KR" sz="1000" dirty="0" smtClean="0">
                    <a:latin typeface="+mn-ea"/>
                  </a:rPr>
                </a:br>
                <a:r>
                  <a:rPr lang="en-US" altLang="ko-KR" sz="1000" dirty="0" smtClean="0">
                    <a:latin typeface="+mn-ea"/>
                  </a:rPr>
                  <a:t>- APList</a:t>
                </a:r>
              </a:p>
              <a:p>
                <a:r>
                  <a:rPr lang="en-US" altLang="ko-KR" sz="1000" dirty="0" smtClean="0">
                    <a:latin typeface="+mn-ea"/>
                  </a:rPr>
                  <a:t>- </a:t>
                </a:r>
                <a:r>
                  <a:rPr lang="ko-KR" altLang="en-US" sz="1000" dirty="0" err="1" smtClean="0">
                    <a:latin typeface="+mn-ea"/>
                  </a:rPr>
                  <a:t>센서별</a:t>
                </a:r>
                <a:r>
                  <a:rPr lang="ko-KR" altLang="en-US" sz="1000" b="1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000" b="1" dirty="0" err="1">
                    <a:solidFill>
                      <a:srgbClr val="FF0000"/>
                    </a:solidFill>
                    <a:latin typeface="+mn-ea"/>
                  </a:rPr>
                  <a:t>센싱보정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</a:rPr>
                  <a:t> 값</a:t>
                </a:r>
                <a:r>
                  <a:rPr lang="en-US" altLang="ko-KR" sz="1000" dirty="0">
                    <a:latin typeface="+mn-ea"/>
                  </a:rPr>
                  <a:t> List </a:t>
                </a:r>
                <a:endParaRPr lang="en-US" altLang="ko-KR" sz="1000" dirty="0" smtClean="0">
                  <a:latin typeface="+mn-ea"/>
                </a:endParaRPr>
              </a:p>
              <a:p>
                <a:r>
                  <a:rPr lang="en-US" altLang="ko-KR" sz="1000" dirty="0" smtClean="0">
                    <a:latin typeface="+mn-ea"/>
                  </a:rPr>
                  <a:t>- </a:t>
                </a:r>
                <a:r>
                  <a:rPr lang="ko-KR" altLang="en-US" sz="1000" dirty="0" err="1" smtClean="0">
                    <a:latin typeface="+mn-ea"/>
                  </a:rPr>
                  <a:t>센서별</a:t>
                </a:r>
                <a:r>
                  <a:rPr lang="ko-KR" altLang="en-US" sz="1000" dirty="0" smtClean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ID List</a:t>
                </a:r>
                <a:br>
                  <a:rPr lang="en-US" altLang="ko-KR" sz="1000" dirty="0" smtClean="0">
                    <a:latin typeface="+mn-ea"/>
                  </a:rPr>
                </a:br>
                <a:r>
                  <a:rPr lang="en-US" altLang="ko-KR" sz="1000" dirty="0" smtClean="0">
                    <a:latin typeface="+mn-ea"/>
                  </a:rPr>
                  <a:t>- </a:t>
                </a:r>
                <a:r>
                  <a:rPr lang="en-US" altLang="ko-KR" sz="1000" dirty="0">
                    <a:latin typeface="+mn-ea"/>
                  </a:rPr>
                  <a:t>System Info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3001967" y="4067640"/>
              <a:ext cx="2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01967" y="5502965"/>
              <a:ext cx="2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166908" y="4067640"/>
              <a:ext cx="2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5535" y="2243676"/>
            <a:ext cx="3019636" cy="780612"/>
            <a:chOff x="475535" y="2243676"/>
            <a:chExt cx="3019636" cy="780612"/>
          </a:xfrm>
        </p:grpSpPr>
        <p:grpSp>
          <p:nvGrpSpPr>
            <p:cNvPr id="192" name="그룹 191"/>
            <p:cNvGrpSpPr/>
            <p:nvPr/>
          </p:nvGrpSpPr>
          <p:grpSpPr>
            <a:xfrm>
              <a:off x="475535" y="2243676"/>
              <a:ext cx="3019636" cy="780612"/>
              <a:chOff x="475535" y="3055627"/>
              <a:chExt cx="3019636" cy="780612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475535" y="3055627"/>
                <a:ext cx="503343" cy="46166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⑥ </a:t>
                </a:r>
                <a:r>
                  <a:rPr lang="en-US" altLang="ko-KR" sz="1000" dirty="0">
                    <a:latin typeface="+mn-ea"/>
                  </a:rPr>
                  <a:t>b = </a:t>
                </a:r>
                <a:r>
                  <a:rPr lang="en-US" altLang="ko-KR" sz="1000" dirty="0" smtClean="0">
                    <a:latin typeface="+mn-ea"/>
                  </a:rPr>
                  <a:t>1</a:t>
                </a:r>
              </a:p>
              <a:p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   b = 2</a:t>
                </a:r>
                <a:endParaRPr lang="en-US" altLang="ko-KR" sz="1000" dirty="0">
                  <a:latin typeface="+mn-ea"/>
                </a:endParaRPr>
              </a:p>
              <a:p>
                <a:r>
                  <a:rPr lang="en-US" altLang="ko-KR" sz="1000" dirty="0">
                    <a:latin typeface="+mn-ea"/>
                  </a:rPr>
                  <a:t>    h = 4</a:t>
                </a: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988636" y="3682351"/>
                <a:ext cx="2506535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⑦ </a:t>
                </a:r>
                <a:r>
                  <a:rPr lang="en-US" altLang="ko-KR" sz="1000" dirty="0" err="1">
                    <a:latin typeface="+mn-ea"/>
                  </a:rPr>
                  <a:t>Rtn</a:t>
                </a:r>
                <a:r>
                  <a:rPr lang="en-US" altLang="ko-KR" sz="1000" dirty="0">
                    <a:latin typeface="+mn-ea"/>
                  </a:rPr>
                  <a:t> : </a:t>
                </a:r>
                <a:r>
                  <a:rPr lang="en-US" altLang="ko-KR" sz="1000" dirty="0" smtClean="0"/>
                  <a:t>Result=01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028197" y="2257125"/>
              <a:ext cx="243496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http://192.168.0.9:80/api/snnup/1^1^b^1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028197" y="2549054"/>
              <a:ext cx="2431756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http://192.168.0.9:80/api/snnup/1^1^h^4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1262122" y="160463"/>
            <a:ext cx="67005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2019-06-10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아래쪽 화살표 69"/>
          <p:cNvSpPr/>
          <p:nvPr/>
        </p:nvSpPr>
        <p:spPr>
          <a:xfrm rot="5400000">
            <a:off x="4411225" y="88516"/>
            <a:ext cx="486869" cy="3419133"/>
          </a:xfrm>
          <a:prstGeom prst="downArrow">
            <a:avLst>
              <a:gd name="adj1" fmla="val 424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3230704" y="1725691"/>
            <a:ext cx="64120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센싱데이터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949724" y="1510553"/>
            <a:ext cx="1833105" cy="350271"/>
            <a:chOff x="1382104" y="2726767"/>
            <a:chExt cx="1633790" cy="350271"/>
          </a:xfrm>
        </p:grpSpPr>
        <p:sp>
          <p:nvSpPr>
            <p:cNvPr id="74" name="직사각형 73"/>
            <p:cNvSpPr/>
            <p:nvPr/>
          </p:nvSpPr>
          <p:spPr>
            <a:xfrm>
              <a:off x="1925444" y="2726767"/>
              <a:ext cx="102912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Req : </a:t>
              </a:r>
              <a:r>
                <a:rPr lang="ko-KR" altLang="en-US" sz="1000" dirty="0" err="1" smtClean="0">
                  <a:latin typeface="+mn-ea"/>
                </a:rPr>
                <a:t>패킷</a:t>
              </a:r>
              <a:r>
                <a:rPr lang="ko-KR" altLang="en-US" sz="1000" dirty="0" smtClean="0">
                  <a:latin typeface="+mn-ea"/>
                </a:rPr>
                <a:t> 데이터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912867" y="2923150"/>
              <a:ext cx="1103027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Rtn : </a:t>
              </a:r>
              <a:r>
                <a:rPr lang="ko-KR" altLang="en-US" sz="1000" dirty="0" smtClean="0">
                  <a:latin typeface="+mn-ea"/>
                </a:rPr>
                <a:t>없음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382104" y="2726767"/>
              <a:ext cx="48147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api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sz="1000" dirty="0" err="1" smtClean="0">
                  <a:solidFill>
                    <a:srgbClr val="FF0000"/>
                  </a:solidFill>
                  <a:latin typeface="+mn-ea"/>
                </a:rPr>
                <a:t>sbd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2810386" y="6363290"/>
            <a:ext cx="4748095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>
                <a:latin typeface="+mn-ea"/>
              </a:rPr>
              <a:t>APList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=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STX(2) + </a:t>
            </a:r>
            <a:r>
              <a:rPr lang="en-US" altLang="ko-KR" sz="900" dirty="0" smtClean="0">
                <a:latin typeface="+mn-ea"/>
              </a:rPr>
              <a:t>APL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 + ENQ(5) + </a:t>
            </a:r>
            <a:r>
              <a:rPr lang="en-US" altLang="ko-KR" sz="900" dirty="0">
                <a:latin typeface="+mn-ea"/>
              </a:rPr>
              <a:t>{“</a:t>
            </a:r>
            <a:r>
              <a:rPr lang="en-US" altLang="ko-KR" sz="900" dirty="0" smtClean="0">
                <a:latin typeface="+mn-ea"/>
              </a:rPr>
              <a:t>Column</a:t>
            </a:r>
            <a:r>
              <a:rPr lang="ko-KR" altLang="en-US" sz="900" dirty="0" smtClean="0">
                <a:latin typeface="+mn-ea"/>
              </a:rPr>
              <a:t>명</a:t>
            </a:r>
            <a:r>
              <a:rPr lang="en-US" altLang="ko-KR" sz="900" dirty="0" smtClean="0">
                <a:latin typeface="+mn-ea"/>
              </a:rPr>
              <a:t>‘s(US(1F)) + Column</a:t>
            </a:r>
            <a:r>
              <a:rPr lang="ko-KR" altLang="en-US" sz="900" dirty="0" smtClean="0">
                <a:latin typeface="+mn-ea"/>
              </a:rPr>
              <a:t>값</a:t>
            </a:r>
            <a:r>
              <a:rPr lang="en-US" altLang="ko-KR" sz="900" dirty="0">
                <a:latin typeface="+mn-ea"/>
              </a:rPr>
              <a:t> ‘s(US(1F</a:t>
            </a:r>
            <a:r>
              <a:rPr lang="en-US" altLang="ko-KR" sz="900" dirty="0" smtClean="0">
                <a:latin typeface="+mn-ea"/>
              </a:rPr>
              <a:t>))”}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 ETX(3)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2359" y="6513197"/>
            <a:ext cx="120439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>
                <a:latin typeface="+mn-ea"/>
              </a:rPr>
              <a:t>System Info </a:t>
            </a:r>
            <a:r>
              <a:rPr lang="en-US" altLang="ko-KR" sz="900" dirty="0" smtClean="0">
                <a:latin typeface="+mn-ea"/>
              </a:rPr>
              <a:t> =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STX(2) + </a:t>
            </a:r>
            <a:r>
              <a:rPr lang="en-US" altLang="ko-KR" sz="900" dirty="0" smtClean="0">
                <a:latin typeface="+mn-ea"/>
              </a:rPr>
              <a:t>SYS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 + ENQ(5) + </a:t>
            </a:r>
            <a:r>
              <a:rPr lang="en-US" altLang="ko-KR" sz="900" dirty="0" smtClean="0">
                <a:latin typeface="+mn-ea"/>
              </a:rPr>
              <a:t>{“</a:t>
            </a:r>
            <a:r>
              <a:rPr lang="en-US" altLang="ko-KR" sz="900" dirty="0" err="1"/>
              <a:t>SystemNameInit</a:t>
            </a:r>
            <a:r>
              <a:rPr lang="en-US" altLang="ko-KR" sz="900" dirty="0" smtClean="0">
                <a:latin typeface="+mn-ea"/>
              </a:rPr>
              <a:t>” : “</a:t>
            </a:r>
            <a:r>
              <a:rPr lang="da-DK" altLang="ko-KR" sz="900" b="1" dirty="0" smtClean="0">
                <a:latin typeface="+mn-ea"/>
              </a:rPr>
              <a:t>wzkk</a:t>
            </a:r>
            <a:r>
              <a:rPr lang="en-US" altLang="ko-KR" sz="900" dirty="0" smtClean="0">
                <a:latin typeface="+mn-ea"/>
              </a:rPr>
              <a:t>”, </a:t>
            </a:r>
            <a:r>
              <a:rPr lang="da-DK" altLang="ko-KR" sz="900" dirty="0" smtClean="0">
                <a:latin typeface="+mn-ea"/>
              </a:rPr>
              <a:t>”</a:t>
            </a:r>
            <a:r>
              <a:rPr lang="en-US" altLang="ko-KR" sz="900" dirty="0" err="1" smtClean="0"/>
              <a:t>CloudAddr</a:t>
            </a:r>
            <a:r>
              <a:rPr lang="da-DK" altLang="ko-KR" sz="900" dirty="0" smtClean="0">
                <a:latin typeface="+mn-ea"/>
              </a:rPr>
              <a:t>”: ”http</a:t>
            </a:r>
            <a:r>
              <a:rPr lang="da-DK" altLang="ko-KR" sz="900" dirty="0">
                <a:latin typeface="+mn-ea"/>
              </a:rPr>
              <a:t>://</a:t>
            </a:r>
            <a:r>
              <a:rPr lang="da-DK" altLang="ko-KR" sz="900" dirty="0" smtClean="0">
                <a:latin typeface="+mn-ea"/>
              </a:rPr>
              <a:t>localhost:2013/api/</a:t>
            </a:r>
            <a:r>
              <a:rPr lang="da-DK" altLang="ko-KR" sz="900" b="1" dirty="0" smtClean="0">
                <a:solidFill>
                  <a:srgbClr val="FF0000"/>
                </a:solidFill>
                <a:latin typeface="+mn-ea"/>
              </a:rPr>
              <a:t>ssd/</a:t>
            </a:r>
            <a:r>
              <a:rPr lang="en-US" altLang="ko-KR" sz="900" dirty="0" smtClean="0">
                <a:latin typeface="+mn-ea"/>
              </a:rPr>
              <a:t>”, “</a:t>
            </a:r>
            <a:r>
              <a:rPr lang="en-US" altLang="ko-KR" sz="900" dirty="0" err="1" smtClean="0">
                <a:latin typeface="+mn-ea"/>
              </a:rPr>
              <a:t>PCIPAddr</a:t>
            </a:r>
            <a:r>
              <a:rPr lang="en-US" altLang="ko-KR" sz="900" dirty="0" smtClean="0">
                <a:latin typeface="+mn-ea"/>
              </a:rPr>
              <a:t>”: “</a:t>
            </a:r>
            <a:r>
              <a:rPr lang="da-DK" altLang="ko-KR" sz="900" dirty="0" smtClean="0">
                <a:latin typeface="+mn-ea"/>
              </a:rPr>
              <a:t>192.168.0.9”</a:t>
            </a:r>
          </a:p>
          <a:p>
            <a:r>
              <a:rPr lang="da-DK" altLang="ko-KR" sz="900" dirty="0">
                <a:latin typeface="+mn-ea"/>
              </a:rPr>
              <a:t> </a:t>
            </a:r>
            <a:r>
              <a:rPr lang="da-DK" altLang="ko-KR" sz="900" dirty="0" smtClean="0">
                <a:latin typeface="+mn-ea"/>
              </a:rPr>
              <a:t>                                                        , ”PCPort”: ”2013”, ”</a:t>
            </a:r>
            <a:r>
              <a:rPr lang="en-US" altLang="ko-KR" sz="900" dirty="0" err="1" smtClean="0"/>
              <a:t>SensingTerm</a:t>
            </a:r>
            <a:r>
              <a:rPr lang="da-DK" altLang="ko-KR" sz="900" dirty="0" smtClean="0">
                <a:latin typeface="+mn-ea"/>
              </a:rPr>
              <a:t>” : ”1</a:t>
            </a:r>
            <a:r>
              <a:rPr lang="da-DK" altLang="ko-KR" sz="900" dirty="0">
                <a:latin typeface="+mn-ea"/>
              </a:rPr>
              <a:t>” , </a:t>
            </a:r>
            <a:r>
              <a:rPr lang="da-DK" altLang="ko-KR" sz="900" strike="sngStrike" dirty="0">
                <a:latin typeface="+mn-ea"/>
              </a:rPr>
              <a:t>”basic_LoraWifiType”:”wifi</a:t>
            </a:r>
            <a:r>
              <a:rPr lang="da-DK" altLang="ko-KR" sz="900" strike="sngStrike" dirty="0" smtClean="0">
                <a:latin typeface="+mn-ea"/>
              </a:rPr>
              <a:t>”,</a:t>
            </a:r>
            <a:r>
              <a:rPr lang="da-DK" altLang="ko-KR" sz="900" dirty="0" smtClean="0">
                <a:latin typeface="+mn-ea"/>
              </a:rPr>
              <a:t>"GiveupCoun</a:t>
            </a:r>
            <a:r>
              <a:rPr lang="en-US" altLang="ko-KR" sz="900" dirty="0">
                <a:latin typeface="+mn-ea"/>
              </a:rPr>
              <a:t>tS":"2","GiveupCountC":"2","RetryCountS":"9","RetryCountC":"9</a:t>
            </a:r>
            <a:r>
              <a:rPr lang="en-US" altLang="ko-KR" sz="900" dirty="0" smtClean="0">
                <a:latin typeface="+mn-ea"/>
              </a:rPr>
              <a:t>“</a:t>
            </a:r>
            <a:r>
              <a:rPr lang="da-DK" altLang="ko-KR" sz="900" dirty="0" smtClean="0">
                <a:latin typeface="+mn-ea"/>
              </a:rPr>
              <a:t>} +</a:t>
            </a:r>
            <a:r>
              <a:rPr lang="da-DK" altLang="ko-KR" sz="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ETX(3)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31564" y="3584481"/>
            <a:ext cx="331340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latin typeface="+mn-ea"/>
              </a:rPr>
              <a:t>Sensor</a:t>
            </a:r>
            <a:r>
              <a:rPr lang="ko-KR" altLang="en-US" sz="900" dirty="0">
                <a:latin typeface="+mn-ea"/>
              </a:rPr>
              <a:t>별 </a:t>
            </a:r>
            <a:r>
              <a:rPr lang="ko-KR" altLang="en-US" sz="900" dirty="0" smtClean="0">
                <a:latin typeface="+mn-ea"/>
              </a:rPr>
              <a:t>부여번호</a:t>
            </a:r>
            <a:r>
              <a:rPr lang="en-US" altLang="ko-KR" sz="900" dirty="0" smtClean="0">
                <a:latin typeface="+mn-ea"/>
              </a:rPr>
              <a:t>(SUN)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= </a:t>
            </a:r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900" dirty="0" err="1" smtClean="0">
                <a:latin typeface="+mn-ea"/>
              </a:rPr>
              <a:t>SUN</a:t>
            </a:r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900" dirty="0" err="1" smtClean="0">
                <a:latin typeface="+mn-ea"/>
              </a:rPr>
              <a:t>b</a:t>
            </a:r>
            <a:r>
              <a:rPr lang="en-US" altLang="ko-KR" sz="900" dirty="0" err="1" smtClean="0"/>
              <a:t>+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US</a:t>
            </a:r>
            <a:r>
              <a:rPr lang="en-US" altLang="ko-KR" sz="900" dirty="0" smtClean="0">
                <a:solidFill>
                  <a:srgbClr val="FF0000"/>
                </a:solidFill>
              </a:rPr>
              <a:t>(1F)</a:t>
            </a:r>
            <a:r>
              <a:rPr lang="en-US" altLang="ko-KR" sz="900" dirty="0" smtClean="0"/>
              <a:t>+</a:t>
            </a:r>
            <a:r>
              <a:rPr lang="en-US" altLang="ko-KR" sz="900" dirty="0" smtClean="0">
                <a:latin typeface="+mn-ea"/>
              </a:rPr>
              <a:t>1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+ETX</a:t>
            </a:r>
          </a:p>
          <a:p>
            <a:r>
              <a:rPr lang="en-US" altLang="ko-KR" sz="900" dirty="0" smtClean="0">
                <a:latin typeface="+mn-ea"/>
              </a:rPr>
              <a:t>           Return </a:t>
            </a:r>
            <a:r>
              <a:rPr lang="en-US" altLang="ko-KR" sz="900" dirty="0">
                <a:latin typeface="+mn-ea"/>
              </a:rPr>
              <a:t>=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900" dirty="0" smtClean="0">
                <a:latin typeface="+mn-ea"/>
              </a:rPr>
              <a:t>RTN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900" dirty="0" smtClean="0">
                <a:latin typeface="+mn-ea"/>
              </a:rPr>
              <a:t>SUN</a:t>
            </a:r>
            <a:r>
              <a:rPr lang="en-US" altLang="ko-KR" sz="900" dirty="0" smtClean="0">
                <a:solidFill>
                  <a:srgbClr val="FF0000"/>
                </a:solidFill>
              </a:rPr>
              <a:t>+US(1F</a:t>
            </a:r>
            <a:r>
              <a:rPr lang="en-US" altLang="ko-KR" sz="900" dirty="0">
                <a:solidFill>
                  <a:srgbClr val="FF0000"/>
                </a:solidFill>
              </a:rPr>
              <a:t>)+</a:t>
            </a:r>
            <a:r>
              <a:rPr lang="en-US" altLang="ko-KR" sz="900" dirty="0" smtClean="0">
                <a:latin typeface="+mn-ea"/>
              </a:rPr>
              <a:t>01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stCxn id="56" idx="3"/>
            <a:endCxn id="224" idx="1"/>
          </p:cNvCxnSpPr>
          <p:nvPr/>
        </p:nvCxnSpPr>
        <p:spPr>
          <a:xfrm>
            <a:off x="3297609" y="4481589"/>
            <a:ext cx="3975979" cy="3110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3390062" y="4563328"/>
            <a:ext cx="372217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마스터키 연결체크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(ALV)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900" dirty="0" err="1" smtClean="0">
                <a:latin typeface="+mn-ea"/>
              </a:rPr>
              <a:t>ALV</a:t>
            </a:r>
            <a:r>
              <a:rPr lang="en-US" altLang="ko-KR" sz="900" dirty="0" err="1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masterkey</a:t>
            </a:r>
            <a:r>
              <a:rPr lang="en-US" altLang="ko-KR" sz="900" dirty="0" err="1">
                <a:solidFill>
                  <a:srgbClr val="FF0000"/>
                </a:solidFill>
              </a:rPr>
              <a:t>+US</a:t>
            </a:r>
            <a:r>
              <a:rPr lang="en-US" altLang="ko-KR" sz="900" dirty="0">
                <a:solidFill>
                  <a:srgbClr val="FF0000"/>
                </a:solidFill>
              </a:rPr>
              <a:t>(1F)+</a:t>
            </a:r>
            <a:r>
              <a:rPr lang="en-US" altLang="ko-KR" sz="900" dirty="0" smtClean="0">
                <a:latin typeface="+mn-ea"/>
              </a:rPr>
              <a:t>01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    Return </a:t>
            </a:r>
            <a:r>
              <a:rPr lang="en-US" altLang="ko-KR" sz="900" dirty="0">
                <a:latin typeface="+mn-ea"/>
              </a:rPr>
              <a:t>=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900" dirty="0" smtClean="0">
                <a:latin typeface="+mn-ea"/>
              </a:rPr>
              <a:t>RTN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900" dirty="0" smtClean="0">
                <a:latin typeface="+mn-ea"/>
              </a:rPr>
              <a:t>ALV</a:t>
            </a:r>
            <a:r>
              <a:rPr lang="en-US" altLang="ko-KR" sz="900" dirty="0" smtClean="0">
                <a:solidFill>
                  <a:srgbClr val="FF0000"/>
                </a:solidFill>
              </a:rPr>
              <a:t>+US(1F)+</a:t>
            </a:r>
            <a:r>
              <a:rPr lang="en-US" altLang="ko-KR" sz="900" dirty="0" smtClean="0">
                <a:latin typeface="+mn-ea"/>
              </a:rPr>
              <a:t>01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86161" y="6212138"/>
            <a:ext cx="338233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Return =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STX(2) + </a:t>
            </a:r>
            <a:r>
              <a:rPr lang="en-US" altLang="ko-KR" sz="900" dirty="0" smtClean="0">
                <a:latin typeface="+mn-ea"/>
              </a:rPr>
              <a:t>RTN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 + ENQ(5) + </a:t>
            </a:r>
            <a:r>
              <a:rPr lang="en-US" altLang="ko-KR" sz="900" dirty="0"/>
              <a:t>ALV + </a:t>
            </a:r>
            <a:r>
              <a:rPr lang="en-US" altLang="ko-KR" sz="900" dirty="0">
                <a:solidFill>
                  <a:srgbClr val="FF0000"/>
                </a:solidFill>
              </a:rPr>
              <a:t>US(1F)</a:t>
            </a:r>
            <a:r>
              <a:rPr lang="en-US" altLang="ko-KR" sz="900" dirty="0"/>
              <a:t> + 01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 + ETX(3)</a:t>
            </a:r>
            <a:endParaRPr lang="ko-KR" altLang="en-US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393" y="6117069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(00 – </a:t>
            </a:r>
            <a:r>
              <a:rPr lang="ko-KR" altLang="en-US" sz="900" b="1" dirty="0" smtClean="0">
                <a:latin typeface="+mn-ea"/>
              </a:rPr>
              <a:t>실패</a:t>
            </a:r>
            <a:r>
              <a:rPr lang="en-US" altLang="ko-KR" sz="900" b="1" dirty="0" smtClean="0">
                <a:latin typeface="+mn-ea"/>
              </a:rPr>
              <a:t>, 01 – </a:t>
            </a:r>
            <a:r>
              <a:rPr lang="ko-KR" altLang="en-US" sz="900" b="1" dirty="0" smtClean="0">
                <a:latin typeface="+mn-ea"/>
              </a:rPr>
              <a:t>성공</a:t>
            </a:r>
            <a:r>
              <a:rPr lang="en-US" altLang="ko-KR" sz="900" b="1" dirty="0" smtClean="0">
                <a:latin typeface="+mn-ea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050784" y="5067785"/>
            <a:ext cx="2861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900" dirty="0" smtClean="0">
                <a:solidFill>
                  <a:srgbClr val="000000"/>
                </a:solidFill>
                <a:latin typeface="+mn-ea"/>
              </a:rPr>
              <a:t>STX </a:t>
            </a:r>
            <a:r>
              <a:rPr lang="fr-FR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fr-FR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fr-FR" altLang="ko-KR" sz="900" dirty="0">
                <a:solidFill>
                  <a:srgbClr val="000000"/>
                </a:solidFill>
                <a:latin typeface="+mn-ea"/>
              </a:rPr>
              <a:t>)0x02;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ETX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)0x03; </a:t>
            </a:r>
            <a:r>
              <a:rPr lang="en-US" altLang="ko-KR" sz="900" dirty="0" smtClean="0">
                <a:solidFill>
                  <a:srgbClr val="008000"/>
                </a:solidFill>
                <a:latin typeface="+mn-ea"/>
              </a:rPr>
              <a:t>//End 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Text [</a:t>
            </a:r>
            <a:r>
              <a:rPr lang="ko-KR" altLang="en-US" sz="900" dirty="0">
                <a:solidFill>
                  <a:srgbClr val="008000"/>
                </a:solidFill>
                <a:latin typeface="+mn-ea"/>
              </a:rPr>
              <a:t>응답용</a:t>
            </a:r>
            <a:r>
              <a:rPr lang="en-US" altLang="ko-KR" sz="900" dirty="0" err="1">
                <a:solidFill>
                  <a:srgbClr val="008000"/>
                </a:solidFill>
                <a:latin typeface="+mn-ea"/>
              </a:rPr>
              <a:t>Asc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EOT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)0x04; </a:t>
            </a:r>
            <a:r>
              <a:rPr lang="en-US" altLang="ko-KR" sz="900" dirty="0" smtClean="0">
                <a:solidFill>
                  <a:srgbClr val="008000"/>
                </a:solidFill>
                <a:latin typeface="+mn-ea"/>
              </a:rPr>
              <a:t>//End 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of Text[</a:t>
            </a:r>
            <a:r>
              <a:rPr lang="ko-KR" altLang="en-US" sz="900" dirty="0">
                <a:solidFill>
                  <a:srgbClr val="008000"/>
                </a:solidFill>
                <a:latin typeface="+mn-ea"/>
              </a:rPr>
              <a:t>요구용 </a:t>
            </a:r>
            <a:r>
              <a:rPr lang="en-US" altLang="ko-KR" sz="900" dirty="0" err="1">
                <a:solidFill>
                  <a:srgbClr val="008000"/>
                </a:solidFill>
                <a:latin typeface="+mn-ea"/>
              </a:rPr>
              <a:t>Asc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ENQ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)0x05; </a:t>
            </a:r>
            <a:r>
              <a:rPr lang="en-US" altLang="ko-KR" sz="900" dirty="0" smtClean="0">
                <a:solidFill>
                  <a:srgbClr val="008000"/>
                </a:solidFill>
                <a:latin typeface="+mn-ea"/>
              </a:rPr>
              <a:t>//Enquire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sz="900" dirty="0">
                <a:solidFill>
                  <a:srgbClr val="008000"/>
                </a:solidFill>
                <a:latin typeface="+mn-ea"/>
              </a:rPr>
              <a:t>프레임시작코드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]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ACK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)0x06; </a:t>
            </a:r>
            <a:r>
              <a:rPr lang="en-US" altLang="ko-KR" sz="900" dirty="0" smtClean="0">
                <a:solidFill>
                  <a:srgbClr val="008000"/>
                </a:solidFill>
                <a:latin typeface="+mn-ea"/>
              </a:rPr>
              <a:t>//Acknowledge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sz="900" dirty="0">
                <a:solidFill>
                  <a:srgbClr val="008000"/>
                </a:solidFill>
                <a:latin typeface="+mn-ea"/>
              </a:rPr>
              <a:t>응답 시작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]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NAK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)0x15; </a:t>
            </a:r>
            <a:r>
              <a:rPr lang="en-US" altLang="ko-KR" sz="900" dirty="0" smtClean="0">
                <a:solidFill>
                  <a:srgbClr val="008000"/>
                </a:solidFill>
                <a:latin typeface="+mn-ea"/>
              </a:rPr>
              <a:t>//Not </a:t>
            </a:r>
            <a:r>
              <a:rPr lang="en-US" altLang="ko-KR" sz="900" dirty="0" err="1">
                <a:solidFill>
                  <a:srgbClr val="008000"/>
                </a:solidFill>
                <a:latin typeface="+mn-ea"/>
              </a:rPr>
              <a:t>Acknoledge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sz="900" dirty="0">
                <a:solidFill>
                  <a:srgbClr val="008000"/>
                </a:solidFill>
                <a:latin typeface="+mn-ea"/>
              </a:rPr>
              <a:t>에러응답시작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]</a:t>
            </a:r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RS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)0x1E; </a:t>
            </a:r>
            <a:r>
              <a:rPr lang="en-US" altLang="ko-KR" sz="900" dirty="0" smtClean="0">
                <a:solidFill>
                  <a:srgbClr val="008000"/>
                </a:solidFill>
                <a:latin typeface="+mn-ea"/>
              </a:rPr>
              <a:t>//record 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separator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US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)0x1F; 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//(</a:t>
            </a:r>
            <a:r>
              <a:rPr lang="en-US" altLang="ko-KR" sz="900" dirty="0" err="1">
                <a:solidFill>
                  <a:srgbClr val="008000"/>
                </a:solidFill>
                <a:latin typeface="+mn-ea"/>
              </a:rPr>
              <a:t>Hx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)unit separator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GS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)0x1D; 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//(</a:t>
            </a:r>
            <a:r>
              <a:rPr lang="en-US" altLang="ko-KR" sz="900" dirty="0" err="1">
                <a:solidFill>
                  <a:srgbClr val="008000"/>
                </a:solidFill>
                <a:latin typeface="+mn-ea"/>
              </a:rPr>
              <a:t>Hx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)group separator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TAB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 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)0x09; 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//(</a:t>
            </a:r>
            <a:r>
              <a:rPr lang="en-US" altLang="ko-KR" sz="900" dirty="0" err="1">
                <a:solidFill>
                  <a:srgbClr val="008000"/>
                </a:solidFill>
                <a:latin typeface="+mn-ea"/>
              </a:rPr>
              <a:t>Hx</a:t>
            </a:r>
            <a:r>
              <a:rPr lang="en-US" altLang="ko-KR" sz="900" dirty="0">
                <a:solidFill>
                  <a:srgbClr val="008000"/>
                </a:solidFill>
                <a:latin typeface="+mn-ea"/>
              </a:rPr>
              <a:t>)horizontal tab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56" name="꺾인 연결선 155"/>
          <p:cNvCxnSpPr>
            <a:stCxn id="78" idx="2"/>
            <a:endCxn id="147" idx="2"/>
          </p:cNvCxnSpPr>
          <p:nvPr/>
        </p:nvCxnSpPr>
        <p:spPr>
          <a:xfrm rot="16200000" flipH="1">
            <a:off x="4888085" y="2162961"/>
            <a:ext cx="683394" cy="4874735"/>
          </a:xfrm>
          <a:prstGeom prst="bentConnector3">
            <a:avLst>
              <a:gd name="adj1" fmla="val 133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0672496" y="3410136"/>
            <a:ext cx="120225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센서고장 처리는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13563" y="2508385"/>
            <a:ext cx="3544200" cy="730232"/>
            <a:chOff x="3113563" y="2508385"/>
            <a:chExt cx="3544200" cy="73023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3312376" y="2508385"/>
              <a:ext cx="3345387" cy="552574"/>
              <a:chOff x="3664027" y="2172505"/>
              <a:chExt cx="3345387" cy="55257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664027" y="2309581"/>
                <a:ext cx="3337452" cy="41549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altLang="ko-KR" sz="900" dirty="0" smtClean="0">
                    <a:latin typeface="+mn-ea"/>
                  </a:rPr>
                  <a:t>System Info </a:t>
                </a:r>
              </a:p>
              <a:p>
                <a:pPr algn="r"/>
                <a:r>
                  <a:rPr lang="en-US" altLang="ko-KR" sz="900" dirty="0">
                    <a:latin typeface="+mn-ea"/>
                  </a:rPr>
                  <a:t> </a:t>
                </a:r>
                <a:r>
                  <a:rPr lang="en-US" altLang="ko-KR" sz="900" dirty="0" smtClean="0">
                    <a:latin typeface="+mn-ea"/>
                  </a:rPr>
                  <a:t>= </a:t>
                </a:r>
                <a:r>
                  <a:rPr lang="en-US" altLang="ko-KR" sz="900" dirty="0">
                    <a:latin typeface="+mn-ea"/>
                  </a:rPr>
                  <a:t>[{</a:t>
                </a:r>
                <a:r>
                  <a:rPr lang="en-US" altLang="ko-KR" sz="900" dirty="0" err="1">
                    <a:latin typeface="+mn-ea"/>
                  </a:rPr>
                  <a:t>SystemNameInit</a:t>
                </a:r>
                <a:r>
                  <a:rPr lang="en-US" altLang="ko-KR" sz="900" dirty="0" smtClean="0">
                    <a:latin typeface="+mn-ea"/>
                  </a:rPr>
                  <a:t>, </a:t>
                </a:r>
                <a:r>
                  <a:rPr lang="en-US" altLang="ko-KR" sz="900" dirty="0">
                    <a:latin typeface="+mn-ea"/>
                  </a:rPr>
                  <a:t>CLOUD</a:t>
                </a:r>
                <a:r>
                  <a:rPr lang="ko-KR" altLang="en-US" sz="900" dirty="0">
                    <a:latin typeface="+mn-ea"/>
                  </a:rPr>
                  <a:t>주소</a:t>
                </a:r>
                <a:r>
                  <a:rPr lang="en-US" altLang="ko-KR" sz="900" dirty="0">
                    <a:latin typeface="+mn-ea"/>
                  </a:rPr>
                  <a:t>:</a:t>
                </a:r>
                <a:r>
                  <a:rPr lang="ko-KR" altLang="en-US" sz="900" dirty="0">
                    <a:latin typeface="+mn-ea"/>
                  </a:rPr>
                  <a:t>포트</a:t>
                </a:r>
                <a:r>
                  <a:rPr lang="en-US" altLang="ko-KR" sz="900" dirty="0">
                    <a:latin typeface="+mn-ea"/>
                  </a:rPr>
                  <a:t>, </a:t>
                </a:r>
                <a:r>
                  <a:rPr lang="ko-KR" altLang="en-US" sz="900" dirty="0">
                    <a:latin typeface="+mn-ea"/>
                  </a:rPr>
                  <a:t>로컬모니터링</a:t>
                </a:r>
                <a:r>
                  <a:rPr lang="en-US" altLang="ko-KR" sz="900" dirty="0" err="1">
                    <a:latin typeface="+mn-ea"/>
                  </a:rPr>
                  <a:t>PCAddr</a:t>
                </a:r>
                <a:r>
                  <a:rPr lang="en-US" altLang="ko-KR" sz="900" dirty="0">
                    <a:latin typeface="+mn-ea"/>
                  </a:rPr>
                  <a:t/>
                </a:r>
                <a:br>
                  <a:rPr lang="en-US" altLang="ko-KR" sz="900" dirty="0">
                    <a:latin typeface="+mn-ea"/>
                  </a:rPr>
                </a:br>
                <a:r>
                  <a:rPr lang="en-US" altLang="ko-KR" sz="900" dirty="0">
                    <a:latin typeface="+mn-ea"/>
                  </a:rPr>
                  <a:t>                     ,</a:t>
                </a:r>
                <a:r>
                  <a:rPr lang="ko-KR" altLang="en-US" sz="900" dirty="0">
                    <a:latin typeface="+mn-ea"/>
                  </a:rPr>
                  <a:t> 로컬모니터링</a:t>
                </a:r>
                <a:r>
                  <a:rPr lang="en-US" altLang="ko-KR" sz="900" dirty="0">
                    <a:latin typeface="+mn-ea"/>
                  </a:rPr>
                  <a:t>Port</a:t>
                </a:r>
                <a:r>
                  <a:rPr lang="en-US" altLang="ko-KR" sz="900" dirty="0" smtClean="0">
                    <a:latin typeface="+mn-ea"/>
                  </a:rPr>
                  <a:t>,</a:t>
                </a:r>
                <a:r>
                  <a:rPr lang="ko-KR" altLang="en-US" sz="900" dirty="0" err="1" smtClean="0">
                    <a:latin typeface="+mn-ea"/>
                  </a:rPr>
                  <a:t>센싱타임</a:t>
                </a:r>
                <a:r>
                  <a:rPr lang="en-US" altLang="ko-KR" sz="900" dirty="0">
                    <a:latin typeface="+mn-ea"/>
                  </a:rPr>
                  <a:t>(</a:t>
                </a:r>
                <a:r>
                  <a:rPr lang="ko-KR" altLang="en-US" sz="900" dirty="0">
                    <a:latin typeface="+mn-ea"/>
                  </a:rPr>
                  <a:t>초</a:t>
                </a:r>
                <a:r>
                  <a:rPr lang="en-US" altLang="ko-KR" sz="900" dirty="0">
                    <a:latin typeface="+mn-ea"/>
                  </a:rPr>
                  <a:t>) ,</a:t>
                </a:r>
                <a:r>
                  <a:rPr lang="ko-KR" altLang="en-US" sz="900" b="1" dirty="0" err="1">
                    <a:solidFill>
                      <a:srgbClr val="FF0000"/>
                    </a:solidFill>
                    <a:latin typeface="+mn-ea"/>
                  </a:rPr>
                  <a:t>센싱보정값</a:t>
                </a:r>
                <a:r>
                  <a:rPr lang="en-US" altLang="ko-KR" sz="900" dirty="0" smtClean="0">
                    <a:latin typeface="+mn-ea"/>
                  </a:rPr>
                  <a:t>},…]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4737958" y="2172505"/>
                <a:ext cx="2271456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prstClr val="black"/>
                    </a:solidFill>
                    <a:latin typeface="+mn-ea"/>
                  </a:rPr>
                  <a:t>⑨ </a:t>
                </a:r>
                <a:r>
                  <a:rPr lang="en-US" altLang="ko-KR" sz="900" dirty="0" err="1">
                    <a:latin typeface="+mn-ea"/>
                  </a:rPr>
                  <a:t>APList</a:t>
                </a:r>
                <a:r>
                  <a:rPr lang="en-US" altLang="ko-KR" sz="900" dirty="0">
                    <a:latin typeface="+mn-ea"/>
                  </a:rPr>
                  <a:t> = </a:t>
                </a:r>
                <a:r>
                  <a:rPr lang="en-US" altLang="ko-KR" sz="900" dirty="0" smtClean="0">
                    <a:latin typeface="+mn-ea"/>
                  </a:rPr>
                  <a:t>[{</a:t>
                </a:r>
                <a:r>
                  <a:rPr lang="en-US" altLang="ko-KR" sz="900" dirty="0" err="1" smtClean="0">
                    <a:latin typeface="+mn-ea"/>
                  </a:rPr>
                  <a:t>idxap</a:t>
                </a:r>
                <a:r>
                  <a:rPr lang="en-US" altLang="ko-KR" sz="900" dirty="0" smtClean="0">
                    <a:latin typeface="+mn-ea"/>
                  </a:rPr>
                  <a:t>, </a:t>
                </a:r>
                <a:r>
                  <a:rPr lang="en-US" altLang="ko-KR" sz="900" dirty="0" err="1" smtClean="0">
                    <a:latin typeface="+mn-ea"/>
                  </a:rPr>
                  <a:t>apssid</a:t>
                </a:r>
                <a:r>
                  <a:rPr lang="en-US" altLang="ko-KR" sz="900" dirty="0" smtClean="0">
                    <a:latin typeface="+mn-ea"/>
                  </a:rPr>
                  <a:t>, </a:t>
                </a:r>
                <a:r>
                  <a:rPr lang="en-US" altLang="ko-KR" sz="900" dirty="0" err="1" smtClean="0">
                    <a:latin typeface="+mn-ea"/>
                  </a:rPr>
                  <a:t>appwd</a:t>
                </a:r>
                <a:r>
                  <a:rPr lang="en-US" altLang="ko-KR" sz="900" dirty="0" smtClean="0">
                    <a:latin typeface="+mn-ea"/>
                  </a:rPr>
                  <a:t>(</a:t>
                </a:r>
                <a:r>
                  <a:rPr lang="ko-KR" altLang="en-US" sz="900" dirty="0" err="1" smtClean="0">
                    <a:latin typeface="+mn-ea"/>
                  </a:rPr>
                  <a:t>앱키</a:t>
                </a:r>
                <a:r>
                  <a:rPr lang="en-US" altLang="ko-KR" sz="900" dirty="0" smtClean="0">
                    <a:latin typeface="+mn-ea"/>
                  </a:rPr>
                  <a:t>)},…]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3113563" y="3100118"/>
              <a:ext cx="3228448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strike="sngStrike" dirty="0" err="1" smtClean="0">
                  <a:latin typeface="+mn-ea"/>
                </a:rPr>
                <a:t>LoraWifiType</a:t>
              </a:r>
              <a:r>
                <a:rPr lang="en-US" altLang="ko-KR" sz="900" strike="sngStrike" dirty="0" smtClean="0">
                  <a:latin typeface="+mn-ea"/>
                </a:rPr>
                <a:t> List</a:t>
              </a:r>
              <a:r>
                <a:rPr lang="ko-KR" altLang="en-US" sz="900" strike="sngStrike" dirty="0" smtClean="0">
                  <a:latin typeface="+mn-ea"/>
                </a:rPr>
                <a:t>에서 자신에게 설정된 값</a:t>
              </a:r>
              <a:r>
                <a:rPr lang="en-US" altLang="ko-KR" sz="900" strike="sngStrike" dirty="0" smtClean="0">
                  <a:latin typeface="+mn-ea"/>
                </a:rPr>
                <a:t>(</a:t>
              </a:r>
              <a:r>
                <a:rPr lang="en-US" altLang="ko-KR" sz="900" strike="sngStrike" dirty="0" err="1" smtClean="0">
                  <a:latin typeface="+mn-ea"/>
                </a:rPr>
                <a:t>lora</a:t>
              </a:r>
              <a:r>
                <a:rPr lang="en-US" altLang="ko-KR" sz="900" strike="sngStrike" dirty="0" smtClean="0">
                  <a:latin typeface="+mn-ea"/>
                </a:rPr>
                <a:t> /</a:t>
              </a:r>
              <a:r>
                <a:rPr lang="en-US" altLang="ko-KR" sz="900" strike="sngStrike" dirty="0" err="1" smtClean="0">
                  <a:latin typeface="+mn-ea"/>
                </a:rPr>
                <a:t>wifi</a:t>
              </a:r>
              <a:r>
                <a:rPr lang="en-US" altLang="ko-KR" sz="900" strike="sngStrike" dirty="0" smtClean="0">
                  <a:latin typeface="+mn-ea"/>
                </a:rPr>
                <a:t>)</a:t>
              </a:r>
              <a:r>
                <a:rPr lang="ko-KR" altLang="en-US" sz="900" strike="sngStrike" dirty="0" smtClean="0">
                  <a:latin typeface="+mn-ea"/>
                </a:rPr>
                <a:t>만 가진다</a:t>
              </a:r>
              <a:r>
                <a:rPr lang="en-US" altLang="ko-KR" sz="900" strike="sngStrike" dirty="0" smtClean="0">
                  <a:latin typeface="+mn-ea"/>
                </a:rPr>
                <a:t>.</a:t>
              </a:r>
              <a:endParaRPr lang="ko-KR" altLang="en-US" sz="900" strike="sngStrike" dirty="0"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07215" y="4948834"/>
            <a:ext cx="5438772" cy="1111419"/>
            <a:chOff x="3407215" y="4982699"/>
            <a:chExt cx="5438772" cy="1111419"/>
          </a:xfrm>
        </p:grpSpPr>
        <p:grpSp>
          <p:nvGrpSpPr>
            <p:cNvPr id="12" name="그룹 11"/>
            <p:cNvGrpSpPr/>
            <p:nvPr/>
          </p:nvGrpSpPr>
          <p:grpSpPr>
            <a:xfrm>
              <a:off x="3407215" y="4982699"/>
              <a:ext cx="5438772" cy="1111419"/>
              <a:chOff x="3436328" y="5119116"/>
              <a:chExt cx="5438772" cy="1111419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3436328" y="5119116"/>
                <a:ext cx="5438772" cy="891325"/>
                <a:chOff x="3821904" y="5210871"/>
                <a:chExt cx="5438772" cy="891325"/>
              </a:xfrm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821904" y="5210871"/>
                  <a:ext cx="2587247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900" dirty="0" smtClean="0">
                      <a:solidFill>
                        <a:prstClr val="black"/>
                      </a:solidFill>
                      <a:latin typeface="+mn-ea"/>
                    </a:rPr>
                    <a:t>⑧ (APL)</a:t>
                  </a:r>
                  <a:r>
                    <a:rPr lang="en-US" altLang="ko-KR" sz="900" dirty="0" err="1" smtClean="0">
                      <a:latin typeface="+mn-ea"/>
                    </a:rPr>
                    <a:t>APList</a:t>
                  </a:r>
                  <a:r>
                    <a:rPr lang="en-US" altLang="ko-KR" sz="900" dirty="0" smtClean="0">
                      <a:latin typeface="+mn-ea"/>
                    </a:rPr>
                    <a:t> </a:t>
                  </a:r>
                  <a:r>
                    <a:rPr lang="en-US" altLang="ko-KR" sz="900" dirty="0">
                      <a:latin typeface="+mn-ea"/>
                    </a:rPr>
                    <a:t>= </a:t>
                  </a:r>
                  <a:r>
                    <a:rPr lang="en-US" altLang="ko-KR" sz="900" dirty="0" smtClean="0">
                      <a:latin typeface="+mn-ea"/>
                    </a:rPr>
                    <a:t>[{</a:t>
                  </a:r>
                  <a:r>
                    <a:rPr lang="en-US" altLang="ko-KR" sz="900" dirty="0" err="1" smtClean="0">
                      <a:latin typeface="+mn-ea"/>
                    </a:rPr>
                    <a:t>idxap</a:t>
                  </a:r>
                  <a:r>
                    <a:rPr lang="en-US" altLang="ko-KR" sz="900" dirty="0" smtClean="0">
                      <a:latin typeface="+mn-ea"/>
                    </a:rPr>
                    <a:t>, </a:t>
                  </a:r>
                  <a:r>
                    <a:rPr lang="en-US" altLang="ko-KR" sz="900" dirty="0" err="1" smtClean="0">
                      <a:latin typeface="+mn-ea"/>
                    </a:rPr>
                    <a:t>apssid</a:t>
                  </a:r>
                  <a:r>
                    <a:rPr lang="en-US" altLang="ko-KR" sz="900" dirty="0" smtClean="0">
                      <a:latin typeface="+mn-ea"/>
                    </a:rPr>
                    <a:t>, </a:t>
                  </a:r>
                  <a:r>
                    <a:rPr lang="en-US" altLang="ko-KR" sz="900" dirty="0" err="1" smtClean="0">
                      <a:latin typeface="+mn-ea"/>
                    </a:rPr>
                    <a:t>appwd</a:t>
                  </a:r>
                  <a:r>
                    <a:rPr lang="en-US" altLang="ko-KR" sz="900" dirty="0" smtClean="0">
                      <a:latin typeface="+mn-ea"/>
                    </a:rPr>
                    <a:t>(</a:t>
                  </a:r>
                  <a:r>
                    <a:rPr lang="ko-KR" altLang="en-US" sz="900" dirty="0" err="1" smtClean="0">
                      <a:latin typeface="+mn-ea"/>
                    </a:rPr>
                    <a:t>앱키</a:t>
                  </a:r>
                  <a:r>
                    <a:rPr lang="en-US" altLang="ko-KR" sz="900" dirty="0" smtClean="0">
                      <a:latin typeface="+mn-ea"/>
                    </a:rPr>
                    <a:t>)},…]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3962082" y="5686698"/>
                  <a:ext cx="5298594" cy="41549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sz="900" dirty="0" smtClean="0">
                      <a:latin typeface="+mn-ea"/>
                    </a:rPr>
                    <a:t>(SYS)System Info = [{</a:t>
                  </a:r>
                  <a:r>
                    <a:rPr lang="en-US" altLang="ko-KR" sz="900" dirty="0" err="1" smtClean="0"/>
                    <a:t>SystemNameInit</a:t>
                  </a:r>
                  <a:r>
                    <a:rPr lang="en-US" altLang="ko-KR" sz="900" dirty="0" smtClean="0"/>
                    <a:t>,</a:t>
                  </a:r>
                  <a:r>
                    <a:rPr lang="en-US" altLang="ko-KR" sz="900" dirty="0" smtClean="0">
                      <a:latin typeface="+mn-ea"/>
                    </a:rPr>
                    <a:t> CLOUD</a:t>
                  </a:r>
                  <a:r>
                    <a:rPr lang="ko-KR" altLang="en-US" sz="900" dirty="0" smtClean="0">
                      <a:latin typeface="+mn-ea"/>
                    </a:rPr>
                    <a:t>주소</a:t>
                  </a:r>
                  <a:r>
                    <a:rPr lang="en-US" altLang="ko-KR" sz="900" dirty="0" smtClean="0">
                      <a:latin typeface="+mn-ea"/>
                    </a:rPr>
                    <a:t>:</a:t>
                  </a:r>
                  <a:r>
                    <a:rPr lang="ko-KR" altLang="en-US" sz="900" dirty="0" smtClean="0">
                      <a:latin typeface="+mn-ea"/>
                    </a:rPr>
                    <a:t>포트</a:t>
                  </a:r>
                  <a:r>
                    <a:rPr lang="en-US" altLang="ko-KR" sz="900" dirty="0" smtClean="0">
                      <a:latin typeface="+mn-ea"/>
                    </a:rPr>
                    <a:t>, </a:t>
                  </a:r>
                  <a:r>
                    <a:rPr lang="ko-KR" altLang="en-US" sz="900" dirty="0" smtClean="0">
                      <a:latin typeface="+mn-ea"/>
                    </a:rPr>
                    <a:t>로컬모니터링</a:t>
                  </a:r>
                  <a:r>
                    <a:rPr lang="en-US" altLang="ko-KR" sz="900" dirty="0" err="1" smtClean="0">
                      <a:latin typeface="+mn-ea"/>
                    </a:rPr>
                    <a:t>PCAddr</a:t>
                  </a:r>
                  <a:r>
                    <a:rPr lang="en-US" altLang="ko-KR" sz="900" dirty="0" smtClean="0">
                      <a:latin typeface="+mn-ea"/>
                    </a:rPr>
                    <a:t/>
                  </a:r>
                  <a:br>
                    <a:rPr lang="en-US" altLang="ko-KR" sz="900" dirty="0" smtClean="0">
                      <a:latin typeface="+mn-ea"/>
                    </a:rPr>
                  </a:br>
                  <a:r>
                    <a:rPr lang="en-US" altLang="ko-KR" sz="900" dirty="0" smtClean="0">
                      <a:latin typeface="+mn-ea"/>
                    </a:rPr>
                    <a:t>,</a:t>
                  </a:r>
                  <a:r>
                    <a:rPr lang="ko-KR" altLang="en-US" sz="900" dirty="0" smtClean="0">
                      <a:latin typeface="+mn-ea"/>
                    </a:rPr>
                    <a:t> 로컬모니터링</a:t>
                  </a:r>
                  <a:r>
                    <a:rPr lang="en-US" altLang="ko-KR" sz="900" dirty="0" smtClean="0">
                      <a:latin typeface="+mn-ea"/>
                    </a:rPr>
                    <a:t>Port,</a:t>
                  </a:r>
                  <a:r>
                    <a:rPr lang="ko-KR" altLang="en-US" sz="900" dirty="0" err="1" smtClean="0">
                      <a:latin typeface="+mn-ea"/>
                    </a:rPr>
                    <a:t>센싱타임</a:t>
                  </a:r>
                  <a:r>
                    <a:rPr lang="en-US" altLang="ko-KR" sz="900" dirty="0" smtClean="0">
                      <a:latin typeface="+mn-ea"/>
                    </a:rPr>
                    <a:t>(</a:t>
                  </a:r>
                  <a:r>
                    <a:rPr lang="ko-KR" altLang="en-US" sz="900" dirty="0" smtClean="0">
                      <a:latin typeface="+mn-ea"/>
                    </a:rPr>
                    <a:t>초</a:t>
                  </a:r>
                  <a:r>
                    <a:rPr lang="en-US" altLang="ko-KR" sz="900" dirty="0">
                      <a:latin typeface="+mn-ea"/>
                    </a:rPr>
                    <a:t>), </a:t>
                  </a:r>
                  <a:r>
                    <a:rPr lang="ko-KR" altLang="en-US" sz="900" strike="sngStrike" dirty="0" smtClean="0">
                      <a:latin typeface="+mn-ea"/>
                    </a:rPr>
                    <a:t>기본 </a:t>
                  </a:r>
                  <a:r>
                    <a:rPr lang="en-US" altLang="ko-KR" sz="900" strike="sngStrike" dirty="0" err="1" smtClean="0">
                      <a:latin typeface="+mn-ea"/>
                    </a:rPr>
                    <a:t>LoraWifiType</a:t>
                  </a:r>
                  <a:r>
                    <a:rPr lang="en-US" altLang="ko-KR" sz="900" dirty="0" smtClean="0">
                      <a:latin typeface="+mn-ea"/>
                    </a:rPr>
                    <a:t>,</a:t>
                  </a:r>
                  <a:r>
                    <a:rPr lang="ko-KR" altLang="en-US" sz="900" dirty="0">
                      <a:latin typeface="+mn-ea"/>
                    </a:rPr>
                    <a:t> 로컬</a:t>
                  </a:r>
                  <a:r>
                    <a:rPr lang="en-US" altLang="ko-KR" sz="900" dirty="0">
                      <a:latin typeface="+mn-ea"/>
                    </a:rPr>
                    <a:t>PC </a:t>
                  </a:r>
                  <a:r>
                    <a:rPr lang="ko-KR" altLang="en-US" sz="900" dirty="0">
                      <a:latin typeface="+mn-ea"/>
                    </a:rPr>
                    <a:t>끊김 </a:t>
                  </a:r>
                  <a:r>
                    <a:rPr lang="ko-KR" altLang="en-US" sz="900" dirty="0" smtClean="0">
                      <a:latin typeface="+mn-ea"/>
                    </a:rPr>
                    <a:t>판단기준</a:t>
                  </a:r>
                  <a:r>
                    <a:rPr lang="en-US" altLang="ko-KR" sz="900" dirty="0" smtClean="0">
                      <a:latin typeface="+mn-ea"/>
                    </a:rPr>
                    <a:t>,</a:t>
                  </a:r>
                  <a:r>
                    <a:rPr lang="ko-KR" altLang="en-US" sz="900" dirty="0">
                      <a:latin typeface="+mn-ea"/>
                    </a:rPr>
                    <a:t> </a:t>
                  </a:r>
                  <a:r>
                    <a:rPr lang="ko-KR" altLang="en-US" sz="900" dirty="0" err="1">
                      <a:latin typeface="+mn-ea"/>
                    </a:rPr>
                    <a:t>클라우드</a:t>
                  </a:r>
                  <a:r>
                    <a:rPr lang="ko-KR" altLang="en-US" sz="900" dirty="0">
                      <a:latin typeface="+mn-ea"/>
                    </a:rPr>
                    <a:t> 서버 끊김 </a:t>
                  </a:r>
                  <a:r>
                    <a:rPr lang="ko-KR" altLang="en-US" sz="900" dirty="0" smtClean="0">
                      <a:latin typeface="+mn-ea"/>
                    </a:rPr>
                    <a:t>판단기준</a:t>
                  </a:r>
                  <a:r>
                    <a:rPr lang="en-US" altLang="ko-KR" sz="900" dirty="0" smtClean="0">
                      <a:latin typeface="+mn-ea"/>
                    </a:rPr>
                    <a:t>,</a:t>
                  </a:r>
                  <a:r>
                    <a:rPr lang="ko-KR" altLang="en-US" sz="900" dirty="0">
                      <a:latin typeface="+mn-ea"/>
                    </a:rPr>
                    <a:t> 로컬</a:t>
                  </a:r>
                  <a:r>
                    <a:rPr lang="en-US" altLang="ko-KR" sz="900" dirty="0">
                      <a:latin typeface="+mn-ea"/>
                    </a:rPr>
                    <a:t>PC </a:t>
                  </a:r>
                  <a:r>
                    <a:rPr lang="ko-KR" altLang="en-US" sz="900" dirty="0">
                      <a:latin typeface="+mn-ea"/>
                    </a:rPr>
                    <a:t>재시도 </a:t>
                  </a:r>
                  <a:r>
                    <a:rPr lang="ko-KR" altLang="en-US" sz="900" dirty="0" smtClean="0">
                      <a:latin typeface="+mn-ea"/>
                    </a:rPr>
                    <a:t>주기</a:t>
                  </a:r>
                  <a:r>
                    <a:rPr lang="en-US" altLang="ko-KR" sz="900" dirty="0" smtClean="0">
                      <a:latin typeface="+mn-ea"/>
                    </a:rPr>
                    <a:t>,</a:t>
                  </a:r>
                  <a:r>
                    <a:rPr lang="ko-KR" altLang="en-US" sz="900" dirty="0">
                      <a:latin typeface="+mn-ea"/>
                    </a:rPr>
                    <a:t> </a:t>
                  </a:r>
                  <a:r>
                    <a:rPr lang="ko-KR" altLang="en-US" sz="900" dirty="0" err="1">
                      <a:latin typeface="+mn-ea"/>
                    </a:rPr>
                    <a:t>클라우드</a:t>
                  </a:r>
                  <a:r>
                    <a:rPr lang="ko-KR" altLang="en-US" sz="900" dirty="0">
                      <a:latin typeface="+mn-ea"/>
                    </a:rPr>
                    <a:t> 서버  재시도 </a:t>
                  </a:r>
                  <a:r>
                    <a:rPr lang="ko-KR" altLang="en-US" sz="900" dirty="0" smtClean="0">
                      <a:latin typeface="+mn-ea"/>
                    </a:rPr>
                    <a:t>주기</a:t>
                  </a:r>
                  <a:r>
                    <a:rPr lang="en-US" altLang="ko-KR" sz="900" dirty="0" smtClean="0">
                      <a:latin typeface="+mn-ea"/>
                    </a:rPr>
                    <a:t>},…]</a:t>
                  </a:r>
                  <a:endParaRPr lang="ko-KR" altLang="en-US" sz="900" dirty="0">
                    <a:latin typeface="+mn-ea"/>
                  </a:endParaRPr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4480653" y="5999703"/>
                <a:ext cx="40437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900" dirty="0" smtClean="0">
                    <a:latin typeface="+mn-ea"/>
                  </a:rPr>
                  <a:t>예시 </a:t>
                </a:r>
                <a:r>
                  <a:rPr lang="en-US" altLang="ko-KR" sz="900" dirty="0" smtClean="0">
                    <a:latin typeface="+mn-ea"/>
                  </a:rPr>
                  <a:t>: </a:t>
                </a:r>
                <a:r>
                  <a:rPr lang="da-DK" altLang="ko-KR" sz="900" b="1" dirty="0" smtClean="0">
                    <a:solidFill>
                      <a:srgbClr val="0070C0"/>
                    </a:solidFill>
                    <a:latin typeface="+mn-ea"/>
                  </a:rPr>
                  <a:t>wzkk</a:t>
                </a:r>
                <a:r>
                  <a:rPr lang="da-DK" altLang="ko-KR" sz="900" dirty="0" smtClean="0">
                    <a:latin typeface="+mn-ea"/>
                  </a:rPr>
                  <a:t>, http</a:t>
                </a:r>
                <a:r>
                  <a:rPr lang="da-DK" altLang="ko-KR" sz="900" dirty="0">
                    <a:latin typeface="+mn-ea"/>
                  </a:rPr>
                  <a:t>://</a:t>
                </a:r>
                <a:r>
                  <a:rPr lang="da-DK" altLang="ko-KR" sz="900" dirty="0" smtClean="0">
                    <a:latin typeface="+mn-ea"/>
                  </a:rPr>
                  <a:t>localhost:2013/api/</a:t>
                </a:r>
                <a:r>
                  <a:rPr lang="da-DK" altLang="ko-KR" sz="900" b="1" dirty="0" smtClean="0">
                    <a:solidFill>
                      <a:srgbClr val="FF0000"/>
                    </a:solidFill>
                    <a:latin typeface="+mn-ea"/>
                  </a:rPr>
                  <a:t>ssd/</a:t>
                </a:r>
                <a:r>
                  <a:rPr lang="da-DK" altLang="ko-KR" sz="900" dirty="0" smtClean="0">
                    <a:latin typeface="+mn-ea"/>
                  </a:rPr>
                  <a:t>, 192.168.0.9, 2013, AAA1, 1</a:t>
                </a:r>
                <a:endParaRPr lang="da-DK" altLang="ko-KR" sz="900" dirty="0">
                  <a:latin typeface="+mn-ea"/>
                </a:endParaRPr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3552746" y="5315715"/>
              <a:ext cx="2114361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 smtClean="0">
                  <a:latin typeface="+mn-ea"/>
                </a:rPr>
                <a:t>(SLR)</a:t>
              </a:r>
              <a:r>
                <a:rPr lang="ko-KR" altLang="en-US" sz="900" dirty="0" err="1" smtClean="0">
                  <a:latin typeface="+mn-ea"/>
                </a:rPr>
                <a:t>센서별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rgbClr val="FF0000"/>
                  </a:solidFill>
                  <a:latin typeface="+mn-ea"/>
                </a:rPr>
                <a:t>ID</a:t>
              </a:r>
              <a:r>
                <a:rPr lang="ko-KR" altLang="en-US" sz="9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ko-KR" sz="900" dirty="0" smtClean="0">
                  <a:latin typeface="+mn-ea"/>
                </a:rPr>
                <a:t>List </a:t>
              </a:r>
              <a:r>
                <a:rPr lang="en-US" altLang="ko-KR" sz="900" dirty="0">
                  <a:latin typeface="+mn-ea"/>
                </a:rPr>
                <a:t>= [{</a:t>
              </a:r>
              <a:r>
                <a:rPr lang="en-US" altLang="ko-KR" sz="900" dirty="0" err="1">
                  <a:latin typeface="+mn-ea"/>
                </a:rPr>
                <a:t>equip_sn</a:t>
              </a:r>
              <a:r>
                <a:rPr lang="en-US" altLang="ko-KR" sz="900" dirty="0">
                  <a:latin typeface="+mn-ea"/>
                </a:rPr>
                <a:t>, </a:t>
              </a:r>
              <a:r>
                <a:rPr lang="en-US" altLang="ko-KR" sz="900" dirty="0" err="1">
                  <a:latin typeface="+mn-ea"/>
                </a:rPr>
                <a:t>idx</a:t>
              </a:r>
              <a:r>
                <a:rPr lang="en-US" altLang="ko-KR" sz="900" dirty="0">
                  <a:latin typeface="+mn-ea"/>
                </a:rPr>
                <a:t>},…]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554206" y="5135569"/>
              <a:ext cx="32412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dirty="0" smtClean="0">
                  <a:latin typeface="+mn-ea"/>
                </a:rPr>
                <a:t>(RVS)</a:t>
              </a:r>
              <a:r>
                <a:rPr lang="ko-KR" altLang="en-US" sz="900" dirty="0" err="1" smtClean="0">
                  <a:latin typeface="+mn-ea"/>
                </a:rPr>
                <a:t>센서별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900" b="1" dirty="0" err="1">
                  <a:solidFill>
                    <a:srgbClr val="FF0000"/>
                  </a:solidFill>
                  <a:latin typeface="+mn-ea"/>
                </a:rPr>
                <a:t>센싱보정</a:t>
              </a:r>
              <a:r>
                <a:rPr lang="ko-KR" altLang="en-US" sz="900" b="1" dirty="0">
                  <a:solidFill>
                    <a:srgbClr val="FF0000"/>
                  </a:solidFill>
                  <a:latin typeface="+mn-ea"/>
                </a:rPr>
                <a:t> 값</a:t>
              </a:r>
              <a:r>
                <a:rPr lang="en-US" altLang="ko-KR" sz="900" dirty="0">
                  <a:latin typeface="+mn-ea"/>
                </a:rPr>
                <a:t> List = [{</a:t>
              </a:r>
              <a:r>
                <a:rPr lang="en-US" altLang="ko-KR" sz="900" dirty="0" err="1">
                  <a:latin typeface="+mn-ea"/>
                </a:rPr>
                <a:t>equip_sn</a:t>
              </a:r>
              <a:r>
                <a:rPr lang="en-US" altLang="ko-KR" sz="900" dirty="0">
                  <a:latin typeface="+mn-ea"/>
                </a:rPr>
                <a:t>, revision value},…]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7872050" y="1912816"/>
            <a:ext cx="340157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센서 초기에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SN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과 함께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lora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wifi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타입을 저장한다</a:t>
            </a:r>
          </a:p>
        </p:txBody>
      </p:sp>
    </p:spTree>
    <p:extLst>
      <p:ext uri="{BB962C8B-B14F-4D97-AF65-F5344CB8AC3E}">
        <p14:creationId xmlns:p14="http://schemas.microsoft.com/office/powerpoint/2010/main" val="10766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구름 14"/>
          <p:cNvSpPr/>
          <p:nvPr/>
        </p:nvSpPr>
        <p:spPr>
          <a:xfrm>
            <a:off x="4643718" y="2417522"/>
            <a:ext cx="1819835" cy="11805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Layout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346770" y="4493090"/>
            <a:ext cx="1680688" cy="223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[WSMS Demon] PC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46770" y="1313690"/>
            <a:ext cx="2299253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[WZMSWS]Web Service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>
                <a:latin typeface="+mn-ea"/>
              </a:rPr>
              <a:t>실시간 센서 데이터 수신 및 저장</a:t>
            </a:r>
          </a:p>
          <a:p>
            <a:pPr algn="ctr"/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9892335" y="1746597"/>
            <a:ext cx="1215153" cy="2540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wzmsdb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8" name="꺾인 연결선 7"/>
          <p:cNvCxnSpPr>
            <a:stCxn id="5" idx="3"/>
            <a:endCxn id="6" idx="1"/>
          </p:cNvCxnSpPr>
          <p:nvPr/>
        </p:nvCxnSpPr>
        <p:spPr>
          <a:xfrm>
            <a:off x="9646023" y="1547943"/>
            <a:ext cx="853889" cy="198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653582" y="1405100"/>
            <a:ext cx="1680688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외부</a:t>
            </a:r>
            <a:r>
              <a:rPr lang="en-US" altLang="ko-KR" sz="1000" dirty="0" smtClean="0">
                <a:latin typeface="+mn-ea"/>
              </a:rPr>
              <a:t>]Sensor 001 -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번개 17"/>
          <p:cNvSpPr/>
          <p:nvPr/>
        </p:nvSpPr>
        <p:spPr>
          <a:xfrm>
            <a:off x="3892612" y="2025757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번개 18"/>
          <p:cNvSpPr/>
          <p:nvPr/>
        </p:nvSpPr>
        <p:spPr>
          <a:xfrm rot="17472563">
            <a:off x="3202637" y="3645608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47482" y="4274946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]Sensor 002 -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온도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산소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이산화탄소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err="1" smtClean="0">
                <a:latin typeface="+mn-ea"/>
              </a:rPr>
              <a:t>공기질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7482" y="4853167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>
                <a:latin typeface="+mn-ea"/>
              </a:rPr>
              <a:t>내</a:t>
            </a:r>
            <a:r>
              <a:rPr lang="ko-KR" altLang="en-US" sz="1000" dirty="0" smtClean="0">
                <a:latin typeface="+mn-ea"/>
              </a:rPr>
              <a:t>부</a:t>
            </a:r>
            <a:r>
              <a:rPr lang="en-US" altLang="ko-KR" sz="1000" dirty="0" smtClean="0">
                <a:latin typeface="+mn-ea"/>
              </a:rPr>
              <a:t>]Sensor 004 -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인체 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47482" y="5731708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>
                <a:latin typeface="+mn-ea"/>
              </a:rPr>
              <a:t>내</a:t>
            </a:r>
            <a:r>
              <a:rPr lang="ko-KR" altLang="en-US" sz="1000" dirty="0" smtClean="0">
                <a:latin typeface="+mn-ea"/>
              </a:rPr>
              <a:t>부</a:t>
            </a:r>
            <a:r>
              <a:rPr lang="en-US" altLang="ko-KR" sz="1000" dirty="0" smtClean="0">
                <a:latin typeface="+mn-ea"/>
              </a:rPr>
              <a:t>]Sensor N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인체 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963271" y="5450541"/>
            <a:ext cx="450574" cy="20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46770" y="4914050"/>
            <a:ext cx="3311804" cy="10772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기능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</a:rPr>
              <a:t>개인별 온도 모니터링 </a:t>
            </a:r>
            <a:r>
              <a:rPr lang="en-US" altLang="ko-KR" sz="1000" dirty="0" smtClean="0">
                <a:latin typeface="+mn-ea"/>
              </a:rPr>
              <a:t>: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]Sensor 004 ~ N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</a:rPr>
              <a:t>작업실 내부 환경 모니터링 </a:t>
            </a:r>
            <a:r>
              <a:rPr lang="en-US" altLang="ko-KR" sz="1000" dirty="0" smtClean="0">
                <a:latin typeface="+mn-ea"/>
              </a:rPr>
              <a:t>: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]Sensor 002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</a:rPr>
              <a:t>외부 환경 모니터링 </a:t>
            </a:r>
            <a:r>
              <a:rPr lang="en-US" altLang="ko-KR" sz="1000" dirty="0" smtClean="0">
                <a:latin typeface="+mn-ea"/>
              </a:rPr>
              <a:t>: [</a:t>
            </a:r>
            <a:r>
              <a:rPr lang="ko-KR" altLang="en-US" sz="1000" dirty="0" smtClean="0">
                <a:latin typeface="+mn-ea"/>
              </a:rPr>
              <a:t>외부</a:t>
            </a:r>
            <a:r>
              <a:rPr lang="en-US" altLang="ko-KR" sz="1000" dirty="0" smtClean="0">
                <a:latin typeface="+mn-ea"/>
              </a:rPr>
              <a:t>]Sensor 001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</a:rPr>
              <a:t>경고 및 알람 기능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+mn-ea"/>
              </a:rPr>
              <a:t>내부완경에</a:t>
            </a:r>
            <a:r>
              <a:rPr lang="ko-KR" altLang="en-US" sz="1000" dirty="0" smtClean="0">
                <a:latin typeface="+mn-ea"/>
              </a:rPr>
              <a:t> 따른 후속장비 제어</a:t>
            </a:r>
            <a:r>
              <a:rPr lang="en-US" altLang="ko-KR" sz="1000" dirty="0" smtClean="0">
                <a:latin typeface="+mn-ea"/>
              </a:rPr>
              <a:t> : </a:t>
            </a:r>
            <a:r>
              <a:rPr lang="ko-KR" altLang="en-US" sz="1000" dirty="0" smtClean="0">
                <a:latin typeface="+mn-ea"/>
              </a:rPr>
              <a:t>환기용 모터 작동 등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</a:rPr>
              <a:t>작업자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장비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센서 관리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67199" y="4875936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</a:t>
            </a:r>
            <a:r>
              <a:rPr lang="ko-KR" altLang="en-US" sz="1000" dirty="0" smtClean="0">
                <a:latin typeface="+mn-ea"/>
              </a:rPr>
              <a:t>작동 기기</a:t>
            </a:r>
            <a:r>
              <a:rPr lang="en-US" altLang="ko-KR" sz="1000" dirty="0" smtClean="0">
                <a:latin typeface="+mn-ea"/>
              </a:rPr>
              <a:t>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환기장비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조명장비 등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33762" y="365127"/>
            <a:ext cx="4833047" cy="2111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번개 31"/>
          <p:cNvSpPr/>
          <p:nvPr/>
        </p:nvSpPr>
        <p:spPr>
          <a:xfrm rot="4229675">
            <a:off x="5187446" y="4077451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2" idx="3"/>
            <a:endCxn id="38" idx="0"/>
          </p:cNvCxnSpPr>
          <p:nvPr/>
        </p:nvCxnSpPr>
        <p:spPr>
          <a:xfrm>
            <a:off x="4334270" y="1639353"/>
            <a:ext cx="1188722" cy="931258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8" idx="0"/>
            <a:endCxn id="5" idx="1"/>
          </p:cNvCxnSpPr>
          <p:nvPr/>
        </p:nvCxnSpPr>
        <p:spPr>
          <a:xfrm rot="5400000" flipH="1" flipV="1">
            <a:off x="5923547" y="1147388"/>
            <a:ext cx="1022668" cy="1823778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0" idx="0"/>
            <a:endCxn id="38" idx="0"/>
          </p:cNvCxnSpPr>
          <p:nvPr/>
        </p:nvCxnSpPr>
        <p:spPr>
          <a:xfrm rot="5400000" flipH="1" flipV="1">
            <a:off x="3009747" y="1761701"/>
            <a:ext cx="1704335" cy="3322156"/>
          </a:xfrm>
          <a:prstGeom prst="bentConnector3">
            <a:avLst>
              <a:gd name="adj1" fmla="val 11341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346770" y="2055004"/>
            <a:ext cx="2299253" cy="28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사용권한</a:t>
            </a:r>
            <a:r>
              <a:rPr lang="en-US" altLang="ko-KR" sz="1000" dirty="0" smtClean="0">
                <a:latin typeface="+mn-ea"/>
              </a:rPr>
              <a:t>]Web Service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stCxn id="4" idx="1"/>
            <a:endCxn id="25" idx="3"/>
          </p:cNvCxnSpPr>
          <p:nvPr/>
        </p:nvCxnSpPr>
        <p:spPr>
          <a:xfrm rot="10800000" flipV="1">
            <a:off x="5973906" y="4604689"/>
            <a:ext cx="1372864" cy="5054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6" idx="3"/>
            <a:endCxn id="34" idx="3"/>
          </p:cNvCxnSpPr>
          <p:nvPr/>
        </p:nvCxnSpPr>
        <p:spPr>
          <a:xfrm rot="5400000">
            <a:off x="9973918" y="1672718"/>
            <a:ext cx="198100" cy="853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7346770" y="610105"/>
            <a:ext cx="1516178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관리 및 통계</a:t>
            </a:r>
            <a:r>
              <a:rPr lang="en-US" altLang="ko-KR" sz="1000" dirty="0" smtClean="0">
                <a:latin typeface="+mn-ea"/>
              </a:rPr>
              <a:t>] Web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342368" y="3745708"/>
            <a:ext cx="1680688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ctr">
              <a:buFontTx/>
              <a:buChar char="-"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모니터링</a:t>
            </a:r>
            <a:r>
              <a:rPr lang="en-US" altLang="ko-KR" sz="1000" dirty="0" smtClean="0">
                <a:latin typeface="+mn-ea"/>
              </a:rPr>
              <a:t>] PC -</a:t>
            </a:r>
          </a:p>
          <a:p>
            <a:pPr algn="ctr"/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6" name="번개 125"/>
          <p:cNvSpPr/>
          <p:nvPr/>
        </p:nvSpPr>
        <p:spPr>
          <a:xfrm rot="8643427">
            <a:off x="6809289" y="2696659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꺾인 연결선 131"/>
          <p:cNvCxnSpPr>
            <a:stCxn id="38" idx="2"/>
            <a:endCxn id="111" idx="1"/>
          </p:cNvCxnSpPr>
          <p:nvPr/>
        </p:nvCxnSpPr>
        <p:spPr>
          <a:xfrm rot="16200000" flipH="1">
            <a:off x="6142065" y="2757676"/>
            <a:ext cx="581230" cy="1819376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4" idx="3"/>
            <a:endCxn id="6" idx="1"/>
          </p:cNvCxnSpPr>
          <p:nvPr/>
        </p:nvCxnSpPr>
        <p:spPr>
          <a:xfrm>
            <a:off x="8862948" y="844358"/>
            <a:ext cx="1636964" cy="9022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11" idx="3"/>
            <a:endCxn id="154" idx="1"/>
          </p:cNvCxnSpPr>
          <p:nvPr/>
        </p:nvCxnSpPr>
        <p:spPr>
          <a:xfrm>
            <a:off x="9023056" y="3957979"/>
            <a:ext cx="1382321" cy="2031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원통 153"/>
          <p:cNvSpPr/>
          <p:nvPr/>
        </p:nvSpPr>
        <p:spPr>
          <a:xfrm>
            <a:off x="9797800" y="4161128"/>
            <a:ext cx="1215153" cy="2540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latin typeface="+mn-ea"/>
              </a:rPr>
              <a:t>Express_wzmsdb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160" name="꺾인 연결선 159"/>
          <p:cNvCxnSpPr>
            <a:stCxn id="154" idx="3"/>
            <a:endCxn id="4" idx="3"/>
          </p:cNvCxnSpPr>
          <p:nvPr/>
        </p:nvCxnSpPr>
        <p:spPr>
          <a:xfrm rot="5400000">
            <a:off x="9621645" y="3820957"/>
            <a:ext cx="189547" cy="13779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11" idx="2"/>
            <a:endCxn id="4" idx="0"/>
          </p:cNvCxnSpPr>
          <p:nvPr/>
        </p:nvCxnSpPr>
        <p:spPr>
          <a:xfrm rot="16200000" flipH="1">
            <a:off x="8023493" y="4329469"/>
            <a:ext cx="322840" cy="44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111" idx="0"/>
            <a:endCxn id="34" idx="2"/>
          </p:cNvCxnSpPr>
          <p:nvPr/>
        </p:nvCxnSpPr>
        <p:spPr>
          <a:xfrm rot="5400000" flipH="1" flipV="1">
            <a:off x="7637910" y="2887222"/>
            <a:ext cx="1403289" cy="3136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7133762" y="3103300"/>
            <a:ext cx="4833047" cy="3545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19504" y="2570611"/>
            <a:ext cx="1206976" cy="80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AP</a:t>
            </a:r>
          </a:p>
          <a:p>
            <a:pPr algn="ctr"/>
            <a:r>
              <a:rPr lang="en-US" altLang="ko-KR" sz="2000" dirty="0" smtClean="0">
                <a:solidFill>
                  <a:srgbClr val="FFFF00"/>
                </a:solidFill>
                <a:latin typeface="+mn-ea"/>
              </a:rPr>
              <a:t>Bluetooth</a:t>
            </a:r>
            <a:endParaRPr lang="ko-KR" altLang="en-US" sz="2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35388" y="1159802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7482" y="6257477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47392" y="4663369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4619" y="4041702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1652" y="4716289"/>
            <a:ext cx="115985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smtClean="0">
                <a:latin typeface="+mn-ea"/>
              </a:rPr>
              <a:t>외부장비 작동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25803" y="1420966"/>
            <a:ext cx="730091" cy="32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err="1" smtClean="0">
                <a:latin typeface="+mn-ea"/>
              </a:rPr>
              <a:t>고용량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배</a:t>
            </a:r>
            <a:r>
              <a:rPr lang="ko-KR" altLang="en-US" sz="1000" dirty="0" smtClean="0">
                <a:latin typeface="+mn-ea"/>
              </a:rPr>
              <a:t>터리 </a:t>
            </a:r>
            <a:r>
              <a:rPr lang="en-US" altLang="ko-KR" sz="1000" dirty="0" smtClean="0">
                <a:latin typeface="+mn-ea"/>
              </a:rPr>
              <a:t>KIT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5803" y="694561"/>
            <a:ext cx="735060" cy="562701"/>
          </a:xfrm>
          <a:prstGeom prst="rect">
            <a:avLst/>
          </a:prstGeom>
        </p:spPr>
      </p:pic>
      <p:cxnSp>
        <p:nvCxnSpPr>
          <p:cNvPr id="47" name="꺾인 연결선 46"/>
          <p:cNvCxnSpPr>
            <a:stCxn id="46" idx="2"/>
            <a:endCxn id="45" idx="0"/>
          </p:cNvCxnSpPr>
          <p:nvPr/>
        </p:nvCxnSpPr>
        <p:spPr>
          <a:xfrm rot="5400000">
            <a:off x="510239" y="1337872"/>
            <a:ext cx="163704" cy="2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5" idx="3"/>
            <a:endCxn id="12" idx="1"/>
          </p:cNvCxnSpPr>
          <p:nvPr/>
        </p:nvCxnSpPr>
        <p:spPr>
          <a:xfrm>
            <a:off x="955894" y="1581972"/>
            <a:ext cx="1697688" cy="57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1" y="2106796"/>
            <a:ext cx="755108" cy="755108"/>
          </a:xfrm>
          <a:prstGeom prst="rect">
            <a:avLst/>
          </a:prstGeom>
        </p:spPr>
      </p:pic>
      <p:cxnSp>
        <p:nvCxnSpPr>
          <p:cNvPr id="50" name="꺾인 연결선 49"/>
          <p:cNvCxnSpPr>
            <a:stCxn id="49" idx="3"/>
            <a:endCxn id="12" idx="1"/>
          </p:cNvCxnSpPr>
          <p:nvPr/>
        </p:nvCxnSpPr>
        <p:spPr>
          <a:xfrm flipV="1">
            <a:off x="906999" y="1639353"/>
            <a:ext cx="1746583" cy="844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96" y="5764899"/>
            <a:ext cx="656144" cy="656144"/>
          </a:xfrm>
          <a:prstGeom prst="rect">
            <a:avLst/>
          </a:prstGeom>
        </p:spPr>
      </p:pic>
      <p:cxnSp>
        <p:nvCxnSpPr>
          <p:cNvPr id="52" name="꺾인 연결선 51"/>
          <p:cNvCxnSpPr>
            <a:stCxn id="51" idx="3"/>
            <a:endCxn id="25" idx="2"/>
          </p:cNvCxnSpPr>
          <p:nvPr/>
        </p:nvCxnSpPr>
        <p:spPr>
          <a:xfrm flipV="1">
            <a:off x="4751940" y="5344441"/>
            <a:ext cx="168613" cy="748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꺾인 연결선 9"/>
          <p:cNvCxnSpPr>
            <a:stCxn id="61" idx="3"/>
            <a:endCxn id="51" idx="1"/>
          </p:cNvCxnSpPr>
          <p:nvPr/>
        </p:nvCxnSpPr>
        <p:spPr>
          <a:xfrm>
            <a:off x="8728889" y="4729075"/>
            <a:ext cx="1186829" cy="6383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구름 14"/>
          <p:cNvSpPr/>
          <p:nvPr/>
        </p:nvSpPr>
        <p:spPr>
          <a:xfrm>
            <a:off x="3956966" y="2425514"/>
            <a:ext cx="1819835" cy="11805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Layout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36992" y="6037796"/>
            <a:ext cx="1680688" cy="223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[WSMS Demon] PC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641394" y="1091625"/>
            <a:ext cx="2299253" cy="58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[WZMSWS]Web Service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>
                <a:latin typeface="+mn-ea"/>
              </a:rPr>
              <a:t>실시간 센서 데이터 수신 및 저장</a:t>
            </a:r>
          </a:p>
          <a:p>
            <a:pPr algn="ctr"/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ssdt.aspx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9186959" y="1615969"/>
            <a:ext cx="1215153" cy="2540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wzmsdb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8" name="꺾인 연결선 7"/>
          <p:cNvCxnSpPr>
            <a:stCxn id="5" idx="3"/>
            <a:endCxn id="6" idx="1"/>
          </p:cNvCxnSpPr>
          <p:nvPr/>
        </p:nvCxnSpPr>
        <p:spPr>
          <a:xfrm>
            <a:off x="8940647" y="1383525"/>
            <a:ext cx="853889" cy="2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948206" y="1405100"/>
            <a:ext cx="1680688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외부</a:t>
            </a:r>
            <a:r>
              <a:rPr lang="en-US" altLang="ko-KR" sz="1000" dirty="0" smtClean="0">
                <a:latin typeface="+mn-ea"/>
              </a:rPr>
              <a:t>]Sensor 001 -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0252" y="2570611"/>
            <a:ext cx="1206976" cy="80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AP</a:t>
            </a:r>
          </a:p>
          <a:p>
            <a:pPr algn="ctr"/>
            <a:r>
              <a:rPr lang="en-US" altLang="ko-KR" sz="2000" dirty="0" smtClean="0">
                <a:solidFill>
                  <a:srgbClr val="FFFF00"/>
                </a:solidFill>
                <a:latin typeface="+mn-ea"/>
              </a:rPr>
              <a:t>Bluetooth</a:t>
            </a:r>
            <a:endParaRPr lang="ko-KR" altLang="en-US" sz="2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번개 17"/>
          <p:cNvSpPr/>
          <p:nvPr/>
        </p:nvSpPr>
        <p:spPr>
          <a:xfrm>
            <a:off x="3187236" y="2025757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번개 18"/>
          <p:cNvSpPr/>
          <p:nvPr/>
        </p:nvSpPr>
        <p:spPr>
          <a:xfrm rot="17472563">
            <a:off x="2497261" y="3645608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2106" y="4274946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]Sensor 002 -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온도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산소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이산화탄소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err="1" smtClean="0">
                <a:latin typeface="+mn-ea"/>
              </a:rPr>
              <a:t>공기질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2106" y="4853167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>
                <a:latin typeface="+mn-ea"/>
              </a:rPr>
              <a:t>내</a:t>
            </a:r>
            <a:r>
              <a:rPr lang="ko-KR" altLang="en-US" sz="1000" dirty="0" smtClean="0">
                <a:latin typeface="+mn-ea"/>
              </a:rPr>
              <a:t>부</a:t>
            </a:r>
            <a:r>
              <a:rPr lang="en-US" altLang="ko-KR" sz="1000" dirty="0" smtClean="0">
                <a:latin typeface="+mn-ea"/>
              </a:rPr>
              <a:t>]Sensor 004 -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인체 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2106" y="5731708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>
                <a:latin typeface="+mn-ea"/>
              </a:rPr>
              <a:t>내</a:t>
            </a:r>
            <a:r>
              <a:rPr lang="ko-KR" altLang="en-US" sz="1000" dirty="0" smtClean="0">
                <a:latin typeface="+mn-ea"/>
              </a:rPr>
              <a:t>부</a:t>
            </a:r>
            <a:r>
              <a:rPr lang="en-US" altLang="ko-KR" sz="1000" dirty="0" smtClean="0">
                <a:latin typeface="+mn-ea"/>
              </a:rPr>
              <a:t>]Sensor N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인체 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257895" y="5450541"/>
            <a:ext cx="450574" cy="20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61823" y="5171629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</a:t>
            </a:r>
            <a:r>
              <a:rPr lang="ko-KR" altLang="en-US" sz="1000" dirty="0" smtClean="0">
                <a:latin typeface="+mn-ea"/>
              </a:rPr>
              <a:t>작동 기기</a:t>
            </a:r>
            <a:r>
              <a:rPr lang="en-US" altLang="ko-KR" sz="1000" dirty="0" smtClean="0">
                <a:latin typeface="+mn-ea"/>
              </a:rPr>
              <a:t>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환기장비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조명장비 등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8304" y="365127"/>
            <a:ext cx="5310517" cy="2111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번개 31"/>
          <p:cNvSpPr/>
          <p:nvPr/>
        </p:nvSpPr>
        <p:spPr>
          <a:xfrm rot="4229675">
            <a:off x="4482070" y="4077451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2" idx="3"/>
            <a:endCxn id="14" idx="0"/>
          </p:cNvCxnSpPr>
          <p:nvPr/>
        </p:nvCxnSpPr>
        <p:spPr>
          <a:xfrm>
            <a:off x="3628894" y="1639353"/>
            <a:ext cx="1214846" cy="931258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0"/>
            <a:endCxn id="5" idx="1"/>
          </p:cNvCxnSpPr>
          <p:nvPr/>
        </p:nvCxnSpPr>
        <p:spPr>
          <a:xfrm rot="5400000" flipH="1" flipV="1">
            <a:off x="5149024" y="1078241"/>
            <a:ext cx="1187086" cy="179765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0" idx="0"/>
            <a:endCxn id="14" idx="0"/>
          </p:cNvCxnSpPr>
          <p:nvPr/>
        </p:nvCxnSpPr>
        <p:spPr>
          <a:xfrm rot="5400000" flipH="1" flipV="1">
            <a:off x="2317433" y="1748639"/>
            <a:ext cx="1704335" cy="3348280"/>
          </a:xfrm>
          <a:prstGeom prst="bentConnector3">
            <a:avLst>
              <a:gd name="adj1" fmla="val 11341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641394" y="1938482"/>
            <a:ext cx="2299253" cy="40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사용권한</a:t>
            </a:r>
            <a:r>
              <a:rPr lang="en-US" altLang="ko-KR" sz="1000" dirty="0" smtClean="0">
                <a:latin typeface="+mn-ea"/>
              </a:rPr>
              <a:t>]Web Service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stCxn id="4" idx="1"/>
            <a:endCxn id="25" idx="3"/>
          </p:cNvCxnSpPr>
          <p:nvPr/>
        </p:nvCxnSpPr>
        <p:spPr>
          <a:xfrm rot="10800000">
            <a:off x="5268530" y="5405882"/>
            <a:ext cx="1368462" cy="7435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6" idx="3"/>
            <a:endCxn id="34" idx="3"/>
          </p:cNvCxnSpPr>
          <p:nvPr/>
        </p:nvCxnSpPr>
        <p:spPr>
          <a:xfrm rot="5400000">
            <a:off x="9232359" y="1578273"/>
            <a:ext cx="270467" cy="853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9835905" y="4005734"/>
            <a:ext cx="1516178" cy="290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관리 및 통계</a:t>
            </a:r>
            <a:r>
              <a:rPr lang="en-US" altLang="ko-KR" sz="1000" dirty="0" smtClean="0">
                <a:latin typeface="+mn-ea"/>
              </a:rPr>
              <a:t>] Web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867600" y="2696130"/>
            <a:ext cx="2465138" cy="15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send1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com_biz_num</a:t>
            </a:r>
            <a:r>
              <a:rPr lang="en-US" altLang="ko-KR" sz="1000" dirty="0" smtClean="0">
                <a:latin typeface="+mn-ea"/>
              </a:rPr>
              <a:t> | </a:t>
            </a:r>
            <a:r>
              <a:rPr lang="en-US" altLang="ko-KR" sz="1000" dirty="0">
                <a:latin typeface="+mn-ea"/>
              </a:rPr>
              <a:t>return1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 smtClean="0"/>
              <a:t>token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867600" y="3015792"/>
            <a:ext cx="280365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Send2 : </a:t>
            </a:r>
            <a:r>
              <a:rPr lang="en-US" altLang="ko-KR" sz="1000" dirty="0" err="1" smtClean="0">
                <a:latin typeface="+mn-ea"/>
              </a:rPr>
              <a:t>com_biz_num</a:t>
            </a:r>
            <a:r>
              <a:rPr lang="en-US" altLang="ko-KR" sz="1000" dirty="0" smtClean="0">
                <a:latin typeface="+mn-ea"/>
              </a:rPr>
              <a:t>, id, </a:t>
            </a:r>
            <a:r>
              <a:rPr lang="en-US" altLang="ko-KR" sz="1000" dirty="0" err="1" smtClean="0">
                <a:latin typeface="+mn-ea"/>
              </a:rPr>
              <a:t>pwd</a:t>
            </a:r>
            <a:r>
              <a:rPr lang="en-US" altLang="ko-KR" sz="1000" dirty="0" smtClean="0">
                <a:latin typeface="+mn-ea"/>
              </a:rPr>
              <a:t> |  return1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/>
              <a:t>token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6" name="번개 125"/>
          <p:cNvSpPr/>
          <p:nvPr/>
        </p:nvSpPr>
        <p:spPr>
          <a:xfrm rot="8643427">
            <a:off x="6103913" y="2696659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꺾인 연결선 131"/>
          <p:cNvCxnSpPr>
            <a:stCxn id="14" idx="2"/>
            <a:endCxn id="111" idx="1"/>
          </p:cNvCxnSpPr>
          <p:nvPr/>
        </p:nvCxnSpPr>
        <p:spPr>
          <a:xfrm rot="16200000" flipH="1">
            <a:off x="4999725" y="3220764"/>
            <a:ext cx="1481282" cy="179325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4" idx="3"/>
            <a:endCxn id="6" idx="4"/>
          </p:cNvCxnSpPr>
          <p:nvPr/>
        </p:nvCxnSpPr>
        <p:spPr>
          <a:xfrm flipH="1" flipV="1">
            <a:off x="10402112" y="1742977"/>
            <a:ext cx="949971" cy="2407834"/>
          </a:xfrm>
          <a:prstGeom prst="bentConnector3">
            <a:avLst>
              <a:gd name="adj1" fmla="val -240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11" idx="3"/>
            <a:endCxn id="154" idx="1"/>
          </p:cNvCxnSpPr>
          <p:nvPr/>
        </p:nvCxnSpPr>
        <p:spPr>
          <a:xfrm>
            <a:off x="8743424" y="4858031"/>
            <a:ext cx="526002" cy="4753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원통 153"/>
          <p:cNvSpPr/>
          <p:nvPr/>
        </p:nvSpPr>
        <p:spPr>
          <a:xfrm>
            <a:off x="8623134" y="5333359"/>
            <a:ext cx="1292584" cy="2540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latin typeface="+mn-ea"/>
              </a:rPr>
              <a:t>Express_wzmsdb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160" name="꺾인 연결선 159"/>
          <p:cNvCxnSpPr>
            <a:stCxn id="154" idx="3"/>
            <a:endCxn id="4" idx="3"/>
          </p:cNvCxnSpPr>
          <p:nvPr/>
        </p:nvCxnSpPr>
        <p:spPr>
          <a:xfrm rot="5400000">
            <a:off x="8512542" y="5392512"/>
            <a:ext cx="562022" cy="9517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11" idx="2"/>
            <a:endCxn id="4" idx="0"/>
          </p:cNvCxnSpPr>
          <p:nvPr/>
        </p:nvCxnSpPr>
        <p:spPr>
          <a:xfrm rot="5400000">
            <a:off x="7100025" y="5447613"/>
            <a:ext cx="967494" cy="2128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7534289" y="5592635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실행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종료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85" name="꺾인 연결선 184"/>
          <p:cNvCxnSpPr>
            <a:stCxn id="111" idx="0"/>
            <a:endCxn id="34" idx="2"/>
          </p:cNvCxnSpPr>
          <p:nvPr/>
        </p:nvCxnSpPr>
        <p:spPr>
          <a:xfrm rot="5400000" flipH="1" flipV="1">
            <a:off x="6588944" y="3443684"/>
            <a:ext cx="2303341" cy="1008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498304" y="3820478"/>
            <a:ext cx="5310517" cy="2828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6863796" y="4382174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1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580127" y="2667530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2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7580127" y="3009253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3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7159235" y="5557989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5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5563702" y="1268980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5551820" y="4563790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6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6056237" y="5878736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7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9581152" y="4050040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9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6056237" y="6200213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8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9639294" y="4543158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915718" y="4627715"/>
            <a:ext cx="1284354" cy="33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Sensor </a:t>
            </a:r>
            <a:r>
              <a:rPr lang="ko-KR" altLang="en-US" sz="1000" dirty="0" smtClean="0">
                <a:latin typeface="+mn-ea"/>
              </a:rPr>
              <a:t>초기화</a:t>
            </a:r>
            <a:r>
              <a:rPr lang="en-US" altLang="ko-KR" sz="1000" dirty="0" smtClean="0">
                <a:latin typeface="+mn-ea"/>
              </a:rPr>
              <a:t> -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636992" y="4645760"/>
            <a:ext cx="2106432" cy="424542"/>
            <a:chOff x="7342368" y="3946905"/>
            <a:chExt cx="2106432" cy="424542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7342368" y="3946905"/>
              <a:ext cx="2106432" cy="4245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171450" indent="-171450" algn="ctr">
                <a:buFontTx/>
                <a:buChar char="-"/>
              </a:pPr>
              <a:r>
                <a:rPr lang="en-US" altLang="ko-KR" sz="1000" dirty="0" smtClean="0">
                  <a:latin typeface="+mn-ea"/>
                </a:rPr>
                <a:t>[</a:t>
              </a:r>
              <a:r>
                <a:rPr lang="ko-KR" altLang="en-US" sz="1000" dirty="0">
                  <a:latin typeface="+mn-ea"/>
                </a:rPr>
                <a:t>모니터링</a:t>
              </a:r>
              <a:r>
                <a:rPr lang="en-US" altLang="ko-KR" sz="1000" dirty="0" smtClean="0">
                  <a:latin typeface="+mn-ea"/>
                </a:rPr>
                <a:t>] PC -</a:t>
              </a:r>
            </a:p>
            <a:p>
              <a:pPr algn="ctr"/>
              <a:r>
                <a:rPr lang="en-US" altLang="ko-KR" sz="1000" dirty="0" err="1" smtClean="0">
                  <a:solidFill>
                    <a:srgbClr val="FFFF00"/>
                  </a:solidFill>
                  <a:latin typeface="+mn-ea"/>
                </a:rPr>
                <a:t>com_biz_num</a:t>
              </a:r>
              <a:r>
                <a:rPr lang="en-US" altLang="ko-KR" sz="1000" dirty="0" smtClean="0">
                  <a:solidFill>
                    <a:srgbClr val="FFFF00"/>
                  </a:solidFill>
                  <a:latin typeface="+mn-ea"/>
                </a:rPr>
                <a:t>/id/</a:t>
              </a:r>
              <a:r>
                <a:rPr lang="en-US" altLang="ko-KR" sz="1000" dirty="0" err="1" smtClean="0">
                  <a:solidFill>
                    <a:srgbClr val="FFFF00"/>
                  </a:solidFill>
                  <a:latin typeface="+mn-ea"/>
                </a:rPr>
                <a:t>pwd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99613" y="3953276"/>
              <a:ext cx="13465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   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428386" y="175042"/>
            <a:ext cx="42319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CLOUD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28386" y="3618829"/>
            <a:ext cx="38792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LOCAL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63267" y="3624328"/>
            <a:ext cx="382557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 smtClean="0"/>
              <a:t>전송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cloud_wzmsws_url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local_demon_pc_url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com_biz_num</a:t>
            </a:r>
            <a:endParaRPr lang="en-US" altLang="ko-KR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948206" y="1208042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8301" y="4066200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8301" y="6244780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92750" y="4974666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71872" y="6303257"/>
            <a:ext cx="164580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smtClean="0">
                <a:latin typeface="+mn-ea"/>
              </a:rPr>
              <a:t>외부장비 작동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5803" y="1420966"/>
            <a:ext cx="730091" cy="32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err="1" smtClean="0">
                <a:latin typeface="+mn-ea"/>
              </a:rPr>
              <a:t>고용량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배</a:t>
            </a:r>
            <a:r>
              <a:rPr lang="ko-KR" altLang="en-US" sz="1000" dirty="0" smtClean="0">
                <a:latin typeface="+mn-ea"/>
              </a:rPr>
              <a:t>터리 </a:t>
            </a:r>
            <a:r>
              <a:rPr lang="en-US" altLang="ko-KR" sz="1000" dirty="0" smtClean="0">
                <a:latin typeface="+mn-ea"/>
              </a:rPr>
              <a:t>KIT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5803" y="694561"/>
            <a:ext cx="735060" cy="562701"/>
          </a:xfrm>
          <a:prstGeom prst="rect">
            <a:avLst/>
          </a:prstGeom>
        </p:spPr>
      </p:pic>
      <p:cxnSp>
        <p:nvCxnSpPr>
          <p:cNvPr id="17" name="꺾인 연결선 16"/>
          <p:cNvCxnSpPr>
            <a:stCxn id="9" idx="2"/>
            <a:endCxn id="62" idx="0"/>
          </p:cNvCxnSpPr>
          <p:nvPr/>
        </p:nvCxnSpPr>
        <p:spPr>
          <a:xfrm rot="5400000">
            <a:off x="510239" y="1337872"/>
            <a:ext cx="163704" cy="2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62" idx="3"/>
            <a:endCxn id="12" idx="1"/>
          </p:cNvCxnSpPr>
          <p:nvPr/>
        </p:nvCxnSpPr>
        <p:spPr>
          <a:xfrm>
            <a:off x="955894" y="1581972"/>
            <a:ext cx="992312" cy="57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1" y="2106796"/>
            <a:ext cx="755108" cy="755108"/>
          </a:xfrm>
          <a:prstGeom prst="rect">
            <a:avLst/>
          </a:prstGeom>
        </p:spPr>
      </p:pic>
      <p:cxnSp>
        <p:nvCxnSpPr>
          <p:cNvPr id="30" name="꺾인 연결선 29"/>
          <p:cNvCxnSpPr>
            <a:stCxn id="28" idx="3"/>
            <a:endCxn id="12" idx="1"/>
          </p:cNvCxnSpPr>
          <p:nvPr/>
        </p:nvCxnSpPr>
        <p:spPr>
          <a:xfrm flipV="1">
            <a:off x="906999" y="1639353"/>
            <a:ext cx="1041207" cy="844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98" y="5973124"/>
            <a:ext cx="656144" cy="656144"/>
          </a:xfrm>
          <a:prstGeom prst="rect">
            <a:avLst/>
          </a:prstGeom>
        </p:spPr>
      </p:pic>
      <p:cxnSp>
        <p:nvCxnSpPr>
          <p:cNvPr id="47" name="꺾인 연결선 46"/>
          <p:cNvCxnSpPr>
            <a:stCxn id="82" idx="3"/>
            <a:endCxn id="25" idx="2"/>
          </p:cNvCxnSpPr>
          <p:nvPr/>
        </p:nvCxnSpPr>
        <p:spPr>
          <a:xfrm flipV="1">
            <a:off x="3938342" y="5640134"/>
            <a:ext cx="276835" cy="661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작업장 안전관리 </a:t>
            </a:r>
            <a:r>
              <a:rPr lang="ko-KR" altLang="en-US" sz="1400" dirty="0" smtClean="0"/>
              <a:t>시스템 </a:t>
            </a:r>
            <a:r>
              <a:rPr lang="en-US" altLang="ko-KR" sz="1400" dirty="0" smtClean="0"/>
              <a:t>System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58117" y="3181313"/>
            <a:ext cx="1575865" cy="252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모니터링 서버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650" y="3636310"/>
            <a:ext cx="799725" cy="85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3551" r="6570" b="7140"/>
          <a:stretch/>
        </p:blipFill>
        <p:spPr>
          <a:xfrm>
            <a:off x="4750244" y="3636310"/>
            <a:ext cx="867023" cy="4828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73" y="3730711"/>
            <a:ext cx="191699" cy="656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783" y="4645242"/>
            <a:ext cx="330317" cy="3321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62" y="2703739"/>
            <a:ext cx="533193" cy="3554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26262" y="2549851"/>
            <a:ext cx="76944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인체온도센서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647" y="1828800"/>
            <a:ext cx="5417128" cy="343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20376" y="2112867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맨홀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98" y="1959684"/>
            <a:ext cx="735412" cy="63061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94" y="4575916"/>
            <a:ext cx="533193" cy="35546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790706" y="4395270"/>
            <a:ext cx="11669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외부 온도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먼지 센서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20376" y="2086981"/>
            <a:ext cx="1302341" cy="300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49" y="3617317"/>
            <a:ext cx="533193" cy="35546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204249" y="3463429"/>
            <a:ext cx="5129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산소센서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20674" y="1630353"/>
            <a:ext cx="55784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작업 현장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10" idx="3"/>
            <a:endCxn id="14" idx="1"/>
          </p:cNvCxnSpPr>
          <p:nvPr/>
        </p:nvCxnSpPr>
        <p:spPr>
          <a:xfrm flipV="1">
            <a:off x="3059455" y="2274992"/>
            <a:ext cx="2502543" cy="6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0"/>
            <a:endCxn id="14" idx="2"/>
          </p:cNvCxnSpPr>
          <p:nvPr/>
        </p:nvCxnSpPr>
        <p:spPr>
          <a:xfrm flipH="1" flipV="1">
            <a:off x="5929704" y="2590300"/>
            <a:ext cx="444495" cy="180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3"/>
            <a:endCxn id="6" idx="0"/>
          </p:cNvCxnSpPr>
          <p:nvPr/>
        </p:nvCxnSpPr>
        <p:spPr>
          <a:xfrm>
            <a:off x="6297410" y="2274992"/>
            <a:ext cx="3626103" cy="136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  <a:endCxn id="7" idx="0"/>
          </p:cNvCxnSpPr>
          <p:nvPr/>
        </p:nvCxnSpPr>
        <p:spPr>
          <a:xfrm flipH="1">
            <a:off x="5183756" y="2590300"/>
            <a:ext cx="745948" cy="10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1"/>
            <a:endCxn id="14" idx="3"/>
          </p:cNvCxnSpPr>
          <p:nvPr/>
        </p:nvCxnSpPr>
        <p:spPr>
          <a:xfrm flipH="1" flipV="1">
            <a:off x="6297410" y="2274992"/>
            <a:ext cx="3226240" cy="178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1"/>
            <a:endCxn id="8" idx="3"/>
          </p:cNvCxnSpPr>
          <p:nvPr/>
        </p:nvCxnSpPr>
        <p:spPr>
          <a:xfrm flipH="1">
            <a:off x="3786272" y="3877715"/>
            <a:ext cx="963972" cy="18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1"/>
            <a:endCxn id="9" idx="3"/>
          </p:cNvCxnSpPr>
          <p:nvPr/>
        </p:nvCxnSpPr>
        <p:spPr>
          <a:xfrm flipH="1">
            <a:off x="3259100" y="3877715"/>
            <a:ext cx="1491144" cy="93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81455" y="1828800"/>
            <a:ext cx="911630" cy="343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63765" y="4176860"/>
            <a:ext cx="5129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모니터링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21289" r="77578" b="42822"/>
          <a:stretch/>
        </p:blipFill>
        <p:spPr>
          <a:xfrm>
            <a:off x="2135124" y="2373324"/>
            <a:ext cx="367552" cy="5250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21289" r="77578" b="42822"/>
          <a:stretch/>
        </p:blipFill>
        <p:spPr>
          <a:xfrm>
            <a:off x="2675461" y="3868455"/>
            <a:ext cx="367552" cy="5250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8" t="3383" r="4898" b="8844"/>
          <a:stretch/>
        </p:blipFill>
        <p:spPr>
          <a:xfrm>
            <a:off x="2692246" y="3718745"/>
            <a:ext cx="311728" cy="228822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32" idx="3"/>
            <a:endCxn id="14" idx="1"/>
          </p:cNvCxnSpPr>
          <p:nvPr/>
        </p:nvCxnSpPr>
        <p:spPr>
          <a:xfrm flipV="1">
            <a:off x="3003974" y="2274992"/>
            <a:ext cx="2558024" cy="155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25891" y="268505"/>
            <a:ext cx="229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대외비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對外秘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29704" y="62002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</a:rPr>
              <a:t>2018-09-10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 smtClean="0">
                <a:latin typeface="+mn-ea"/>
              </a:rPr>
              <a:t>박준서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3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Layout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898648" y="1060704"/>
            <a:ext cx="0" cy="532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213848" y="1060704"/>
            <a:ext cx="0" cy="532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38200" y="1216152"/>
            <a:ext cx="1109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265835" y="886731"/>
            <a:ext cx="11894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(Windows) Client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3758" y="2334861"/>
            <a:ext cx="84478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(WIN)</a:t>
            </a:r>
            <a:r>
              <a:rPr lang="ko-KR" altLang="en-US" sz="1000" dirty="0" smtClean="0">
                <a:latin typeface="+mn-ea"/>
              </a:rPr>
              <a:t>모니터링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96000" y="852768"/>
            <a:ext cx="145110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(Web) Service Server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48726" y="757789"/>
            <a:ext cx="99475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(Web Server)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Backup Server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6790" y="3278254"/>
            <a:ext cx="947014" cy="93849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85" y="3235358"/>
            <a:ext cx="623505" cy="11279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32" y="4403122"/>
            <a:ext cx="515173" cy="35337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731" y="3455099"/>
            <a:ext cx="515173" cy="353377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11218488" y="3249794"/>
            <a:ext cx="7245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DB </a:t>
            </a:r>
            <a:r>
              <a:rPr lang="ko-KR" altLang="en-US" sz="1000" dirty="0" smtClean="0">
                <a:latin typeface="+mn-ea"/>
              </a:rPr>
              <a:t>백업파일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218488" y="4040255"/>
            <a:ext cx="64120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센싱데이터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백업파일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7" y="3731905"/>
            <a:ext cx="623505" cy="1127948"/>
          </a:xfrm>
          <a:prstGeom prst="rect">
            <a:avLst/>
          </a:prstGeom>
        </p:spPr>
      </p:pic>
      <p:sp>
        <p:nvSpPr>
          <p:cNvPr id="98" name="모서리가 둥근 직사각형 97"/>
          <p:cNvSpPr/>
          <p:nvPr/>
        </p:nvSpPr>
        <p:spPr>
          <a:xfrm>
            <a:off x="4177463" y="1421893"/>
            <a:ext cx="1224905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API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218849" y="3253103"/>
            <a:ext cx="1224905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Monitoring Server</a:t>
            </a:r>
          </a:p>
          <a:p>
            <a:pPr algn="ctr"/>
            <a:r>
              <a:rPr lang="en-US" altLang="ko-KR" sz="1000" smtClean="0">
                <a:solidFill>
                  <a:srgbClr val="FFFF00"/>
                </a:solidFill>
                <a:latin typeface="+mn-ea"/>
              </a:rPr>
              <a:t>&lt;port&gt;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6" t="26666" r="36772" b="11905"/>
          <a:stretch/>
        </p:blipFill>
        <p:spPr>
          <a:xfrm rot="5400000">
            <a:off x="1536983" y="1476538"/>
            <a:ext cx="328005" cy="450134"/>
          </a:xfrm>
          <a:prstGeom prst="rect">
            <a:avLst/>
          </a:prstGeom>
        </p:spPr>
      </p:pic>
      <p:cxnSp>
        <p:nvCxnSpPr>
          <p:cNvPr id="37" name="꺾인 연결선 36"/>
          <p:cNvCxnSpPr>
            <a:stCxn id="100" idx="0"/>
            <a:endCxn id="98" idx="1"/>
          </p:cNvCxnSpPr>
          <p:nvPr/>
        </p:nvCxnSpPr>
        <p:spPr>
          <a:xfrm flipV="1">
            <a:off x="1926053" y="1656146"/>
            <a:ext cx="2251410" cy="45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49" idx="1"/>
            <a:endCxn id="87" idx="1"/>
          </p:cNvCxnSpPr>
          <p:nvPr/>
        </p:nvCxnSpPr>
        <p:spPr>
          <a:xfrm rot="10800000">
            <a:off x="2153804" y="3747502"/>
            <a:ext cx="871972" cy="183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자기 디스크 104"/>
          <p:cNvSpPr/>
          <p:nvPr/>
        </p:nvSpPr>
        <p:spPr>
          <a:xfrm>
            <a:off x="8398951" y="3268754"/>
            <a:ext cx="754074" cy="296809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wzmsdb</a:t>
            </a:r>
            <a:endParaRPr lang="ko-KR" altLang="en-US" sz="1200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8847688" y="4867516"/>
            <a:ext cx="641201" cy="716244"/>
            <a:chOff x="8600664" y="3977806"/>
            <a:chExt cx="641201" cy="716244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1208" y="4340673"/>
              <a:ext cx="515173" cy="353377"/>
            </a:xfrm>
            <a:prstGeom prst="rect">
              <a:avLst/>
            </a:prstGeom>
          </p:spPr>
        </p:pic>
        <p:sp>
          <p:nvSpPr>
            <p:cNvPr id="107" name="직사각형 106"/>
            <p:cNvSpPr/>
            <p:nvPr/>
          </p:nvSpPr>
          <p:spPr>
            <a:xfrm>
              <a:off x="8600664" y="3977806"/>
              <a:ext cx="641201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000" dirty="0" err="1" smtClean="0">
                  <a:latin typeface="+mn-ea"/>
                </a:rPr>
                <a:t>센싱데이터</a:t>
              </a:r>
              <a:r>
                <a:rPr lang="en-US" altLang="ko-KR" sz="1000" dirty="0" smtClean="0">
                  <a:latin typeface="+mn-ea"/>
                </a:rPr>
                <a:t/>
              </a:r>
              <a:br>
                <a:rPr lang="en-US" altLang="ko-KR" sz="1000" dirty="0" smtClean="0">
                  <a:latin typeface="+mn-ea"/>
                </a:rPr>
              </a:br>
              <a:r>
                <a:rPr lang="en-US" altLang="ko-KR" sz="1000" dirty="0" smtClean="0">
                  <a:latin typeface="+mn-ea"/>
                </a:rPr>
                <a:t> </a:t>
              </a:r>
              <a:r>
                <a:rPr lang="ko-KR" altLang="en-US" sz="1000" dirty="0" smtClean="0">
                  <a:latin typeface="+mn-ea"/>
                </a:rPr>
                <a:t>파일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44" name="직선 화살표 연결선 43"/>
          <p:cNvCxnSpPr>
            <a:stCxn id="106" idx="3"/>
            <a:endCxn id="33" idx="1"/>
          </p:cNvCxnSpPr>
          <p:nvPr/>
        </p:nvCxnSpPr>
        <p:spPr>
          <a:xfrm flipV="1">
            <a:off x="9423405" y="3799332"/>
            <a:ext cx="1095980" cy="160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9657399" y="3208014"/>
            <a:ext cx="724557" cy="558682"/>
            <a:chOff x="8603992" y="3249794"/>
            <a:chExt cx="724557" cy="558682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235" y="3455099"/>
              <a:ext cx="515173" cy="353377"/>
            </a:xfrm>
            <a:prstGeom prst="rect">
              <a:avLst/>
            </a:prstGeom>
          </p:spPr>
        </p:pic>
        <p:sp>
          <p:nvSpPr>
            <p:cNvPr id="112" name="직사각형 111"/>
            <p:cNvSpPr/>
            <p:nvPr/>
          </p:nvSpPr>
          <p:spPr>
            <a:xfrm>
              <a:off x="8603992" y="3249794"/>
              <a:ext cx="72455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DB </a:t>
              </a:r>
              <a:r>
                <a:rPr lang="ko-KR" altLang="en-US" sz="1000" dirty="0" smtClean="0">
                  <a:latin typeface="+mn-ea"/>
                </a:rPr>
                <a:t>백업파일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46" name="직선 화살표 연결선 45"/>
          <p:cNvCxnSpPr>
            <a:stCxn id="110" idx="3"/>
            <a:endCxn id="33" idx="1"/>
          </p:cNvCxnSpPr>
          <p:nvPr/>
        </p:nvCxnSpPr>
        <p:spPr>
          <a:xfrm>
            <a:off x="10243815" y="3590008"/>
            <a:ext cx="275570" cy="20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776" y="3502319"/>
            <a:ext cx="1455157" cy="85689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b="8038"/>
          <a:stretch/>
        </p:blipFill>
        <p:spPr>
          <a:xfrm flipH="1">
            <a:off x="1253557" y="2547709"/>
            <a:ext cx="1116586" cy="635904"/>
          </a:xfrm>
          <a:prstGeom prst="rect">
            <a:avLst/>
          </a:prstGeom>
        </p:spPr>
      </p:pic>
      <p:cxnSp>
        <p:nvCxnSpPr>
          <p:cNvPr id="68" name="꺾인 연결선 67"/>
          <p:cNvCxnSpPr>
            <a:stCxn id="100" idx="3"/>
            <a:endCxn id="55" idx="0"/>
          </p:cNvCxnSpPr>
          <p:nvPr/>
        </p:nvCxnSpPr>
        <p:spPr>
          <a:xfrm rot="16200000" flipH="1">
            <a:off x="1415368" y="2151226"/>
            <a:ext cx="682101" cy="11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29223" y="3309303"/>
            <a:ext cx="112370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모니터링 </a:t>
            </a:r>
            <a:r>
              <a:rPr lang="en-US" altLang="ko-KR" sz="1000" dirty="0" smtClean="0">
                <a:latin typeface="+mn-ea"/>
              </a:rPr>
              <a:t>Web Site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29138" y="5429872"/>
            <a:ext cx="95699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관리용 </a:t>
            </a:r>
            <a:r>
              <a:rPr lang="en-US" altLang="ko-KR" sz="1000" dirty="0" smtClean="0">
                <a:latin typeface="+mn-ea"/>
              </a:rPr>
              <a:t>Web Site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3" name="꺾인 연결선 102"/>
          <p:cNvCxnSpPr>
            <a:stCxn id="91" idx="2"/>
            <a:endCxn id="131" idx="0"/>
          </p:cNvCxnSpPr>
          <p:nvPr/>
        </p:nvCxnSpPr>
        <p:spPr>
          <a:xfrm rot="5400000">
            <a:off x="5152564" y="3414925"/>
            <a:ext cx="570019" cy="3459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98" idx="3"/>
            <a:endCxn id="91" idx="0"/>
          </p:cNvCxnSpPr>
          <p:nvPr/>
        </p:nvCxnSpPr>
        <p:spPr>
          <a:xfrm>
            <a:off x="5402368" y="1656146"/>
            <a:ext cx="1765142" cy="20757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1" idx="3"/>
            <a:endCxn id="105" idx="3"/>
          </p:cNvCxnSpPr>
          <p:nvPr/>
        </p:nvCxnSpPr>
        <p:spPr>
          <a:xfrm flipV="1">
            <a:off x="7479262" y="3565563"/>
            <a:ext cx="1296726" cy="730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5" idx="4"/>
            <a:endCxn id="110" idx="1"/>
          </p:cNvCxnSpPr>
          <p:nvPr/>
        </p:nvCxnSpPr>
        <p:spPr>
          <a:xfrm>
            <a:off x="9153025" y="3417159"/>
            <a:ext cx="575617" cy="17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91" idx="3"/>
            <a:endCxn id="106" idx="1"/>
          </p:cNvCxnSpPr>
          <p:nvPr/>
        </p:nvCxnSpPr>
        <p:spPr>
          <a:xfrm>
            <a:off x="7479262" y="4295879"/>
            <a:ext cx="1428970" cy="1111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7763914" y="3800690"/>
            <a:ext cx="1764907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센싱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경고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EM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데이타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en-US" altLang="ko-KR" sz="1000" dirty="0" err="1" smtClean="0">
                <a:latin typeface="+mn-ea"/>
              </a:rPr>
              <a:t>Masterkey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정보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398951" y="4501360"/>
            <a:ext cx="141545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센싱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센싱데이터</a:t>
            </a:r>
            <a:r>
              <a:rPr lang="ko-KR" altLang="en-US" sz="1000" dirty="0" smtClean="0">
                <a:latin typeface="+mn-ea"/>
              </a:rPr>
              <a:t> 로그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45" name="꺾인 연결선 144"/>
          <p:cNvCxnSpPr>
            <a:stCxn id="131" idx="1"/>
            <a:endCxn id="87" idx="1"/>
          </p:cNvCxnSpPr>
          <p:nvPr/>
        </p:nvCxnSpPr>
        <p:spPr>
          <a:xfrm rot="10800000">
            <a:off x="2153804" y="3747502"/>
            <a:ext cx="1075334" cy="1759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52" idx="2"/>
            <a:endCxn id="99" idx="0"/>
          </p:cNvCxnSpPr>
          <p:nvPr/>
        </p:nvCxnSpPr>
        <p:spPr>
          <a:xfrm rot="10800000" flipV="1">
            <a:off x="5831303" y="2496651"/>
            <a:ext cx="1523341" cy="756451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3182534" y="6001136"/>
            <a:ext cx="49472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*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from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wzmsdb.alert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;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-- </a:t>
            </a:r>
            <a:r>
              <a:rPr lang="ko-KR" altLang="en-US" sz="1000" dirty="0" err="1">
                <a:solidFill>
                  <a:srgbClr val="008000"/>
                </a:solidFill>
                <a:latin typeface="+mn-ea"/>
              </a:rPr>
              <a:t>알람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경고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, EM </a:t>
            </a:r>
            <a:r>
              <a:rPr lang="ko-KR" altLang="en-US" sz="1000" dirty="0" err="1">
                <a:solidFill>
                  <a:srgbClr val="008000"/>
                </a:solidFill>
                <a:latin typeface="+mn-ea"/>
              </a:rPr>
              <a:t>데이타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 저장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*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from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wzmsdb.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>
                <a:solidFill>
                  <a:srgbClr val="808080"/>
                </a:solidFill>
                <a:latin typeface="+mn-ea"/>
              </a:rPr>
              <a:t>;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-- Monitoring Server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전달용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이전 데이터 삭제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*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from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  <a:latin typeface="+mn-ea"/>
              </a:rPr>
              <a:t>wzmslocalwsdb.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>
                <a:solidFill>
                  <a:srgbClr val="808080"/>
                </a:solidFill>
                <a:latin typeface="+mn-ea"/>
              </a:rPr>
              <a:t>;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-- to Text Log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만 저장하고 </a:t>
            </a:r>
            <a:r>
              <a:rPr lang="ko-KR" altLang="en-US" sz="1000" dirty="0" err="1">
                <a:solidFill>
                  <a:srgbClr val="008000"/>
                </a:solidFill>
                <a:latin typeface="+mn-ea"/>
              </a:rPr>
              <a:t>사용안함</a:t>
            </a:r>
            <a:endParaRPr lang="ko-KR" altLang="en-US" sz="100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52" name="순서도: 자기 디스크 51"/>
          <p:cNvSpPr/>
          <p:nvPr/>
        </p:nvSpPr>
        <p:spPr>
          <a:xfrm>
            <a:off x="7354643" y="2348247"/>
            <a:ext cx="1389627" cy="296809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wzmslocalwsdb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stCxn id="91" idx="3"/>
            <a:endCxn id="52" idx="3"/>
          </p:cNvCxnSpPr>
          <p:nvPr/>
        </p:nvCxnSpPr>
        <p:spPr>
          <a:xfrm flipV="1">
            <a:off x="7479262" y="2645056"/>
            <a:ext cx="570195" cy="1650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354643" y="1809388"/>
            <a:ext cx="2816477" cy="415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 smtClean="0">
                <a:latin typeface="+mn-ea"/>
              </a:rPr>
              <a:t>idxClient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WorkzoneNum</a:t>
            </a:r>
            <a:r>
              <a:rPr lang="en-US" altLang="ko-KR" sz="900" dirty="0" smtClean="0">
                <a:latin typeface="+mn-ea"/>
              </a:rPr>
              <a:t>, APSSID, </a:t>
            </a:r>
            <a:r>
              <a:rPr lang="en-US" altLang="ko-KR" sz="900" dirty="0" err="1" smtClean="0">
                <a:latin typeface="+mn-ea"/>
              </a:rPr>
              <a:t>idxUser</a:t>
            </a:r>
            <a:r>
              <a:rPr lang="ko-KR" altLang="en-US" sz="900" dirty="0" smtClean="0">
                <a:latin typeface="+mn-ea"/>
              </a:rPr>
              <a:t>로 조회하여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err="1" smtClean="0">
                <a:latin typeface="+mn-ea"/>
              </a:rPr>
              <a:t>Sday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stime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/>
              <a:t>serialno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svalue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테이블을 </a:t>
            </a:r>
            <a:r>
              <a:rPr lang="ko-KR" altLang="en-US" sz="900" dirty="0" err="1" smtClean="0">
                <a:latin typeface="+mn-ea"/>
              </a:rPr>
              <a:t>리턴한다</a:t>
            </a:r>
            <a:r>
              <a:rPr lang="en-US" altLang="ko-KR" sz="900" dirty="0" smtClean="0">
                <a:latin typeface="+mn-ea"/>
              </a:rPr>
              <a:t>.</a:t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읽어가면서 지운다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74127" y="3298438"/>
            <a:ext cx="45204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Insert</a:t>
            </a:r>
            <a:r>
              <a:rPr lang="ko-KR" altLang="en-US" sz="1000" dirty="0" smtClean="0">
                <a:latin typeface="+mn-ea"/>
              </a:rPr>
              <a:t>만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56" name="꺾인 연결선 55"/>
          <p:cNvCxnSpPr>
            <a:stCxn id="49" idx="0"/>
            <a:endCxn id="99" idx="0"/>
          </p:cNvCxnSpPr>
          <p:nvPr/>
        </p:nvCxnSpPr>
        <p:spPr>
          <a:xfrm rot="5400000" flipH="1" flipV="1">
            <a:off x="4667720" y="2338738"/>
            <a:ext cx="249216" cy="2077947"/>
          </a:xfrm>
          <a:prstGeom prst="bentConnector3">
            <a:avLst>
              <a:gd name="adj1" fmla="val 19172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99" idx="2"/>
            <a:endCxn id="49" idx="3"/>
          </p:cNvCxnSpPr>
          <p:nvPr/>
        </p:nvCxnSpPr>
        <p:spPr>
          <a:xfrm rot="5400000">
            <a:off x="5051538" y="3151004"/>
            <a:ext cx="209160" cy="135036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129908" y="3033149"/>
            <a:ext cx="61234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Port=</a:t>
            </a:r>
            <a:r>
              <a:rPr lang="en-US" altLang="ko-KR" sz="1000" dirty="0"/>
              <a:t>8080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67349" y="3736822"/>
            <a:ext cx="61234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Port=</a:t>
            </a:r>
            <a:r>
              <a:rPr lang="en-US" altLang="ko-KR" sz="1000" dirty="0" smtClean="0"/>
              <a:t>8090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3233" y="2598558"/>
            <a:ext cx="1824217" cy="415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/>
              <a:t>WebSocket</a:t>
            </a:r>
            <a:r>
              <a:rPr lang="en-US" altLang="ko-KR" sz="900" dirty="0"/>
              <a:t>('</a:t>
            </a:r>
            <a:r>
              <a:rPr lang="en-US" altLang="ko-KR" sz="900" dirty="0" err="1"/>
              <a:t>ws</a:t>
            </a:r>
            <a:r>
              <a:rPr lang="en-US" altLang="ko-KR" sz="900" dirty="0"/>
              <a:t>://</a:t>
            </a:r>
            <a:r>
              <a:rPr lang="en-US" altLang="ko-KR" sz="900" dirty="0" smtClean="0"/>
              <a:t>localhost:8000</a:t>
            </a:r>
          </a:p>
          <a:p>
            <a:r>
              <a:rPr lang="en-US" altLang="ko-KR" sz="900" dirty="0" smtClean="0"/>
              <a:t>/</a:t>
            </a:r>
            <a:r>
              <a:rPr lang="en-US" altLang="ko-KR" sz="900" dirty="0" err="1" smtClean="0"/>
              <a:t>idxClient^WorkzoneNum^APSSID</a:t>
            </a:r>
            <a:endParaRPr lang="en-US" altLang="ko-KR" sz="900" dirty="0" smtClean="0"/>
          </a:p>
          <a:p>
            <a:r>
              <a:rPr lang="en-US" altLang="ko-KR" sz="900" dirty="0" smtClean="0"/>
              <a:t>/</a:t>
            </a:r>
            <a:r>
              <a:rPr lang="en-US" altLang="ko-KR" sz="900" dirty="0" err="1" smtClean="0"/>
              <a:t>PacketWatch</a:t>
            </a:r>
            <a:r>
              <a:rPr lang="en-US" altLang="ko-KR" sz="900" dirty="0"/>
              <a:t>/')</a:t>
            </a:r>
            <a:endParaRPr lang="ko-KR" altLang="en-US" sz="9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42628" y="2425827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82960" y="4016857"/>
            <a:ext cx="2726265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리턴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smtClean="0">
                <a:latin typeface="+mn-ea"/>
              </a:rPr>
              <a:t>헬멧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외부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작업자센서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외부장비 상태의 </a:t>
            </a:r>
            <a:r>
              <a:rPr lang="en-US" altLang="ko-KR" sz="900" dirty="0" smtClean="0">
                <a:latin typeface="+mn-ea"/>
              </a:rPr>
              <a:t/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err="1"/>
              <a:t>sday</a:t>
            </a:r>
            <a:r>
              <a:rPr lang="en-US" altLang="ko-KR" sz="900" dirty="0"/>
              <a:t>, </a:t>
            </a:r>
            <a:r>
              <a:rPr lang="en-US" altLang="ko-KR" sz="900" dirty="0" err="1"/>
              <a:t>stime</a:t>
            </a:r>
            <a:r>
              <a:rPr lang="en-US" altLang="ko-KR" sz="900" dirty="0"/>
              <a:t>, </a:t>
            </a:r>
            <a:r>
              <a:rPr lang="en-US" altLang="ko-KR" sz="900" strike="sngStrike" dirty="0" err="1"/>
              <a:t>idxClient</a:t>
            </a:r>
            <a:r>
              <a:rPr lang="en-US" altLang="ko-KR" sz="900" strike="sngStrike" dirty="0"/>
              <a:t>, </a:t>
            </a:r>
            <a:r>
              <a:rPr lang="en-US" altLang="ko-KR" sz="900" strike="sngStrike" dirty="0" err="1" smtClean="0"/>
              <a:t>WorkzoneNum</a:t>
            </a:r>
            <a:endParaRPr lang="en-US" altLang="ko-KR" sz="900" strike="sngStrike" dirty="0" smtClean="0"/>
          </a:p>
          <a:p>
            <a:r>
              <a:rPr lang="en-US" altLang="ko-KR" sz="900" strike="sngStrike" dirty="0" smtClean="0"/>
              <a:t>, </a:t>
            </a:r>
            <a:r>
              <a:rPr lang="en-US" altLang="ko-KR" sz="900" strike="sngStrike" dirty="0"/>
              <a:t>APSSID</a:t>
            </a:r>
            <a:r>
              <a:rPr lang="en-US" altLang="ko-KR" sz="900" dirty="0"/>
              <a:t>, SN, </a:t>
            </a:r>
            <a:r>
              <a:rPr lang="en-US" altLang="ko-KR" sz="900" dirty="0" err="1" smtClean="0"/>
              <a:t>svalue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balertcode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n,c,d</a:t>
            </a:r>
            <a:r>
              <a:rPr lang="en-US" altLang="ko-KR" sz="900" dirty="0"/>
              <a:t>)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^ </a:t>
            </a:r>
            <a:r>
              <a:rPr lang="en-US" altLang="ko-KR" sz="900" dirty="0" err="1" smtClean="0"/>
              <a:t>alertcode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n,c,d</a:t>
            </a:r>
            <a:r>
              <a:rPr lang="en-US" altLang="ko-KR" sz="900" dirty="0" smtClean="0"/>
              <a:t>)s </a:t>
            </a:r>
          </a:p>
          <a:p>
            <a:r>
              <a:rPr lang="en-US" altLang="ko-KR" sz="900" dirty="0" smtClean="0"/>
              <a:t>= </a:t>
            </a:r>
            <a:r>
              <a:rPr lang="en-US" altLang="ko-KR" sz="900" dirty="0"/>
              <a:t>[</a:t>
            </a:r>
            <a:r>
              <a:rPr lang="ko-KR" altLang="en-US" sz="900" dirty="0"/>
              <a:t>경고</a:t>
            </a:r>
            <a:r>
              <a:rPr lang="en-US" altLang="ko-KR" sz="900" dirty="0"/>
              <a:t>w/</a:t>
            </a:r>
            <a:r>
              <a:rPr lang="ko-KR" altLang="en-US" sz="900" dirty="0"/>
              <a:t>위험</a:t>
            </a:r>
            <a:r>
              <a:rPr lang="en-US" altLang="ko-KR" sz="900" dirty="0"/>
              <a:t>d</a:t>
            </a:r>
            <a:r>
              <a:rPr lang="ko-KR" altLang="en-US" sz="900" dirty="0"/>
              <a:t>만</a:t>
            </a:r>
            <a:r>
              <a:rPr lang="en-US" altLang="ko-KR" sz="900" dirty="0"/>
              <a:t>]</a:t>
            </a:r>
            <a:r>
              <a:rPr lang="en-US" altLang="ko-KR" sz="900" dirty="0" err="1"/>
              <a:t>alertcode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w,d</a:t>
            </a:r>
            <a:r>
              <a:rPr lang="en-US" altLang="ko-KR" sz="900" dirty="0"/>
              <a:t>)s = h2w,o4d,b17w,...</a:t>
            </a:r>
            <a:endParaRPr lang="ko-KR" altLang="en-US" sz="9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36036" y="4756499"/>
            <a:ext cx="275556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&lt; </a:t>
            </a:r>
            <a:r>
              <a:rPr lang="en-US" altLang="ko-KR" sz="1000" strike="sngStrike" dirty="0" err="1" smtClean="0">
                <a:solidFill>
                  <a:srgbClr val="FF0000"/>
                </a:solidFill>
                <a:latin typeface="+mn-ea"/>
              </a:rPr>
              <a:t>idxClient^WorkzoneNum^APSSID^idxUser</a:t>
            </a:r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만</a:t>
            </a:r>
            <a:endParaRPr lang="en-US" altLang="ko-KR" sz="1000" strike="sngStrike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trike="sngStrike" dirty="0" err="1" smtClean="0">
                <a:solidFill>
                  <a:srgbClr val="FF0000"/>
                </a:solidFill>
                <a:latin typeface="+mn-ea"/>
              </a:rPr>
              <a:t>검증위해</a:t>
            </a:r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Base64 </a:t>
            </a:r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-&gt; Packet</a:t>
            </a:r>
            <a:r>
              <a:rPr lang="ko-KR" altLang="en-US" sz="1000" strike="sngStrike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strike="sngStrike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0907" y="3042156"/>
            <a:ext cx="1117294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(WIN)</a:t>
            </a:r>
            <a:r>
              <a:rPr lang="ko-KR" altLang="en-US" sz="1000" dirty="0" err="1" smtClean="0">
                <a:latin typeface="+mn-ea"/>
              </a:rPr>
              <a:t>알럼처리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Fan In / Out </a:t>
            </a:r>
            <a:r>
              <a:rPr lang="ko-KR" altLang="en-US" sz="1000" dirty="0" smtClean="0">
                <a:latin typeface="+mn-ea"/>
              </a:rPr>
              <a:t>작동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경광등</a:t>
            </a:r>
            <a:r>
              <a:rPr lang="ko-KR" altLang="en-US" sz="1000" dirty="0" smtClean="0">
                <a:latin typeface="+mn-ea"/>
              </a:rPr>
              <a:t> 표시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" name="꺾인 연결선 3"/>
          <p:cNvCxnSpPr>
            <a:stCxn id="55" idx="3"/>
          </p:cNvCxnSpPr>
          <p:nvPr/>
        </p:nvCxnSpPr>
        <p:spPr>
          <a:xfrm rot="10800000" flipV="1">
            <a:off x="1206791" y="2865661"/>
            <a:ext cx="46767" cy="872876"/>
          </a:xfrm>
          <a:prstGeom prst="bentConnector3">
            <a:avLst>
              <a:gd name="adj1" fmla="val 588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414842" y="1360908"/>
            <a:ext cx="207909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테이블명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sp_get_Monitoring_SensingValue2</a:t>
            </a:r>
            <a:endParaRPr lang="en-US" altLang="ko-KR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6400110" y="2693100"/>
            <a:ext cx="73096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읽은 후 삭제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205043" y="2831675"/>
            <a:ext cx="343844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동기화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config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smtClean="0">
                <a:latin typeface="+mn-ea"/>
              </a:rPr>
              <a:t>Equipment, </a:t>
            </a:r>
            <a:r>
              <a:rPr lang="en-US" altLang="ko-KR" sz="1000" dirty="0" err="1" smtClean="0">
                <a:latin typeface="+mn-ea"/>
              </a:rPr>
              <a:t>ReferenceData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Equip_RefData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12</a:t>
            </a:r>
            <a:r>
              <a:rPr lang="ko-KR" altLang="en-US" sz="1000" dirty="0" smtClean="0">
                <a:latin typeface="+mn-ea"/>
              </a:rPr>
              <a:t>시간마다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99" idx="3"/>
            <a:endCxn id="81" idx="1"/>
          </p:cNvCxnSpPr>
          <p:nvPr/>
        </p:nvCxnSpPr>
        <p:spPr>
          <a:xfrm flipV="1">
            <a:off x="6443754" y="2985564"/>
            <a:ext cx="1761289" cy="50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5" idx="1"/>
            <a:endCxn id="52" idx="3"/>
          </p:cNvCxnSpPr>
          <p:nvPr/>
        </p:nvCxnSpPr>
        <p:spPr>
          <a:xfrm flipH="1" flipV="1">
            <a:off x="8049457" y="2645056"/>
            <a:ext cx="726531" cy="62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06612" y="4591244"/>
            <a:ext cx="738985" cy="13849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smtClean="0">
                <a:latin typeface="+mn-ea"/>
              </a:rPr>
              <a:t>-- </a:t>
            </a:r>
            <a:r>
              <a:rPr lang="ko-KR" altLang="en-US" sz="1000" dirty="0" smtClean="0">
                <a:latin typeface="+mn-ea"/>
              </a:rPr>
              <a:t>등만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gyr</a:t>
            </a:r>
            <a:r>
              <a:rPr lang="en-US" altLang="ko-KR" sz="1000" dirty="0" smtClean="0">
                <a:latin typeface="+mn-ea"/>
              </a:rPr>
              <a:t>=000</a:t>
            </a:r>
          </a:p>
          <a:p>
            <a:r>
              <a:rPr lang="en-US" altLang="ko-KR" sz="1000" dirty="0" err="1">
                <a:latin typeface="+mn-ea"/>
              </a:rPr>
              <a:t>Gyr</a:t>
            </a:r>
            <a:r>
              <a:rPr lang="en-US" altLang="ko-KR" sz="1000" dirty="0">
                <a:latin typeface="+mn-ea"/>
              </a:rPr>
              <a:t>=001=1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gYr</a:t>
            </a:r>
            <a:r>
              <a:rPr lang="en-US" altLang="ko-KR" sz="1000" dirty="0">
                <a:latin typeface="+mn-ea"/>
              </a:rPr>
              <a:t>=010=10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GYr</a:t>
            </a:r>
            <a:r>
              <a:rPr lang="en-US" altLang="ko-KR" sz="1000" dirty="0">
                <a:latin typeface="+mn-ea"/>
              </a:rPr>
              <a:t>=011=11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GY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>
                <a:latin typeface="+mn-ea"/>
              </a:rPr>
              <a:t>=111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>
                <a:latin typeface="+mn-ea"/>
              </a:rPr>
              <a:t>=101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>
                <a:latin typeface="+mn-ea"/>
              </a:rPr>
              <a:t>=100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=110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91349" y="6306396"/>
            <a:ext cx="2559996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</a:t>
            </a:r>
            <a:r>
              <a:rPr lang="ko-KR" altLang="en-US" sz="1000" dirty="0" smtClean="0">
                <a:latin typeface="+mn-ea"/>
              </a:rPr>
              <a:t>값이 </a:t>
            </a:r>
            <a:r>
              <a:rPr lang="en-US" altLang="ko-KR" sz="1000" dirty="0" smtClean="0">
                <a:latin typeface="+mn-ea"/>
              </a:rPr>
              <a:t>---</a:t>
            </a:r>
          </a:p>
          <a:p>
            <a:r>
              <a:rPr lang="en-US" altLang="ko-KR" sz="1000" dirty="0" smtClean="0">
                <a:latin typeface="+mn-ea"/>
              </a:rPr>
              <a:t>1 : </a:t>
            </a:r>
            <a:r>
              <a:rPr lang="ko-KR" altLang="en-US" sz="1000" dirty="0" smtClean="0">
                <a:latin typeface="+mn-ea"/>
              </a:rPr>
              <a:t>등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2 : </a:t>
            </a:r>
            <a:r>
              <a:rPr lang="ko-KR" altLang="en-US" sz="1000" dirty="0" smtClean="0">
                <a:latin typeface="+mn-ea"/>
              </a:rPr>
              <a:t>등 </a:t>
            </a:r>
            <a:r>
              <a:rPr lang="en-US" altLang="ko-KR" sz="1000" dirty="0" smtClean="0">
                <a:latin typeface="+mn-ea"/>
              </a:rPr>
              <a:t>+ </a:t>
            </a:r>
            <a:r>
              <a:rPr lang="ko-KR" altLang="en-US" sz="1000" dirty="0" err="1" smtClean="0">
                <a:latin typeface="+mn-ea"/>
              </a:rPr>
              <a:t>버저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config.</a:t>
            </a:r>
            <a:r>
              <a:rPr lang="en-US" altLang="ko-KR" sz="1000" dirty="0" err="1" smtClean="0"/>
              <a:t>alertbuzzer_use</a:t>
            </a:r>
            <a:r>
              <a:rPr lang="en-US" altLang="ko-KR" sz="1000" dirty="0" smtClean="0"/>
              <a:t> = Y/N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6612" y="6017809"/>
            <a:ext cx="88134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-- </a:t>
            </a:r>
            <a:r>
              <a:rPr lang="ko-KR" altLang="en-US" sz="1000" dirty="0" err="1" smtClean="0">
                <a:latin typeface="+mn-ea"/>
              </a:rPr>
              <a:t>버저</a:t>
            </a:r>
            <a:r>
              <a:rPr lang="ko-KR" altLang="en-US" sz="1000" dirty="0" smtClean="0">
                <a:latin typeface="+mn-ea"/>
              </a:rPr>
              <a:t> 포함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GY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=211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=201</a:t>
            </a: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=200</a:t>
            </a: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=210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0582" y="4766420"/>
            <a:ext cx="1582530" cy="1380723"/>
            <a:chOff x="1010582" y="4766420"/>
            <a:chExt cx="1582530" cy="13807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2" name="모서리가 둥근 직사각형 101"/>
            <p:cNvSpPr/>
            <p:nvPr/>
          </p:nvSpPr>
          <p:spPr>
            <a:xfrm>
              <a:off x="1010582" y="4766420"/>
              <a:ext cx="1582530" cy="138072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3669" y="4944925"/>
              <a:ext cx="191699" cy="656670"/>
            </a:xfrm>
            <a:prstGeom prst="rect">
              <a:avLst/>
            </a:prstGeom>
            <a:grpFill/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93030" y="5457607"/>
              <a:ext cx="442731" cy="445164"/>
            </a:xfrm>
            <a:prstGeom prst="rect">
              <a:avLst/>
            </a:prstGeom>
            <a:grpFill/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3596" y="5476577"/>
              <a:ext cx="442731" cy="445164"/>
            </a:xfrm>
            <a:prstGeom prst="rect">
              <a:avLst/>
            </a:prstGeom>
            <a:grpFill/>
          </p:spPr>
        </p:pic>
        <p:sp>
          <p:nvSpPr>
            <p:cNvPr id="70" name="직사각형 69"/>
            <p:cNvSpPr/>
            <p:nvPr/>
          </p:nvSpPr>
          <p:spPr>
            <a:xfrm>
              <a:off x="1422836" y="5950550"/>
              <a:ext cx="383118" cy="153888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Fan IN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45474" y="5950550"/>
              <a:ext cx="508152" cy="153888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Fan OUT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104" name="직선 화살표 연결선 103"/>
          <p:cNvCxnSpPr>
            <a:stCxn id="87" idx="2"/>
            <a:endCxn id="108" idx="0"/>
          </p:cNvCxnSpPr>
          <p:nvPr/>
        </p:nvCxnSpPr>
        <p:spPr>
          <a:xfrm>
            <a:off x="1680297" y="4216749"/>
            <a:ext cx="174474" cy="65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1425718" y="4866847"/>
            <a:ext cx="858105" cy="359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solidFill>
                  <a:srgbClr val="FFFF00"/>
                </a:solidFill>
                <a:latin typeface="+mn-ea"/>
              </a:rPr>
              <a:t>외부장치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09" name="직선 화살표 연결선 108"/>
          <p:cNvCxnSpPr>
            <a:stCxn id="108" idx="1"/>
            <a:endCxn id="65" idx="3"/>
          </p:cNvCxnSpPr>
          <p:nvPr/>
        </p:nvCxnSpPr>
        <p:spPr>
          <a:xfrm flipH="1">
            <a:off x="1275368" y="5046741"/>
            <a:ext cx="150350" cy="2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8" idx="2"/>
            <a:endCxn id="66" idx="0"/>
          </p:cNvCxnSpPr>
          <p:nvPr/>
        </p:nvCxnSpPr>
        <p:spPr>
          <a:xfrm flipH="1">
            <a:off x="1614396" y="5226635"/>
            <a:ext cx="240375" cy="2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8" idx="2"/>
            <a:endCxn id="69" idx="0"/>
          </p:cNvCxnSpPr>
          <p:nvPr/>
        </p:nvCxnSpPr>
        <p:spPr>
          <a:xfrm>
            <a:off x="1854771" y="5226635"/>
            <a:ext cx="330191" cy="2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498759" y="4414938"/>
            <a:ext cx="57227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wifi</a:t>
            </a:r>
            <a:r>
              <a:rPr lang="en-US" altLang="ko-KR" sz="1000" dirty="0" smtClean="0">
                <a:latin typeface="+mn-ea"/>
              </a:rPr>
              <a:t> / UTP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49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Layout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898648" y="1060704"/>
            <a:ext cx="0" cy="532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213848" y="1060704"/>
            <a:ext cx="0" cy="532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38200" y="1216152"/>
            <a:ext cx="1109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265835" y="886731"/>
            <a:ext cx="11894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(Windows) Client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3758" y="2334861"/>
            <a:ext cx="84478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(WIN)</a:t>
            </a:r>
            <a:r>
              <a:rPr lang="ko-KR" altLang="en-US" sz="1000" dirty="0" smtClean="0">
                <a:latin typeface="+mn-ea"/>
              </a:rPr>
              <a:t>모니터링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96000" y="852768"/>
            <a:ext cx="145110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(Web) Service Server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48726" y="757789"/>
            <a:ext cx="99475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(Web Server)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Backup Server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6790" y="3278254"/>
            <a:ext cx="947014" cy="93849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85" y="3235358"/>
            <a:ext cx="623505" cy="11279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32" y="4403122"/>
            <a:ext cx="515173" cy="35337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731" y="3455099"/>
            <a:ext cx="515173" cy="353377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11218488" y="3249794"/>
            <a:ext cx="7245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DB </a:t>
            </a:r>
            <a:r>
              <a:rPr lang="ko-KR" altLang="en-US" sz="1000" dirty="0" smtClean="0">
                <a:latin typeface="+mn-ea"/>
              </a:rPr>
              <a:t>백업파일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218488" y="4040255"/>
            <a:ext cx="64120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dirty="0" err="1" smtClean="0">
                <a:latin typeface="+mn-ea"/>
              </a:rPr>
              <a:t>센싱데이터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백업파일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03" y="3570369"/>
            <a:ext cx="623505" cy="1127948"/>
          </a:xfrm>
          <a:prstGeom prst="rect">
            <a:avLst/>
          </a:prstGeom>
        </p:spPr>
      </p:pic>
      <p:sp>
        <p:nvSpPr>
          <p:cNvPr id="98" name="모서리가 둥근 직사각형 97"/>
          <p:cNvSpPr/>
          <p:nvPr/>
        </p:nvSpPr>
        <p:spPr>
          <a:xfrm>
            <a:off x="4177463" y="1421893"/>
            <a:ext cx="1224905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API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218849" y="3183613"/>
            <a:ext cx="1224905" cy="537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Monitoring Demon Server</a:t>
            </a:r>
          </a:p>
          <a:p>
            <a:pPr algn="ctr"/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&lt;port&gt;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6" t="26666" r="36772" b="11905"/>
          <a:stretch/>
        </p:blipFill>
        <p:spPr>
          <a:xfrm rot="5400000">
            <a:off x="1536983" y="1476538"/>
            <a:ext cx="328005" cy="450134"/>
          </a:xfrm>
          <a:prstGeom prst="rect">
            <a:avLst/>
          </a:prstGeom>
        </p:spPr>
      </p:pic>
      <p:cxnSp>
        <p:nvCxnSpPr>
          <p:cNvPr id="37" name="꺾인 연결선 36"/>
          <p:cNvCxnSpPr>
            <a:stCxn id="100" idx="0"/>
            <a:endCxn id="98" idx="1"/>
          </p:cNvCxnSpPr>
          <p:nvPr/>
        </p:nvCxnSpPr>
        <p:spPr>
          <a:xfrm flipV="1">
            <a:off x="1926053" y="1656146"/>
            <a:ext cx="2251410" cy="45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49" idx="1"/>
            <a:endCxn id="87" idx="1"/>
          </p:cNvCxnSpPr>
          <p:nvPr/>
        </p:nvCxnSpPr>
        <p:spPr>
          <a:xfrm rot="10800000">
            <a:off x="2153804" y="3747502"/>
            <a:ext cx="871972" cy="183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자기 디스크 104"/>
          <p:cNvSpPr/>
          <p:nvPr/>
        </p:nvSpPr>
        <p:spPr>
          <a:xfrm>
            <a:off x="8464753" y="4770930"/>
            <a:ext cx="754074" cy="296809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wzmsdb</a:t>
            </a:r>
            <a:endParaRPr lang="ko-KR" altLang="en-US" sz="1200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9262309" y="2151654"/>
            <a:ext cx="641201" cy="716244"/>
            <a:chOff x="8600664" y="3977806"/>
            <a:chExt cx="641201" cy="716244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1208" y="4340673"/>
              <a:ext cx="515173" cy="353377"/>
            </a:xfrm>
            <a:prstGeom prst="rect">
              <a:avLst/>
            </a:prstGeom>
          </p:spPr>
        </p:pic>
        <p:sp>
          <p:nvSpPr>
            <p:cNvPr id="107" name="직사각형 106"/>
            <p:cNvSpPr/>
            <p:nvPr/>
          </p:nvSpPr>
          <p:spPr>
            <a:xfrm>
              <a:off x="8600664" y="3977806"/>
              <a:ext cx="641201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000" dirty="0" err="1" smtClean="0">
                  <a:latin typeface="+mn-ea"/>
                </a:rPr>
                <a:t>센싱데이터</a:t>
              </a:r>
              <a:r>
                <a:rPr lang="en-US" altLang="ko-KR" sz="1000" dirty="0" smtClean="0">
                  <a:latin typeface="+mn-ea"/>
                </a:rPr>
                <a:t/>
              </a:r>
              <a:br>
                <a:rPr lang="en-US" altLang="ko-KR" sz="1000" dirty="0" smtClean="0">
                  <a:latin typeface="+mn-ea"/>
                </a:rPr>
              </a:br>
              <a:r>
                <a:rPr lang="en-US" altLang="ko-KR" sz="1000" dirty="0" smtClean="0">
                  <a:latin typeface="+mn-ea"/>
                </a:rPr>
                <a:t> </a:t>
              </a:r>
              <a:r>
                <a:rPr lang="ko-KR" altLang="en-US" sz="1000" dirty="0" smtClean="0">
                  <a:latin typeface="+mn-ea"/>
                </a:rPr>
                <a:t>파일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44" name="직선 화살표 연결선 43"/>
          <p:cNvCxnSpPr>
            <a:stCxn id="106" idx="3"/>
            <a:endCxn id="33" idx="1"/>
          </p:cNvCxnSpPr>
          <p:nvPr/>
        </p:nvCxnSpPr>
        <p:spPr>
          <a:xfrm>
            <a:off x="9838026" y="2691210"/>
            <a:ext cx="681359" cy="110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9903510" y="4469355"/>
            <a:ext cx="724557" cy="574288"/>
            <a:chOff x="8651721" y="3455099"/>
            <a:chExt cx="724557" cy="574288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235" y="3455099"/>
              <a:ext cx="515173" cy="353377"/>
            </a:xfrm>
            <a:prstGeom prst="rect">
              <a:avLst/>
            </a:prstGeom>
          </p:spPr>
        </p:pic>
        <p:sp>
          <p:nvSpPr>
            <p:cNvPr id="112" name="직사각형 111"/>
            <p:cNvSpPr/>
            <p:nvPr/>
          </p:nvSpPr>
          <p:spPr>
            <a:xfrm>
              <a:off x="8651721" y="3875499"/>
              <a:ext cx="72455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DB </a:t>
              </a:r>
              <a:r>
                <a:rPr lang="ko-KR" altLang="en-US" sz="1000" dirty="0" smtClean="0">
                  <a:latin typeface="+mn-ea"/>
                </a:rPr>
                <a:t>백업파일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46" name="직선 화살표 연결선 45"/>
          <p:cNvCxnSpPr>
            <a:stCxn id="110" idx="0"/>
            <a:endCxn id="33" idx="1"/>
          </p:cNvCxnSpPr>
          <p:nvPr/>
        </p:nvCxnSpPr>
        <p:spPr>
          <a:xfrm flipV="1">
            <a:off x="10184611" y="3799332"/>
            <a:ext cx="334774" cy="67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776" y="3502319"/>
            <a:ext cx="1455157" cy="85689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b="8038"/>
          <a:stretch/>
        </p:blipFill>
        <p:spPr>
          <a:xfrm flipH="1">
            <a:off x="1253557" y="2547709"/>
            <a:ext cx="1116586" cy="635904"/>
          </a:xfrm>
          <a:prstGeom prst="rect">
            <a:avLst/>
          </a:prstGeom>
        </p:spPr>
      </p:pic>
      <p:cxnSp>
        <p:nvCxnSpPr>
          <p:cNvPr id="68" name="꺾인 연결선 67"/>
          <p:cNvCxnSpPr>
            <a:stCxn id="100" idx="3"/>
            <a:endCxn id="55" idx="0"/>
          </p:cNvCxnSpPr>
          <p:nvPr/>
        </p:nvCxnSpPr>
        <p:spPr>
          <a:xfrm rot="16200000" flipH="1">
            <a:off x="1415368" y="2151226"/>
            <a:ext cx="682101" cy="11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29223" y="3309303"/>
            <a:ext cx="112370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모니터링 </a:t>
            </a:r>
            <a:r>
              <a:rPr lang="en-US" altLang="ko-KR" sz="1000" dirty="0" smtClean="0">
                <a:latin typeface="+mn-ea"/>
              </a:rPr>
              <a:t>Web Site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29138" y="5429872"/>
            <a:ext cx="95699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관리용 </a:t>
            </a:r>
            <a:r>
              <a:rPr lang="en-US" altLang="ko-KR" sz="1000" dirty="0" smtClean="0">
                <a:latin typeface="+mn-ea"/>
              </a:rPr>
              <a:t>Web Site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3" name="꺾인 연결선 102"/>
          <p:cNvCxnSpPr>
            <a:stCxn id="91" idx="2"/>
            <a:endCxn id="131" idx="0"/>
          </p:cNvCxnSpPr>
          <p:nvPr/>
        </p:nvCxnSpPr>
        <p:spPr>
          <a:xfrm rot="5400000">
            <a:off x="5291619" y="3114334"/>
            <a:ext cx="731555" cy="389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98" idx="3"/>
            <a:endCxn id="52" idx="1"/>
          </p:cNvCxnSpPr>
          <p:nvPr/>
        </p:nvCxnSpPr>
        <p:spPr>
          <a:xfrm>
            <a:off x="5402368" y="1656146"/>
            <a:ext cx="2621501" cy="9660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1" idx="3"/>
            <a:endCxn id="105" idx="2"/>
          </p:cNvCxnSpPr>
          <p:nvPr/>
        </p:nvCxnSpPr>
        <p:spPr>
          <a:xfrm>
            <a:off x="7918908" y="4134343"/>
            <a:ext cx="545845" cy="784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5" idx="4"/>
            <a:endCxn id="110" idx="1"/>
          </p:cNvCxnSpPr>
          <p:nvPr/>
        </p:nvCxnSpPr>
        <p:spPr>
          <a:xfrm flipV="1">
            <a:off x="9218827" y="4646044"/>
            <a:ext cx="708197" cy="27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91" idx="3"/>
            <a:endCxn id="106" idx="2"/>
          </p:cNvCxnSpPr>
          <p:nvPr/>
        </p:nvCxnSpPr>
        <p:spPr>
          <a:xfrm flipV="1">
            <a:off x="7918908" y="2867898"/>
            <a:ext cx="1661532" cy="1266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138603" y="5245054"/>
            <a:ext cx="1764907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센싱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경고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EM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데이타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- </a:t>
            </a:r>
            <a:r>
              <a:rPr lang="en-US" altLang="ko-KR" sz="1000" dirty="0" err="1" smtClean="0">
                <a:latin typeface="+mn-ea"/>
              </a:rPr>
              <a:t>Masterkey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정보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45" name="꺾인 연결선 144"/>
          <p:cNvCxnSpPr>
            <a:stCxn id="131" idx="1"/>
            <a:endCxn id="87" idx="1"/>
          </p:cNvCxnSpPr>
          <p:nvPr/>
        </p:nvCxnSpPr>
        <p:spPr>
          <a:xfrm rot="10800000">
            <a:off x="2153804" y="3747502"/>
            <a:ext cx="1075334" cy="1759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52" idx="2"/>
            <a:endCxn id="99" idx="0"/>
          </p:cNvCxnSpPr>
          <p:nvPr/>
        </p:nvCxnSpPr>
        <p:spPr>
          <a:xfrm rot="10800000" flipV="1">
            <a:off x="5831303" y="2770555"/>
            <a:ext cx="1497753" cy="413058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3182534" y="6001136"/>
            <a:ext cx="49472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*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from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wzmsdb.alert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;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-- </a:t>
            </a:r>
            <a:r>
              <a:rPr lang="ko-KR" altLang="en-US" sz="1000" dirty="0" err="1">
                <a:solidFill>
                  <a:srgbClr val="008000"/>
                </a:solidFill>
                <a:latin typeface="+mn-ea"/>
              </a:rPr>
              <a:t>알람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경고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, EM </a:t>
            </a:r>
            <a:r>
              <a:rPr lang="ko-KR" altLang="en-US" sz="1000" dirty="0" err="1">
                <a:solidFill>
                  <a:srgbClr val="008000"/>
                </a:solidFill>
                <a:latin typeface="+mn-ea"/>
              </a:rPr>
              <a:t>데이타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 저장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*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from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wzmsdb.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>
                <a:solidFill>
                  <a:srgbClr val="808080"/>
                </a:solidFill>
                <a:latin typeface="+mn-ea"/>
              </a:rPr>
              <a:t>;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-- Monitoring Server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전달용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이전 데이터 삭제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*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from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  <a:latin typeface="+mn-ea"/>
              </a:rPr>
              <a:t>wzmslocalwsdb.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>
                <a:solidFill>
                  <a:srgbClr val="808080"/>
                </a:solidFill>
                <a:latin typeface="+mn-ea"/>
              </a:rPr>
              <a:t>;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-- to Text Log </a:t>
            </a:r>
            <a:r>
              <a:rPr lang="ko-KR" altLang="en-US" sz="1000" dirty="0">
                <a:solidFill>
                  <a:srgbClr val="008000"/>
                </a:solidFill>
                <a:latin typeface="+mn-ea"/>
              </a:rPr>
              <a:t>만 저장하고 </a:t>
            </a:r>
            <a:r>
              <a:rPr lang="ko-KR" altLang="en-US" sz="1000" dirty="0" err="1">
                <a:solidFill>
                  <a:srgbClr val="008000"/>
                </a:solidFill>
                <a:latin typeface="+mn-ea"/>
              </a:rPr>
              <a:t>사용안함</a:t>
            </a:r>
            <a:endParaRPr lang="ko-KR" altLang="en-US" sz="100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52" name="순서도: 자기 디스크 51"/>
          <p:cNvSpPr/>
          <p:nvPr/>
        </p:nvSpPr>
        <p:spPr>
          <a:xfrm>
            <a:off x="7329055" y="2622150"/>
            <a:ext cx="1389627" cy="296809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+mn-ea"/>
              </a:rPr>
              <a:t>메모리 </a:t>
            </a:r>
            <a:r>
              <a:rPr lang="en-US" altLang="ko-KR" sz="1000" dirty="0" smtClean="0">
                <a:latin typeface="+mn-ea"/>
              </a:rPr>
              <a:t>DB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91937" y="2114785"/>
            <a:ext cx="2816477" cy="415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 smtClean="0">
                <a:latin typeface="+mn-ea"/>
              </a:rPr>
              <a:t>idxClient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WorkzoneNum</a:t>
            </a:r>
            <a:r>
              <a:rPr lang="en-US" altLang="ko-KR" sz="900" dirty="0" smtClean="0">
                <a:latin typeface="+mn-ea"/>
              </a:rPr>
              <a:t>, APSSID, </a:t>
            </a:r>
            <a:r>
              <a:rPr lang="en-US" altLang="ko-KR" sz="900" dirty="0" err="1" smtClean="0">
                <a:latin typeface="+mn-ea"/>
              </a:rPr>
              <a:t>idxUser</a:t>
            </a:r>
            <a:r>
              <a:rPr lang="ko-KR" altLang="en-US" sz="900" dirty="0" smtClean="0">
                <a:latin typeface="+mn-ea"/>
              </a:rPr>
              <a:t>로 조회하여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err="1" smtClean="0">
                <a:latin typeface="+mn-ea"/>
              </a:rPr>
              <a:t>Sday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stime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/>
              <a:t>serialno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en-US" altLang="ko-KR" sz="900" dirty="0" err="1" smtClean="0">
                <a:latin typeface="+mn-ea"/>
              </a:rPr>
              <a:t>svalue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테이블을 </a:t>
            </a:r>
            <a:r>
              <a:rPr lang="ko-KR" altLang="en-US" sz="900" dirty="0" err="1" smtClean="0">
                <a:latin typeface="+mn-ea"/>
              </a:rPr>
              <a:t>리턴한다</a:t>
            </a:r>
            <a:r>
              <a:rPr lang="en-US" altLang="ko-KR" sz="900" dirty="0" smtClean="0">
                <a:latin typeface="+mn-ea"/>
              </a:rPr>
              <a:t>.</a:t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읽어가면서 지운다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56" name="꺾인 연결선 55"/>
          <p:cNvCxnSpPr>
            <a:stCxn id="49" idx="0"/>
            <a:endCxn id="99" idx="0"/>
          </p:cNvCxnSpPr>
          <p:nvPr/>
        </p:nvCxnSpPr>
        <p:spPr>
          <a:xfrm rot="5400000" flipH="1" flipV="1">
            <a:off x="4632975" y="2303993"/>
            <a:ext cx="318706" cy="2077947"/>
          </a:xfrm>
          <a:prstGeom prst="bentConnector3">
            <a:avLst>
              <a:gd name="adj1" fmla="val 17172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99" idx="2"/>
            <a:endCxn id="49" idx="3"/>
          </p:cNvCxnSpPr>
          <p:nvPr/>
        </p:nvCxnSpPr>
        <p:spPr>
          <a:xfrm rot="5400000">
            <a:off x="5051538" y="3151004"/>
            <a:ext cx="209160" cy="135036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129908" y="3006057"/>
            <a:ext cx="61234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Port=</a:t>
            </a:r>
            <a:r>
              <a:rPr lang="en-US" altLang="ko-KR" sz="1000" dirty="0"/>
              <a:t>8080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67349" y="3736822"/>
            <a:ext cx="61234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Port=</a:t>
            </a:r>
            <a:r>
              <a:rPr lang="en-US" altLang="ko-KR" sz="1000" dirty="0" smtClean="0"/>
              <a:t>8090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3233" y="2598558"/>
            <a:ext cx="1824217" cy="415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/>
              <a:t>WebSocket</a:t>
            </a:r>
            <a:r>
              <a:rPr lang="en-US" altLang="ko-KR" sz="900" dirty="0"/>
              <a:t>('</a:t>
            </a:r>
            <a:r>
              <a:rPr lang="en-US" altLang="ko-KR" sz="900" dirty="0" err="1"/>
              <a:t>ws</a:t>
            </a:r>
            <a:r>
              <a:rPr lang="en-US" altLang="ko-KR" sz="900" dirty="0"/>
              <a:t>://</a:t>
            </a:r>
            <a:r>
              <a:rPr lang="en-US" altLang="ko-KR" sz="900" dirty="0" smtClean="0"/>
              <a:t>localhost:8000</a:t>
            </a:r>
          </a:p>
          <a:p>
            <a:r>
              <a:rPr lang="en-US" altLang="ko-KR" sz="900" dirty="0" smtClean="0"/>
              <a:t>/</a:t>
            </a:r>
            <a:r>
              <a:rPr lang="en-US" altLang="ko-KR" sz="900" dirty="0" err="1" smtClean="0"/>
              <a:t>idxClient^WorkzoneNum^APSSID</a:t>
            </a:r>
            <a:endParaRPr lang="en-US" altLang="ko-KR" sz="900" dirty="0" smtClean="0"/>
          </a:p>
          <a:p>
            <a:r>
              <a:rPr lang="en-US" altLang="ko-KR" sz="900" dirty="0" smtClean="0"/>
              <a:t>/</a:t>
            </a:r>
            <a:r>
              <a:rPr lang="en-US" altLang="ko-KR" sz="900" dirty="0" err="1" smtClean="0"/>
              <a:t>PacketWatch</a:t>
            </a:r>
            <a:r>
              <a:rPr lang="en-US" altLang="ko-KR" sz="900" dirty="0"/>
              <a:t>/')</a:t>
            </a:r>
            <a:endParaRPr lang="ko-KR" altLang="en-US" sz="9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42628" y="2425827"/>
            <a:ext cx="22201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&lt; Base64 -&gt; Packet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82960" y="4016857"/>
            <a:ext cx="2726265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리턴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smtClean="0">
                <a:latin typeface="+mn-ea"/>
              </a:rPr>
              <a:t>헬멧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외부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작업자센서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외부장비 상태의 </a:t>
            </a:r>
            <a:r>
              <a:rPr lang="en-US" altLang="ko-KR" sz="900" dirty="0" smtClean="0">
                <a:latin typeface="+mn-ea"/>
              </a:rPr>
              <a:t/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err="1"/>
              <a:t>sday</a:t>
            </a:r>
            <a:r>
              <a:rPr lang="en-US" altLang="ko-KR" sz="900" dirty="0"/>
              <a:t>, </a:t>
            </a:r>
            <a:r>
              <a:rPr lang="en-US" altLang="ko-KR" sz="900" dirty="0" err="1"/>
              <a:t>stime</a:t>
            </a:r>
            <a:r>
              <a:rPr lang="en-US" altLang="ko-KR" sz="900" dirty="0"/>
              <a:t>, </a:t>
            </a:r>
            <a:r>
              <a:rPr lang="en-US" altLang="ko-KR" sz="900" strike="sngStrike" dirty="0" err="1"/>
              <a:t>idxClient</a:t>
            </a:r>
            <a:r>
              <a:rPr lang="en-US" altLang="ko-KR" sz="900" strike="sngStrike" dirty="0"/>
              <a:t>, </a:t>
            </a:r>
            <a:r>
              <a:rPr lang="en-US" altLang="ko-KR" sz="900" strike="sngStrike" dirty="0" err="1" smtClean="0"/>
              <a:t>WorkzoneNum</a:t>
            </a:r>
            <a:endParaRPr lang="en-US" altLang="ko-KR" sz="900" strike="sngStrike" dirty="0" smtClean="0"/>
          </a:p>
          <a:p>
            <a:r>
              <a:rPr lang="en-US" altLang="ko-KR" sz="900" strike="sngStrike" dirty="0" smtClean="0"/>
              <a:t>, </a:t>
            </a:r>
            <a:r>
              <a:rPr lang="en-US" altLang="ko-KR" sz="900" strike="sngStrike" dirty="0"/>
              <a:t>APSSID</a:t>
            </a:r>
            <a:r>
              <a:rPr lang="en-US" altLang="ko-KR" sz="900" dirty="0"/>
              <a:t>, SN, </a:t>
            </a:r>
            <a:r>
              <a:rPr lang="en-US" altLang="ko-KR" sz="900" dirty="0" err="1" smtClean="0"/>
              <a:t>svalue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balertcode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n,c,d</a:t>
            </a:r>
            <a:r>
              <a:rPr lang="en-US" altLang="ko-KR" sz="900" dirty="0"/>
              <a:t>)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^ </a:t>
            </a:r>
            <a:r>
              <a:rPr lang="en-US" altLang="ko-KR" sz="900" dirty="0" err="1" smtClean="0"/>
              <a:t>alertcode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n,c,d</a:t>
            </a:r>
            <a:r>
              <a:rPr lang="en-US" altLang="ko-KR" sz="900" dirty="0" smtClean="0"/>
              <a:t>)s </a:t>
            </a:r>
          </a:p>
          <a:p>
            <a:r>
              <a:rPr lang="en-US" altLang="ko-KR" sz="900" dirty="0" smtClean="0"/>
              <a:t>= </a:t>
            </a:r>
            <a:r>
              <a:rPr lang="en-US" altLang="ko-KR" sz="900" dirty="0"/>
              <a:t>[</a:t>
            </a:r>
            <a:r>
              <a:rPr lang="ko-KR" altLang="en-US" sz="900" dirty="0"/>
              <a:t>경고</a:t>
            </a:r>
            <a:r>
              <a:rPr lang="en-US" altLang="ko-KR" sz="900" dirty="0"/>
              <a:t>w/</a:t>
            </a:r>
            <a:r>
              <a:rPr lang="ko-KR" altLang="en-US" sz="900" dirty="0"/>
              <a:t>위험</a:t>
            </a:r>
            <a:r>
              <a:rPr lang="en-US" altLang="ko-KR" sz="900" dirty="0"/>
              <a:t>d</a:t>
            </a:r>
            <a:r>
              <a:rPr lang="ko-KR" altLang="en-US" sz="900" dirty="0"/>
              <a:t>만</a:t>
            </a:r>
            <a:r>
              <a:rPr lang="en-US" altLang="ko-KR" sz="900" dirty="0"/>
              <a:t>]</a:t>
            </a:r>
            <a:r>
              <a:rPr lang="en-US" altLang="ko-KR" sz="900" dirty="0" err="1"/>
              <a:t>alertcode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w,d</a:t>
            </a:r>
            <a:r>
              <a:rPr lang="en-US" altLang="ko-KR" sz="900" dirty="0"/>
              <a:t>)s = h2w,o4d,b17w,...</a:t>
            </a:r>
            <a:endParaRPr lang="ko-KR" altLang="en-US" sz="9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36036" y="4756499"/>
            <a:ext cx="275556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&lt; </a:t>
            </a:r>
            <a:r>
              <a:rPr lang="en-US" altLang="ko-KR" sz="1000" strike="sngStrike" dirty="0" err="1" smtClean="0">
                <a:solidFill>
                  <a:srgbClr val="FF0000"/>
                </a:solidFill>
                <a:latin typeface="+mn-ea"/>
              </a:rPr>
              <a:t>idxClient^WorkzoneNum^APSSID^idxUser</a:t>
            </a:r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만</a:t>
            </a:r>
            <a:endParaRPr lang="en-US" altLang="ko-KR" sz="1000" strike="sngStrike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trike="sngStrike" dirty="0" err="1" smtClean="0">
                <a:solidFill>
                  <a:srgbClr val="FF0000"/>
                </a:solidFill>
                <a:latin typeface="+mn-ea"/>
              </a:rPr>
              <a:t>검증위해</a:t>
            </a:r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Base64 </a:t>
            </a:r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-&gt; Packet</a:t>
            </a:r>
            <a:r>
              <a:rPr lang="ko-KR" altLang="en-US" sz="1000" strike="sngStrike" dirty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000" strike="sngStrike" dirty="0">
                <a:solidFill>
                  <a:srgbClr val="FF0000"/>
                </a:solidFill>
                <a:latin typeface="+mn-ea"/>
              </a:rPr>
              <a:t>(100~119)&gt;</a:t>
            </a:r>
            <a:endParaRPr lang="ko-KR" altLang="en-US" sz="1000" strike="sngStrike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0907" y="3042156"/>
            <a:ext cx="1117294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(WIN)</a:t>
            </a:r>
            <a:r>
              <a:rPr lang="ko-KR" altLang="en-US" sz="1000" dirty="0" err="1" smtClean="0">
                <a:latin typeface="+mn-ea"/>
              </a:rPr>
              <a:t>알럼처리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Fan In / Out </a:t>
            </a:r>
            <a:r>
              <a:rPr lang="ko-KR" altLang="en-US" sz="1000" dirty="0" smtClean="0">
                <a:latin typeface="+mn-ea"/>
              </a:rPr>
              <a:t>작동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경광등</a:t>
            </a:r>
            <a:r>
              <a:rPr lang="ko-KR" altLang="en-US" sz="1000" dirty="0" smtClean="0">
                <a:latin typeface="+mn-ea"/>
              </a:rPr>
              <a:t> 표시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" name="꺾인 연결선 3"/>
          <p:cNvCxnSpPr>
            <a:stCxn id="55" idx="3"/>
          </p:cNvCxnSpPr>
          <p:nvPr/>
        </p:nvCxnSpPr>
        <p:spPr>
          <a:xfrm rot="10800000" flipV="1">
            <a:off x="1206791" y="2865661"/>
            <a:ext cx="46767" cy="872876"/>
          </a:xfrm>
          <a:prstGeom prst="bentConnector3">
            <a:avLst>
              <a:gd name="adj1" fmla="val 588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778190" y="1749189"/>
            <a:ext cx="207909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테이블명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sp_get_Monitoring_SensingValue2</a:t>
            </a:r>
            <a:endParaRPr lang="en-US" altLang="ko-KR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6226114" y="2801070"/>
            <a:ext cx="73096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읽은 후 삭제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6612" y="4591244"/>
            <a:ext cx="738985" cy="13849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smtClean="0">
                <a:latin typeface="+mn-ea"/>
              </a:rPr>
              <a:t>-- </a:t>
            </a:r>
            <a:r>
              <a:rPr lang="ko-KR" altLang="en-US" sz="1000" dirty="0" smtClean="0">
                <a:latin typeface="+mn-ea"/>
              </a:rPr>
              <a:t>등만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gyr</a:t>
            </a:r>
            <a:r>
              <a:rPr lang="en-US" altLang="ko-KR" sz="1000" dirty="0" smtClean="0">
                <a:latin typeface="+mn-ea"/>
              </a:rPr>
              <a:t>=000</a:t>
            </a:r>
          </a:p>
          <a:p>
            <a:r>
              <a:rPr lang="en-US" altLang="ko-KR" sz="1000" dirty="0" err="1">
                <a:latin typeface="+mn-ea"/>
              </a:rPr>
              <a:t>Gyr</a:t>
            </a:r>
            <a:r>
              <a:rPr lang="en-US" altLang="ko-KR" sz="1000" dirty="0">
                <a:latin typeface="+mn-ea"/>
              </a:rPr>
              <a:t>=001=1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gYr</a:t>
            </a:r>
            <a:r>
              <a:rPr lang="en-US" altLang="ko-KR" sz="1000" dirty="0">
                <a:latin typeface="+mn-ea"/>
              </a:rPr>
              <a:t>=010=10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GYr</a:t>
            </a:r>
            <a:r>
              <a:rPr lang="en-US" altLang="ko-KR" sz="1000" dirty="0">
                <a:latin typeface="+mn-ea"/>
              </a:rPr>
              <a:t>=011=11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GY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>
                <a:latin typeface="+mn-ea"/>
              </a:rPr>
              <a:t>=111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>
                <a:latin typeface="+mn-ea"/>
              </a:rPr>
              <a:t>=101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gy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>
                <a:latin typeface="+mn-ea"/>
              </a:rPr>
              <a:t>=100</a:t>
            </a:r>
            <a:endParaRPr lang="ko-KR" altLang="en-US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=110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91349" y="6306396"/>
            <a:ext cx="2559996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</a:t>
            </a:r>
            <a:r>
              <a:rPr lang="ko-KR" altLang="en-US" sz="1000" dirty="0" smtClean="0">
                <a:latin typeface="+mn-ea"/>
              </a:rPr>
              <a:t>값이 </a:t>
            </a:r>
            <a:r>
              <a:rPr lang="en-US" altLang="ko-KR" sz="1000" dirty="0" smtClean="0">
                <a:latin typeface="+mn-ea"/>
              </a:rPr>
              <a:t>---</a:t>
            </a:r>
          </a:p>
          <a:p>
            <a:r>
              <a:rPr lang="en-US" altLang="ko-KR" sz="1000" dirty="0" smtClean="0">
                <a:latin typeface="+mn-ea"/>
              </a:rPr>
              <a:t>1 : </a:t>
            </a:r>
            <a:r>
              <a:rPr lang="ko-KR" altLang="en-US" sz="1000" dirty="0" smtClean="0">
                <a:latin typeface="+mn-ea"/>
              </a:rPr>
              <a:t>등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2 : </a:t>
            </a:r>
            <a:r>
              <a:rPr lang="ko-KR" altLang="en-US" sz="1000" dirty="0" smtClean="0">
                <a:latin typeface="+mn-ea"/>
              </a:rPr>
              <a:t>등 </a:t>
            </a:r>
            <a:r>
              <a:rPr lang="en-US" altLang="ko-KR" sz="1000" dirty="0" smtClean="0">
                <a:latin typeface="+mn-ea"/>
              </a:rPr>
              <a:t>+ </a:t>
            </a:r>
            <a:r>
              <a:rPr lang="ko-KR" altLang="en-US" sz="1000" dirty="0" err="1" smtClean="0">
                <a:latin typeface="+mn-ea"/>
              </a:rPr>
              <a:t>버저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config.</a:t>
            </a:r>
            <a:r>
              <a:rPr lang="en-US" altLang="ko-KR" sz="1000" dirty="0" err="1" smtClean="0"/>
              <a:t>alertbuzzer_use</a:t>
            </a:r>
            <a:r>
              <a:rPr lang="en-US" altLang="ko-KR" sz="1000" dirty="0" smtClean="0"/>
              <a:t> = Y/N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6612" y="6017809"/>
            <a:ext cx="88134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-- </a:t>
            </a:r>
            <a:r>
              <a:rPr lang="ko-KR" altLang="en-US" sz="1000" dirty="0" err="1" smtClean="0">
                <a:latin typeface="+mn-ea"/>
              </a:rPr>
              <a:t>버저</a:t>
            </a:r>
            <a:r>
              <a:rPr lang="ko-KR" altLang="en-US" sz="1000" dirty="0" smtClean="0">
                <a:latin typeface="+mn-ea"/>
              </a:rPr>
              <a:t> 포함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GY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=211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=201</a:t>
            </a: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=200</a:t>
            </a:r>
          </a:p>
          <a:p>
            <a:r>
              <a:rPr lang="en-US" altLang="ko-KR" sz="1000" dirty="0" err="1" smtClean="0">
                <a:latin typeface="+mn-ea"/>
              </a:rPr>
              <a:t>gY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1000" dirty="0" smtClean="0">
                <a:latin typeface="+mn-ea"/>
              </a:rPr>
              <a:t>=210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0582" y="4766420"/>
            <a:ext cx="1582530" cy="1380723"/>
            <a:chOff x="1010582" y="4766420"/>
            <a:chExt cx="1582530" cy="13807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2" name="모서리가 둥근 직사각형 101"/>
            <p:cNvSpPr/>
            <p:nvPr/>
          </p:nvSpPr>
          <p:spPr>
            <a:xfrm>
              <a:off x="1010582" y="4766420"/>
              <a:ext cx="1582530" cy="138072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3669" y="4944925"/>
              <a:ext cx="191699" cy="656670"/>
            </a:xfrm>
            <a:prstGeom prst="rect">
              <a:avLst/>
            </a:prstGeom>
            <a:grpFill/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3030" y="5457607"/>
              <a:ext cx="442731" cy="445164"/>
            </a:xfrm>
            <a:prstGeom prst="rect">
              <a:avLst/>
            </a:prstGeom>
            <a:grpFill/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63596" y="5476577"/>
              <a:ext cx="442731" cy="445164"/>
            </a:xfrm>
            <a:prstGeom prst="rect">
              <a:avLst/>
            </a:prstGeom>
            <a:grpFill/>
          </p:spPr>
        </p:pic>
        <p:sp>
          <p:nvSpPr>
            <p:cNvPr id="70" name="직사각형 69"/>
            <p:cNvSpPr/>
            <p:nvPr/>
          </p:nvSpPr>
          <p:spPr>
            <a:xfrm>
              <a:off x="1422836" y="5950550"/>
              <a:ext cx="383118" cy="153888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Fan IN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45474" y="5950550"/>
              <a:ext cx="508152" cy="153888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Fan OUT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104" name="직선 화살표 연결선 103"/>
          <p:cNvCxnSpPr>
            <a:stCxn id="87" idx="2"/>
            <a:endCxn id="108" idx="0"/>
          </p:cNvCxnSpPr>
          <p:nvPr/>
        </p:nvCxnSpPr>
        <p:spPr>
          <a:xfrm>
            <a:off x="1680297" y="4216749"/>
            <a:ext cx="174474" cy="65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1425718" y="4866847"/>
            <a:ext cx="858105" cy="359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solidFill>
                  <a:srgbClr val="FFFF00"/>
                </a:solidFill>
                <a:latin typeface="+mn-ea"/>
              </a:rPr>
              <a:t>외부장치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09" name="직선 화살표 연결선 108"/>
          <p:cNvCxnSpPr>
            <a:stCxn id="108" idx="1"/>
            <a:endCxn id="65" idx="3"/>
          </p:cNvCxnSpPr>
          <p:nvPr/>
        </p:nvCxnSpPr>
        <p:spPr>
          <a:xfrm flipH="1">
            <a:off x="1275368" y="5046741"/>
            <a:ext cx="150350" cy="2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8" idx="2"/>
            <a:endCxn id="66" idx="0"/>
          </p:cNvCxnSpPr>
          <p:nvPr/>
        </p:nvCxnSpPr>
        <p:spPr>
          <a:xfrm flipH="1">
            <a:off x="1614396" y="5226635"/>
            <a:ext cx="240375" cy="2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8" idx="2"/>
            <a:endCxn id="69" idx="0"/>
          </p:cNvCxnSpPr>
          <p:nvPr/>
        </p:nvCxnSpPr>
        <p:spPr>
          <a:xfrm>
            <a:off x="1854771" y="5226635"/>
            <a:ext cx="330191" cy="2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498759" y="4414938"/>
            <a:ext cx="57227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wifi</a:t>
            </a:r>
            <a:r>
              <a:rPr lang="en-US" altLang="ko-KR" sz="1000" dirty="0" smtClean="0">
                <a:latin typeface="+mn-ea"/>
              </a:rPr>
              <a:t> / UTP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95" name="꺾인 연결선 94"/>
          <p:cNvCxnSpPr>
            <a:stCxn id="98" idx="3"/>
            <a:endCxn id="107" idx="0"/>
          </p:cNvCxnSpPr>
          <p:nvPr/>
        </p:nvCxnSpPr>
        <p:spPr>
          <a:xfrm>
            <a:off x="5402368" y="1656146"/>
            <a:ext cx="4180542" cy="4955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607155" y="2954958"/>
            <a:ext cx="91852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>
                <a:latin typeface="+mn-ea"/>
              </a:rPr>
              <a:t>메모리</a:t>
            </a:r>
            <a:r>
              <a:rPr lang="en-US" altLang="ko-KR" sz="1000" dirty="0" err="1">
                <a:latin typeface="+mn-ea"/>
              </a:rPr>
              <a:t>DB_Redis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07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Flow</a:t>
            </a:r>
            <a:r>
              <a:rPr lang="ko-KR" altLang="en-US" sz="1400" dirty="0" smtClean="0"/>
              <a:t>별 상세설명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3665"/>
              </p:ext>
            </p:extLst>
          </p:nvPr>
        </p:nvGraphicFramePr>
        <p:xfrm>
          <a:off x="197225" y="719666"/>
          <a:ext cx="11842375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8"/>
                <a:gridCol w="1559859"/>
                <a:gridCol w="3836894"/>
                <a:gridCol w="3944470"/>
                <a:gridCol w="20260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센서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회사 사업자번호를 모니터링 </a:t>
                      </a:r>
                      <a:r>
                        <a:rPr lang="en-US" altLang="ko-KR" sz="1000" dirty="0" smtClean="0"/>
                        <a:t>PC</a:t>
                      </a:r>
                      <a:r>
                        <a:rPr lang="ko-KR" altLang="en-US" sz="1000" dirty="0" smtClean="0"/>
                        <a:t>에 처음 </a:t>
                      </a:r>
                      <a:r>
                        <a:rPr lang="ko-KR" altLang="en-US" sz="1000" dirty="0" err="1" smtClean="0"/>
                        <a:t>세팅할</a:t>
                      </a:r>
                      <a:r>
                        <a:rPr lang="ko-KR" altLang="en-US" sz="1000" dirty="0" smtClean="0"/>
                        <a:t> 때 </a:t>
                      </a:r>
                      <a:r>
                        <a:rPr lang="en-US" altLang="ko-KR" sz="1000" dirty="0" err="1" smtClean="0"/>
                        <a:t>WebConfig</a:t>
                      </a:r>
                      <a:r>
                        <a:rPr lang="ko-KR" altLang="en-US" sz="1000" dirty="0" smtClean="0"/>
                        <a:t>에 지정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&lt;add key="</a:t>
                      </a:r>
                      <a:r>
                        <a:rPr lang="en-US" altLang="ko-KR" sz="1000" dirty="0" err="1" smtClean="0"/>
                        <a:t>com_biz_num</a:t>
                      </a:r>
                      <a:r>
                        <a:rPr lang="en-US" altLang="ko-KR" sz="1000" dirty="0" smtClean="0"/>
                        <a:t>" value="00000000000000000001-002"/&gt;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 Local</a:t>
                      </a:r>
                      <a:r>
                        <a:rPr lang="en-US" altLang="ko-KR" sz="1000" baseline="0" dirty="0" smtClean="0"/>
                        <a:t> DB</a:t>
                      </a:r>
                      <a:r>
                        <a:rPr lang="ko-KR" altLang="en-US" sz="1000" baseline="0" dirty="0" smtClean="0"/>
                        <a:t>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테이블</a:t>
                      </a:r>
                      <a:r>
                        <a:rPr lang="en-US" altLang="ko-KR" sz="1000" baseline="0" dirty="0" err="1" smtClean="0"/>
                        <a:t>config</a:t>
                      </a:r>
                      <a:r>
                        <a:rPr lang="en-US" altLang="ko-KR" sz="1000" baseline="0" dirty="0" smtClean="0"/>
                        <a:t> -&gt; </a:t>
                      </a:r>
                      <a:r>
                        <a:rPr lang="en-US" altLang="ko-KR" sz="1000" baseline="0" dirty="0" err="1" smtClean="0"/>
                        <a:t>ClientCode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사업자번호와 </a:t>
                      </a:r>
                      <a:r>
                        <a:rPr lang="en-US" altLang="ko-KR" sz="1000" dirty="0" smtClean="0"/>
                        <a:t>  </a:t>
                      </a:r>
                      <a:r>
                        <a:rPr lang="en-US" altLang="ko-KR" sz="1000" dirty="0" err="1" smtClean="0"/>
                        <a:t>com_name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ko-KR" altLang="en-US" sz="1000" dirty="0" smtClean="0"/>
                        <a:t>사업자명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사업자번호를 등록해야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모니터링 </a:t>
                      </a:r>
                      <a:r>
                        <a:rPr lang="en-US" altLang="ko-KR" sz="1000" dirty="0" smtClean="0">
                          <a:latin typeface="+mn-ea"/>
                        </a:rPr>
                        <a:t>PC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세팅</a:t>
                      </a:r>
                      <a:endParaRPr lang="en-US" altLang="ko-KR" sz="1000" dirty="0" smtClean="0">
                        <a:latin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dirty="0" err="1" smtClean="0">
                          <a:latin typeface="+mn-ea"/>
                        </a:rPr>
                        <a:t>com_biz_no</a:t>
                      </a:r>
                      <a:r>
                        <a:rPr lang="en-US" altLang="ko-KR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암호와 해서 전송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/>
                        <a:t>토큰</a:t>
                      </a:r>
                      <a:r>
                        <a:rPr lang="en-US" altLang="ko-KR" sz="1000" dirty="0" smtClean="0"/>
                        <a:t>(1)</a:t>
                      </a:r>
                      <a:r>
                        <a:rPr lang="ko-KR" altLang="en-US" sz="1000" dirty="0" smtClean="0"/>
                        <a:t> 전역변수에 저장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사용권한</a:t>
                      </a:r>
                      <a:r>
                        <a:rPr lang="en-US" altLang="ko-KR" sz="1000" dirty="0" smtClean="0">
                          <a:latin typeface="+mn-ea"/>
                        </a:rPr>
                        <a:t>]Web Service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</a:rPr>
                        <a:t>토큰</a:t>
                      </a:r>
                      <a:r>
                        <a:rPr lang="en-US" altLang="ko-KR" sz="1000" dirty="0" smtClean="0">
                          <a:latin typeface="+mn-ea"/>
                        </a:rPr>
                        <a:t>{1) 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암호화해서 생성</a:t>
                      </a:r>
                      <a:r>
                        <a:rPr lang="en-US" altLang="ko-KR" sz="1000" dirty="0" smtClean="0">
                          <a:latin typeface="+mn-ea"/>
                        </a:rPr>
                        <a:t>(</a:t>
                      </a:r>
                      <a:r>
                        <a:rPr lang="en-US" altLang="ko-KR" sz="1000" b="1" dirty="0" smtClean="0">
                          <a:latin typeface="+mn-ea"/>
                        </a:rPr>
                        <a:t>token</a:t>
                      </a:r>
                      <a:r>
                        <a:rPr lang="en-US" altLang="ko-KR" sz="1000" dirty="0" smtClean="0">
                          <a:latin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</a:rPr>
                        <a:t> 및</a:t>
                      </a:r>
                      <a:r>
                        <a:rPr lang="ko-KR" altLang="en-US" sz="10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전송</a:t>
                      </a:r>
                      <a:r>
                        <a:rPr lang="en-US" altLang="ko-KR" sz="1000" dirty="0" smtClean="0">
                          <a:latin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암호화</a:t>
                      </a:r>
                      <a:r>
                        <a:rPr lang="en-US" altLang="ko-KR" sz="1000" dirty="0" smtClean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토큰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en-US" altLang="ko-KR" sz="1000" dirty="0" err="1" smtClean="0"/>
                        <a:t>yyyyMMddHHmmss.idxToken</a:t>
                      </a:r>
                      <a:r>
                        <a:rPr lang="ko-KR" altLang="en-US" sz="1000" dirty="0" smtClean="0"/>
                        <a:t>를 </a:t>
                      </a:r>
                      <a:r>
                        <a:rPr lang="ko-KR" altLang="en-US" sz="1000" dirty="0" err="1" smtClean="0"/>
                        <a:t>암화화</a:t>
                      </a:r>
                      <a:r>
                        <a:rPr lang="ko-KR" altLang="en-US" sz="1000" dirty="0" smtClean="0"/>
                        <a:t>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n-ea"/>
                        </a:rPr>
                        <a:t>com_biz_no</a:t>
                      </a:r>
                      <a:r>
                        <a:rPr lang="ko-KR" altLang="en-US" sz="1000" dirty="0" smtClean="0">
                          <a:latin typeface="+mn-ea"/>
                        </a:rPr>
                        <a:t>는</a:t>
                      </a:r>
                      <a:r>
                        <a:rPr lang="en-US" altLang="ko-KR" sz="1000" dirty="0" smtClean="0">
                          <a:latin typeface="+mn-ea"/>
                        </a:rPr>
                        <a:t> 12345678901234567890-000 = </a:t>
                      </a:r>
                      <a:r>
                        <a:rPr lang="ko-KR" altLang="en-US" sz="1000" dirty="0" smtClean="0">
                          <a:latin typeface="+mn-ea"/>
                        </a:rPr>
                        <a:t>사업자번호</a:t>
                      </a:r>
                      <a:r>
                        <a:rPr lang="en-US" altLang="ko-KR" sz="1000" dirty="0" smtClean="0">
                          <a:latin typeface="+mn-ea"/>
                        </a:rPr>
                        <a:t>-</a:t>
                      </a:r>
                      <a:r>
                        <a:rPr lang="ko-KR" altLang="en-US" sz="1000" dirty="0" smtClean="0">
                          <a:latin typeface="+mn-ea"/>
                        </a:rPr>
                        <a:t>사용번호</a:t>
                      </a:r>
                      <a:endParaRPr lang="en-US" altLang="ko-KR" sz="1000" dirty="0" smtClean="0">
                        <a:latin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dirty="0" err="1" smtClean="0">
                          <a:latin typeface="+mn-ea"/>
                        </a:rPr>
                        <a:t>com_biz_num</a:t>
                      </a:r>
                      <a:r>
                        <a:rPr lang="en-US" altLang="ko-KR" sz="1000" b="1" dirty="0" smtClean="0">
                          <a:latin typeface="+mn-ea"/>
                        </a:rPr>
                        <a:t>, id, </a:t>
                      </a:r>
                      <a:r>
                        <a:rPr lang="en-US" altLang="ko-KR" sz="1000" b="1" dirty="0" err="1" smtClean="0">
                          <a:latin typeface="+mn-ea"/>
                        </a:rPr>
                        <a:t>pwd</a:t>
                      </a:r>
                      <a:r>
                        <a:rPr lang="en-US" altLang="ko-KR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암호화 해서 전송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/>
                        <a:t>토큰</a:t>
                      </a:r>
                      <a:r>
                        <a:rPr lang="en-US" altLang="ko-KR" sz="1000" dirty="0" smtClean="0"/>
                        <a:t>(1)</a:t>
                      </a:r>
                      <a:r>
                        <a:rPr lang="ko-KR" altLang="en-US" sz="1000" dirty="0" smtClean="0"/>
                        <a:t>과 받은 토큰</a:t>
                      </a:r>
                      <a:r>
                        <a:rPr lang="en-US" altLang="ko-KR" sz="1000" dirty="0" smtClean="0"/>
                        <a:t>(2)</a:t>
                      </a:r>
                      <a:r>
                        <a:rPr lang="ko-KR" altLang="en-US" sz="1000" dirty="0" smtClean="0"/>
                        <a:t>를 비교하여 동일하면 프로그램 실행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사용권한</a:t>
                      </a:r>
                      <a:r>
                        <a:rPr lang="en-US" altLang="ko-KR" sz="1000" dirty="0" smtClean="0">
                          <a:latin typeface="+mn-ea"/>
                        </a:rPr>
                        <a:t>]Web Service</a:t>
                      </a:r>
                    </a:p>
                    <a:p>
                      <a:pPr algn="l" latinLnBrk="1"/>
                      <a:r>
                        <a:rPr lang="en-US" altLang="ko-KR" sz="1000" dirty="0" err="1" smtClean="0">
                          <a:latin typeface="+mn-ea"/>
                        </a:rPr>
                        <a:t>com_biz_num</a:t>
                      </a:r>
                      <a:r>
                        <a:rPr lang="ko-KR" altLang="en-US" sz="1000" dirty="0" smtClean="0">
                          <a:latin typeface="+mn-ea"/>
                        </a:rPr>
                        <a:t>를</a:t>
                      </a:r>
                      <a:r>
                        <a:rPr lang="en-US" altLang="ko-KR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이용하여 </a:t>
                      </a:r>
                      <a:r>
                        <a:rPr lang="ko-KR" altLang="en-US" sz="1000" dirty="0" smtClean="0"/>
                        <a:t>토큰 조회하여 </a:t>
                      </a:r>
                      <a:r>
                        <a:rPr lang="ko-KR" altLang="en-US" sz="1000" b="1" dirty="0" smtClean="0"/>
                        <a:t>토큰</a:t>
                      </a:r>
                      <a:r>
                        <a:rPr lang="en-US" altLang="ko-KR" sz="1000" b="1" dirty="0" smtClean="0"/>
                        <a:t>(2)</a:t>
                      </a:r>
                      <a:r>
                        <a:rPr lang="ko-KR" altLang="en-US" sz="1000" dirty="0" smtClean="0"/>
                        <a:t> 전송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암호화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작업장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장비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작업자 정보를 로컬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등록 및 전송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사용권한</a:t>
                      </a:r>
                      <a:r>
                        <a:rPr lang="en-US" altLang="ko-KR" sz="1000" dirty="0" smtClean="0">
                          <a:latin typeface="+mn-ea"/>
                        </a:rPr>
                        <a:t>]Web Service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받은 정보를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저장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센서 초기화</a:t>
                      </a:r>
                      <a:endParaRPr lang="en-US" altLang="ko-KR" sz="100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</a:rPr>
                        <a:t>데이터 저장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[WZMSWS]Web Service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데이터 저장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뒤 페이지에 상세 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모니터링 시작 </a:t>
                      </a:r>
                      <a:r>
                        <a:rPr lang="en-US" altLang="ko-KR" sz="1000" dirty="0" smtClean="0"/>
                        <a:t>-&gt; </a:t>
                      </a:r>
                      <a:r>
                        <a:rPr lang="en-US" altLang="ko-KR" sz="1000" dirty="0" smtClean="0">
                          <a:latin typeface="+mn-ea"/>
                        </a:rPr>
                        <a:t>[WSMS Demon] 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 실행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</a:rPr>
                        <a:t>네트워크 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연결안</a:t>
                      </a:r>
                      <a:r>
                        <a:rPr lang="ko-KR" altLang="en-US" sz="1000" dirty="0" smtClean="0">
                          <a:latin typeface="+mn-ea"/>
                        </a:rPr>
                        <a:t> 될 경우 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저장후</a:t>
                      </a:r>
                      <a:r>
                        <a:rPr lang="ko-KR" altLang="en-US" sz="1000" baseline="0" dirty="0" smtClean="0">
                          <a:latin typeface="+mn-ea"/>
                        </a:rPr>
                        <a:t> 연결되면 일괄전송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BigData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수집목적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센서데이터 송신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PC-[WSMS Demon] 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</a:rPr>
                        <a:t>센서 데이터 수신 후 저장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[WZMSWS]Web Service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</a:rPr>
                        <a:t>센서 데이터 수신 후 저장</a:t>
                      </a:r>
                      <a:endParaRPr lang="en-US" altLang="ko-KR" sz="100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센서 데이터 </a:t>
                      </a:r>
                      <a:r>
                        <a:rPr lang="ko-KR" altLang="en-US" sz="1000" dirty="0" err="1" smtClean="0"/>
                        <a:t>수신시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알람체크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외부 장시 </a:t>
                      </a:r>
                      <a:r>
                        <a:rPr lang="en-US" altLang="ko-KR" sz="1000" dirty="0" smtClean="0"/>
                        <a:t>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PC-[WSMS Demon] 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프로그램에서</a:t>
                      </a:r>
                      <a:r>
                        <a:rPr lang="en-US" altLang="ko-KR" sz="10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err="1" smtClean="0"/>
                        <a:t>알람발생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- alert</a:t>
                      </a:r>
                      <a:r>
                        <a:rPr lang="ko-KR" altLang="en-US" sz="1000" dirty="0" smtClean="0">
                          <a:latin typeface="+mn-ea"/>
                        </a:rPr>
                        <a:t>에 저장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</a:rPr>
                        <a:t>위험 알람 처리 </a:t>
                      </a:r>
                      <a:r>
                        <a:rPr lang="en-US" altLang="ko-KR" sz="1000" dirty="0" smtClean="0">
                          <a:latin typeface="+mn-ea"/>
                        </a:rPr>
                        <a:t>: </a:t>
                      </a:r>
                      <a:r>
                        <a:rPr lang="ko-KR" altLang="en-US" sz="1000" dirty="0" smtClean="0">
                          <a:latin typeface="+mn-ea"/>
                        </a:rPr>
                        <a:t>외부장치 </a:t>
                      </a:r>
                      <a:r>
                        <a:rPr lang="en-US" altLang="ko-KR" sz="1000" dirty="0" smtClean="0">
                          <a:latin typeface="+mn-ea"/>
                        </a:rPr>
                        <a:t>ON, </a:t>
                      </a:r>
                      <a:r>
                        <a:rPr lang="ko-KR" altLang="en-US" sz="1000" dirty="0" smtClean="0">
                          <a:latin typeface="+mn-ea"/>
                        </a:rPr>
                        <a:t>화면에 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메시징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[WZMSWS]Web Service</a:t>
                      </a:r>
                      <a:r>
                        <a:rPr lang="en-US" altLang="ko-KR" sz="10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err="1" smtClean="0"/>
                        <a:t>알람발생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- alert/</a:t>
                      </a:r>
                      <a:r>
                        <a:rPr lang="ko-KR" altLang="en-US" sz="1000" dirty="0" smtClean="0">
                          <a:latin typeface="+mn-ea"/>
                        </a:rPr>
                        <a:t>발송메시지테이블</a:t>
                      </a:r>
                      <a:r>
                        <a:rPr lang="en-US" altLang="ko-KR" sz="1000" dirty="0" smtClean="0">
                          <a:latin typeface="+mn-ea"/>
                        </a:rPr>
                        <a:t>(</a:t>
                      </a:r>
                      <a:r>
                        <a:rPr lang="en-US" altLang="ko-KR" sz="1000" dirty="0" err="1" smtClean="0">
                          <a:latin typeface="+mn-ea"/>
                        </a:rPr>
                        <a:t>sendmsg</a:t>
                      </a:r>
                      <a:r>
                        <a:rPr lang="en-US" altLang="ko-KR" sz="1000" dirty="0" smtClean="0">
                          <a:latin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</a:rPr>
                        <a:t>에 저장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위험 알람 처리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담당자에게 </a:t>
                      </a:r>
                      <a:r>
                        <a:rPr lang="en-US" altLang="ko-KR" sz="1000" dirty="0" smtClean="0"/>
                        <a:t>Email, SMS, </a:t>
                      </a:r>
                      <a:r>
                        <a:rPr lang="ko-KR" altLang="en-US" sz="1000" dirty="0" err="1" smtClean="0"/>
                        <a:t>카톡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알림톡</a:t>
                      </a:r>
                      <a:r>
                        <a:rPr lang="ko-KR" altLang="en-US" sz="1000" dirty="0" smtClean="0"/>
                        <a:t> 전송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외부 장시 </a:t>
                      </a:r>
                      <a:r>
                        <a:rPr lang="en-US" altLang="ko-KR" sz="1000" dirty="0" smtClean="0"/>
                        <a:t>OFF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PC-[WSMS Demon] 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프로그램에서</a:t>
                      </a:r>
                      <a:r>
                        <a:rPr lang="en-US" altLang="ko-KR" sz="10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err="1" smtClean="0"/>
                        <a:t>알람해지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</a:rPr>
                        <a:t>위험 알람 처리 </a:t>
                      </a:r>
                      <a:r>
                        <a:rPr lang="en-US" altLang="ko-KR" sz="1000" dirty="0" smtClean="0">
                          <a:latin typeface="+mn-ea"/>
                        </a:rPr>
                        <a:t>: </a:t>
                      </a:r>
                      <a:r>
                        <a:rPr lang="ko-KR" altLang="en-US" sz="1000" dirty="0" smtClean="0">
                          <a:latin typeface="+mn-ea"/>
                        </a:rPr>
                        <a:t>외부장치 </a:t>
                      </a:r>
                      <a:r>
                        <a:rPr lang="en-US" altLang="ko-KR" sz="1000" dirty="0" smtClean="0">
                          <a:latin typeface="+mn-ea"/>
                        </a:rPr>
                        <a:t>ON, </a:t>
                      </a:r>
                      <a:r>
                        <a:rPr lang="ko-KR" altLang="en-US" sz="1000" dirty="0" smtClean="0">
                          <a:latin typeface="+mn-ea"/>
                        </a:rPr>
                        <a:t>화면에 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메시징</a:t>
                      </a:r>
                      <a:r>
                        <a:rPr lang="ko-KR" altLang="en-US" sz="1000" dirty="0" smtClean="0">
                          <a:latin typeface="+mn-ea"/>
                        </a:rPr>
                        <a:t> 해지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[WZMSWS]Web Service</a:t>
                      </a:r>
                      <a:r>
                        <a:rPr lang="en-US" altLang="ko-KR" sz="10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err="1" smtClean="0"/>
                        <a:t>알람해지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위험 알람 처리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담당자에게 </a:t>
                      </a:r>
                      <a:r>
                        <a:rPr lang="en-US" altLang="ko-KR" sz="1000" dirty="0" smtClean="0"/>
                        <a:t>Email, SMS, </a:t>
                      </a:r>
                      <a:r>
                        <a:rPr lang="ko-KR" altLang="en-US" sz="1000" dirty="0" err="1" smtClean="0"/>
                        <a:t>카톡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알림톡</a:t>
                      </a:r>
                      <a:r>
                        <a:rPr lang="ko-KR" altLang="en-US" sz="1000" dirty="0" smtClean="0"/>
                        <a:t> 전송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OFF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종료 및 대기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- 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 </a:t>
                      </a:r>
                      <a:r>
                        <a:rPr lang="ko-KR" altLang="en-US" sz="1000" dirty="0" smtClean="0">
                          <a:latin typeface="+mn-ea"/>
                        </a:rPr>
                        <a:t>종료 및 대기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smtClean="0">
                          <a:latin typeface="+mn-ea"/>
                        </a:rPr>
                        <a:t>[WSMS Demon] 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 종료 및 대기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작업 </a:t>
                      </a:r>
                      <a:r>
                        <a:rPr lang="ko-KR" altLang="en-US" sz="1000" dirty="0" err="1" smtClean="0"/>
                        <a:t>종료시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OFF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작업 </a:t>
                      </a:r>
                      <a:r>
                        <a:rPr lang="ko-KR" altLang="en-US" sz="1000" dirty="0" err="1" smtClean="0"/>
                        <a:t>대기시</a:t>
                      </a:r>
                      <a:r>
                        <a:rPr lang="ko-KR" altLang="en-US" sz="1000" dirty="0" smtClean="0"/>
                        <a:t> 센서만 </a:t>
                      </a:r>
                      <a:r>
                        <a:rPr lang="en-US" altLang="ko-KR" sz="1000" dirty="0" smtClean="0"/>
                        <a:t>OFF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4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Server </a:t>
            </a:r>
            <a:r>
              <a:rPr lang="ko-KR" altLang="en-US" sz="1400" dirty="0" smtClean="0"/>
              <a:t>구성도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설치 내용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650" y="3914016"/>
            <a:ext cx="799725" cy="855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094" y="3791358"/>
            <a:ext cx="191699" cy="656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8782" y="4558747"/>
            <a:ext cx="330317" cy="3321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2186" y="975359"/>
            <a:ext cx="7113419" cy="5310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343" y="1918214"/>
            <a:ext cx="533193" cy="3554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20369" y="821471"/>
            <a:ext cx="43922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SERVER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62361" y="975359"/>
            <a:ext cx="911630" cy="531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929704" y="62002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</a:rPr>
              <a:t>2020-02-02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 smtClean="0">
                <a:latin typeface="+mn-ea"/>
              </a:rPr>
              <a:t>박준서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1025" y="986012"/>
            <a:ext cx="314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SmartBoxMonitoringCoreServerDemon</a:t>
            </a:r>
            <a:endParaRPr lang="en-US" altLang="ko-KR" sz="900" dirty="0" smtClean="0"/>
          </a:p>
          <a:p>
            <a:r>
              <a:rPr lang="en-US" altLang="ko-KR" sz="900" dirty="0" smtClean="0"/>
              <a:t>^</a:t>
            </a:r>
            <a:r>
              <a:rPr lang="en-US" altLang="ko-KR" sz="900" dirty="0"/>
              <a:t>D:\</a:t>
            </a:r>
            <a:r>
              <a:rPr lang="en-US" altLang="ko-KR" sz="900" dirty="0" err="1"/>
              <a:t>SmartBox</a:t>
            </a:r>
            <a:r>
              <a:rPr lang="en-US" altLang="ko-KR" sz="900" dirty="0"/>
              <a:t>\</a:t>
            </a:r>
            <a:r>
              <a:rPr lang="en-US" altLang="ko-KR" sz="900" dirty="0" err="1"/>
              <a:t>MonitoringCoreServerDemon</a:t>
            </a:r>
            <a:r>
              <a:rPr lang="en-US" altLang="ko-KR" sz="900" dirty="0"/>
              <a:t>\netcoreapp3.0\SmartBoxMonitoringCoreServerDemon.exe</a:t>
            </a:r>
            <a:endParaRPr lang="en-US" altLang="ko-KR" sz="900" dirty="0" smtClean="0"/>
          </a:p>
          <a:p>
            <a:r>
              <a:rPr lang="en-US" altLang="ko-KR" sz="900" dirty="0" smtClean="0"/>
              <a:t>, …</a:t>
            </a:r>
            <a:endParaRPr lang="ko-KR" altLang="en-US" sz="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24221" y="1650528"/>
            <a:ext cx="1422291" cy="984080"/>
            <a:chOff x="1023892" y="2223140"/>
            <a:chExt cx="1422291" cy="984080"/>
          </a:xfrm>
        </p:grpSpPr>
        <p:sp>
          <p:nvSpPr>
            <p:cNvPr id="39" name="직사각형 38"/>
            <p:cNvSpPr/>
            <p:nvPr/>
          </p:nvSpPr>
          <p:spPr>
            <a:xfrm>
              <a:off x="1023892" y="2223140"/>
              <a:ext cx="1422291" cy="984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/>
            <a:srcRect l="19556" t="37037" r="75055" b="52494"/>
            <a:stretch/>
          </p:blipFill>
          <p:spPr>
            <a:xfrm>
              <a:off x="1023892" y="2223140"/>
              <a:ext cx="657015" cy="717973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035540" y="3008793"/>
              <a:ext cx="141064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Demon </a:t>
              </a:r>
              <a:r>
                <a:rPr lang="ko-KR" altLang="en-US" sz="1000" dirty="0" smtClean="0">
                  <a:latin typeface="+mn-ea"/>
                </a:rPr>
                <a:t>프로그램 감시자</a:t>
              </a:r>
              <a:endParaRPr lang="ko-KR" altLang="en-US" sz="1000" dirty="0">
                <a:latin typeface="+mn-ea"/>
              </a:endParaRPr>
            </a:p>
          </p:txBody>
        </p:sp>
      </p:grpSp>
      <p:cxnSp>
        <p:nvCxnSpPr>
          <p:cNvPr id="57" name="직선 화살표 연결선 56"/>
          <p:cNvCxnSpPr>
            <a:stCxn id="58" idx="3"/>
            <a:endCxn id="28" idx="1"/>
          </p:cNvCxnSpPr>
          <p:nvPr/>
        </p:nvCxnSpPr>
        <p:spPr>
          <a:xfrm flipV="1">
            <a:off x="6809286" y="3630506"/>
            <a:ext cx="1153075" cy="1152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1"/>
            <a:endCxn id="60" idx="3"/>
          </p:cNvCxnSpPr>
          <p:nvPr/>
        </p:nvCxnSpPr>
        <p:spPr>
          <a:xfrm flipH="1">
            <a:off x="4515663" y="4782896"/>
            <a:ext cx="1613949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724350" y="4624470"/>
            <a:ext cx="150682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latin typeface="+mn-ea"/>
              </a:rPr>
              <a:t>w</a:t>
            </a:r>
            <a:r>
              <a:rPr lang="en-US" altLang="ko-KR" sz="1000" dirty="0" smtClean="0">
                <a:latin typeface="+mn-ea"/>
              </a:rPr>
              <a:t>s://</a:t>
            </a:r>
            <a:r>
              <a:rPr lang="en-US" altLang="ko-KR" sz="1000" dirty="0" smtClean="0">
                <a:solidFill>
                  <a:srgbClr val="00B0F0"/>
                </a:solidFill>
                <a:latin typeface="+mn-ea"/>
              </a:rPr>
              <a:t>192.168.0.100</a:t>
            </a:r>
            <a:r>
              <a:rPr lang="en-US" altLang="ko-KR" sz="1000" dirty="0" smtClean="0">
                <a:latin typeface="+mn-ea"/>
              </a:rPr>
              <a:t>: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80990</a:t>
            </a:r>
            <a:r>
              <a:rPr lang="en-US" altLang="ko-KR" sz="1000" dirty="0" smtClean="0">
                <a:latin typeface="+mn-ea"/>
              </a:rPr>
              <a:t>/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96872" y="3793067"/>
            <a:ext cx="3824520" cy="2343390"/>
            <a:chOff x="696872" y="3793067"/>
            <a:chExt cx="3824520" cy="2343390"/>
          </a:xfrm>
        </p:grpSpPr>
        <p:sp>
          <p:nvSpPr>
            <p:cNvPr id="17" name="직사각형 16"/>
            <p:cNvSpPr/>
            <p:nvPr/>
          </p:nvSpPr>
          <p:spPr>
            <a:xfrm>
              <a:off x="696872" y="3793067"/>
              <a:ext cx="3824520" cy="23433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7"/>
            <a:srcRect l="29444" t="37136" r="64834" b="50913"/>
            <a:stretch/>
          </p:blipFill>
          <p:spPr>
            <a:xfrm>
              <a:off x="696872" y="3793067"/>
              <a:ext cx="697654" cy="819574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1497611" y="3854458"/>
              <a:ext cx="105637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</a:rPr>
                <a:t>WebSocket</a:t>
              </a:r>
              <a:r>
                <a:rPr lang="en-US" altLang="ko-KR" sz="1000" dirty="0" smtClean="0">
                  <a:latin typeface="+mn-ea"/>
                </a:rPr>
                <a:t> Server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50" name="직선 연결선 49"/>
            <p:cNvCxnSpPr>
              <a:stCxn id="17" idx="1"/>
              <a:endCxn id="17" idx="3"/>
            </p:cNvCxnSpPr>
            <p:nvPr/>
          </p:nvCxnSpPr>
          <p:spPr>
            <a:xfrm>
              <a:off x="696872" y="4964762"/>
              <a:ext cx="3824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3765457" y="4464521"/>
              <a:ext cx="67967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ko-KR" sz="1400" dirty="0" err="1" smtClean="0">
                  <a:latin typeface="+mn-ea"/>
                </a:rPr>
                <a:t>InBound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11568" y="5056183"/>
              <a:ext cx="833563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ko-KR" sz="1400" dirty="0" err="1" smtClean="0">
                  <a:latin typeface="+mn-ea"/>
                </a:rPr>
                <a:t>OutBound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163002" y="4709159"/>
              <a:ext cx="35266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+mn-ea"/>
                </a:rPr>
                <a:t>80890</a:t>
              </a:r>
              <a:endParaRPr lang="ko-KR" altLang="en-US" sz="1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163002" y="5326588"/>
              <a:ext cx="35266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80890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 rot="20775523">
            <a:off x="4643482" y="5139296"/>
            <a:ext cx="527388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센싱</a:t>
            </a:r>
            <a:r>
              <a:rPr lang="en-US" altLang="ko-KR" sz="1000" dirty="0" smtClean="0">
                <a:latin typeface="+mn-ea"/>
              </a:rPr>
              <a:t>Data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489844" y="3726345"/>
            <a:ext cx="1989813" cy="1708538"/>
            <a:chOff x="4918321" y="3509011"/>
            <a:chExt cx="1989813" cy="1708538"/>
          </a:xfrm>
        </p:grpSpPr>
        <p:sp>
          <p:nvSpPr>
            <p:cNvPr id="2" name="타원 1"/>
            <p:cNvSpPr/>
            <p:nvPr/>
          </p:nvSpPr>
          <p:spPr>
            <a:xfrm>
              <a:off x="4918321" y="3509011"/>
              <a:ext cx="1989813" cy="17085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57066" y="3664538"/>
              <a:ext cx="1540486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WEB Server </a:t>
              </a:r>
              <a:br>
                <a:rPr lang="en-US" altLang="ko-KR" sz="1000" dirty="0" smtClean="0">
                  <a:latin typeface="+mn-ea"/>
                </a:rPr>
              </a:br>
              <a:r>
                <a:rPr lang="en-US" altLang="ko-KR" sz="1000" dirty="0" smtClean="0">
                  <a:latin typeface="+mn-ea"/>
                </a:rPr>
                <a:t>: </a:t>
              </a:r>
              <a:r>
                <a:rPr lang="en-US" altLang="ko-KR" sz="1000" dirty="0" err="1">
                  <a:latin typeface="+mn-ea"/>
                </a:rPr>
                <a:t>SmartBoxWebMonitoring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58089" y="4457840"/>
              <a:ext cx="67967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ko-KR" sz="1400" dirty="0" err="1" smtClean="0">
                  <a:latin typeface="+mn-ea"/>
                </a:rPr>
                <a:t>InBound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27802" y="4722589"/>
              <a:ext cx="36869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/>
                  </a:solidFill>
                  <a:latin typeface="+mn-ea"/>
                </a:rPr>
                <a:t>80880</a:t>
              </a:r>
              <a:endParaRPr lang="ko-KR" altLang="en-US" sz="1000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183026" y="4014740"/>
              <a:ext cx="159659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00B0F0"/>
                  </a:solidFill>
                  <a:latin typeface="+mn-ea"/>
                </a:rPr>
                <a:t>http://192.168.0.100: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+mn-ea"/>
                </a:rPr>
                <a:t>80880</a:t>
              </a:r>
              <a:r>
                <a:rPr lang="en-US" altLang="ko-KR" sz="1000" dirty="0" smtClean="0">
                  <a:solidFill>
                    <a:srgbClr val="00B0F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00B0F0"/>
                </a:solidFill>
                <a:latin typeface="+mn-ea"/>
              </a:endParaRPr>
            </a:p>
          </p:txBody>
        </p:sp>
      </p:grpSp>
      <p:cxnSp>
        <p:nvCxnSpPr>
          <p:cNvPr id="81" name="직선 화살표 연결선 80"/>
          <p:cNvCxnSpPr>
            <a:stCxn id="61" idx="3"/>
            <a:endCxn id="58" idx="2"/>
          </p:cNvCxnSpPr>
          <p:nvPr/>
        </p:nvCxnSpPr>
        <p:spPr>
          <a:xfrm flipV="1">
            <a:off x="4515663" y="4890618"/>
            <a:ext cx="1953786" cy="5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8" idx="1"/>
            <a:endCxn id="67" idx="3"/>
          </p:cNvCxnSpPr>
          <p:nvPr/>
        </p:nvCxnSpPr>
        <p:spPr>
          <a:xfrm flipH="1" flipV="1">
            <a:off x="7254640" y="2519629"/>
            <a:ext cx="707721" cy="111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자기 디스크 96"/>
          <p:cNvSpPr/>
          <p:nvPr/>
        </p:nvSpPr>
        <p:spPr>
          <a:xfrm>
            <a:off x="2508011" y="1798990"/>
            <a:ext cx="1387876" cy="54919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+mn-ea"/>
              </a:rPr>
              <a:t>메모리</a:t>
            </a:r>
            <a:r>
              <a:rPr lang="en-US" altLang="ko-KR" sz="1000" dirty="0" smtClean="0">
                <a:latin typeface="+mn-ea"/>
              </a:rPr>
              <a:t>DB(Port 6379)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Redis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2" name="꺾인 연결선 101"/>
          <p:cNvCxnSpPr>
            <a:stCxn id="83" idx="2"/>
            <a:endCxn id="97" idx="4"/>
          </p:cNvCxnSpPr>
          <p:nvPr/>
        </p:nvCxnSpPr>
        <p:spPr>
          <a:xfrm rot="10800000">
            <a:off x="3895887" y="2073587"/>
            <a:ext cx="1767450" cy="157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97" idx="3"/>
            <a:endCxn id="17" idx="0"/>
          </p:cNvCxnSpPr>
          <p:nvPr/>
        </p:nvCxnSpPr>
        <p:spPr>
          <a:xfrm rot="5400000">
            <a:off x="2183099" y="2774216"/>
            <a:ext cx="1444885" cy="592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그림 113"/>
          <p:cNvPicPr/>
          <p:nvPr/>
        </p:nvPicPr>
        <p:blipFill rotWithShape="1">
          <a:blip r:embed="rId8"/>
          <a:srcRect l="3058" t="11976" r="69818" b="75522"/>
          <a:stretch/>
        </p:blipFill>
        <p:spPr bwMode="auto">
          <a:xfrm>
            <a:off x="1405687" y="4133681"/>
            <a:ext cx="2290457" cy="812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5" name="그림 114"/>
          <p:cNvPicPr/>
          <p:nvPr/>
        </p:nvPicPr>
        <p:blipFill rotWithShape="1">
          <a:blip r:embed="rId8"/>
          <a:srcRect l="3058" t="11988" r="75887" b="78031"/>
          <a:stretch/>
        </p:blipFill>
        <p:spPr bwMode="auto">
          <a:xfrm>
            <a:off x="4163001" y="1117673"/>
            <a:ext cx="2289963" cy="573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6" name="그림 115"/>
          <p:cNvPicPr/>
          <p:nvPr/>
        </p:nvPicPr>
        <p:blipFill rotWithShape="1">
          <a:blip r:embed="rId9"/>
          <a:srcRect l="3058" t="2364" r="67161" b="79673"/>
          <a:stretch/>
        </p:blipFill>
        <p:spPr bwMode="auto">
          <a:xfrm>
            <a:off x="768909" y="5279177"/>
            <a:ext cx="3126978" cy="789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0" name="직선 화살표 연결선 119"/>
          <p:cNvCxnSpPr>
            <a:stCxn id="39" idx="2"/>
            <a:endCxn id="40" idx="0"/>
          </p:cNvCxnSpPr>
          <p:nvPr/>
        </p:nvCxnSpPr>
        <p:spPr>
          <a:xfrm flipH="1">
            <a:off x="1045699" y="2634608"/>
            <a:ext cx="389668" cy="1158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5663337" y="1472771"/>
            <a:ext cx="1770183" cy="1336770"/>
            <a:chOff x="4792869" y="1148239"/>
            <a:chExt cx="1770183" cy="1336770"/>
          </a:xfrm>
        </p:grpSpPr>
        <p:sp>
          <p:nvSpPr>
            <p:cNvPr id="83" name="타원 82"/>
            <p:cNvSpPr/>
            <p:nvPr/>
          </p:nvSpPr>
          <p:spPr>
            <a:xfrm>
              <a:off x="4792869" y="1329077"/>
              <a:ext cx="1770183" cy="1155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75066" y="1148239"/>
              <a:ext cx="19396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</a:rPr>
                <a:t>Api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09019" y="1644426"/>
              <a:ext cx="161262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>
                  <a:solidFill>
                    <a:srgbClr val="00B0F0"/>
                  </a:solidFill>
                  <a:latin typeface="+mn-ea"/>
                </a:rPr>
                <a:t>http://192.168.0.100:</a:t>
              </a:r>
              <a:r>
                <a:rPr lang="en-US" altLang="ko-KR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20130</a:t>
              </a:r>
              <a:r>
                <a:rPr lang="en-US" altLang="ko-KR" sz="1000" dirty="0" smtClean="0">
                  <a:solidFill>
                    <a:srgbClr val="00B0F0"/>
                  </a:solidFill>
                  <a:latin typeface="+mn-ea"/>
                </a:rPr>
                <a:t>/</a:t>
              </a:r>
              <a:endParaRPr lang="ko-KR" altLang="en-US" sz="1000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254256" y="1806095"/>
              <a:ext cx="67967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ko-KR" sz="1400" dirty="0" err="1" smtClean="0">
                  <a:latin typeface="+mn-ea"/>
                </a:rPr>
                <a:t>InBound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15481" y="1855865"/>
              <a:ext cx="36869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20130</a:t>
              </a:r>
              <a:endPara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100367" y="2068383"/>
              <a:ext cx="833563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ko-KR" sz="1400" dirty="0" err="1" smtClean="0">
                  <a:latin typeface="+mn-ea"/>
                </a:rPr>
                <a:t>OutBound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15481" y="2118153"/>
              <a:ext cx="36869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20130</a:t>
              </a:r>
              <a:endPara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25" name="순서도: 자기 디스크 124"/>
          <p:cNvSpPr/>
          <p:nvPr/>
        </p:nvSpPr>
        <p:spPr>
          <a:xfrm>
            <a:off x="3795591" y="2931324"/>
            <a:ext cx="1415034" cy="361503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/>
              <a:t>MariaDB</a:t>
            </a:r>
            <a:r>
              <a:rPr lang="en-US" altLang="ko-KR" sz="1000" dirty="0" smtClean="0"/>
              <a:t>(Port 3306)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37" name="꺾인 연결선 136"/>
          <p:cNvCxnSpPr>
            <a:stCxn id="83" idx="2"/>
            <a:endCxn id="125" idx="1"/>
          </p:cNvCxnSpPr>
          <p:nvPr/>
        </p:nvCxnSpPr>
        <p:spPr>
          <a:xfrm rot="10800000" flipV="1">
            <a:off x="4503109" y="2231574"/>
            <a:ext cx="1160229" cy="699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25" idx="4"/>
            <a:endCxn id="2" idx="0"/>
          </p:cNvCxnSpPr>
          <p:nvPr/>
        </p:nvCxnSpPr>
        <p:spPr>
          <a:xfrm>
            <a:off x="5210625" y="3112076"/>
            <a:ext cx="1274126" cy="614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t="26498" r="27156" b="25858"/>
          <a:stretch/>
        </p:blipFill>
        <p:spPr>
          <a:xfrm>
            <a:off x="9523650" y="1840690"/>
            <a:ext cx="854270" cy="545105"/>
          </a:xfrm>
          <a:prstGeom prst="rect">
            <a:avLst/>
          </a:prstGeom>
        </p:spPr>
      </p:pic>
      <p:cxnSp>
        <p:nvCxnSpPr>
          <p:cNvPr id="159" name="직선 화살표 연결선 158"/>
          <p:cNvCxnSpPr>
            <a:stCxn id="157" idx="1"/>
            <a:endCxn id="28" idx="3"/>
          </p:cNvCxnSpPr>
          <p:nvPr/>
        </p:nvCxnSpPr>
        <p:spPr>
          <a:xfrm flipH="1">
            <a:off x="8873991" y="2113243"/>
            <a:ext cx="649659" cy="1517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7" idx="3"/>
            <a:endCxn id="15" idx="1"/>
          </p:cNvCxnSpPr>
          <p:nvPr/>
        </p:nvCxnSpPr>
        <p:spPr>
          <a:xfrm flipV="1">
            <a:off x="10377920" y="2095945"/>
            <a:ext cx="809423" cy="17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6" idx="3"/>
            <a:endCxn id="8" idx="1"/>
          </p:cNvCxnSpPr>
          <p:nvPr/>
        </p:nvCxnSpPr>
        <p:spPr>
          <a:xfrm flipV="1">
            <a:off x="10323375" y="4119693"/>
            <a:ext cx="1034719" cy="22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6" idx="3"/>
            <a:endCxn id="9" idx="1"/>
          </p:cNvCxnSpPr>
          <p:nvPr/>
        </p:nvCxnSpPr>
        <p:spPr>
          <a:xfrm>
            <a:off x="10323375" y="4341804"/>
            <a:ext cx="965407" cy="3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28" idx="3"/>
            <a:endCxn id="6" idx="0"/>
          </p:cNvCxnSpPr>
          <p:nvPr/>
        </p:nvCxnSpPr>
        <p:spPr>
          <a:xfrm>
            <a:off x="8873991" y="3630506"/>
            <a:ext cx="1049522" cy="2835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4105294" y="803659"/>
            <a:ext cx="79188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+mn-ea"/>
              </a:rPr>
              <a:t>192.168.0.100</a:t>
            </a:r>
            <a:endParaRPr lang="ko-KR" altLang="en-US" sz="10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9279139" y="2740291"/>
            <a:ext cx="173124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 smtClean="0">
                <a:latin typeface="+mn-ea"/>
              </a:rPr>
              <a:t>Api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9108203" y="3459657"/>
            <a:ext cx="117339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 err="1">
                <a:latin typeface="+mn-ea"/>
              </a:rPr>
              <a:t>WZMSWebMonitoring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7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센서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외부기기 초기화 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98522"/>
              </p:ext>
            </p:extLst>
          </p:nvPr>
        </p:nvGraphicFramePr>
        <p:xfrm>
          <a:off x="197225" y="719666"/>
          <a:ext cx="11842375" cy="569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8"/>
                <a:gridCol w="4034118"/>
                <a:gridCol w="1936376"/>
                <a:gridCol w="2124635"/>
                <a:gridCol w="3272118"/>
              </a:tblGrid>
              <a:tr h="21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센서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웹주소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([WZMSWS]Web Service)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cloud_wzmsws_url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센서 데이터 수신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[POST]http://ip_address/reset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curl=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yyyyMMddHHmmss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06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로컬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([WSMS Demon] PC) :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local_demon_pc_url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센서 데이터 수신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lsvrip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com_biz_num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센서 사용처 사업자 등록번호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없으면 생성 후 등록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cnum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latin typeface="+mn-ea"/>
                          <a:ea typeface="+mn-ea"/>
                        </a:rPr>
                        <a:t>Ap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+mn-ea"/>
                          <a:ea typeface="+mn-ea"/>
                        </a:rPr>
                        <a:t>addresss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900" baseline="0" dirty="0" err="1" smtClean="0">
                          <a:latin typeface="+mn-ea"/>
                          <a:ea typeface="+mn-ea"/>
                        </a:rPr>
                        <a:t>AP_Address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apip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세팅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로컬서버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의 시간과 센싱데이터 시간의 차가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초 차가 나면 전송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[POST]http://ip_address/setdt</a:t>
                      </a:r>
                    </a:p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dt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yyyyMMddHHmmss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Serial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wzms-kor-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0000,1 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900" smtClean="0">
                          <a:latin typeface="+mn-ea"/>
                          <a:ea typeface="+mn-ea"/>
                        </a:rPr>
                        <a:t>) wzkkb000000001</a:t>
                      </a:r>
                    </a:p>
                    <a:p>
                      <a:pPr algn="l" latinLnBrk="1"/>
                      <a:r>
                        <a:rPr lang="en-US" altLang="ko-KR" sz="900" baseline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공장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출고시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세팅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센서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패킷에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포함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=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헬멧형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b=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몸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부착형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o=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알람장비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f=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환풍기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l=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램프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…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SSID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Serial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no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세팅한다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공장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출고시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세팅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313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센서의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세팅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후 현장에서 변경가능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패킷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구조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//serial no(15)   /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yyyyMMddHHmmss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com_biz_no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(20-3)             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밧데리잔량</a:t>
                      </a:r>
                      <a:r>
                        <a:rPr lang="en-US" altLang="ko-KR" sz="900" dirty="0" smtClean="0">
                          <a:effectLst/>
                          <a:latin typeface="+mn-ea"/>
                          <a:ea typeface="+mn-ea"/>
                        </a:rPr>
                        <a:t>Battery charge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에러율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%         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센서값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(-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일때만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부호있음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)… 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//[0]                   [1]                    [2]                                  [3]                               [4]                  [5]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wzms-kor-a00001/20180724205211/00000000001298124333-001/bt00/er00^00^00^00^00^00^00^00^00/tp-45.3^ox12.4^co33.3^du456^hu120^ni66.4^uv88^pp20^hd56^ps1034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h =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헬멧형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b=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몸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부착형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o=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외부 장소형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a=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알람장비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f=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환풍기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l=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램프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…        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900" baseline="0" dirty="0" err="1" smtClean="0">
                          <a:latin typeface="+mn-ea"/>
                          <a:ea typeface="+mn-ea"/>
                        </a:rPr>
                        <a:t>xSpace.wzms.biz.Lib.</a:t>
                      </a:r>
                      <a:r>
                        <a:rPr lang="en-US" altLang="ko-KR" sz="900" dirty="0" err="1" smtClean="0">
                          <a:solidFill>
                            <a:srgbClr val="2B91AF"/>
                          </a:solidFill>
                          <a:latin typeface="+mn-ea"/>
                          <a:ea typeface="+mn-ea"/>
                        </a:rPr>
                        <a:t>emEquipType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AutoNum type="arabicPeriod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wzms_ko-KR_b00000001/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idxClient^wokzone_num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AP_SSID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/bt86/er00/wzms^tp26.76</a:t>
                      </a: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sn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                                                              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검증용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AutoNum type="arabicPeriod"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wzms_ko-KR_b00000001/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idxClient^wokzone_num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AP_SSID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/bt86/wzms^tp26.76   :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에러율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: LAN 77</a:t>
                      </a: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sn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                                                         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검증용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1.3.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 wzb00000001/10000^10000/aa1/77/tp36.3^hu56^ox20.30^ps1018 : LEN 57</a:t>
                      </a: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wzkkbAZ001/AaZZ1^kCZ4/AAZ1/77/tp36.3^hu56^ox20.30^ps1018 : LEN 53</a:t>
                      </a: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wzkkb000000001AaZZ1kCZ4AAZ177/tp36.3^hu56^ox20.30^ps1018 : LEN 49, A~Za~z0~9 = 6,760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가지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이므로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Aa1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52 x 52 x 10 = 27,040‬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가지</a:t>
                      </a: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1.4.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wzkkb000000001 AAAAA0 AAA0 AA0 77/tp36.3^hu56^ox20.30^ps1018 : LAN 55                    …/em1               …/ip172.124.25.147 -&gt;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Equipment.cur_ipaddress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                  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idxAP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1.5.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wzkkb000000001 10000 77/tp36.3^hu56^ox20.30^ps1018 : LAN 48                    …/em1               …/ip172.124.25.147 -&gt;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Equipment.cur_ipaddress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900" dirty="0" smtClean="0">
                          <a:latin typeface="+mn-ea"/>
                          <a:ea typeface="+mn-ea"/>
                          <a:hlinkClick r:id="rId2"/>
                        </a:rPr>
                        <a:t>http://192.168.0.9:2020/api/ssd/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651376192146225466815754668157546681794775121839653857127571441243533488754255633213522866744412663325541812795466425200906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소켓통신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패킷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구조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STX + Serial no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+ SOH +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패킷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+ ETX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'\x02' + Serial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no + '\x01' +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패킷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+ '\x03'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625101" y="356960"/>
            <a:ext cx="213099" cy="21309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7030A0"/>
                </a:solidFill>
                <a:latin typeface="+mn-ea"/>
              </a:rPr>
              <a:t>4</a:t>
            </a:r>
            <a:endParaRPr lang="ko-KR" altLang="en-US" sz="10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01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43718" y="2417522"/>
            <a:ext cx="1819835" cy="1180555"/>
            <a:chOff x="4643718" y="2417522"/>
            <a:chExt cx="1819835" cy="1180555"/>
          </a:xfrm>
        </p:grpSpPr>
        <p:sp>
          <p:nvSpPr>
            <p:cNvPr id="15" name="구름 14"/>
            <p:cNvSpPr/>
            <p:nvPr/>
          </p:nvSpPr>
          <p:spPr>
            <a:xfrm>
              <a:off x="4643718" y="2417522"/>
              <a:ext cx="1819835" cy="118055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965293" y="2582748"/>
              <a:ext cx="1206976" cy="806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 smtClean="0">
                  <a:latin typeface="+mn-ea"/>
                </a:rPr>
                <a:t>AP</a:t>
              </a:r>
            </a:p>
            <a:p>
              <a:pPr algn="ctr"/>
              <a:r>
                <a:rPr lang="en-US" altLang="ko-KR" sz="2000" dirty="0" smtClean="0">
                  <a:solidFill>
                    <a:srgbClr val="FFFF00"/>
                  </a:solidFill>
                  <a:latin typeface="+mn-ea"/>
                </a:rPr>
                <a:t>Bluetooth</a:t>
              </a:r>
              <a:endParaRPr lang="ko-KR" altLang="en-US" sz="2000" dirty="0">
                <a:solidFill>
                  <a:srgbClr val="FFFF00"/>
                </a:solidFill>
                <a:latin typeface="+mn-ea"/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7342368" y="4776395"/>
            <a:ext cx="2106432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ctr">
              <a:buFontTx/>
              <a:buChar char="-"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>
                <a:latin typeface="+mn-ea"/>
              </a:rPr>
              <a:t>모니터링</a:t>
            </a:r>
            <a:r>
              <a:rPr lang="en-US" altLang="ko-KR" sz="1000" dirty="0" smtClean="0">
                <a:latin typeface="+mn-ea"/>
              </a:rPr>
              <a:t>] PC -</a:t>
            </a:r>
          </a:p>
          <a:p>
            <a:pPr algn="ctr"/>
            <a:r>
              <a:rPr lang="en-US" altLang="ko-KR" sz="1000" dirty="0" err="1" smtClean="0">
                <a:solidFill>
                  <a:srgbClr val="FFFF00"/>
                </a:solidFill>
                <a:latin typeface="+mn-ea"/>
              </a:rPr>
              <a:t>com_biz_num</a:t>
            </a:r>
            <a:r>
              <a:rPr lang="en-US" altLang="ko-KR" sz="1000" dirty="0" smtClean="0">
                <a:solidFill>
                  <a:srgbClr val="FFFF00"/>
                </a:solidFill>
                <a:latin typeface="+mn-ea"/>
              </a:rPr>
              <a:t>/id/</a:t>
            </a:r>
            <a:r>
              <a:rPr lang="en-US" altLang="ko-KR" sz="1000" dirty="0" err="1" smtClean="0">
                <a:solidFill>
                  <a:srgbClr val="FFFF00"/>
                </a:solidFill>
                <a:latin typeface="+mn-ea"/>
              </a:rPr>
              <a:t>pwd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Layout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53582" y="1405100"/>
            <a:ext cx="1680688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외부</a:t>
            </a:r>
            <a:r>
              <a:rPr lang="en-US" altLang="ko-KR" sz="1000" dirty="0" smtClean="0">
                <a:latin typeface="+mn-ea"/>
              </a:rPr>
              <a:t>]Sensor 001 -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번개 17"/>
          <p:cNvSpPr/>
          <p:nvPr/>
        </p:nvSpPr>
        <p:spPr>
          <a:xfrm>
            <a:off x="3892612" y="2025757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번개 18"/>
          <p:cNvSpPr/>
          <p:nvPr/>
        </p:nvSpPr>
        <p:spPr>
          <a:xfrm rot="17472563">
            <a:off x="3202637" y="3645608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47482" y="4274946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]Sensor 002 -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온도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산소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이산화탄소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err="1" smtClean="0">
                <a:latin typeface="+mn-ea"/>
              </a:rPr>
              <a:t>공기질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7482" y="4853167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>
                <a:latin typeface="+mn-ea"/>
              </a:rPr>
              <a:t>내</a:t>
            </a:r>
            <a:r>
              <a:rPr lang="ko-KR" altLang="en-US" sz="1000" dirty="0" smtClean="0">
                <a:latin typeface="+mn-ea"/>
              </a:rPr>
              <a:t>부</a:t>
            </a:r>
            <a:r>
              <a:rPr lang="en-US" altLang="ko-KR" sz="1000" dirty="0" smtClean="0">
                <a:latin typeface="+mn-ea"/>
              </a:rPr>
              <a:t>]Sensor 004 -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인체 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47482" y="5731708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>
                <a:latin typeface="+mn-ea"/>
              </a:rPr>
              <a:t>내</a:t>
            </a:r>
            <a:r>
              <a:rPr lang="ko-KR" altLang="en-US" sz="1000" dirty="0" smtClean="0">
                <a:latin typeface="+mn-ea"/>
              </a:rPr>
              <a:t>부</a:t>
            </a:r>
            <a:r>
              <a:rPr lang="en-US" altLang="ko-KR" sz="1000" dirty="0" smtClean="0">
                <a:latin typeface="+mn-ea"/>
              </a:rPr>
              <a:t>]Sensor N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인체 온도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963271" y="5450541"/>
            <a:ext cx="450574" cy="20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67199" y="4875936"/>
            <a:ext cx="2106707" cy="468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- [</a:t>
            </a:r>
            <a:r>
              <a:rPr lang="ko-KR" altLang="en-US" sz="1000" dirty="0" smtClean="0">
                <a:latin typeface="+mn-ea"/>
              </a:rPr>
              <a:t>내부</a:t>
            </a:r>
            <a:r>
              <a:rPr lang="en-US" altLang="ko-KR" sz="1000" dirty="0" smtClean="0">
                <a:latin typeface="+mn-ea"/>
              </a:rPr>
              <a:t>]</a:t>
            </a:r>
            <a:r>
              <a:rPr lang="ko-KR" altLang="en-US" sz="1000" dirty="0" smtClean="0">
                <a:latin typeface="+mn-ea"/>
              </a:rPr>
              <a:t>작동 기기</a:t>
            </a:r>
            <a:r>
              <a:rPr lang="en-US" altLang="ko-KR" sz="1000" dirty="0" smtClean="0">
                <a:latin typeface="+mn-ea"/>
              </a:rPr>
              <a:t> -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환기장비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조명장비 등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2" name="번개 31"/>
          <p:cNvSpPr/>
          <p:nvPr/>
        </p:nvSpPr>
        <p:spPr>
          <a:xfrm rot="4229675">
            <a:off x="5187446" y="4077451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번개 125"/>
          <p:cNvSpPr/>
          <p:nvPr/>
        </p:nvSpPr>
        <p:spPr>
          <a:xfrm rot="8643427">
            <a:off x="6809289" y="2696659"/>
            <a:ext cx="531256" cy="3137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7133762" y="3820479"/>
            <a:ext cx="4833047" cy="2481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33" idx="0"/>
            <a:endCxn id="12" idx="3"/>
          </p:cNvCxnSpPr>
          <p:nvPr/>
        </p:nvCxnSpPr>
        <p:spPr>
          <a:xfrm rot="16200000" flipV="1">
            <a:off x="4479829" y="1493795"/>
            <a:ext cx="943395" cy="1234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33" idx="1"/>
            <a:endCxn id="20" idx="0"/>
          </p:cNvCxnSpPr>
          <p:nvPr/>
        </p:nvCxnSpPr>
        <p:spPr>
          <a:xfrm rot="10800000" flipV="1">
            <a:off x="2200837" y="2985816"/>
            <a:ext cx="2764457" cy="1289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3" idx="2"/>
            <a:endCxn id="25" idx="0"/>
          </p:cNvCxnSpPr>
          <p:nvPr/>
        </p:nvCxnSpPr>
        <p:spPr>
          <a:xfrm rot="5400000">
            <a:off x="4501142" y="3808297"/>
            <a:ext cx="1487050" cy="648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23762"/>
              </p:ext>
            </p:extLst>
          </p:nvPr>
        </p:nvGraphicFramePr>
        <p:xfrm>
          <a:off x="7833360" y="2534338"/>
          <a:ext cx="403411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8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웹주소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([WZMSWS]Web Service)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cloud_wzmsws_url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로컬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([WSMS Demon] PC)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local_demon_pc_url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com_biz_num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센서 사용처 사업자 등록번호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없으면 생성 후 등록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Ap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addresss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AP_Address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세팅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로컬서버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의 시간과 센싱데이터 시간의 차가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초 차가 나면 전송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꺾인 연결선 30"/>
          <p:cNvCxnSpPr>
            <a:stCxn id="111" idx="0"/>
            <a:endCxn id="33" idx="3"/>
          </p:cNvCxnSpPr>
          <p:nvPr/>
        </p:nvCxnSpPr>
        <p:spPr>
          <a:xfrm rot="16200000" flipV="1">
            <a:off x="6388638" y="2769448"/>
            <a:ext cx="1790578" cy="2223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7842" y="1151596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7482" y="6249271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19679" y="4636826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97477" y="4005288"/>
            <a:ext cx="11445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리셋버튼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스위치로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16566"/>
              </p:ext>
            </p:extLst>
          </p:nvPr>
        </p:nvGraphicFramePr>
        <p:xfrm>
          <a:off x="7833360" y="1144541"/>
          <a:ext cx="403411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18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Serial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</a:t>
                      </a:r>
                    </a:p>
                    <a:p>
                      <a:pPr algn="l"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공장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출고시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회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세팅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SSID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Serial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세팅한다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공장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출고시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회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세팅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센서의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세팅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후 현장에서 변경가능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65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Local </a:t>
            </a:r>
            <a:r>
              <a:rPr lang="en-US" altLang="ko-KR" sz="1400" dirty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모니터링</a:t>
            </a:r>
            <a:r>
              <a:rPr lang="en-US" altLang="ko-KR" sz="1400" dirty="0">
                <a:latin typeface="+mn-ea"/>
              </a:rPr>
              <a:t>] PC </a:t>
            </a:r>
            <a:r>
              <a:rPr lang="en-US" altLang="ko-KR" sz="1400" dirty="0" smtClean="0"/>
              <a:t>Flow</a:t>
            </a:r>
            <a:endParaRPr lang="ko-KR" altLang="en-US" sz="14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94651"/>
              </p:ext>
            </p:extLst>
          </p:nvPr>
        </p:nvGraphicFramePr>
        <p:xfrm>
          <a:off x="197225" y="719666"/>
          <a:ext cx="11842375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21"/>
                <a:gridCol w="1031961"/>
                <a:gridCol w="1454728"/>
                <a:gridCol w="2227810"/>
                <a:gridCol w="4862946"/>
                <a:gridCol w="18565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설정 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공장출시 때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Web.conifg</a:t>
                      </a:r>
                      <a:endParaRPr lang="en-US" altLang="ko-KR" sz="1000" dirty="0" smtClean="0"/>
                    </a:p>
                    <a:p>
                      <a:pPr algn="l" latinLnBrk="1"/>
                      <a:endParaRPr lang="en-US" altLang="ko-KR" sz="1000" dirty="0" smtClean="0"/>
                    </a:p>
                    <a:p>
                      <a:pPr algn="l" latinLnBrk="1"/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Client</a:t>
                      </a:r>
                      <a:r>
                        <a:rPr lang="ko-KR" altLang="en-US" sz="1000" dirty="0" smtClean="0"/>
                        <a:t>테이블에 정의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idxClient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Connect</a:t>
                      </a:r>
                      <a:r>
                        <a:rPr lang="en-US" altLang="ko-KR" sz="1000" baseline="0" dirty="0" smtClean="0"/>
                        <a:t>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에러 저장위치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com_biz_num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사용언어 설정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&lt;add key="idxClient" value="1"/&gt; 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&lt;add key="WZMS" value="</a:t>
                      </a:r>
                      <a:r>
                        <a:rPr lang="ko-KR" altLang="en-US" sz="1000" dirty="0" smtClean="0"/>
                        <a:t>암호화한 </a:t>
                      </a:r>
                      <a:r>
                        <a:rPr lang="en-US" altLang="ko-KR" sz="1000" dirty="0" smtClean="0"/>
                        <a:t>Connect</a:t>
                      </a:r>
                      <a:r>
                        <a:rPr lang="en-US" altLang="ko-KR" sz="1000" baseline="0" dirty="0" smtClean="0"/>
                        <a:t> string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en-US" altLang="ko-KR" sz="1000" dirty="0" smtClean="0"/>
                        <a:t>"/&gt;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&lt;add key="</a:t>
                      </a:r>
                      <a:r>
                        <a:rPr lang="en-US" altLang="ko-KR" sz="1000" dirty="0" err="1" smtClean="0"/>
                        <a:t>ErrowMsgSavePhysicalPathOnly</a:t>
                      </a:r>
                      <a:r>
                        <a:rPr lang="en-US" altLang="ko-KR" sz="1000" dirty="0" smtClean="0"/>
                        <a:t>" value="D:\DEV_WZMS\Log\"/&gt;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 Client</a:t>
                      </a:r>
                      <a:r>
                        <a:rPr lang="ko-KR" altLang="en-US" sz="1000" dirty="0" smtClean="0"/>
                        <a:t>테이블 </a:t>
                      </a:r>
                      <a:r>
                        <a:rPr lang="en-US" altLang="ko-KR" sz="1000" dirty="0" smtClean="0"/>
                        <a:t>: client biz num,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langver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 기본정보 </a:t>
                      </a:r>
                      <a:r>
                        <a:rPr lang="ko-KR" altLang="en-US" sz="1000" baseline="0" dirty="0" err="1" smtClean="0"/>
                        <a:t>세팅</a:t>
                      </a:r>
                      <a:endParaRPr lang="en-US" altLang="ko-KR" sz="100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000" dirty="0" smtClean="0"/>
                        <a:t> User</a:t>
                      </a:r>
                      <a:r>
                        <a:rPr lang="ko-KR" altLang="en-US" sz="1000" dirty="0" smtClean="0"/>
                        <a:t>테이블 </a:t>
                      </a:r>
                      <a:r>
                        <a:rPr lang="en-US" altLang="ko-KR" sz="1000" dirty="0" smtClean="0"/>
                        <a:t>: admin, </a:t>
                      </a:r>
                      <a:r>
                        <a:rPr lang="ko-KR" altLang="en-US" sz="1000" dirty="0" smtClean="0"/>
                        <a:t>최초비번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admin@2013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최초 </a:t>
                      </a:r>
                      <a:r>
                        <a:rPr lang="en-US" altLang="ko-KR" sz="1000" dirty="0" smtClean="0"/>
                        <a:t>PG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보급시</a:t>
                      </a:r>
                      <a:r>
                        <a:rPr lang="ko-KR" altLang="en-US" sz="1000" dirty="0" smtClean="0"/>
                        <a:t> 기록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공장출시 때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로컬</a:t>
                      </a:r>
                      <a:r>
                        <a:rPr lang="en-US" altLang="ko-KR" sz="1000" dirty="0" err="1" smtClean="0"/>
                        <a:t>ExpressDB.config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sensortype</a:t>
                      </a:r>
                      <a:r>
                        <a:rPr lang="en-US" altLang="ko-KR" sz="1000" dirty="0" smtClean="0"/>
                        <a:t>, nation,</a:t>
                      </a:r>
                      <a:r>
                        <a:rPr lang="en-US" altLang="ko-KR" sz="1000" baseline="0" dirty="0" smtClean="0"/>
                        <a:t> language, </a:t>
                      </a:r>
                      <a:r>
                        <a:rPr lang="en-US" altLang="ko-KR" sz="1000" baseline="0" dirty="0" err="1" smtClean="0"/>
                        <a:t>caption_lang_columns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최초 실행 때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로컬</a:t>
                      </a:r>
                      <a:r>
                        <a:rPr lang="en-US" altLang="ko-KR" sz="1000" dirty="0" err="1" smtClean="0"/>
                        <a:t>ExpressDB.config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회사명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회사 전화번호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로그 저장폴더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시스템 언어</a:t>
                      </a:r>
                      <a:r>
                        <a:rPr lang="en-US" altLang="ko-KR" sz="1000" dirty="0" smtClean="0"/>
                        <a:t>, System Version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, Cloud </a:t>
                      </a:r>
                      <a:r>
                        <a:rPr lang="ko-KR" altLang="en-US" sz="1000" dirty="0" err="1" smtClean="0"/>
                        <a:t>웹서비스</a:t>
                      </a:r>
                      <a:r>
                        <a:rPr lang="ko-KR" altLang="en-US" sz="1000" dirty="0" smtClean="0"/>
                        <a:t> 주소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로컬 </a:t>
                      </a:r>
                      <a:r>
                        <a:rPr lang="en-US" altLang="ko-KR" sz="1000" dirty="0" smtClean="0"/>
                        <a:t>PC IP Address, </a:t>
                      </a:r>
                      <a:r>
                        <a:rPr lang="ko-KR" altLang="en-US" sz="1000" dirty="0" smtClean="0"/>
                        <a:t>로컬 </a:t>
                      </a:r>
                      <a:r>
                        <a:rPr lang="en-US" altLang="ko-KR" sz="1000" dirty="0" smtClean="0"/>
                        <a:t>AP IP Address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, Sensor </a:t>
                      </a:r>
                      <a:r>
                        <a:rPr lang="ko-KR" altLang="en-US" sz="1000" dirty="0" smtClean="0"/>
                        <a:t>데이터 저장주기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프로그램 실행</a:t>
                      </a:r>
                      <a:r>
                        <a:rPr lang="ko-KR" altLang="en-US" sz="1000" baseline="0" dirty="0" smtClean="0"/>
                        <a:t> 후 로그인 창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기초정보 설정</a:t>
                      </a:r>
                      <a:r>
                        <a:rPr lang="en-US" altLang="ko-KR" sz="1000" baseline="0" dirty="0" smtClean="0"/>
                        <a:t>“ </a:t>
                      </a:r>
                      <a:r>
                        <a:rPr lang="ko-KR" altLang="en-US" sz="1000" baseline="0" dirty="0" smtClean="0"/>
                        <a:t>탭에서 저장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변경은 </a:t>
                      </a:r>
                      <a:r>
                        <a:rPr lang="ko-KR" altLang="en-US" sz="1000" baseline="0" dirty="0" err="1" smtClean="0"/>
                        <a:t>환경설정에서한다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웹서비스</a:t>
                      </a:r>
                      <a:r>
                        <a:rPr lang="ko-KR" altLang="en-US" sz="1000" dirty="0" smtClean="0"/>
                        <a:t> 호출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dirty="0" err="1" smtClean="0">
                          <a:latin typeface="+mn-ea"/>
                        </a:rPr>
                        <a:t>com_biz_no</a:t>
                      </a:r>
                      <a:r>
                        <a:rPr lang="en-US" altLang="ko-KR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암호와 해서 전송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/>
                        <a:t>토큰</a:t>
                      </a:r>
                      <a:r>
                        <a:rPr lang="en-US" altLang="ko-KR" sz="1000" dirty="0" smtClean="0"/>
                        <a:t>(1)</a:t>
                      </a:r>
                      <a:r>
                        <a:rPr lang="ko-KR" altLang="en-US" sz="1000" dirty="0" smtClean="0"/>
                        <a:t> 전역변수에 저장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사용권한</a:t>
                      </a:r>
                      <a:r>
                        <a:rPr lang="en-US" altLang="ko-KR" sz="1000" dirty="0" smtClean="0">
                          <a:latin typeface="+mn-ea"/>
                        </a:rPr>
                        <a:t>]Web Service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</a:rPr>
                        <a:t>토큰</a:t>
                      </a:r>
                      <a:r>
                        <a:rPr lang="en-US" altLang="ko-KR" sz="1000" dirty="0" smtClean="0">
                          <a:latin typeface="+mn-ea"/>
                        </a:rPr>
                        <a:t>{1) 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암호화해서 생성</a:t>
                      </a:r>
                      <a:r>
                        <a:rPr lang="en-US" altLang="ko-KR" sz="1000" dirty="0" smtClean="0">
                          <a:latin typeface="+mn-ea"/>
                        </a:rPr>
                        <a:t>(</a:t>
                      </a:r>
                      <a:r>
                        <a:rPr lang="en-US" altLang="ko-KR" sz="1000" b="1" dirty="0" smtClean="0">
                          <a:latin typeface="+mn-ea"/>
                        </a:rPr>
                        <a:t>token</a:t>
                      </a:r>
                      <a:r>
                        <a:rPr lang="en-US" altLang="ko-KR" sz="1000" dirty="0" smtClean="0">
                          <a:latin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</a:rPr>
                        <a:t> 및</a:t>
                      </a:r>
                      <a:r>
                        <a:rPr lang="ko-KR" altLang="en-US" sz="10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전송</a:t>
                      </a:r>
                      <a:r>
                        <a:rPr lang="en-US" altLang="ko-KR" sz="1000" dirty="0" smtClean="0">
                          <a:latin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암호화</a:t>
                      </a:r>
                      <a:r>
                        <a:rPr lang="en-US" altLang="ko-KR" sz="1000" dirty="0" smtClean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토큰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en-US" altLang="ko-KR" sz="1000" dirty="0" err="1" smtClean="0"/>
                        <a:t>yyyyMMddHHmmss.idxToken</a:t>
                      </a:r>
                      <a:r>
                        <a:rPr lang="ko-KR" altLang="en-US" sz="1000" dirty="0" smtClean="0"/>
                        <a:t>를 </a:t>
                      </a:r>
                      <a:r>
                        <a:rPr lang="ko-KR" altLang="en-US" sz="1000" dirty="0" err="1" smtClean="0"/>
                        <a:t>암화화</a:t>
                      </a:r>
                      <a:r>
                        <a:rPr lang="ko-KR" altLang="en-US" sz="1000" dirty="0" smtClean="0"/>
                        <a:t>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4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/>
                        <a:t>로그인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웹서비스</a:t>
                      </a:r>
                      <a:r>
                        <a:rPr lang="ko-KR" altLang="en-US" sz="1000" dirty="0" smtClean="0"/>
                        <a:t> 호출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모니터링</a:t>
                      </a:r>
                      <a:r>
                        <a:rPr lang="en-US" altLang="ko-KR" sz="1000" dirty="0" smtClean="0">
                          <a:latin typeface="+mn-ea"/>
                        </a:rPr>
                        <a:t>] PC-[Workzone</a:t>
                      </a:r>
                      <a:r>
                        <a:rPr lang="ko-KR" altLang="en-US" sz="1000" dirty="0" smtClean="0">
                          <a:latin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dirty="0" err="1" smtClean="0">
                          <a:latin typeface="+mn-ea"/>
                        </a:rPr>
                        <a:t>com_biz_num</a:t>
                      </a:r>
                      <a:r>
                        <a:rPr lang="en-US" altLang="ko-KR" sz="1000" b="1" dirty="0" smtClean="0">
                          <a:latin typeface="+mn-ea"/>
                        </a:rPr>
                        <a:t>, id, </a:t>
                      </a:r>
                      <a:r>
                        <a:rPr lang="en-US" altLang="ko-KR" sz="1000" b="1" dirty="0" err="1" smtClean="0">
                          <a:latin typeface="+mn-ea"/>
                        </a:rPr>
                        <a:t>pwd</a:t>
                      </a:r>
                      <a:r>
                        <a:rPr lang="en-US" altLang="ko-KR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암호화 해서 전송</a:t>
                      </a:r>
                      <a:endParaRPr lang="en-US" altLang="ko-KR" sz="1000" dirty="0" smtClean="0">
                        <a:latin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/>
                        <a:t>토큰</a:t>
                      </a:r>
                      <a:r>
                        <a:rPr lang="en-US" altLang="ko-KR" sz="1000" dirty="0" smtClean="0"/>
                        <a:t>(1)</a:t>
                      </a:r>
                      <a:r>
                        <a:rPr lang="ko-KR" altLang="en-US" sz="1000" dirty="0" smtClean="0"/>
                        <a:t>과 받은 토큰</a:t>
                      </a:r>
                      <a:r>
                        <a:rPr lang="en-US" altLang="ko-KR" sz="1000" dirty="0" smtClean="0"/>
                        <a:t>(2)</a:t>
                      </a:r>
                      <a:r>
                        <a:rPr lang="ko-KR" altLang="en-US" sz="1000" dirty="0" smtClean="0"/>
                        <a:t>를 비교하여 동일하면 프로그램 실행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</a:rPr>
                        <a:t>사용권한</a:t>
                      </a:r>
                      <a:r>
                        <a:rPr lang="en-US" altLang="ko-KR" sz="1000" dirty="0" smtClean="0">
                          <a:latin typeface="+mn-ea"/>
                        </a:rPr>
                        <a:t>]Web Service</a:t>
                      </a:r>
                    </a:p>
                    <a:p>
                      <a:pPr algn="l" latinLnBrk="1"/>
                      <a:r>
                        <a:rPr lang="en-US" altLang="ko-KR" sz="1000" dirty="0" err="1" smtClean="0">
                          <a:latin typeface="+mn-ea"/>
                        </a:rPr>
                        <a:t>com_biz_num</a:t>
                      </a:r>
                      <a:r>
                        <a:rPr lang="ko-KR" altLang="en-US" sz="1000" dirty="0" smtClean="0">
                          <a:latin typeface="+mn-ea"/>
                        </a:rPr>
                        <a:t>를</a:t>
                      </a:r>
                      <a:r>
                        <a:rPr lang="en-US" altLang="ko-KR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</a:rPr>
                        <a:t>이용하여 </a:t>
                      </a:r>
                      <a:r>
                        <a:rPr lang="ko-KR" altLang="en-US" sz="1000" dirty="0" smtClean="0"/>
                        <a:t>토큰 조회하여 </a:t>
                      </a:r>
                      <a:r>
                        <a:rPr lang="ko-KR" altLang="en-US" sz="1000" b="1" dirty="0" smtClean="0"/>
                        <a:t>토큰</a:t>
                      </a:r>
                      <a:r>
                        <a:rPr lang="en-US" altLang="ko-KR" sz="1000" b="1" dirty="0" smtClean="0"/>
                        <a:t>(2)</a:t>
                      </a:r>
                      <a:r>
                        <a:rPr lang="ko-KR" altLang="en-US" sz="1000" dirty="0" smtClean="0"/>
                        <a:t> 전송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암호화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프로그램 구동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0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smtClean="0"/>
              <a:t>기본코드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777502"/>
            <a:ext cx="10515600" cy="5802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 smtClean="0"/>
              <a:t>1. Serial No = </a:t>
            </a:r>
            <a:r>
              <a:rPr lang="en-US" altLang="ko-KR" sz="1000" dirty="0" err="1" smtClean="0"/>
              <a:t>xSpace.wzms.biz.Lib.emEquipType</a:t>
            </a:r>
            <a:endParaRPr lang="en-US" altLang="ko-KR" sz="1000" dirty="0" smtClean="0"/>
          </a:p>
          <a:p>
            <a:r>
              <a:rPr lang="en-US" altLang="ko-KR" sz="1000" dirty="0" smtClean="0"/>
              <a:t>   -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HelmetType</a:t>
            </a:r>
            <a:r>
              <a:rPr lang="en-US" altLang="ko-KR" sz="1000" dirty="0"/>
              <a:t> = 0, </a:t>
            </a:r>
            <a:r>
              <a:rPr lang="en-US" altLang="ko-KR" sz="1000" dirty="0" smtClean="0"/>
              <a:t>//h </a:t>
            </a:r>
            <a:r>
              <a:rPr lang="ko-KR" altLang="en-US" sz="1000" dirty="0" err="1" smtClean="0"/>
              <a:t>헬멧형</a:t>
            </a:r>
            <a:r>
              <a:rPr lang="en-US" altLang="ko-KR" sz="1000" dirty="0" smtClean="0"/>
              <a:t>…wzms-kor-h00001</a:t>
            </a:r>
            <a:endParaRPr lang="ko-KR" altLang="en-US" sz="1000" dirty="0"/>
          </a:p>
          <a:p>
            <a:r>
              <a:rPr lang="en-US" altLang="ko-KR" sz="1000" dirty="0" smtClean="0"/>
              <a:t>   - </a:t>
            </a:r>
            <a:r>
              <a:rPr lang="en-US" altLang="ko-KR" sz="1000" dirty="0" err="1" smtClean="0"/>
              <a:t>BodyType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1, </a:t>
            </a:r>
            <a:r>
              <a:rPr lang="en-US" altLang="ko-KR" sz="1000" dirty="0" smtClean="0"/>
              <a:t>//b</a:t>
            </a:r>
            <a:r>
              <a:rPr lang="en-US" altLang="ko-KR" sz="1000" dirty="0"/>
              <a:t> …</a:t>
            </a:r>
            <a:r>
              <a:rPr lang="en-US" altLang="ko-KR" sz="1000" dirty="0" smtClean="0"/>
              <a:t>wzms-kor-b00001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OutsideType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2</a:t>
            </a:r>
            <a:r>
              <a:rPr lang="en-US" altLang="ko-KR" sz="1000" dirty="0" smtClean="0"/>
              <a:t>, //o</a:t>
            </a:r>
            <a:r>
              <a:rPr lang="en-US" altLang="ko-KR" sz="1000" dirty="0"/>
              <a:t> …</a:t>
            </a:r>
            <a:r>
              <a:rPr lang="en-US" altLang="ko-KR" sz="1000" dirty="0" smtClean="0"/>
              <a:t>wzms-kor-o00001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AlarmType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3</a:t>
            </a:r>
            <a:r>
              <a:rPr lang="en-US" altLang="ko-KR" sz="1000" dirty="0" smtClean="0"/>
              <a:t>, //a</a:t>
            </a:r>
            <a:r>
              <a:rPr lang="en-US" altLang="ko-KR" sz="1000" dirty="0"/>
              <a:t> …wzms-kor-a00001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FanType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4</a:t>
            </a:r>
            <a:r>
              <a:rPr lang="en-US" altLang="ko-KR" sz="1000" dirty="0" smtClean="0"/>
              <a:t>, //f</a:t>
            </a:r>
            <a:r>
              <a:rPr lang="en-US" altLang="ko-KR" sz="1000" dirty="0"/>
              <a:t> …</a:t>
            </a:r>
            <a:r>
              <a:rPr lang="en-US" altLang="ko-KR" sz="1000" dirty="0" smtClean="0"/>
              <a:t>wzms-kor-f00001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LampType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5</a:t>
            </a:r>
            <a:r>
              <a:rPr lang="en-US" altLang="ko-KR" sz="1000" dirty="0" smtClean="0"/>
              <a:t>, //l</a:t>
            </a:r>
            <a:r>
              <a:rPr lang="en-US" altLang="ko-KR" sz="1000" dirty="0"/>
              <a:t> …</a:t>
            </a:r>
            <a:r>
              <a:rPr lang="en-US" altLang="ko-KR" sz="1000" dirty="0" smtClean="0"/>
              <a:t>wzms-kor-l00001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Etc</a:t>
            </a:r>
            <a:r>
              <a:rPr lang="en-US" altLang="ko-KR" sz="1000" dirty="0" smtClean="0"/>
              <a:t> = 6, //e</a:t>
            </a:r>
            <a:r>
              <a:rPr lang="en-US" altLang="ko-KR" sz="1000" dirty="0"/>
              <a:t> …</a:t>
            </a:r>
            <a:r>
              <a:rPr lang="en-US" altLang="ko-KR" sz="1000" dirty="0" smtClean="0"/>
              <a:t>wzms-kor-e00001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Sensor Type = </a:t>
            </a:r>
            <a:r>
              <a:rPr lang="en-US" altLang="ko-KR" sz="1000" dirty="0" err="1" smtClean="0"/>
              <a:t>xSpace.wzms.biz.Lib.emSensorType</a:t>
            </a:r>
            <a:r>
              <a:rPr lang="en-US" altLang="ko-KR" sz="1000" dirty="0"/>
              <a:t> -&gt; </a:t>
            </a:r>
            <a:r>
              <a:rPr lang="ko-KR" altLang="en-US" sz="1000" dirty="0" smtClean="0"/>
              <a:t>테이블 </a:t>
            </a:r>
            <a:r>
              <a:rPr lang="en-US" altLang="ko-KR" sz="1000" dirty="0" err="1" smtClean="0"/>
              <a:t>measure_data</a:t>
            </a:r>
            <a:r>
              <a:rPr lang="en-US" altLang="ko-KR" sz="1000" dirty="0" smtClean="0"/>
              <a:t>_*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CO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이산화탄소 </a:t>
            </a:r>
            <a:r>
              <a:rPr lang="en-US" altLang="ko-KR" sz="1000" dirty="0" smtClean="0"/>
              <a:t>: PPM, 0 ~ 5000 ? </a:t>
            </a:r>
          </a:p>
          <a:p>
            <a:r>
              <a:rPr lang="en-US" altLang="ko-KR" sz="1000" dirty="0" smtClean="0"/>
              <a:t>	4</a:t>
            </a:r>
            <a:r>
              <a:rPr lang="en-US" altLang="ko-KR" sz="1000" dirty="0"/>
              <a:t>. </a:t>
            </a:r>
            <a:r>
              <a:rPr lang="ko-KR" altLang="en-US" sz="1000" dirty="0"/>
              <a:t>인체에 미치는 영향</a:t>
            </a:r>
          </a:p>
          <a:p>
            <a:r>
              <a:rPr lang="en-US" altLang="ko-KR" sz="1000" dirty="0" smtClean="0"/>
              <a:t>	4-1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농도별</a:t>
            </a:r>
            <a:r>
              <a:rPr lang="en-US" altLang="ko-KR" sz="1000" dirty="0"/>
              <a:t>(ppm</a:t>
            </a:r>
            <a:r>
              <a:rPr lang="ko-KR" altLang="en-US" sz="1000" dirty="0"/>
              <a:t>기준</a:t>
            </a:r>
            <a:r>
              <a:rPr lang="en-US" altLang="ko-KR" sz="1000" dirty="0"/>
              <a:t>) </a:t>
            </a:r>
            <a:r>
              <a:rPr lang="ko-KR" altLang="en-US" sz="1000" dirty="0"/>
              <a:t>인체에 미치는 영향</a:t>
            </a:r>
          </a:p>
          <a:p>
            <a:r>
              <a:rPr lang="en-US" altLang="ko-KR" sz="1000" dirty="0" smtClean="0"/>
              <a:t>	</a:t>
            </a:r>
            <a:r>
              <a:rPr lang="ko-KR" altLang="en-US" sz="1000" dirty="0" smtClean="0"/>
              <a:t>농도</a:t>
            </a:r>
            <a:r>
              <a:rPr lang="en-US" altLang="ko-KR" sz="1000" dirty="0"/>
              <a:t>(ppm)</a:t>
            </a:r>
          </a:p>
          <a:p>
            <a:r>
              <a:rPr lang="en-US" altLang="ko-KR" sz="1000" dirty="0" smtClean="0"/>
              <a:t>	</a:t>
            </a:r>
            <a:r>
              <a:rPr lang="ko-KR" altLang="en-US" sz="1000" dirty="0" smtClean="0"/>
              <a:t>영향</a:t>
            </a:r>
            <a:endParaRPr lang="ko-KR" altLang="en-US" sz="1000" dirty="0"/>
          </a:p>
          <a:p>
            <a:r>
              <a:rPr lang="en-US" altLang="ko-KR" sz="1000" dirty="0" smtClean="0"/>
              <a:t>	~</a:t>
            </a:r>
            <a:r>
              <a:rPr lang="en-US" altLang="ko-KR" sz="1000" dirty="0"/>
              <a:t>450 : </a:t>
            </a:r>
            <a:r>
              <a:rPr lang="ko-KR" altLang="en-US" sz="1000" dirty="0"/>
              <a:t>건강한 환기 관리가 된 레벨</a:t>
            </a:r>
          </a:p>
          <a:p>
            <a:r>
              <a:rPr lang="en-US" altLang="ko-KR" sz="1000" dirty="0" smtClean="0"/>
              <a:t>	~</a:t>
            </a:r>
            <a:r>
              <a:rPr lang="en-US" altLang="ko-KR" sz="1000" dirty="0"/>
              <a:t>700 : </a:t>
            </a:r>
            <a:r>
              <a:rPr lang="ko-KR" altLang="en-US" sz="1000" dirty="0"/>
              <a:t>장시간 있어도 건강에 문제가 없는 실내 레벨</a:t>
            </a:r>
          </a:p>
          <a:p>
            <a:r>
              <a:rPr lang="en-US" altLang="ko-KR" sz="1000" dirty="0" smtClean="0"/>
              <a:t>	~</a:t>
            </a:r>
            <a:r>
              <a:rPr lang="en-US" altLang="ko-KR" sz="1000" dirty="0"/>
              <a:t>1000 : </a:t>
            </a:r>
            <a:r>
              <a:rPr lang="ko-KR" altLang="en-US" sz="1000" dirty="0"/>
              <a:t>건강 피해는 없지만 불쾌감을 느끼는 사람이 있는 레벨</a:t>
            </a:r>
          </a:p>
          <a:p>
            <a:r>
              <a:rPr lang="en-US" altLang="ko-KR" sz="1000" dirty="0" smtClean="0"/>
              <a:t>	</a:t>
            </a:r>
            <a:r>
              <a:rPr lang="en-US" altLang="ko-KR" sz="1000" dirty="0" smtClean="0">
                <a:solidFill>
                  <a:srgbClr val="0070C0"/>
                </a:solidFill>
              </a:rPr>
              <a:t>~2000 : </a:t>
            </a:r>
            <a:r>
              <a:rPr lang="ko-KR" altLang="en-US" sz="1000" dirty="0" smtClean="0">
                <a:solidFill>
                  <a:srgbClr val="0070C0"/>
                </a:solidFill>
              </a:rPr>
              <a:t>졸림을 느끼는 등 컨디션 변화가 나오는 레벨</a:t>
            </a: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	~3000 : </a:t>
            </a:r>
            <a:r>
              <a:rPr lang="ko-KR" altLang="en-US" sz="1000" dirty="0" smtClean="0">
                <a:solidFill>
                  <a:srgbClr val="0070C0"/>
                </a:solidFill>
              </a:rPr>
              <a:t>어깨 결림이나 두통을 느끼는 사람이 있는 등 건강 피해가 생기기 시작하는 레벨</a:t>
            </a:r>
          </a:p>
          <a:p>
            <a:r>
              <a:rPr lang="en-US" altLang="ko-KR" sz="1000" dirty="0" smtClean="0"/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3000~ : </a:t>
            </a:r>
            <a:r>
              <a:rPr lang="ko-KR" altLang="en-US" sz="1000" dirty="0" smtClean="0">
                <a:solidFill>
                  <a:srgbClr val="FF0000"/>
                </a:solidFill>
              </a:rPr>
              <a:t>두통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현기증 등의 증상이 나오고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장시간으로는 건강을 해치는 레벨</a:t>
            </a:r>
          </a:p>
          <a:p>
            <a:endParaRPr lang="ko-KR" altLang="en-US" sz="1000" dirty="0"/>
          </a:p>
          <a:p>
            <a:r>
              <a:rPr lang="en-US" altLang="ko-KR" sz="1000" dirty="0" smtClean="0"/>
              <a:t>	※ </a:t>
            </a:r>
            <a:r>
              <a:rPr lang="ko-KR" altLang="en-US" sz="1000" dirty="0"/>
              <a:t>미국의 경우 실내환기조건을 </a:t>
            </a:r>
            <a:r>
              <a:rPr lang="en-US" altLang="ko-KR" sz="1000" dirty="0"/>
              <a:t>CO2</a:t>
            </a:r>
            <a:r>
              <a:rPr lang="ko-KR" altLang="en-US" sz="1000" dirty="0"/>
              <a:t>를 기준으로 </a:t>
            </a:r>
            <a:r>
              <a:rPr lang="en-US" altLang="ko-KR" sz="1000" dirty="0"/>
              <a:t>2000ppm</a:t>
            </a:r>
            <a:r>
              <a:rPr lang="ko-KR" altLang="en-US" sz="1000" dirty="0"/>
              <a:t>을 권장하고 있으나 우리나라와 일본의 경우는 </a:t>
            </a:r>
            <a:r>
              <a:rPr lang="en-US" altLang="ko-KR" sz="1000" dirty="0"/>
              <a:t>1000ppm</a:t>
            </a:r>
            <a:r>
              <a:rPr lang="ko-KR" altLang="en-US" sz="1000" dirty="0"/>
              <a:t>을 기준으로 하고 있음</a:t>
            </a:r>
          </a:p>
          <a:p>
            <a:r>
              <a:rPr lang="en-US" altLang="ko-KR" sz="1000" dirty="0" smtClean="0"/>
              <a:t>	※ </a:t>
            </a:r>
            <a:r>
              <a:rPr lang="ko-KR" altLang="en-US" sz="1000" dirty="0"/>
              <a:t>우리나라 다중 이용시설 실내 </a:t>
            </a:r>
            <a:r>
              <a:rPr lang="ko-KR" altLang="en-US" sz="1000" dirty="0" err="1"/>
              <a:t>공기질</a:t>
            </a:r>
            <a:r>
              <a:rPr lang="ko-KR" altLang="en-US" sz="1000" dirty="0"/>
              <a:t> 관리법에서 실내는 </a:t>
            </a:r>
            <a:r>
              <a:rPr lang="en-US" altLang="ko-KR" sz="1000" dirty="0"/>
              <a:t>1000ppm</a:t>
            </a:r>
            <a:r>
              <a:rPr lang="ko-KR" altLang="en-US" sz="1000" dirty="0"/>
              <a:t>이하로 유지토록 권장</a:t>
            </a:r>
          </a:p>
          <a:p>
            <a:r>
              <a:rPr lang="en-US" altLang="ko-KR" sz="1000" dirty="0" smtClean="0"/>
              <a:t>	ASHRAE </a:t>
            </a:r>
            <a:r>
              <a:rPr lang="ko-KR" altLang="en-US" sz="1000" dirty="0"/>
              <a:t>미국냉동공조협회</a:t>
            </a:r>
            <a:r>
              <a:rPr lang="en-US" altLang="ko-KR" sz="1000" dirty="0"/>
              <a:t>(</a:t>
            </a:r>
            <a:r>
              <a:rPr lang="ko-KR" altLang="en-US" sz="1000" dirty="0"/>
              <a:t>세계 </a:t>
            </a:r>
            <a:r>
              <a:rPr lang="ko-KR" altLang="en-US" sz="1000" dirty="0" err="1"/>
              <a:t>여러나라에서</a:t>
            </a:r>
            <a:r>
              <a:rPr lang="ko-KR" altLang="en-US" sz="1000" dirty="0"/>
              <a:t> 이 규정을 활용</a:t>
            </a:r>
            <a:r>
              <a:rPr lang="en-US" altLang="ko-KR" sz="1000" dirty="0" smtClean="0"/>
              <a:t>)</a:t>
            </a:r>
          </a:p>
          <a:p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DU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먼지농도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㎍</a:t>
            </a:r>
            <a:r>
              <a:rPr lang="en-US" altLang="ko-KR" sz="1000" dirty="0"/>
              <a:t>/</a:t>
            </a:r>
            <a:r>
              <a:rPr lang="en-US" altLang="ko-KR" sz="1000" dirty="0" smtClean="0"/>
              <a:t>㎥</a:t>
            </a:r>
          </a:p>
          <a:p>
            <a:pPr fontAlgn="ctr"/>
            <a:r>
              <a:rPr lang="en-US" altLang="ko-KR" sz="1000" b="1" dirty="0" smtClean="0"/>
              <a:t>	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주의보</a:t>
            </a:r>
            <a:r>
              <a:rPr lang="ko-KR" altLang="en-US" sz="1000" dirty="0">
                <a:solidFill>
                  <a:srgbClr val="0070C0"/>
                </a:solidFill>
              </a:rPr>
              <a:t> 미세먼지</a:t>
            </a:r>
            <a:r>
              <a:rPr lang="en-US" altLang="ko-KR" sz="1000" dirty="0">
                <a:solidFill>
                  <a:srgbClr val="0070C0"/>
                </a:solidFill>
              </a:rPr>
              <a:t>(PM</a:t>
            </a:r>
            <a:r>
              <a:rPr lang="en-US" altLang="ko-KR" sz="1000" baseline="-25000" dirty="0">
                <a:solidFill>
                  <a:srgbClr val="0070C0"/>
                </a:solidFill>
              </a:rPr>
              <a:t>10</a:t>
            </a:r>
            <a:r>
              <a:rPr lang="en-US" altLang="ko-KR" sz="1000" dirty="0">
                <a:solidFill>
                  <a:srgbClr val="0070C0"/>
                </a:solidFill>
              </a:rPr>
              <a:t>) </a:t>
            </a:r>
            <a:r>
              <a:rPr lang="ko-KR" altLang="en-US" sz="1000" dirty="0">
                <a:solidFill>
                  <a:srgbClr val="0070C0"/>
                </a:solidFill>
              </a:rPr>
              <a:t>시간당 평균 농도 </a:t>
            </a:r>
            <a:r>
              <a:rPr lang="en-US" altLang="ko-KR" sz="1000" dirty="0">
                <a:solidFill>
                  <a:srgbClr val="0070C0"/>
                </a:solidFill>
              </a:rPr>
              <a:t>150㎍/㎥ </a:t>
            </a:r>
            <a:r>
              <a:rPr lang="ko-KR" altLang="en-US" sz="1000" dirty="0">
                <a:solidFill>
                  <a:srgbClr val="0070C0"/>
                </a:solidFill>
              </a:rPr>
              <a:t>이상</a:t>
            </a:r>
            <a:r>
              <a:rPr lang="en-US" altLang="ko-KR" sz="1000" dirty="0">
                <a:solidFill>
                  <a:srgbClr val="0070C0"/>
                </a:solidFill>
              </a:rPr>
              <a:t>(2</a:t>
            </a:r>
            <a:r>
              <a:rPr lang="ko-KR" altLang="en-US" sz="1000" dirty="0">
                <a:solidFill>
                  <a:srgbClr val="0070C0"/>
                </a:solidFill>
              </a:rPr>
              <a:t>시간 지속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  <a:p>
            <a:pPr fontAlgn="ctr"/>
            <a:r>
              <a:rPr lang="en-US" altLang="ko-KR" sz="1000" b="1" dirty="0" smtClean="0"/>
              <a:t>	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경 </a:t>
            </a:r>
            <a:r>
              <a:rPr lang="ko-KR" altLang="en-US" sz="1000" b="1" dirty="0">
                <a:solidFill>
                  <a:srgbClr val="FF0000"/>
                </a:solidFill>
              </a:rPr>
              <a:t>보</a:t>
            </a:r>
            <a:r>
              <a:rPr lang="ko-KR" altLang="en-US" sz="1000" dirty="0">
                <a:solidFill>
                  <a:srgbClr val="FF0000"/>
                </a:solidFill>
              </a:rPr>
              <a:t> 미세먼지</a:t>
            </a:r>
            <a:r>
              <a:rPr lang="en-US" altLang="ko-KR" sz="1000" dirty="0">
                <a:solidFill>
                  <a:srgbClr val="FF0000"/>
                </a:solidFill>
              </a:rPr>
              <a:t>(PM</a:t>
            </a:r>
            <a:r>
              <a:rPr lang="en-US" altLang="ko-KR" sz="1000" baseline="-25000" dirty="0">
                <a:solidFill>
                  <a:srgbClr val="FF0000"/>
                </a:solidFill>
              </a:rPr>
              <a:t>10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</a:rPr>
              <a:t>시간당 평균 농도 </a:t>
            </a:r>
            <a:r>
              <a:rPr lang="en-US" altLang="ko-KR" sz="1000" dirty="0">
                <a:solidFill>
                  <a:srgbClr val="FF0000"/>
                </a:solidFill>
              </a:rPr>
              <a:t>300㎍/㎥ </a:t>
            </a:r>
            <a:r>
              <a:rPr lang="ko-KR" altLang="en-US" sz="1000" dirty="0">
                <a:solidFill>
                  <a:srgbClr val="FF0000"/>
                </a:solidFill>
              </a:rPr>
              <a:t>이상</a:t>
            </a:r>
            <a:r>
              <a:rPr lang="en-US" altLang="ko-KR" sz="1000" dirty="0">
                <a:solidFill>
                  <a:srgbClr val="FF0000"/>
                </a:solidFill>
              </a:rPr>
              <a:t>(2</a:t>
            </a:r>
            <a:r>
              <a:rPr lang="ko-KR" altLang="en-US" sz="1000" dirty="0">
                <a:solidFill>
                  <a:srgbClr val="FF0000"/>
                </a:solidFill>
              </a:rPr>
              <a:t>시간 지속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- HD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수소 </a:t>
            </a:r>
            <a:r>
              <a:rPr lang="en-US" altLang="ko-KR" sz="1000" dirty="0" smtClean="0"/>
              <a:t>: pH</a:t>
            </a:r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HU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습도 </a:t>
            </a:r>
            <a:r>
              <a:rPr lang="en-US" altLang="ko-KR" sz="1000" dirty="0" smtClean="0"/>
              <a:t>: %</a:t>
            </a:r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NI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질소 </a:t>
            </a:r>
            <a:r>
              <a:rPr lang="en-US" altLang="ko-KR" sz="1000" dirty="0" smtClean="0"/>
              <a:t>:  %</a:t>
            </a:r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OX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산소 </a:t>
            </a:r>
            <a:r>
              <a:rPr lang="en-US" altLang="ko-KR" sz="1000" dirty="0" smtClean="0"/>
              <a:t>: %</a:t>
            </a:r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PP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맥박수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BPM</a:t>
            </a:r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TP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온도 </a:t>
            </a:r>
            <a:r>
              <a:rPr lang="en-US" altLang="ko-KR" sz="1000" dirty="0"/>
              <a:t>: ℃</a:t>
            </a:r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UV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자외선 </a:t>
            </a:r>
            <a:r>
              <a:rPr lang="en-US" altLang="ko-KR" sz="1000" dirty="0" smtClean="0"/>
              <a:t>%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PS            </a:t>
            </a:r>
            <a:r>
              <a:rPr lang="ko-KR" altLang="en-US" sz="1000" dirty="0" smtClean="0"/>
              <a:t>기압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hPa</a:t>
            </a:r>
            <a:endParaRPr lang="ko-KR" altLang="en-US" sz="1000" dirty="0"/>
          </a:p>
          <a:p>
            <a:r>
              <a:rPr lang="en-US" altLang="ko-KR" sz="1000" dirty="0"/>
              <a:t>   - ER	</a:t>
            </a:r>
            <a:r>
              <a:rPr lang="ko-KR" altLang="en-US" sz="1000" dirty="0" err="1" smtClean="0"/>
              <a:t>에러율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 EM            </a:t>
            </a:r>
            <a:r>
              <a:rPr lang="ko-KR" altLang="en-US" sz="1000" dirty="0" smtClean="0"/>
              <a:t>위급버튼 클릭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센서</a:t>
            </a:r>
            <a:r>
              <a:rPr lang="en-US" altLang="ko-KR" sz="1000" dirty="0" smtClean="0"/>
              <a:t>)</a:t>
            </a:r>
            <a:endParaRPr lang="ko-KR" altLang="en-US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94" y="4627469"/>
            <a:ext cx="4114800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07" y="226412"/>
            <a:ext cx="5784997" cy="1270693"/>
          </a:xfrm>
          <a:prstGeom prst="rect">
            <a:avLst/>
          </a:prstGeom>
        </p:spPr>
      </p:pic>
      <p:pic>
        <p:nvPicPr>
          <p:cNvPr id="1027" name="Picture 3" descr="ì¨ë ì¸ì²´ ìí¥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1497105"/>
            <a:ext cx="4956850" cy="22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745" y="5337995"/>
            <a:ext cx="2273673" cy="12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smtClean="0"/>
              <a:t>기본코드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777502"/>
            <a:ext cx="10515600" cy="5802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 smtClean="0"/>
              <a:t>- CH4   </a:t>
            </a:r>
            <a:r>
              <a:rPr lang="ko-KR" altLang="en-US" sz="1000" dirty="0" err="1" smtClean="0"/>
              <a:t>메틴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ppb</a:t>
            </a:r>
          </a:p>
          <a:p>
            <a:r>
              <a:rPr lang="en-US" altLang="ko-KR" sz="1000" dirty="0" smtClean="0"/>
              <a:t>- H2S   </a:t>
            </a:r>
            <a:r>
              <a:rPr lang="ko-KR" altLang="en-US" sz="1000" dirty="0" smtClean="0"/>
              <a:t>황화수소 </a:t>
            </a:r>
            <a:r>
              <a:rPr lang="en-US" altLang="ko-KR" sz="1000" dirty="0" smtClean="0"/>
              <a:t>ppm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/>
              <a:t>산업안전보건법의 산업안전보건기준에 관한 규칙을 보면</a:t>
            </a:r>
            <a:r>
              <a:rPr lang="en-US" altLang="ko-KR" sz="1000" dirty="0"/>
              <a:t>, </a:t>
            </a:r>
            <a:r>
              <a:rPr lang="ko-KR" altLang="en-US" sz="1000" dirty="0"/>
              <a:t>맨홀</a:t>
            </a:r>
            <a:r>
              <a:rPr lang="en-US" altLang="ko-KR" sz="1000" dirty="0"/>
              <a:t>·</a:t>
            </a:r>
            <a:r>
              <a:rPr lang="ko-KR" altLang="en-US" sz="1000" dirty="0"/>
              <a:t>정화조</a:t>
            </a:r>
            <a:r>
              <a:rPr lang="en-US" altLang="ko-KR" sz="1000" dirty="0"/>
              <a:t>·</a:t>
            </a:r>
            <a:r>
              <a:rPr lang="ko-KR" altLang="en-US" sz="1000" dirty="0"/>
              <a:t>우물</a:t>
            </a:r>
            <a:r>
              <a:rPr lang="en-US" altLang="ko-KR" sz="1000" dirty="0"/>
              <a:t>·</a:t>
            </a:r>
            <a:r>
              <a:rPr lang="ko-KR" altLang="en-US" sz="1000" dirty="0"/>
              <a:t>터널</a:t>
            </a:r>
            <a:r>
              <a:rPr lang="en-US" altLang="ko-KR" sz="1000" dirty="0"/>
              <a:t>·</a:t>
            </a:r>
            <a:r>
              <a:rPr lang="ko-KR" altLang="en-US" sz="1000" dirty="0" err="1"/>
              <a:t>암거</a:t>
            </a:r>
            <a:r>
              <a:rPr lang="ko-KR" altLang="en-US" sz="1000" dirty="0"/>
              <a:t> 등 </a:t>
            </a:r>
            <a:r>
              <a:rPr lang="en-US" altLang="ko-KR" sz="1000" dirty="0"/>
              <a:t>17</a:t>
            </a:r>
            <a:r>
              <a:rPr lang="ko-KR" altLang="en-US" sz="1000" dirty="0"/>
              <a:t>개 장소를 ‘밀폐공간’으로 규정하고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이곳에서 작업하려면 반드시 사전에 주변 공기를 측정해 산소 </a:t>
            </a:r>
            <a:r>
              <a:rPr lang="en-US" altLang="ko-KR" sz="1000" dirty="0"/>
              <a:t>18% </a:t>
            </a:r>
            <a:r>
              <a:rPr lang="ko-KR" altLang="en-US" sz="1000" dirty="0"/>
              <a:t>이상</a:t>
            </a:r>
            <a:r>
              <a:rPr lang="en-US" altLang="ko-KR" sz="1000" dirty="0"/>
              <a:t>, </a:t>
            </a:r>
            <a:r>
              <a:rPr lang="ko-KR" altLang="en-US" sz="1000" dirty="0"/>
              <a:t>메탄가스 </a:t>
            </a:r>
            <a:r>
              <a:rPr lang="en-US" altLang="ko-KR" sz="1000" dirty="0"/>
              <a:t>10% </a:t>
            </a:r>
            <a:r>
              <a:rPr lang="ko-KR" altLang="en-US" sz="1000" dirty="0"/>
              <a:t>이하</a:t>
            </a:r>
            <a:r>
              <a:rPr lang="en-US" altLang="ko-KR" sz="1000" dirty="0"/>
              <a:t>, </a:t>
            </a:r>
            <a:r>
              <a:rPr lang="ko-KR" altLang="en-US" sz="1000" dirty="0"/>
              <a:t>황화수소 </a:t>
            </a:r>
            <a:r>
              <a:rPr lang="en-US" altLang="ko-KR" sz="1000" dirty="0"/>
              <a:t>10ppm </a:t>
            </a:r>
            <a:r>
              <a:rPr lang="ko-KR" altLang="en-US" sz="1000" dirty="0"/>
              <a:t>미만</a:t>
            </a:r>
            <a:r>
              <a:rPr lang="en-US" altLang="ko-KR" sz="1000" dirty="0"/>
              <a:t>, </a:t>
            </a:r>
            <a:r>
              <a:rPr lang="ko-KR" altLang="en-US" sz="1000" dirty="0"/>
              <a:t>일산화탄소 </a:t>
            </a:r>
            <a:r>
              <a:rPr lang="en-US" altLang="ko-KR" sz="1000" dirty="0"/>
              <a:t>30ppm </a:t>
            </a:r>
            <a:r>
              <a:rPr lang="ko-KR" altLang="en-US" sz="1000" dirty="0"/>
              <a:t>미만 등 </a:t>
            </a:r>
            <a:r>
              <a:rPr lang="en-US" altLang="ko-KR" sz="1000" dirty="0"/>
              <a:t>4</a:t>
            </a:r>
            <a:r>
              <a:rPr lang="ko-KR" altLang="en-US" sz="1000" dirty="0"/>
              <a:t>가지 수치가 기준치에 부합하는지 확인해야 한다</a:t>
            </a:r>
            <a:r>
              <a:rPr lang="en-US" altLang="ko-KR" sz="1000" dirty="0"/>
              <a:t>. </a:t>
            </a:r>
            <a:r>
              <a:rPr lang="ko-KR" altLang="en-US" sz="1000" dirty="0"/>
              <a:t>어느 하나라도 기준에 맞지 않으면 환기를 하고 기다려야 한다</a:t>
            </a:r>
            <a:r>
              <a:rPr lang="en-US" altLang="ko-KR" sz="1000" dirty="0"/>
              <a:t>. </a:t>
            </a:r>
            <a:r>
              <a:rPr lang="ko-KR" altLang="en-US" sz="1000" dirty="0"/>
              <a:t>작업 전 공기 농도가 정상이라도 작업 도중 언제든지 유독가스가 새어나올 수 있어 계속 환기를 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원문보기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http://www.hani.co.kr/arti/society/labor/539618.html#csidx89f74948a8f11abba84153c9a5a6638</a:t>
            </a:r>
            <a:endParaRPr lang="ko-KR" altLang="en-US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285558"/>
            <a:ext cx="4612901" cy="40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smtClean="0"/>
              <a:t>기본코드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38667" y="633550"/>
            <a:ext cx="11270826" cy="594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000" dirty="0" smtClean="0"/>
              <a:t>3. Work Status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설명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언어코드</a:t>
            </a:r>
            <a:r>
              <a:rPr lang="en-US" altLang="ko-KR" sz="1000" dirty="0"/>
              <a:t>	</a:t>
            </a:r>
            <a:r>
              <a:rPr lang="en-US" altLang="ko-KR" sz="1000" dirty="0" err="1"/>
              <a:t>WorkStatus_code</a:t>
            </a:r>
            <a:endParaRPr lang="en-US" altLang="ko-KR" sz="1000" dirty="0" smtClean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완료</a:t>
            </a:r>
            <a:r>
              <a:rPr lang="en-US" altLang="ko-KR" sz="1000" dirty="0" smtClean="0"/>
              <a:t>	133	D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작업중</a:t>
            </a:r>
            <a:r>
              <a:rPr lang="en-US" altLang="ko-KR" sz="1000" dirty="0" smtClean="0"/>
              <a:t>	145	R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계획중</a:t>
            </a:r>
            <a:r>
              <a:rPr lang="en-US" altLang="ko-KR" sz="1000" dirty="0" smtClean="0"/>
              <a:t>	139	W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미완료</a:t>
            </a:r>
            <a:r>
              <a:rPr lang="en-US" altLang="ko-KR" sz="1000" dirty="0" smtClean="0"/>
              <a:t>	146	N</a:t>
            </a:r>
          </a:p>
          <a:p>
            <a:pPr>
              <a:lnSpc>
                <a:spcPct val="100000"/>
              </a:lnSpc>
            </a:pP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 smtClean="0"/>
              <a:t>4. </a:t>
            </a:r>
            <a:r>
              <a:rPr lang="ko-KR" altLang="en-US" sz="1000" dirty="0" smtClean="0"/>
              <a:t>센서에 </a:t>
            </a:r>
            <a:r>
              <a:rPr lang="en-US" altLang="ko-KR" sz="1000" dirty="0" err="1" smtClean="0"/>
              <a:t>SerialNo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초기화 방법</a:t>
            </a:r>
            <a:endParaRPr lang="en-US" altLang="ko-KR" sz="1000" dirty="0" smtClean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http</a:t>
            </a:r>
            <a:r>
              <a:rPr lang="en-US" altLang="ko-KR" sz="1000" dirty="0" smtClean="0"/>
              <a:t>://</a:t>
            </a:r>
            <a:r>
              <a:rPr lang="ko-KR" altLang="en-US" sz="1000" dirty="0" smtClean="0"/>
              <a:t>센서 </a:t>
            </a:r>
            <a:r>
              <a:rPr lang="ko-KR" altLang="en-US" sz="1000" dirty="0" err="1" smtClean="0"/>
              <a:t>웹주소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SystemConst?snm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시리얼 번호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예시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</a:t>
            </a:r>
            <a:r>
              <a:rPr lang="en-US" altLang="ko-KR" sz="1000" dirty="0"/>
              <a:t>://</a:t>
            </a:r>
            <a:r>
              <a:rPr lang="en-US" altLang="ko-KR" sz="1000" dirty="0" smtClean="0"/>
              <a:t>192.168.0.19/SystemConst?snm=wzkkh000000001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센서의 저장 값 보기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en-US" altLang="ko-KR" sz="1000" dirty="0"/>
              <a:t>http://192.168.0.19/Request?Msg=SavedInfo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(</a:t>
            </a:r>
            <a:r>
              <a:rPr lang="ko-KR" altLang="en-US" sz="1000" dirty="0" smtClean="0"/>
              <a:t>결과 예시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File Requesting Result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File 1:SystemConst.wzc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size :64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File 2:SystemInfo.wzc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size :208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File 3:APL.wzc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 size :2568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File </a:t>
            </a:r>
            <a:r>
              <a:rPr lang="en-US" altLang="ko-KR" sz="1000" dirty="0" err="1"/>
              <a:t>SystemConst.wzc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Datas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Str_SN</a:t>
            </a:r>
            <a:r>
              <a:rPr lang="en-US" altLang="ko-KR" sz="1000" dirty="0"/>
              <a:t>           : wzkkh000000002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Str_SysNameInit</a:t>
            </a:r>
            <a:r>
              <a:rPr lang="en-US" altLang="ko-KR" sz="1000" dirty="0"/>
              <a:t>  : </a:t>
            </a:r>
            <a:r>
              <a:rPr lang="en-US" altLang="ko-KR" sz="1000" dirty="0" err="1" smtClean="0"/>
              <a:t>wzkk</a:t>
            </a:r>
            <a:endParaRPr lang="en-US" altLang="ko-KR" sz="1000" strike="sngStrike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Str_ComType</a:t>
            </a:r>
            <a:r>
              <a:rPr lang="en-US" altLang="ko-KR" sz="1000" dirty="0"/>
              <a:t>      : </a:t>
            </a:r>
            <a:r>
              <a:rPr lang="en-US" altLang="ko-KR" sz="1000" dirty="0" err="1"/>
              <a:t>wifi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File </a:t>
            </a:r>
            <a:r>
              <a:rPr lang="en-US" altLang="ko-KR" sz="1000" dirty="0" err="1"/>
              <a:t>SystemInfo.wzc</a:t>
            </a:r>
            <a:r>
              <a:rPr lang="en-US" altLang="ko-KR" sz="1000" dirty="0"/>
              <a:t>   </a:t>
            </a:r>
            <a:r>
              <a:rPr lang="en-US" altLang="ko-KR" sz="1000" dirty="0" err="1"/>
              <a:t>Datas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strike="sngStrike" dirty="0" err="1"/>
              <a:t>Str_Client</a:t>
            </a:r>
            <a:r>
              <a:rPr lang="en-US" altLang="ko-KR" sz="1000" strike="sngStrike" dirty="0"/>
              <a:t>       : AAAAA0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Str_cloudAddr</a:t>
            </a:r>
            <a:r>
              <a:rPr lang="en-US" altLang="ko-KR" sz="1000" dirty="0"/>
              <a:t>    : http://192.168.0.9:2020/api/ssd/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Str_sip</a:t>
            </a:r>
            <a:r>
              <a:rPr lang="en-US" altLang="ko-KR" sz="1000" dirty="0"/>
              <a:t>          : 192.168.0.9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strike="sngStrike" dirty="0" err="1"/>
              <a:t>Str_WkzoneCode</a:t>
            </a:r>
            <a:r>
              <a:rPr lang="en-US" altLang="ko-KR" sz="1000" strike="sngStrike" dirty="0"/>
              <a:t>   : </a:t>
            </a:r>
            <a:r>
              <a:rPr lang="en-US" altLang="ko-KR" sz="1000" strike="sngStrike" dirty="0" smtClean="0"/>
              <a:t>AAA0</a:t>
            </a:r>
            <a:endParaRPr lang="en-US" altLang="ko-KR" sz="1000" strike="sngStrike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strike="sngStrike" dirty="0" err="1"/>
              <a:t>Str_ComType</a:t>
            </a:r>
            <a:r>
              <a:rPr lang="en-US" altLang="ko-KR" sz="1000" strike="sngStrike" dirty="0"/>
              <a:t>      : </a:t>
            </a:r>
            <a:r>
              <a:rPr lang="en-US" altLang="ko-KR" sz="1000" strike="sngStrike" dirty="0" err="1"/>
              <a:t>wifi</a:t>
            </a:r>
            <a:endParaRPr lang="en-US" altLang="ko-KR" sz="1000" strike="sngStrike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Int_ComType</a:t>
            </a:r>
            <a:r>
              <a:rPr lang="en-US" altLang="ko-KR" sz="1000" dirty="0"/>
              <a:t>      : 1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Int_SenseTime</a:t>
            </a:r>
            <a:r>
              <a:rPr lang="en-US" altLang="ko-KR" sz="1000" dirty="0"/>
              <a:t>    : 1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Int_ServerPort</a:t>
            </a:r>
            <a:r>
              <a:rPr lang="en-US" altLang="ko-KR" sz="1000" dirty="0"/>
              <a:t>   : 2013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Int_NowAPNum</a:t>
            </a:r>
            <a:r>
              <a:rPr lang="en-US" altLang="ko-KR" sz="1000" dirty="0"/>
              <a:t>     : 0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Int_GiveupCountS</a:t>
            </a:r>
            <a:r>
              <a:rPr lang="en-US" altLang="ko-KR" sz="1000" dirty="0"/>
              <a:t> : 2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Int_GiveupCountC</a:t>
            </a:r>
            <a:r>
              <a:rPr lang="en-US" altLang="ko-KR" sz="1000" dirty="0"/>
              <a:t> : 2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Int_RetryCountS</a:t>
            </a:r>
            <a:r>
              <a:rPr lang="en-US" altLang="ko-KR" sz="1000" dirty="0"/>
              <a:t>  : 9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/>
              <a:t>Int_RetryCountC</a:t>
            </a:r>
            <a:r>
              <a:rPr lang="en-US" altLang="ko-KR" sz="1000" dirty="0"/>
              <a:t>  : 1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	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Int_Re</a:t>
            </a:r>
            <a:r>
              <a:rPr lang="en-US" altLang="ko-KR" sz="1000" dirty="0" err="1">
                <a:solidFill>
                  <a:srgbClr val="FF0000"/>
                </a:solidFill>
              </a:rPr>
              <a:t>vision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849708" y="777502"/>
            <a:ext cx="5059680" cy="5802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00" dirty="0" smtClean="0">
                <a:latin typeface="+mn-ea"/>
                <a:ea typeface="+mn-ea"/>
              </a:rPr>
              <a:t>&lt;</a:t>
            </a:r>
            <a:r>
              <a:rPr lang="ko-KR" altLang="en-US" sz="700" dirty="0" smtClean="0">
                <a:latin typeface="+mn-ea"/>
                <a:ea typeface="+mn-ea"/>
              </a:rPr>
              <a:t>계속</a:t>
            </a:r>
            <a:r>
              <a:rPr lang="en-US" altLang="ko-KR" sz="70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File </a:t>
            </a:r>
            <a:r>
              <a:rPr lang="en-US" altLang="ko-KR" sz="700" dirty="0" err="1">
                <a:latin typeface="+mn-ea"/>
                <a:ea typeface="+mn-ea"/>
              </a:rPr>
              <a:t>APL.wzc</a:t>
            </a:r>
            <a:r>
              <a:rPr lang="en-US" altLang="ko-KR" sz="700" dirty="0">
                <a:latin typeface="+mn-ea"/>
                <a:ea typeface="+mn-ea"/>
              </a:rPr>
              <a:t>   </a:t>
            </a:r>
            <a:r>
              <a:rPr lang="en-US" altLang="ko-KR" sz="700" dirty="0" err="1">
                <a:latin typeface="+mn-ea"/>
                <a:ea typeface="+mn-ea"/>
              </a:rPr>
              <a:t>Datas</a:t>
            </a: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</a:t>
            </a:r>
            <a:r>
              <a:rPr lang="en-US" altLang="ko-KR" sz="700" dirty="0" err="1">
                <a:latin typeface="+mn-ea"/>
                <a:ea typeface="+mn-ea"/>
              </a:rPr>
              <a:t>len_APList</a:t>
            </a:r>
            <a:r>
              <a:rPr lang="en-US" altLang="ko-KR" sz="700" dirty="0">
                <a:latin typeface="+mn-ea"/>
                <a:ea typeface="+mn-ea"/>
              </a:rPr>
              <a:t>       : 24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</a:t>
            </a:r>
            <a:r>
              <a:rPr lang="en-US" altLang="ko-KR" sz="700" dirty="0" err="1">
                <a:latin typeface="+mn-ea"/>
                <a:ea typeface="+mn-ea"/>
              </a:rPr>
              <a:t>len_APListField</a:t>
            </a:r>
            <a:r>
              <a:rPr lang="en-US" altLang="ko-KR" sz="700" dirty="0">
                <a:latin typeface="+mn-ea"/>
                <a:ea typeface="+mn-ea"/>
              </a:rPr>
              <a:t>  : 60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AP 0 </a:t>
            </a:r>
            <a:r>
              <a:rPr lang="en-US" altLang="ko-KR" sz="700" dirty="0" err="1" smtClean="0">
                <a:latin typeface="+mn-ea"/>
                <a:ea typeface="+mn-ea"/>
              </a:rPr>
              <a:t>idxap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lang="en-US" altLang="ko-KR" sz="700" dirty="0" smtClean="0">
                <a:latin typeface="+mn-ea"/>
                <a:ea typeface="+mn-ea"/>
              </a:rPr>
              <a:t>1</a:t>
            </a: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AP 0 </a:t>
            </a:r>
            <a:r>
              <a:rPr lang="en-US" altLang="ko-KR" sz="700" dirty="0" err="1">
                <a:latin typeface="+mn-ea"/>
                <a:ea typeface="+mn-ea"/>
              </a:rPr>
              <a:t>apssid</a:t>
            </a:r>
            <a:r>
              <a:rPr lang="en-US" altLang="ko-KR" sz="700" dirty="0">
                <a:latin typeface="+mn-ea"/>
                <a:ea typeface="+mn-ea"/>
              </a:rPr>
              <a:t> : </a:t>
            </a:r>
            <a:r>
              <a:rPr lang="en-US" altLang="ko-KR" sz="700" dirty="0" err="1">
                <a:latin typeface="+mn-ea"/>
                <a:ea typeface="+mn-ea"/>
              </a:rPr>
              <a:t>junespark</a:t>
            </a:r>
            <a:r>
              <a:rPr lang="en-US" altLang="ko-KR" sz="700" dirty="0">
                <a:latin typeface="+mn-ea"/>
                <a:ea typeface="+mn-ea"/>
              </a:rPr>
              <a:t>-zone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AP 0 </a:t>
            </a:r>
            <a:r>
              <a:rPr lang="en-US" altLang="ko-KR" sz="700" dirty="0" err="1">
                <a:latin typeface="+mn-ea"/>
                <a:ea typeface="+mn-ea"/>
              </a:rPr>
              <a:t>appwd</a:t>
            </a:r>
            <a:r>
              <a:rPr lang="en-US" altLang="ko-KR" sz="700" dirty="0">
                <a:latin typeface="+mn-ea"/>
                <a:ea typeface="+mn-ea"/>
              </a:rPr>
              <a:t>  : moon6412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AP 1 </a:t>
            </a:r>
            <a:r>
              <a:rPr lang="en-US" altLang="ko-KR" sz="700" dirty="0" err="1" smtClean="0">
                <a:latin typeface="+mn-ea"/>
                <a:ea typeface="+mn-ea"/>
              </a:rPr>
              <a:t>idxap</a:t>
            </a:r>
            <a:r>
              <a:rPr lang="en-US" altLang="ko-KR" sz="700" dirty="0" smtClean="0">
                <a:latin typeface="+mn-ea"/>
                <a:ea typeface="+mn-ea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lang="en-US" altLang="ko-KR" sz="700" dirty="0" smtClean="0">
                <a:latin typeface="+mn-ea"/>
                <a:ea typeface="+mn-ea"/>
              </a:rPr>
              <a:t>2</a:t>
            </a: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AP 1 </a:t>
            </a:r>
            <a:r>
              <a:rPr lang="en-US" altLang="ko-KR" sz="700" dirty="0" err="1">
                <a:latin typeface="+mn-ea"/>
                <a:ea typeface="+mn-ea"/>
              </a:rPr>
              <a:t>apssid</a:t>
            </a:r>
            <a:r>
              <a:rPr lang="en-US" altLang="ko-KR" sz="700" dirty="0">
                <a:latin typeface="+mn-ea"/>
                <a:ea typeface="+mn-ea"/>
              </a:rPr>
              <a:t> : junespark-zone-3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AP 1 </a:t>
            </a:r>
            <a:r>
              <a:rPr lang="en-US" altLang="ko-KR" sz="700" dirty="0" err="1">
                <a:latin typeface="+mn-ea"/>
                <a:ea typeface="+mn-ea"/>
              </a:rPr>
              <a:t>appwd</a:t>
            </a:r>
            <a:r>
              <a:rPr lang="en-US" altLang="ko-KR" sz="700" dirty="0">
                <a:latin typeface="+mn-ea"/>
                <a:ea typeface="+mn-ea"/>
              </a:rPr>
              <a:t>  : </a:t>
            </a:r>
            <a:r>
              <a:rPr lang="en-US" altLang="ko-KR" sz="700" dirty="0" err="1">
                <a:latin typeface="+mn-ea"/>
                <a:ea typeface="+mn-ea"/>
              </a:rPr>
              <a:t>wz!QAZ@WSX</a:t>
            </a: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	 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File 1:SystemConst.wzc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 raw data :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Address : 0x3FFF1A04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0x3FFF1A04: 77 7A 6B </a:t>
            </a:r>
            <a:r>
              <a:rPr lang="en-US" altLang="ko-KR" sz="700" dirty="0" err="1">
                <a:latin typeface="+mn-ea"/>
                <a:ea typeface="+mn-ea"/>
              </a:rPr>
              <a:t>6B</a:t>
            </a:r>
            <a:r>
              <a:rPr lang="en-US" altLang="ko-KR" sz="700" dirty="0">
                <a:latin typeface="+mn-ea"/>
                <a:ea typeface="+mn-ea"/>
              </a:rPr>
              <a:t> 00 00 00 00 00 00 00 00 00 00 00 00 </a:t>
            </a:r>
            <a:r>
              <a:rPr lang="en-US" altLang="ko-KR" sz="700" dirty="0" err="1">
                <a:latin typeface="+mn-ea"/>
                <a:ea typeface="+mn-ea"/>
              </a:rPr>
              <a:t>wzkk</a:t>
            </a:r>
            <a:r>
              <a:rPr lang="en-US" altLang="ko-KR" sz="700" dirty="0">
                <a:latin typeface="+mn-ea"/>
                <a:ea typeface="+mn-ea"/>
              </a:rPr>
              <a:t>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0x3FFF1A14: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0x3FFF1A24: 77 7A 6B </a:t>
            </a:r>
            <a:r>
              <a:rPr lang="en-US" altLang="ko-KR" sz="700" dirty="0" err="1">
                <a:latin typeface="+mn-ea"/>
                <a:ea typeface="+mn-ea"/>
              </a:rPr>
              <a:t>6B</a:t>
            </a:r>
            <a:r>
              <a:rPr lang="en-US" altLang="ko-KR" sz="700" dirty="0">
                <a:latin typeface="+mn-ea"/>
                <a:ea typeface="+mn-ea"/>
              </a:rPr>
              <a:t> 68 30 30 30 30 30 30 30 30 32 00 00 wzkkh000000002..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0x3FFF1A34: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0x3FFF1A44:                                                 </a:t>
            </a:r>
          </a:p>
          <a:p>
            <a:pPr>
              <a:lnSpc>
                <a:spcPct val="100000"/>
              </a:lnSpc>
            </a:pP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File 2:SystemInfo.wzc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 raw data :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Address : 0x3FFF1934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0x3FFF1934: 01 00 00 00 09 00 00 00 02 00 00 00 02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0x3FFF1944: 00 00 00 00 DD 07 00 00 01 00 00 00 01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0x3FFF1954: 77 69 66 69 00 00 00 00 00 00 00 00 00 00 00 00 </a:t>
            </a:r>
            <a:r>
              <a:rPr lang="en-US" altLang="ko-KR" sz="700" dirty="0" err="1">
                <a:latin typeface="+mn-ea"/>
                <a:ea typeface="+mn-ea"/>
              </a:rPr>
              <a:t>wifi</a:t>
            </a:r>
            <a:r>
              <a:rPr lang="en-US" altLang="ko-KR" sz="700" dirty="0">
                <a:latin typeface="+mn-ea"/>
                <a:ea typeface="+mn-ea"/>
              </a:rPr>
              <a:t>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0x3FFF1964: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0x3FFF1974: 41 41 5A 31 00 00 00 00 00 00 00 00 00 00 00 00 AAZ1............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0x3FFF1984: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0x3FFF1994: 31 39 32 2E 31 36 38 2E 30 2E 39 00 00 00 00 00 192.168.0.9.....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0x3FFF19A4: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0x3FFF19B4: 68 74 74 70 3A 2F </a:t>
            </a:r>
            <a:r>
              <a:rPr lang="en-US" altLang="ko-KR" sz="700" dirty="0" err="1">
                <a:latin typeface="+mn-ea"/>
                <a:ea typeface="+mn-ea"/>
              </a:rPr>
              <a:t>2F</a:t>
            </a:r>
            <a:r>
              <a:rPr lang="en-US" altLang="ko-KR" sz="700" dirty="0">
                <a:latin typeface="+mn-ea"/>
                <a:ea typeface="+mn-ea"/>
              </a:rPr>
              <a:t> 31 39 32 2E 31 36 38 2E 30 http://192.168.0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0x3FFF19C4: 2E 39 3A 32 30 32 30 2F 61 70 69 2F 73 73 64 2F .9:2020/</a:t>
            </a:r>
            <a:r>
              <a:rPr lang="en-US" altLang="ko-KR" sz="700" dirty="0" err="1">
                <a:latin typeface="+mn-ea"/>
                <a:ea typeface="+mn-ea"/>
              </a:rPr>
              <a:t>api</a:t>
            </a:r>
            <a:r>
              <a:rPr lang="en-US" altLang="ko-KR" sz="700" dirty="0">
                <a:latin typeface="+mn-ea"/>
                <a:ea typeface="+mn-ea"/>
              </a:rPr>
              <a:t>/</a:t>
            </a:r>
            <a:r>
              <a:rPr lang="en-US" altLang="ko-KR" sz="700" dirty="0" err="1">
                <a:latin typeface="+mn-ea"/>
                <a:ea typeface="+mn-ea"/>
              </a:rPr>
              <a:t>ssd</a:t>
            </a:r>
            <a:r>
              <a:rPr lang="en-US" altLang="ko-KR" sz="700" dirty="0">
                <a:latin typeface="+mn-ea"/>
                <a:ea typeface="+mn-ea"/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0x3FFF19D4: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0x3FFF19E4: 41 41 41 41 41 30 00 00 00 00 00 00 00 00 00 00 AAAAA0..........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0x3FFF19F4: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0x3FFF1A04: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93858" y="777502"/>
            <a:ext cx="3730410" cy="2411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00" dirty="0" smtClean="0">
                <a:latin typeface="+mn-ea"/>
                <a:ea typeface="+mn-ea"/>
              </a:rPr>
              <a:t>&lt;</a:t>
            </a:r>
            <a:r>
              <a:rPr lang="ko-KR" altLang="en-US" sz="700" dirty="0" smtClean="0">
                <a:latin typeface="+mn-ea"/>
                <a:ea typeface="+mn-ea"/>
              </a:rPr>
              <a:t>계속</a:t>
            </a:r>
            <a:r>
              <a:rPr lang="en-US" altLang="ko-KR" sz="70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File 3:APL.wzc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 raw data :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Address : 0x3FFF1A88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0x3FFF1A88: 41 41 30 00 6A 75 6E 65 73 70 61 72 6B 2D 7A 6F AA0.junespark-zo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0x3FFF1A98: 6E 65 00 6D 6F </a:t>
            </a:r>
            <a:r>
              <a:rPr lang="en-US" altLang="ko-KR" sz="700" dirty="0" err="1">
                <a:latin typeface="+mn-ea"/>
                <a:ea typeface="+mn-ea"/>
              </a:rPr>
              <a:t>6F</a:t>
            </a:r>
            <a:r>
              <a:rPr lang="en-US" altLang="ko-KR" sz="700" dirty="0">
                <a:latin typeface="+mn-ea"/>
                <a:ea typeface="+mn-ea"/>
              </a:rPr>
              <a:t> 6E 36 34 31 32 00 41 41 31 00 ne.moon6412.AA1.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0x3FFF1AA8: 6A 75 6E 65 73 70 61 72 6B 2D 7A 6F 6E 65 2D 33 junespark-zone-3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0x3FFF1AB8: 00 77 7A 21 51 41 5A 40 57 53 58 00             .</a:t>
            </a:r>
            <a:r>
              <a:rPr lang="en-US" altLang="ko-KR" sz="700" dirty="0" err="1">
                <a:latin typeface="+mn-ea"/>
                <a:ea typeface="+mn-ea"/>
              </a:rPr>
              <a:t>wz.QAZ@WSX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Address : 0x3FFF1E88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0x3FFF1E88: 00 00 00 00 04 00 00 00 13 00 00 00 1C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0x3FFF1E98: 20 00 00 00 31 00 00 00 00 00 00 00 00 00 00 00  ...1...........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0x3FFF1EA8: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0x3FFF1EB8: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0x3FFF1EC8: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0x3FFF1ED8: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0x3FFF1EE8: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0x3FFF1EF8: 00 00 00 00 00 00 00 00 00 00 00 00 00 00 00 00 ................</a:t>
            </a: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0x3FFF1F08: 00 00 00 00 00 00 00 00                         ........</a:t>
            </a:r>
          </a:p>
          <a:p>
            <a:pPr>
              <a:lnSpc>
                <a:spcPct val="100000"/>
              </a:lnSpc>
            </a:pPr>
            <a:endParaRPr lang="en-US" altLang="ko-KR" sz="7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700" dirty="0">
                <a:latin typeface="+mn-ea"/>
                <a:ea typeface="+mn-ea"/>
              </a:rPr>
              <a:t>File log </a:t>
            </a:r>
            <a:r>
              <a:rPr lang="en-US" altLang="ko-KR" sz="700" dirty="0" err="1">
                <a:latin typeface="+mn-ea"/>
                <a:ea typeface="+mn-ea"/>
              </a:rPr>
              <a:t>Complpted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49708" y="5640313"/>
            <a:ext cx="7037494" cy="108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6. </a:t>
            </a:r>
            <a:r>
              <a:rPr lang="ko-KR" altLang="en-US" sz="1000" dirty="0" smtClean="0">
                <a:latin typeface="+mn-ea"/>
                <a:ea typeface="+mn-ea"/>
              </a:rPr>
              <a:t>센서가 </a:t>
            </a:r>
            <a:r>
              <a:rPr lang="en-US" altLang="ko-KR" sz="1000" dirty="0" smtClean="0">
                <a:latin typeface="+mn-ea"/>
                <a:ea typeface="+mn-ea"/>
              </a:rPr>
              <a:t>CLOUD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en-US" altLang="ko-KR" sz="1000" dirty="0" err="1" smtClean="0">
                <a:latin typeface="+mn-ea"/>
                <a:ea typeface="+mn-ea"/>
              </a:rPr>
              <a:t>localPC</a:t>
            </a:r>
            <a:r>
              <a:rPr lang="ko-KR" altLang="en-US" sz="1000" dirty="0" smtClean="0">
                <a:latin typeface="+mn-ea"/>
                <a:ea typeface="+mn-ea"/>
              </a:rPr>
              <a:t>는 아님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로 부터 응답 마지막 값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   </a:t>
            </a:r>
            <a:r>
              <a:rPr lang="en-US" altLang="ko-KR" sz="1000" dirty="0">
                <a:latin typeface="+mn-ea"/>
                <a:ea typeface="+mn-ea"/>
              </a:rPr>
              <a:t>http://</a:t>
            </a:r>
            <a:r>
              <a:rPr lang="en-US" altLang="ko-KR" sz="1000" dirty="0" smtClean="0">
                <a:latin typeface="+mn-ea"/>
                <a:ea typeface="+mn-ea"/>
              </a:rPr>
              <a:t>192.168.0.19/Request?Msg=lastRequest</a:t>
            </a:r>
          </a:p>
          <a:p>
            <a:pPr>
              <a:lnSpc>
                <a:spcPct val="10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(</a:t>
            </a:r>
            <a:r>
              <a:rPr lang="ko-KR" altLang="en-US" sz="1000" dirty="0" err="1" smtClean="0">
                <a:latin typeface="+mn-ea"/>
                <a:ea typeface="+mn-ea"/>
              </a:rPr>
              <a:t>겨리과</a:t>
            </a:r>
            <a:r>
              <a:rPr lang="ko-KR" altLang="en-US" sz="1000" dirty="0" smtClean="0">
                <a:latin typeface="+mn-ea"/>
                <a:ea typeface="+mn-ea"/>
              </a:rPr>
              <a:t> 예시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HTTP/1.1 200 OK Cache-Control: no-cache Pragma: no-cache Content-Type: application/</a:t>
            </a:r>
            <a:r>
              <a:rPr lang="en-US" altLang="ko-KR" sz="1000" dirty="0" err="1">
                <a:latin typeface="+mn-ea"/>
                <a:ea typeface="+mn-ea"/>
              </a:rPr>
              <a:t>json</a:t>
            </a:r>
            <a:r>
              <a:rPr lang="en-US" altLang="ko-KR" sz="1000" dirty="0">
                <a:latin typeface="+mn-ea"/>
                <a:ea typeface="+mn-ea"/>
              </a:rPr>
              <a:t>; charset=utf-8 Expires: -1 Server: Microsoft-IIS/10.0 X-</a:t>
            </a:r>
            <a:r>
              <a:rPr lang="en-US" altLang="ko-KR" sz="1000" dirty="0" err="1">
                <a:latin typeface="+mn-ea"/>
                <a:ea typeface="+mn-ea"/>
              </a:rPr>
              <a:t>AspNet</a:t>
            </a:r>
            <a:r>
              <a:rPr lang="en-US" altLang="ko-KR" sz="1000" dirty="0">
                <a:latin typeface="+mn-ea"/>
                <a:ea typeface="+mn-ea"/>
              </a:rPr>
              <a:t>-Version: 4.0.30319 X-Powered-By: ASP.NET Date: Sun, 18 Aug 2019 13:03:56 GMT Content-Length: 23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"[{\"Result\":\"01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ea typeface="+mn-ea"/>
              </a:rPr>
              <a:t>\"}]"</a:t>
            </a:r>
          </a:p>
        </p:txBody>
      </p:sp>
    </p:spTree>
    <p:extLst>
      <p:ext uri="{BB962C8B-B14F-4D97-AF65-F5344CB8AC3E}">
        <p14:creationId xmlns:p14="http://schemas.microsoft.com/office/powerpoint/2010/main" val="52009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모니터링 화면 </a:t>
            </a:r>
            <a:r>
              <a:rPr lang="en-US" altLang="ko-KR" sz="1400" dirty="0" smtClean="0"/>
              <a:t>Layout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53614" y="895182"/>
            <a:ext cx="1238025" cy="761942"/>
            <a:chOff x="6603629" y="497524"/>
            <a:chExt cx="1603680" cy="98698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0" t="27206" r="35994" b="38508"/>
            <a:stretch/>
          </p:blipFill>
          <p:spPr>
            <a:xfrm>
              <a:off x="6603629" y="497524"/>
              <a:ext cx="1603680" cy="98698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18036" y="1259354"/>
              <a:ext cx="26717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" dirty="0" smtClean="0"/>
                <a:t> 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16205" y="895182"/>
            <a:ext cx="6860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작업장 선택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9022" y="1447638"/>
            <a:ext cx="46166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로그인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2" name="꺾인 연결선 11"/>
          <p:cNvCxnSpPr>
            <a:stCxn id="8" idx="3"/>
            <a:endCxn id="10" idx="1"/>
          </p:cNvCxnSpPr>
          <p:nvPr/>
        </p:nvCxnSpPr>
        <p:spPr>
          <a:xfrm flipV="1">
            <a:off x="1691639" y="972126"/>
            <a:ext cx="424566" cy="304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116205" y="1124140"/>
            <a:ext cx="2894707" cy="2243476"/>
            <a:chOff x="2116205" y="1124139"/>
            <a:chExt cx="3110675" cy="241085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205" y="1124139"/>
              <a:ext cx="3110675" cy="2410857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125731" y="1397797"/>
              <a:ext cx="3093970" cy="1643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 작업장선택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5732" y="1397798"/>
              <a:ext cx="3093970" cy="1696358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5344273" y="895182"/>
            <a:ext cx="46006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AP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선택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231261" y="1124140"/>
            <a:ext cx="2894707" cy="2243476"/>
            <a:chOff x="5231261" y="1124140"/>
            <a:chExt cx="2894707" cy="2243476"/>
          </a:xfrm>
        </p:grpSpPr>
        <p:grpSp>
          <p:nvGrpSpPr>
            <p:cNvPr id="29" name="그룹 28"/>
            <p:cNvGrpSpPr/>
            <p:nvPr/>
          </p:nvGrpSpPr>
          <p:grpSpPr>
            <a:xfrm>
              <a:off x="5231261" y="1124140"/>
              <a:ext cx="2894707" cy="2243476"/>
              <a:chOff x="5816477" y="1124139"/>
              <a:chExt cx="3110675" cy="2410857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6477" y="1124139"/>
                <a:ext cx="3110675" cy="2410857"/>
              </a:xfrm>
              <a:prstGeom prst="rect">
                <a:avLst/>
              </a:prstGeom>
            </p:spPr>
          </p:pic>
          <p:sp>
            <p:nvSpPr>
              <p:cNvPr id="22" name="모서리가 둥근 직사각형 21"/>
              <p:cNvSpPr/>
              <p:nvPr/>
            </p:nvSpPr>
            <p:spPr>
              <a:xfrm>
                <a:off x="5826003" y="1397795"/>
                <a:ext cx="3093970" cy="2144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 작업장 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6003" y="1642771"/>
                <a:ext cx="3080254" cy="1600621"/>
              </a:xfrm>
              <a:prstGeom prst="rect">
                <a:avLst/>
              </a:prstGeom>
            </p:spPr>
          </p:pic>
        </p:grp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6" t="19260" r="60933" b="69312"/>
            <a:stretch/>
          </p:blipFill>
          <p:spPr>
            <a:xfrm>
              <a:off x="5697854" y="1402949"/>
              <a:ext cx="995554" cy="14691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5758615" y="1426748"/>
              <a:ext cx="751809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800" dirty="0">
                  <a:solidFill>
                    <a:srgbClr val="333333"/>
                  </a:solidFill>
                  <a:latin typeface="Helvetica Neue"/>
                </a:rPr>
                <a:t>하수도 </a:t>
              </a:r>
              <a:r>
                <a:rPr lang="ko-KR" altLang="en-US" sz="800" dirty="0" err="1">
                  <a:solidFill>
                    <a:srgbClr val="333333"/>
                  </a:solidFill>
                  <a:latin typeface="Helvetica Neue"/>
                </a:rPr>
                <a:t>막힘공사</a:t>
              </a:r>
              <a:endParaRPr lang="ko-KR" altLang="en-US" sz="800" dirty="0"/>
            </a:p>
          </p:txBody>
        </p:sp>
      </p:grpSp>
      <p:cxnSp>
        <p:nvCxnSpPr>
          <p:cNvPr id="46" name="꺾인 연결선 45"/>
          <p:cNvCxnSpPr>
            <a:stCxn id="10" idx="3"/>
            <a:endCxn id="20" idx="1"/>
          </p:cNvCxnSpPr>
          <p:nvPr/>
        </p:nvCxnSpPr>
        <p:spPr>
          <a:xfrm>
            <a:off x="2802291" y="972126"/>
            <a:ext cx="25419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0" idx="3"/>
            <a:endCxn id="35" idx="0"/>
          </p:cNvCxnSpPr>
          <p:nvPr/>
        </p:nvCxnSpPr>
        <p:spPr>
          <a:xfrm>
            <a:off x="5804335" y="972126"/>
            <a:ext cx="2594797" cy="2534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8056089" y="3506930"/>
            <a:ext cx="3858543" cy="3194838"/>
            <a:chOff x="8056089" y="3506930"/>
            <a:chExt cx="3858543" cy="3194838"/>
          </a:xfrm>
        </p:grpSpPr>
        <p:sp>
          <p:nvSpPr>
            <p:cNvPr id="35" name="직사각형 34"/>
            <p:cNvSpPr/>
            <p:nvPr/>
          </p:nvSpPr>
          <p:spPr>
            <a:xfrm>
              <a:off x="8056089" y="3506930"/>
              <a:ext cx="6860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+mn-ea"/>
                </a:rPr>
                <a:t>작업자 </a:t>
              </a:r>
              <a:r>
                <a:rPr lang="ko-KR" altLang="en-US" sz="1000" dirty="0">
                  <a:latin typeface="+mn-ea"/>
                </a:rPr>
                <a:t>선택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056089" y="3711293"/>
              <a:ext cx="3858543" cy="2990475"/>
              <a:chOff x="8056089" y="3711293"/>
              <a:chExt cx="3858543" cy="299047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6089" y="3711293"/>
                <a:ext cx="3858543" cy="2990475"/>
              </a:xfrm>
              <a:prstGeom prst="rect">
                <a:avLst/>
              </a:prstGeom>
            </p:spPr>
          </p:pic>
          <p:sp>
            <p:nvSpPr>
              <p:cNvPr id="41" name="모서리가 둥근 직사각형 40"/>
              <p:cNvSpPr/>
              <p:nvPr/>
            </p:nvSpPr>
            <p:spPr>
              <a:xfrm>
                <a:off x="8064954" y="4057390"/>
                <a:ext cx="3813102" cy="21285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 작업장                             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</a:rPr>
                  <a:t>AP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6" t="19260" r="60933" b="69312"/>
              <a:stretch/>
            </p:blipFill>
            <p:spPr>
              <a:xfrm>
                <a:off x="8522682" y="4081542"/>
                <a:ext cx="1064715" cy="154999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8583443" y="4105341"/>
                <a:ext cx="751809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800" dirty="0">
                    <a:solidFill>
                      <a:srgbClr val="333333"/>
                    </a:solidFill>
                    <a:latin typeface="Helvetica Neue"/>
                  </a:rPr>
                  <a:t>하수도 </a:t>
                </a:r>
                <a:r>
                  <a:rPr lang="ko-KR" altLang="en-US" sz="800" dirty="0" err="1">
                    <a:solidFill>
                      <a:srgbClr val="333333"/>
                    </a:solidFill>
                    <a:latin typeface="Helvetica Neue"/>
                  </a:rPr>
                  <a:t>막힘공사</a:t>
                </a:r>
                <a:endParaRPr lang="ko-KR" altLang="en-US" sz="800" dirty="0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6" t="19260" r="60933" b="69312"/>
              <a:stretch/>
            </p:blipFill>
            <p:spPr>
              <a:xfrm>
                <a:off x="9908256" y="4081542"/>
                <a:ext cx="904437" cy="128745"/>
              </a:xfrm>
              <a:prstGeom prst="rect">
                <a:avLst/>
              </a:prstGeom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9958625" y="4093441"/>
                <a:ext cx="368691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333333"/>
                    </a:solidFill>
                    <a:latin typeface="Helvetica Neue"/>
                  </a:rPr>
                  <a:t>AP0001</a:t>
                </a:r>
                <a:endParaRPr lang="ko-KR" altLang="en-US" sz="800" dirty="0"/>
              </a:p>
            </p:txBody>
          </p:sp>
        </p:grp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1" t="5748" r="45573" b="10888"/>
            <a:stretch/>
          </p:blipFill>
          <p:spPr>
            <a:xfrm>
              <a:off x="8081614" y="4294046"/>
              <a:ext cx="888650" cy="2374074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8119714" y="4354739"/>
              <a:ext cx="686085" cy="153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작업자 </a:t>
              </a:r>
              <a:r>
                <a:rPr lang="ko-KR" altLang="en-US" sz="1000" b="1" dirty="0">
                  <a:latin typeface="+mn-ea"/>
                </a:rPr>
                <a:t>선택</a:t>
              </a:r>
              <a:endParaRPr lang="ko-KR" altLang="en-US" sz="1000" b="1" dirty="0">
                <a:solidFill>
                  <a:srgbClr val="FFFF00"/>
                </a:solidFill>
                <a:latin typeface="+mn-ea"/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789" y="4294046"/>
            <a:ext cx="2897330" cy="2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Flow</a:t>
            </a:r>
            <a:r>
              <a:rPr lang="ko-KR" altLang="en-US" sz="1400" dirty="0" smtClean="0"/>
              <a:t> 구성도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61545" y="821471"/>
            <a:ext cx="6860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 사무실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97105" y="821471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창고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2021" y="821471"/>
            <a:ext cx="2452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RAC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63096" y="3170331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11011388" y="1331174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244" y="1167706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장비명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en-US" altLang="ko-KR" sz="1000" dirty="0" err="1" smtClean="0">
                <a:latin typeface="+mn-ea"/>
              </a:rPr>
              <a:t>appkey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4244" y="26107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SPEC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max/min, waring, danger Fr/To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4244" y="333681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상품등록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보존기한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거래처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64244" y="406284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거래처등록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idxCust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거래처명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4244" y="479346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창고등록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창고명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409069" y="1185636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내부 저장소 16"/>
          <p:cNvSpPr/>
          <p:nvPr/>
        </p:nvSpPr>
        <p:spPr>
          <a:xfrm>
            <a:off x="1612383" y="1185636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1409069" y="2622809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내부 저장소 16"/>
          <p:cNvSpPr/>
          <p:nvPr/>
        </p:nvSpPr>
        <p:spPr>
          <a:xfrm>
            <a:off x="1612383" y="2622809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/>
          <p:cNvSpPr/>
          <p:nvPr/>
        </p:nvSpPr>
        <p:spPr>
          <a:xfrm>
            <a:off x="1409069" y="3361965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내부 저장소 16"/>
          <p:cNvSpPr/>
          <p:nvPr/>
        </p:nvSpPr>
        <p:spPr>
          <a:xfrm>
            <a:off x="1612383" y="3361965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09069" y="4083074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내부 저장소 16"/>
          <p:cNvSpPr/>
          <p:nvPr/>
        </p:nvSpPr>
        <p:spPr>
          <a:xfrm>
            <a:off x="1612383" y="4083074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1409069" y="481303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내부 저장소 16"/>
          <p:cNvSpPr/>
          <p:nvPr/>
        </p:nvSpPr>
        <p:spPr>
          <a:xfrm>
            <a:off x="1612383" y="481303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자기 디스크 27"/>
          <p:cNvSpPr/>
          <p:nvPr/>
        </p:nvSpPr>
        <p:spPr>
          <a:xfrm>
            <a:off x="1612656" y="190568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내부 저장소 16"/>
          <p:cNvSpPr/>
          <p:nvPr/>
        </p:nvSpPr>
        <p:spPr>
          <a:xfrm>
            <a:off x="1815970" y="190568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0871947" y="6585453"/>
            <a:ext cx="1166834" cy="154503"/>
            <a:chOff x="10998086" y="6574998"/>
            <a:chExt cx="1166834" cy="154503"/>
          </a:xfrm>
        </p:grpSpPr>
        <p:sp>
          <p:nvSpPr>
            <p:cNvPr id="16" name="순서도: 자기 디스크 15"/>
            <p:cNvSpPr/>
            <p:nvPr/>
          </p:nvSpPr>
          <p:spPr>
            <a:xfrm>
              <a:off x="10998086" y="6574998"/>
              <a:ext cx="167728" cy="14553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내부 저장소 16"/>
            <p:cNvSpPr/>
            <p:nvPr/>
          </p:nvSpPr>
          <p:spPr>
            <a:xfrm>
              <a:off x="11649640" y="6574998"/>
              <a:ext cx="179295" cy="14553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2713 w 10000"/>
                <a:gd name="connsiteY0" fmla="*/ 0 h 10676"/>
                <a:gd name="connsiteX1" fmla="*/ 1250 w 10000"/>
                <a:gd name="connsiteY1" fmla="*/ 10676 h 10676"/>
                <a:gd name="connsiteX2" fmla="*/ 0 w 10000"/>
                <a:gd name="connsiteY2" fmla="*/ 1926 h 10676"/>
                <a:gd name="connsiteX3" fmla="*/ 10000 w 10000"/>
                <a:gd name="connsiteY3" fmla="*/ 1926 h 10676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2713 w 10000"/>
                <a:gd name="connsiteY0" fmla="*/ 0 h 12704"/>
                <a:gd name="connsiteX1" fmla="*/ 2922 w 10000"/>
                <a:gd name="connsiteY1" fmla="*/ 12704 h 12704"/>
                <a:gd name="connsiteX2" fmla="*/ 0 w 10000"/>
                <a:gd name="connsiteY2" fmla="*/ 1926 h 12704"/>
                <a:gd name="connsiteX3" fmla="*/ 10000 w 10000"/>
                <a:gd name="connsiteY3" fmla="*/ 1926 h 12704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2713 w 10000"/>
                <a:gd name="connsiteY0" fmla="*/ 0 h 10830"/>
                <a:gd name="connsiteX1" fmla="*/ 2684 w 10000"/>
                <a:gd name="connsiteY1" fmla="*/ 10830 h 10830"/>
                <a:gd name="connsiteX2" fmla="*/ 0 w 10000"/>
                <a:gd name="connsiteY2" fmla="*/ 1926 h 10830"/>
                <a:gd name="connsiteX3" fmla="*/ 10000 w 10000"/>
                <a:gd name="connsiteY3" fmla="*/ 1926 h 10830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2713 w 10000"/>
                <a:gd name="connsiteY0" fmla="*/ 0 h 10362"/>
                <a:gd name="connsiteX1" fmla="*/ 2684 w 10000"/>
                <a:gd name="connsiteY1" fmla="*/ 10362 h 10362"/>
                <a:gd name="connsiteX2" fmla="*/ 0 w 10000"/>
                <a:gd name="connsiteY2" fmla="*/ 1458 h 10362"/>
                <a:gd name="connsiteX3" fmla="*/ 10000 w 10000"/>
                <a:gd name="connsiteY3" fmla="*/ 1458 h 10362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2713 w 10060"/>
                <a:gd name="connsiteY0" fmla="*/ 0 h 10362"/>
                <a:gd name="connsiteX1" fmla="*/ 2684 w 10060"/>
                <a:gd name="connsiteY1" fmla="*/ 10362 h 10362"/>
                <a:gd name="connsiteX2" fmla="*/ 0 w 10060"/>
                <a:gd name="connsiteY2" fmla="*/ 1458 h 10362"/>
                <a:gd name="connsiteX3" fmla="*/ 10060 w 10060"/>
                <a:gd name="connsiteY3" fmla="*/ 3144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2832 w 10179"/>
                <a:gd name="connsiteY0" fmla="*/ 0 h 10362"/>
                <a:gd name="connsiteX1" fmla="*/ 2803 w 10179"/>
                <a:gd name="connsiteY1" fmla="*/ 10362 h 10362"/>
                <a:gd name="connsiteX2" fmla="*/ 0 w 10179"/>
                <a:gd name="connsiteY2" fmla="*/ 3144 h 10362"/>
                <a:gd name="connsiteX3" fmla="*/ 10179 w 10179"/>
                <a:gd name="connsiteY3" fmla="*/ 3144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2832 w 10179"/>
                <a:gd name="connsiteY0" fmla="*/ 260 h 10154"/>
                <a:gd name="connsiteX1" fmla="*/ 2803 w 10179"/>
                <a:gd name="connsiteY1" fmla="*/ 10154 h 10154"/>
                <a:gd name="connsiteX2" fmla="*/ 0 w 10179"/>
                <a:gd name="connsiteY2" fmla="*/ 2936 h 10154"/>
                <a:gd name="connsiteX3" fmla="*/ 10179 w 10179"/>
                <a:gd name="connsiteY3" fmla="*/ 2936 h 10154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2713 w 10060"/>
                <a:gd name="connsiteY0" fmla="*/ 260 h 10154"/>
                <a:gd name="connsiteX1" fmla="*/ 2684 w 10060"/>
                <a:gd name="connsiteY1" fmla="*/ 10154 h 10154"/>
                <a:gd name="connsiteX2" fmla="*/ 60 w 10060"/>
                <a:gd name="connsiteY2" fmla="*/ 2936 h 10154"/>
                <a:gd name="connsiteX3" fmla="*/ 10060 w 10060"/>
                <a:gd name="connsiteY3" fmla="*/ 2936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  <a:gd name="connsiteX0" fmla="*/ 2713 w 10060"/>
                <a:gd name="connsiteY0" fmla="*/ 260 h 10000"/>
                <a:gd name="connsiteX1" fmla="*/ 2684 w 10060"/>
                <a:gd name="connsiteY1" fmla="*/ 9873 h 10000"/>
                <a:gd name="connsiteX2" fmla="*/ 60 w 10060"/>
                <a:gd name="connsiteY2" fmla="*/ 2936 h 10000"/>
                <a:gd name="connsiteX3" fmla="*/ 10060 w 10060"/>
                <a:gd name="connsiteY3" fmla="*/ 2936 h 10000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60" h="10000" fill="none" extrusionOk="0">
                  <a:moveTo>
                    <a:pt x="2713" y="260"/>
                  </a:moveTo>
                  <a:cubicBezTo>
                    <a:pt x="2713" y="3593"/>
                    <a:pt x="2684" y="6540"/>
                    <a:pt x="2684" y="9873"/>
                  </a:cubicBezTo>
                  <a:moveTo>
                    <a:pt x="60" y="2936"/>
                  </a:moveTo>
                  <a:lnTo>
                    <a:pt x="10060" y="2936"/>
                  </a:lnTo>
                </a:path>
                <a:path w="1006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225560" y="6575613"/>
              <a:ext cx="9393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테이블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      화면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32" name="순서도: 카드 31"/>
          <p:cNvSpPr/>
          <p:nvPr/>
        </p:nvSpPr>
        <p:spPr>
          <a:xfrm>
            <a:off x="4287463" y="1356286"/>
            <a:ext cx="1075765" cy="2633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+mn-ea"/>
              </a:rPr>
              <a:t>센서</a:t>
            </a:r>
            <a:r>
              <a:rPr lang="en-US" altLang="ko-KR" sz="1000" dirty="0" smtClean="0">
                <a:latin typeface="+mn-ea"/>
              </a:rPr>
              <a:t>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순서도: 종속 처리 32"/>
          <p:cNvSpPr/>
          <p:nvPr/>
        </p:nvSpPr>
        <p:spPr>
          <a:xfrm>
            <a:off x="4287463" y="1830898"/>
            <a:ext cx="1075765" cy="2444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마스터키</a:t>
            </a:r>
            <a:endParaRPr lang="ko-KR" altLang="en-US" sz="10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86890" y="2352599"/>
            <a:ext cx="1680688" cy="1009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workzone_equip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모니터링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순서도: 내부 저장소 16"/>
          <p:cNvSpPr/>
          <p:nvPr/>
        </p:nvSpPr>
        <p:spPr>
          <a:xfrm>
            <a:off x="4288819" y="2370530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64244" y="55240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Box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idxBox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1409069" y="554202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내부 저장소 16"/>
          <p:cNvSpPr/>
          <p:nvPr/>
        </p:nvSpPr>
        <p:spPr>
          <a:xfrm>
            <a:off x="1612383" y="554202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86890" y="3641361"/>
            <a:ext cx="1680688" cy="894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센서교체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선택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000" dirty="0" err="1" smtClean="0">
                <a:latin typeface="+mn-ea"/>
              </a:rPr>
              <a:t>frEquip_sn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toEquip_no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chgDate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순서도: 내부 저장소 16"/>
          <p:cNvSpPr/>
          <p:nvPr/>
        </p:nvSpPr>
        <p:spPr>
          <a:xfrm>
            <a:off x="4288819" y="3659291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종속 처리 42"/>
          <p:cNvSpPr/>
          <p:nvPr/>
        </p:nvSpPr>
        <p:spPr>
          <a:xfrm>
            <a:off x="4287463" y="4836333"/>
            <a:ext cx="1075765" cy="2444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마스터키</a:t>
            </a:r>
            <a:endParaRPr lang="ko-KR" altLang="en-US" sz="1000"/>
          </a:p>
        </p:txBody>
      </p:sp>
      <p:sp>
        <p:nvSpPr>
          <p:cNvPr id="44" name="순서도: 카드 43"/>
          <p:cNvSpPr/>
          <p:nvPr/>
        </p:nvSpPr>
        <p:spPr>
          <a:xfrm>
            <a:off x="5064357" y="5714062"/>
            <a:ext cx="1075765" cy="2633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to</a:t>
            </a:r>
            <a:r>
              <a:rPr lang="ko-KR" altLang="en-US" sz="1000" dirty="0" smtClean="0">
                <a:latin typeface="+mn-ea"/>
              </a:rPr>
              <a:t>센서</a:t>
            </a:r>
            <a:r>
              <a:rPr lang="en-US" altLang="ko-KR" sz="1000" dirty="0" smtClean="0">
                <a:latin typeface="+mn-ea"/>
              </a:rPr>
              <a:t>On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6" name="직선 화살표 연결선 45"/>
          <p:cNvCxnSpPr>
            <a:stCxn id="3" idx="3"/>
            <a:endCxn id="10" idx="1"/>
          </p:cNvCxnSpPr>
          <p:nvPr/>
        </p:nvCxnSpPr>
        <p:spPr>
          <a:xfrm flipV="1">
            <a:off x="795108" y="1431075"/>
            <a:ext cx="569136" cy="18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" idx="3"/>
            <a:endCxn id="12" idx="1"/>
          </p:cNvCxnSpPr>
          <p:nvPr/>
        </p:nvCxnSpPr>
        <p:spPr>
          <a:xfrm flipV="1">
            <a:off x="795108" y="2874161"/>
            <a:ext cx="569136" cy="4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13" idx="1"/>
          </p:cNvCxnSpPr>
          <p:nvPr/>
        </p:nvCxnSpPr>
        <p:spPr>
          <a:xfrm>
            <a:off x="795108" y="3304802"/>
            <a:ext cx="569136" cy="29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" idx="3"/>
            <a:endCxn id="14" idx="1"/>
          </p:cNvCxnSpPr>
          <p:nvPr/>
        </p:nvCxnSpPr>
        <p:spPr>
          <a:xfrm>
            <a:off x="795108" y="3304802"/>
            <a:ext cx="569136" cy="10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" idx="3"/>
            <a:endCxn id="15" idx="1"/>
          </p:cNvCxnSpPr>
          <p:nvPr/>
        </p:nvCxnSpPr>
        <p:spPr>
          <a:xfrm>
            <a:off x="795108" y="3304802"/>
            <a:ext cx="569136" cy="17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3"/>
            <a:endCxn id="37" idx="1"/>
          </p:cNvCxnSpPr>
          <p:nvPr/>
        </p:nvCxnSpPr>
        <p:spPr>
          <a:xfrm>
            <a:off x="795108" y="3304802"/>
            <a:ext cx="569136" cy="24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0" idx="3"/>
            <a:endCxn id="34" idx="1"/>
          </p:cNvCxnSpPr>
          <p:nvPr/>
        </p:nvCxnSpPr>
        <p:spPr>
          <a:xfrm>
            <a:off x="3044932" y="1431075"/>
            <a:ext cx="941958" cy="14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3" idx="3"/>
            <a:endCxn id="34" idx="1"/>
          </p:cNvCxnSpPr>
          <p:nvPr/>
        </p:nvCxnSpPr>
        <p:spPr>
          <a:xfrm flipV="1">
            <a:off x="3044932" y="2857282"/>
            <a:ext cx="941958" cy="74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5" idx="3"/>
            <a:endCxn id="34" idx="1"/>
          </p:cNvCxnSpPr>
          <p:nvPr/>
        </p:nvCxnSpPr>
        <p:spPr>
          <a:xfrm flipV="1">
            <a:off x="3044932" y="2857282"/>
            <a:ext cx="941958" cy="219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7" idx="3"/>
            <a:endCxn id="34" idx="1"/>
          </p:cNvCxnSpPr>
          <p:nvPr/>
        </p:nvCxnSpPr>
        <p:spPr>
          <a:xfrm flipV="1">
            <a:off x="3044932" y="2857282"/>
            <a:ext cx="941958" cy="29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0" idx="2"/>
            <a:endCxn id="11" idx="0"/>
          </p:cNvCxnSpPr>
          <p:nvPr/>
        </p:nvCxnSpPr>
        <p:spPr>
          <a:xfrm>
            <a:off x="2204588" y="1694444"/>
            <a:ext cx="0" cy="19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558407" y="1884767"/>
            <a:ext cx="1292362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         장비</a:t>
            </a:r>
            <a:r>
              <a:rPr lang="en-US" altLang="ko-KR" sz="1000" dirty="0" smtClean="0">
                <a:latin typeface="+mn-ea"/>
              </a:rPr>
              <a:t>-SPEC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idxRef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0" name="직선 화살표 연결선 79"/>
          <p:cNvCxnSpPr>
            <a:stCxn id="12" idx="0"/>
            <a:endCxn id="11" idx="2"/>
          </p:cNvCxnSpPr>
          <p:nvPr/>
        </p:nvCxnSpPr>
        <p:spPr>
          <a:xfrm flipV="1">
            <a:off x="2204588" y="2411505"/>
            <a:ext cx="0" cy="19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0" idx="2"/>
            <a:endCxn id="43" idx="0"/>
          </p:cNvCxnSpPr>
          <p:nvPr/>
        </p:nvCxnSpPr>
        <p:spPr>
          <a:xfrm flipH="1">
            <a:off x="4825346" y="4536140"/>
            <a:ext cx="1888" cy="30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3" idx="2"/>
            <a:endCxn id="34" idx="0"/>
          </p:cNvCxnSpPr>
          <p:nvPr/>
        </p:nvCxnSpPr>
        <p:spPr>
          <a:xfrm>
            <a:off x="4825346" y="2075371"/>
            <a:ext cx="1888" cy="277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2" idx="2"/>
            <a:endCxn id="33" idx="0"/>
          </p:cNvCxnSpPr>
          <p:nvPr/>
        </p:nvCxnSpPr>
        <p:spPr>
          <a:xfrm>
            <a:off x="4825346" y="1619655"/>
            <a:ext cx="0" cy="21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4" idx="1"/>
            <a:endCxn id="43" idx="2"/>
          </p:cNvCxnSpPr>
          <p:nvPr/>
        </p:nvCxnSpPr>
        <p:spPr>
          <a:xfrm flipH="1" flipV="1">
            <a:off x="4825346" y="5080806"/>
            <a:ext cx="239011" cy="76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4" idx="2"/>
            <a:endCxn id="40" idx="0"/>
          </p:cNvCxnSpPr>
          <p:nvPr/>
        </p:nvCxnSpPr>
        <p:spPr>
          <a:xfrm>
            <a:off x="4827234" y="3361964"/>
            <a:ext cx="0" cy="27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507951" y="1138903"/>
            <a:ext cx="6556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교환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flg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= 0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274424" y="6088952"/>
            <a:ext cx="6556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교환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flg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= 1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964543" y="1628768"/>
            <a:ext cx="48891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25071" y="2123613"/>
            <a:ext cx="6860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기초정보 ▲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23564" y="4609292"/>
            <a:ext cx="110447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기초정보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fr</a:t>
            </a:r>
            <a:r>
              <a:rPr lang="ko-KR" altLang="en-US" sz="1000" dirty="0" smtClean="0">
                <a:latin typeface="+mn-ea"/>
              </a:rPr>
              <a:t>정보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 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7" name="순서도: 천공 테이프 96"/>
          <p:cNvSpPr/>
          <p:nvPr/>
        </p:nvSpPr>
        <p:spPr>
          <a:xfrm>
            <a:off x="6984116" y="1138903"/>
            <a:ext cx="1041070" cy="35355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RAC</a:t>
            </a:r>
            <a:r>
              <a:rPr lang="ko-KR" altLang="en-US" sz="1000" dirty="0" smtClean="0"/>
              <a:t>등록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</p:txBody>
      </p:sp>
      <p:sp>
        <p:nvSpPr>
          <p:cNvPr id="99" name="순서도: 카드 98"/>
          <p:cNvSpPr/>
          <p:nvPr/>
        </p:nvSpPr>
        <p:spPr>
          <a:xfrm>
            <a:off x="6636674" y="2051084"/>
            <a:ext cx="1546906" cy="41686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RAC</a:t>
            </a:r>
            <a:r>
              <a:rPr lang="ko-KR" altLang="en-US" sz="1000" dirty="0" smtClean="0">
                <a:latin typeface="+mn-ea"/>
              </a:rPr>
              <a:t>으로 이동 및 보관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164627" y="997280"/>
            <a:ext cx="179655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시작일자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[In Touch LCD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]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wei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/u2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또는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=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ll,mm,ss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rac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4" name="순서도: 천공 테이프 103"/>
          <p:cNvSpPr/>
          <p:nvPr/>
        </p:nvSpPr>
        <p:spPr>
          <a:xfrm>
            <a:off x="6609536" y="4245188"/>
            <a:ext cx="626820" cy="31762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센서교체</a:t>
            </a:r>
            <a:endParaRPr lang="en-US" altLang="ko-KR" sz="1000" dirty="0" smtClean="0"/>
          </a:p>
        </p:txBody>
      </p:sp>
      <p:cxnSp>
        <p:nvCxnSpPr>
          <p:cNvPr id="106" name="직선 연결선 105"/>
          <p:cNvCxnSpPr>
            <a:stCxn id="99" idx="2"/>
            <a:endCxn id="104" idx="0"/>
          </p:cNvCxnSpPr>
          <p:nvPr/>
        </p:nvCxnSpPr>
        <p:spPr>
          <a:xfrm flipH="1">
            <a:off x="6922946" y="2467948"/>
            <a:ext cx="487181" cy="180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4" idx="2"/>
            <a:endCxn id="44" idx="0"/>
          </p:cNvCxnSpPr>
          <p:nvPr/>
        </p:nvCxnSpPr>
        <p:spPr>
          <a:xfrm flipH="1">
            <a:off x="5602240" y="4531051"/>
            <a:ext cx="1320706" cy="118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천공 테이프 112"/>
          <p:cNvSpPr/>
          <p:nvPr/>
        </p:nvSpPr>
        <p:spPr>
          <a:xfrm>
            <a:off x="7471526" y="2977318"/>
            <a:ext cx="626820" cy="31762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/>
              <a:t>Shp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출하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115" name="직선 연결선 114"/>
          <p:cNvCxnSpPr>
            <a:stCxn id="99" idx="2"/>
            <a:endCxn id="113" idx="0"/>
          </p:cNvCxnSpPr>
          <p:nvPr/>
        </p:nvCxnSpPr>
        <p:spPr>
          <a:xfrm>
            <a:off x="7410127" y="2467948"/>
            <a:ext cx="374809" cy="54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카드 117"/>
          <p:cNvSpPr/>
          <p:nvPr/>
        </p:nvSpPr>
        <p:spPr>
          <a:xfrm>
            <a:off x="7209970" y="3409058"/>
            <a:ext cx="1075765" cy="2633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latin typeface="+mn-ea"/>
              </a:rPr>
              <a:t>센서 초기화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20" name="직선 화살표 연결선 119"/>
          <p:cNvCxnSpPr>
            <a:stCxn id="113" idx="2"/>
            <a:endCxn id="118" idx="0"/>
          </p:cNvCxnSpPr>
          <p:nvPr/>
        </p:nvCxnSpPr>
        <p:spPr>
          <a:xfrm flipH="1">
            <a:off x="7747853" y="3263181"/>
            <a:ext cx="37083" cy="1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3" idx="1"/>
            <a:endCxn id="34" idx="3"/>
          </p:cNvCxnSpPr>
          <p:nvPr/>
        </p:nvCxnSpPr>
        <p:spPr>
          <a:xfrm flipH="1" flipV="1">
            <a:off x="5667578" y="2857282"/>
            <a:ext cx="1803948" cy="27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6112642" y="3031469"/>
            <a:ext cx="969817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Workzone_equip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지우기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shp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4" name="순서도: 수행의 시작/종료 123"/>
          <p:cNvSpPr/>
          <p:nvPr/>
        </p:nvSpPr>
        <p:spPr>
          <a:xfrm>
            <a:off x="8379700" y="1725276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START</a:t>
            </a:r>
            <a:endParaRPr lang="ko-KR" altLang="en-US" sz="1000" dirty="0"/>
          </a:p>
        </p:txBody>
      </p:sp>
      <p:cxnSp>
        <p:nvCxnSpPr>
          <p:cNvPr id="129" name="직선 연결선 128"/>
          <p:cNvCxnSpPr>
            <a:stCxn id="97" idx="2"/>
            <a:endCxn id="124" idx="0"/>
          </p:cNvCxnSpPr>
          <p:nvPr/>
        </p:nvCxnSpPr>
        <p:spPr>
          <a:xfrm>
            <a:off x="7504651" y="1457102"/>
            <a:ext cx="1191055" cy="26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9881483" y="3031469"/>
            <a:ext cx="774424" cy="489434"/>
            <a:chOff x="4799369" y="2455033"/>
            <a:chExt cx="2646460" cy="1639255"/>
          </a:xfrm>
        </p:grpSpPr>
        <p:sp>
          <p:nvSpPr>
            <p:cNvPr id="133" name="구름 132"/>
            <p:cNvSpPr/>
            <p:nvPr/>
          </p:nvSpPr>
          <p:spPr>
            <a:xfrm>
              <a:off x="4799369" y="2455033"/>
              <a:ext cx="2646460" cy="163925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5071723" y="3106523"/>
              <a:ext cx="2101748" cy="3362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FF00"/>
                  </a:solidFill>
                  <a:latin typeface="+mn-ea"/>
                </a:rPr>
                <a:t>API</a:t>
              </a:r>
            </a:p>
          </p:txBody>
        </p:sp>
      </p:grpSp>
      <p:sp>
        <p:nvSpPr>
          <p:cNvPr id="138" name="순서도: 천공 테이프 137"/>
          <p:cNvSpPr/>
          <p:nvPr/>
        </p:nvSpPr>
        <p:spPr>
          <a:xfrm>
            <a:off x="8230910" y="2538284"/>
            <a:ext cx="1041070" cy="51964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상태변동 및 </a:t>
            </a:r>
            <a:r>
              <a:rPr lang="ko-KR" altLang="en-US" sz="1000" dirty="0" err="1" smtClean="0"/>
              <a:t>센싱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dat,war,dgr,rst</a:t>
            </a:r>
            <a:endParaRPr lang="en-US" altLang="ko-KR" sz="1000" dirty="0" smtClean="0"/>
          </a:p>
        </p:txBody>
      </p:sp>
      <p:cxnSp>
        <p:nvCxnSpPr>
          <p:cNvPr id="140" name="직선 화살표 연결선 139"/>
          <p:cNvCxnSpPr>
            <a:stCxn id="124" idx="3"/>
            <a:endCxn id="133" idx="3"/>
          </p:cNvCxnSpPr>
          <p:nvPr/>
        </p:nvCxnSpPr>
        <p:spPr>
          <a:xfrm>
            <a:off x="9011712" y="1859747"/>
            <a:ext cx="1256983" cy="119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8" idx="3"/>
            <a:endCxn id="133" idx="3"/>
          </p:cNvCxnSpPr>
          <p:nvPr/>
        </p:nvCxnSpPr>
        <p:spPr>
          <a:xfrm>
            <a:off x="9271980" y="2798108"/>
            <a:ext cx="996715" cy="26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13" idx="3"/>
            <a:endCxn id="133" idx="2"/>
          </p:cNvCxnSpPr>
          <p:nvPr/>
        </p:nvCxnSpPr>
        <p:spPr>
          <a:xfrm>
            <a:off x="8098346" y="3136131"/>
            <a:ext cx="1785539" cy="1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8472369" y="3271057"/>
            <a:ext cx="91852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지우기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shp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6" name="순서도: 자기 디스크 145"/>
          <p:cNvSpPr/>
          <p:nvPr/>
        </p:nvSpPr>
        <p:spPr>
          <a:xfrm>
            <a:off x="10457752" y="3754265"/>
            <a:ext cx="1654216" cy="85502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SensingData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 smtClean="0">
                <a:latin typeface="+mn-ea"/>
              </a:rPr>
              <a:t>Sdate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lastStatus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센싱값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893494" y="2051084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str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309995" y="5319885"/>
            <a:ext cx="1284006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FrSerialNo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장비 초기화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가능하면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4" name="직선 연결선 153"/>
          <p:cNvCxnSpPr>
            <a:stCxn id="99" idx="2"/>
            <a:endCxn id="138" idx="1"/>
          </p:cNvCxnSpPr>
          <p:nvPr/>
        </p:nvCxnSpPr>
        <p:spPr>
          <a:xfrm>
            <a:off x="7410127" y="2467948"/>
            <a:ext cx="820783" cy="33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천공 테이프 156"/>
          <p:cNvSpPr/>
          <p:nvPr/>
        </p:nvSpPr>
        <p:spPr>
          <a:xfrm>
            <a:off x="8030190" y="5446839"/>
            <a:ext cx="1041070" cy="51964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RAC </a:t>
            </a:r>
            <a:r>
              <a:rPr lang="ko-KR" altLang="en-US" sz="1000" dirty="0" smtClean="0"/>
              <a:t>등록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</p:txBody>
      </p:sp>
      <p:cxnSp>
        <p:nvCxnSpPr>
          <p:cNvPr id="159" name="꺾인 연결선 158"/>
          <p:cNvCxnSpPr>
            <a:stCxn id="97" idx="3"/>
            <a:endCxn id="133" idx="3"/>
          </p:cNvCxnSpPr>
          <p:nvPr/>
        </p:nvCxnSpPr>
        <p:spPr>
          <a:xfrm>
            <a:off x="8025186" y="1315680"/>
            <a:ext cx="2243509" cy="174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0077873" y="448131"/>
            <a:ext cx="96180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ll,mm,ss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>
                <a:solidFill>
                  <a:srgbClr val="0070C0"/>
                </a:solidFill>
              </a:rPr>
              <a:t>rac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66" name="꺾인 연결선 165"/>
          <p:cNvCxnSpPr>
            <a:stCxn id="40" idx="3"/>
            <a:endCxn id="133" idx="1"/>
          </p:cNvCxnSpPr>
          <p:nvPr/>
        </p:nvCxnSpPr>
        <p:spPr>
          <a:xfrm flipV="1">
            <a:off x="5667578" y="3520382"/>
            <a:ext cx="4601117" cy="568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335027" y="4033490"/>
            <a:ext cx="28328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[v]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FrSerialno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을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toSerialno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로 변경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-&gt;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교체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/CHG/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fr^to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-&gt; </a:t>
            </a:r>
            <a:r>
              <a:rPr lang="en-US" altLang="ko-KR" sz="1000" dirty="0" err="1" smtClean="0">
                <a:latin typeface="+mn-ea"/>
              </a:rPr>
              <a:t>workzone_equip</a:t>
            </a:r>
            <a:r>
              <a:rPr lang="ko-KR" altLang="en-US" sz="1000" dirty="0" smtClean="0">
                <a:latin typeface="+mn-ea"/>
              </a:rPr>
              <a:t>에서도 수정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86" name="직선 화살표 연결선 185"/>
          <p:cNvCxnSpPr>
            <a:stCxn id="104" idx="2"/>
            <a:endCxn id="157" idx="0"/>
          </p:cNvCxnSpPr>
          <p:nvPr/>
        </p:nvCxnSpPr>
        <p:spPr>
          <a:xfrm>
            <a:off x="6922946" y="4531051"/>
            <a:ext cx="1627779" cy="96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57" idx="1"/>
            <a:endCxn id="40" idx="3"/>
          </p:cNvCxnSpPr>
          <p:nvPr/>
        </p:nvCxnSpPr>
        <p:spPr>
          <a:xfrm flipH="1" flipV="1">
            <a:off x="5667578" y="4088751"/>
            <a:ext cx="2362612" cy="161791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6832702" y="5126273"/>
            <a:ext cx="117981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strike="sngStrike" dirty="0" err="1" smtClean="0">
                <a:solidFill>
                  <a:srgbClr val="FF0000"/>
                </a:solidFill>
                <a:latin typeface="+mn-ea"/>
              </a:rPr>
              <a:t>RacNo</a:t>
            </a:r>
            <a:endParaRPr lang="en-US" altLang="ko-KR" sz="1000" strike="sngStrike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strike="sngStrike" dirty="0" err="1" smtClean="0">
                <a:solidFill>
                  <a:srgbClr val="FF0000"/>
                </a:solidFill>
                <a:latin typeface="+mn-ea"/>
              </a:rPr>
              <a:t>startdate</a:t>
            </a:r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strike="sngStrike" dirty="0" smtClean="0">
                <a:solidFill>
                  <a:srgbClr val="FF0000"/>
                </a:solidFill>
                <a:latin typeface="+mn-ea"/>
              </a:rPr>
              <a:t>시작일자</a:t>
            </a:r>
            <a:r>
              <a:rPr lang="en-US" altLang="ko-KR" sz="1000" strike="sngStrike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strike="sngStrike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8" name="꺾인 연결선 207"/>
          <p:cNvCxnSpPr>
            <a:stCxn id="157" idx="3"/>
            <a:endCxn id="133" idx="1"/>
          </p:cNvCxnSpPr>
          <p:nvPr/>
        </p:nvCxnSpPr>
        <p:spPr>
          <a:xfrm flipV="1">
            <a:off x="9071260" y="3520382"/>
            <a:ext cx="1197435" cy="2186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133" idx="0"/>
            <a:endCxn id="146" idx="1"/>
          </p:cNvCxnSpPr>
          <p:nvPr/>
        </p:nvCxnSpPr>
        <p:spPr>
          <a:xfrm>
            <a:off x="10655262" y="3276186"/>
            <a:ext cx="629598" cy="47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34" idx="3"/>
            <a:endCxn id="133" idx="1"/>
          </p:cNvCxnSpPr>
          <p:nvPr/>
        </p:nvCxnSpPr>
        <p:spPr>
          <a:xfrm>
            <a:off x="5667578" y="2857282"/>
            <a:ext cx="4601117" cy="663100"/>
          </a:xfrm>
          <a:prstGeom prst="bentConnector4">
            <a:avLst>
              <a:gd name="adj1" fmla="val 5898"/>
              <a:gd name="adj2" fmla="val 1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262818" y="3780837"/>
            <a:ext cx="33678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WE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 등록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/WEI/…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076271" y="814542"/>
            <a:ext cx="12891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API 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정보리스트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slr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센서리스트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/sys/</a:t>
            </a:r>
            <a:b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/IFO/box</a:t>
            </a: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    /god</a:t>
            </a: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    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zon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    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cus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    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equ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6" name="직선 화살표 연결선 115"/>
          <p:cNvCxnSpPr>
            <a:endCxn id="117" idx="4"/>
          </p:cNvCxnSpPr>
          <p:nvPr/>
        </p:nvCxnSpPr>
        <p:spPr>
          <a:xfrm flipV="1">
            <a:off x="10655262" y="3031468"/>
            <a:ext cx="629598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자기 디스크 145"/>
          <p:cNvSpPr/>
          <p:nvPr/>
        </p:nvSpPr>
        <p:spPr>
          <a:xfrm>
            <a:off x="10457752" y="1871285"/>
            <a:ext cx="1654216" cy="116018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>
                <a:latin typeface="+mn-ea"/>
              </a:rPr>
              <a:t>workzone_equip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BoxCode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idxClient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246478" y="5817367"/>
            <a:ext cx="179655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시작일자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[In Touch LCD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]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wei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/u2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또는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=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ll,mm,ss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rac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96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Flow</a:t>
            </a:r>
            <a:r>
              <a:rPr lang="ko-KR" altLang="en-US" sz="1400" dirty="0" smtClean="0"/>
              <a:t> 구성도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출하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61545" y="821471"/>
            <a:ext cx="6860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 사무실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97105" y="821471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창고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63096" y="3170331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11011388" y="1331174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244" y="1167706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장비명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en-US" altLang="ko-KR" sz="1000" dirty="0" err="1" smtClean="0">
                <a:latin typeface="+mn-ea"/>
              </a:rPr>
              <a:t>appkey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4244" y="26107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SPEC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max/min, waring, danger Fr/To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4244" y="333681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상품등록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보존기한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거래처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64244" y="406284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거래처등록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idxCust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거래처명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4244" y="479346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창고등록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창고명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409069" y="1185636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내부 저장소 16"/>
          <p:cNvSpPr/>
          <p:nvPr/>
        </p:nvSpPr>
        <p:spPr>
          <a:xfrm>
            <a:off x="1612383" y="1185636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1409069" y="2622809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내부 저장소 16"/>
          <p:cNvSpPr/>
          <p:nvPr/>
        </p:nvSpPr>
        <p:spPr>
          <a:xfrm>
            <a:off x="1612383" y="2622809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/>
          <p:cNvSpPr/>
          <p:nvPr/>
        </p:nvSpPr>
        <p:spPr>
          <a:xfrm>
            <a:off x="1409069" y="3361965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내부 저장소 16"/>
          <p:cNvSpPr/>
          <p:nvPr/>
        </p:nvSpPr>
        <p:spPr>
          <a:xfrm>
            <a:off x="1612383" y="3361965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09069" y="4083074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내부 저장소 16"/>
          <p:cNvSpPr/>
          <p:nvPr/>
        </p:nvSpPr>
        <p:spPr>
          <a:xfrm>
            <a:off x="1612383" y="4083074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1409069" y="481303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내부 저장소 16"/>
          <p:cNvSpPr/>
          <p:nvPr/>
        </p:nvSpPr>
        <p:spPr>
          <a:xfrm>
            <a:off x="1612383" y="481303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자기 디스크 27"/>
          <p:cNvSpPr/>
          <p:nvPr/>
        </p:nvSpPr>
        <p:spPr>
          <a:xfrm>
            <a:off x="1612656" y="190568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내부 저장소 16"/>
          <p:cNvSpPr/>
          <p:nvPr/>
        </p:nvSpPr>
        <p:spPr>
          <a:xfrm>
            <a:off x="1815970" y="190568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0871947" y="6585453"/>
            <a:ext cx="1166834" cy="154503"/>
            <a:chOff x="10998086" y="6574998"/>
            <a:chExt cx="1166834" cy="154503"/>
          </a:xfrm>
        </p:grpSpPr>
        <p:sp>
          <p:nvSpPr>
            <p:cNvPr id="16" name="순서도: 자기 디스크 15"/>
            <p:cNvSpPr/>
            <p:nvPr/>
          </p:nvSpPr>
          <p:spPr>
            <a:xfrm>
              <a:off x="10998086" y="6574998"/>
              <a:ext cx="167728" cy="14553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내부 저장소 16"/>
            <p:cNvSpPr/>
            <p:nvPr/>
          </p:nvSpPr>
          <p:spPr>
            <a:xfrm>
              <a:off x="11649640" y="6574998"/>
              <a:ext cx="179295" cy="14553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2713 w 10000"/>
                <a:gd name="connsiteY0" fmla="*/ 0 h 10676"/>
                <a:gd name="connsiteX1" fmla="*/ 1250 w 10000"/>
                <a:gd name="connsiteY1" fmla="*/ 10676 h 10676"/>
                <a:gd name="connsiteX2" fmla="*/ 0 w 10000"/>
                <a:gd name="connsiteY2" fmla="*/ 1926 h 10676"/>
                <a:gd name="connsiteX3" fmla="*/ 10000 w 10000"/>
                <a:gd name="connsiteY3" fmla="*/ 1926 h 10676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2713 w 10000"/>
                <a:gd name="connsiteY0" fmla="*/ 0 h 12704"/>
                <a:gd name="connsiteX1" fmla="*/ 2922 w 10000"/>
                <a:gd name="connsiteY1" fmla="*/ 12704 h 12704"/>
                <a:gd name="connsiteX2" fmla="*/ 0 w 10000"/>
                <a:gd name="connsiteY2" fmla="*/ 1926 h 12704"/>
                <a:gd name="connsiteX3" fmla="*/ 10000 w 10000"/>
                <a:gd name="connsiteY3" fmla="*/ 1926 h 12704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2713 w 10000"/>
                <a:gd name="connsiteY0" fmla="*/ 0 h 10830"/>
                <a:gd name="connsiteX1" fmla="*/ 2684 w 10000"/>
                <a:gd name="connsiteY1" fmla="*/ 10830 h 10830"/>
                <a:gd name="connsiteX2" fmla="*/ 0 w 10000"/>
                <a:gd name="connsiteY2" fmla="*/ 1926 h 10830"/>
                <a:gd name="connsiteX3" fmla="*/ 10000 w 10000"/>
                <a:gd name="connsiteY3" fmla="*/ 1926 h 10830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2713 w 10000"/>
                <a:gd name="connsiteY0" fmla="*/ 0 h 10362"/>
                <a:gd name="connsiteX1" fmla="*/ 2684 w 10000"/>
                <a:gd name="connsiteY1" fmla="*/ 10362 h 10362"/>
                <a:gd name="connsiteX2" fmla="*/ 0 w 10000"/>
                <a:gd name="connsiteY2" fmla="*/ 1458 h 10362"/>
                <a:gd name="connsiteX3" fmla="*/ 10000 w 10000"/>
                <a:gd name="connsiteY3" fmla="*/ 1458 h 10362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2713 w 10060"/>
                <a:gd name="connsiteY0" fmla="*/ 0 h 10362"/>
                <a:gd name="connsiteX1" fmla="*/ 2684 w 10060"/>
                <a:gd name="connsiteY1" fmla="*/ 10362 h 10362"/>
                <a:gd name="connsiteX2" fmla="*/ 0 w 10060"/>
                <a:gd name="connsiteY2" fmla="*/ 1458 h 10362"/>
                <a:gd name="connsiteX3" fmla="*/ 10060 w 10060"/>
                <a:gd name="connsiteY3" fmla="*/ 3144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2832 w 10179"/>
                <a:gd name="connsiteY0" fmla="*/ 0 h 10362"/>
                <a:gd name="connsiteX1" fmla="*/ 2803 w 10179"/>
                <a:gd name="connsiteY1" fmla="*/ 10362 h 10362"/>
                <a:gd name="connsiteX2" fmla="*/ 0 w 10179"/>
                <a:gd name="connsiteY2" fmla="*/ 3144 h 10362"/>
                <a:gd name="connsiteX3" fmla="*/ 10179 w 10179"/>
                <a:gd name="connsiteY3" fmla="*/ 3144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2832 w 10179"/>
                <a:gd name="connsiteY0" fmla="*/ 260 h 10154"/>
                <a:gd name="connsiteX1" fmla="*/ 2803 w 10179"/>
                <a:gd name="connsiteY1" fmla="*/ 10154 h 10154"/>
                <a:gd name="connsiteX2" fmla="*/ 0 w 10179"/>
                <a:gd name="connsiteY2" fmla="*/ 2936 h 10154"/>
                <a:gd name="connsiteX3" fmla="*/ 10179 w 10179"/>
                <a:gd name="connsiteY3" fmla="*/ 2936 h 10154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2713 w 10060"/>
                <a:gd name="connsiteY0" fmla="*/ 260 h 10154"/>
                <a:gd name="connsiteX1" fmla="*/ 2684 w 10060"/>
                <a:gd name="connsiteY1" fmla="*/ 10154 h 10154"/>
                <a:gd name="connsiteX2" fmla="*/ 60 w 10060"/>
                <a:gd name="connsiteY2" fmla="*/ 2936 h 10154"/>
                <a:gd name="connsiteX3" fmla="*/ 10060 w 10060"/>
                <a:gd name="connsiteY3" fmla="*/ 2936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  <a:gd name="connsiteX0" fmla="*/ 2713 w 10060"/>
                <a:gd name="connsiteY0" fmla="*/ 260 h 10000"/>
                <a:gd name="connsiteX1" fmla="*/ 2684 w 10060"/>
                <a:gd name="connsiteY1" fmla="*/ 9873 h 10000"/>
                <a:gd name="connsiteX2" fmla="*/ 60 w 10060"/>
                <a:gd name="connsiteY2" fmla="*/ 2936 h 10000"/>
                <a:gd name="connsiteX3" fmla="*/ 10060 w 10060"/>
                <a:gd name="connsiteY3" fmla="*/ 2936 h 10000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60" h="10000" fill="none" extrusionOk="0">
                  <a:moveTo>
                    <a:pt x="2713" y="260"/>
                  </a:moveTo>
                  <a:cubicBezTo>
                    <a:pt x="2713" y="3593"/>
                    <a:pt x="2684" y="6540"/>
                    <a:pt x="2684" y="9873"/>
                  </a:cubicBezTo>
                  <a:moveTo>
                    <a:pt x="60" y="2936"/>
                  </a:moveTo>
                  <a:lnTo>
                    <a:pt x="10060" y="2936"/>
                  </a:lnTo>
                </a:path>
                <a:path w="1006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225560" y="6575613"/>
              <a:ext cx="9393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테이블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      화면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986890" y="2352599"/>
            <a:ext cx="1680688" cy="1009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workzone_equip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모니터링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순서도: 내부 저장소 16"/>
          <p:cNvSpPr/>
          <p:nvPr/>
        </p:nvSpPr>
        <p:spPr>
          <a:xfrm>
            <a:off x="4288819" y="2370530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64244" y="55240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Box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idxBox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1409069" y="554202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내부 저장소 16"/>
          <p:cNvSpPr/>
          <p:nvPr/>
        </p:nvSpPr>
        <p:spPr>
          <a:xfrm>
            <a:off x="1612383" y="554202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" idx="3"/>
            <a:endCxn id="10" idx="1"/>
          </p:cNvCxnSpPr>
          <p:nvPr/>
        </p:nvCxnSpPr>
        <p:spPr>
          <a:xfrm flipV="1">
            <a:off x="795108" y="1431075"/>
            <a:ext cx="569136" cy="18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" idx="3"/>
            <a:endCxn id="12" idx="1"/>
          </p:cNvCxnSpPr>
          <p:nvPr/>
        </p:nvCxnSpPr>
        <p:spPr>
          <a:xfrm flipV="1">
            <a:off x="795108" y="2874161"/>
            <a:ext cx="569136" cy="4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13" idx="1"/>
          </p:cNvCxnSpPr>
          <p:nvPr/>
        </p:nvCxnSpPr>
        <p:spPr>
          <a:xfrm>
            <a:off x="795108" y="3304802"/>
            <a:ext cx="569136" cy="29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" idx="3"/>
            <a:endCxn id="14" idx="1"/>
          </p:cNvCxnSpPr>
          <p:nvPr/>
        </p:nvCxnSpPr>
        <p:spPr>
          <a:xfrm>
            <a:off x="795108" y="3304802"/>
            <a:ext cx="569136" cy="10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" idx="3"/>
            <a:endCxn id="15" idx="1"/>
          </p:cNvCxnSpPr>
          <p:nvPr/>
        </p:nvCxnSpPr>
        <p:spPr>
          <a:xfrm>
            <a:off x="795108" y="3304802"/>
            <a:ext cx="569136" cy="17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3"/>
            <a:endCxn id="37" idx="1"/>
          </p:cNvCxnSpPr>
          <p:nvPr/>
        </p:nvCxnSpPr>
        <p:spPr>
          <a:xfrm>
            <a:off x="795108" y="3304802"/>
            <a:ext cx="569136" cy="24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0" idx="3"/>
            <a:endCxn id="34" idx="1"/>
          </p:cNvCxnSpPr>
          <p:nvPr/>
        </p:nvCxnSpPr>
        <p:spPr>
          <a:xfrm>
            <a:off x="3044932" y="1431075"/>
            <a:ext cx="941958" cy="14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3" idx="3"/>
            <a:endCxn id="34" idx="1"/>
          </p:cNvCxnSpPr>
          <p:nvPr/>
        </p:nvCxnSpPr>
        <p:spPr>
          <a:xfrm flipV="1">
            <a:off x="3044932" y="2857282"/>
            <a:ext cx="941958" cy="74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5" idx="3"/>
            <a:endCxn id="34" idx="1"/>
          </p:cNvCxnSpPr>
          <p:nvPr/>
        </p:nvCxnSpPr>
        <p:spPr>
          <a:xfrm flipV="1">
            <a:off x="3044932" y="2857282"/>
            <a:ext cx="941958" cy="219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7" idx="3"/>
            <a:endCxn id="34" idx="1"/>
          </p:cNvCxnSpPr>
          <p:nvPr/>
        </p:nvCxnSpPr>
        <p:spPr>
          <a:xfrm flipV="1">
            <a:off x="3044932" y="2857282"/>
            <a:ext cx="941958" cy="29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0" idx="2"/>
            <a:endCxn id="11" idx="0"/>
          </p:cNvCxnSpPr>
          <p:nvPr/>
        </p:nvCxnSpPr>
        <p:spPr>
          <a:xfrm>
            <a:off x="2204588" y="1694444"/>
            <a:ext cx="0" cy="19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558407" y="1884767"/>
            <a:ext cx="1292362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         장비</a:t>
            </a:r>
            <a:r>
              <a:rPr lang="en-US" altLang="ko-KR" sz="1000" dirty="0" smtClean="0">
                <a:latin typeface="+mn-ea"/>
              </a:rPr>
              <a:t>-SPEC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idxRef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0" name="직선 화살표 연결선 79"/>
          <p:cNvCxnSpPr>
            <a:stCxn id="12" idx="0"/>
            <a:endCxn id="11" idx="2"/>
          </p:cNvCxnSpPr>
          <p:nvPr/>
        </p:nvCxnSpPr>
        <p:spPr>
          <a:xfrm flipV="1">
            <a:off x="2204588" y="2411505"/>
            <a:ext cx="0" cy="19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카드 98"/>
          <p:cNvSpPr/>
          <p:nvPr/>
        </p:nvSpPr>
        <p:spPr>
          <a:xfrm>
            <a:off x="6636674" y="2051084"/>
            <a:ext cx="1546906" cy="41686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RAC</a:t>
            </a:r>
            <a:r>
              <a:rPr lang="ko-KR" altLang="en-US" sz="1000" dirty="0" smtClean="0">
                <a:latin typeface="+mn-ea"/>
              </a:rPr>
              <a:t>으로 이동 및 보관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3" name="순서도: 천공 테이프 112"/>
          <p:cNvSpPr/>
          <p:nvPr/>
        </p:nvSpPr>
        <p:spPr>
          <a:xfrm>
            <a:off x="7471526" y="2977318"/>
            <a:ext cx="626820" cy="31762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/>
              <a:t>Shp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출하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115" name="직선 연결선 114"/>
          <p:cNvCxnSpPr>
            <a:stCxn id="99" idx="2"/>
            <a:endCxn id="113" idx="0"/>
          </p:cNvCxnSpPr>
          <p:nvPr/>
        </p:nvCxnSpPr>
        <p:spPr>
          <a:xfrm>
            <a:off x="7410127" y="2467948"/>
            <a:ext cx="374809" cy="54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카드 117"/>
          <p:cNvSpPr/>
          <p:nvPr/>
        </p:nvSpPr>
        <p:spPr>
          <a:xfrm>
            <a:off x="7209970" y="3409058"/>
            <a:ext cx="1075765" cy="2633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latin typeface="+mn-ea"/>
              </a:rPr>
              <a:t>센서 초기화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20" name="직선 화살표 연결선 119"/>
          <p:cNvCxnSpPr>
            <a:stCxn id="113" idx="2"/>
            <a:endCxn id="118" idx="0"/>
          </p:cNvCxnSpPr>
          <p:nvPr/>
        </p:nvCxnSpPr>
        <p:spPr>
          <a:xfrm flipH="1">
            <a:off x="7747853" y="3263181"/>
            <a:ext cx="37083" cy="1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3" idx="1"/>
            <a:endCxn id="34" idx="3"/>
          </p:cNvCxnSpPr>
          <p:nvPr/>
        </p:nvCxnSpPr>
        <p:spPr>
          <a:xfrm flipH="1" flipV="1">
            <a:off x="5667578" y="2857282"/>
            <a:ext cx="1803948" cy="27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6112642" y="3031469"/>
            <a:ext cx="969817" cy="46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Workzone_equip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지우기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shp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9881483" y="3031469"/>
            <a:ext cx="774424" cy="489434"/>
            <a:chOff x="4799369" y="2455033"/>
            <a:chExt cx="2646460" cy="1639255"/>
          </a:xfrm>
        </p:grpSpPr>
        <p:sp>
          <p:nvSpPr>
            <p:cNvPr id="133" name="구름 132"/>
            <p:cNvSpPr/>
            <p:nvPr/>
          </p:nvSpPr>
          <p:spPr>
            <a:xfrm>
              <a:off x="4799369" y="2455033"/>
              <a:ext cx="2646460" cy="163925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5071723" y="3106523"/>
              <a:ext cx="2101748" cy="3362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FF00"/>
                  </a:solidFill>
                  <a:latin typeface="+mn-ea"/>
                </a:rPr>
                <a:t>API</a:t>
              </a:r>
            </a:p>
          </p:txBody>
        </p:sp>
      </p:grpSp>
      <p:cxnSp>
        <p:nvCxnSpPr>
          <p:cNvPr id="144" name="직선 화살표 연결선 143"/>
          <p:cNvCxnSpPr>
            <a:stCxn id="113" idx="3"/>
            <a:endCxn id="133" idx="2"/>
          </p:cNvCxnSpPr>
          <p:nvPr/>
        </p:nvCxnSpPr>
        <p:spPr>
          <a:xfrm>
            <a:off x="8098346" y="3136131"/>
            <a:ext cx="1785539" cy="1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8472369" y="3271057"/>
            <a:ext cx="91852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지우기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sbd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/…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shp</a:t>
            </a:r>
            <a:endParaRPr lang="en-US" altLang="ko-KR" sz="10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6" name="순서도: 자기 디스크 145"/>
          <p:cNvSpPr/>
          <p:nvPr/>
        </p:nvSpPr>
        <p:spPr>
          <a:xfrm>
            <a:off x="10457752" y="3754265"/>
            <a:ext cx="1654216" cy="85502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SensingData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 smtClean="0">
                <a:latin typeface="+mn-ea"/>
              </a:rPr>
              <a:t>Sdate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lastStatus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센싱값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241" name="직선 화살표 연결선 240"/>
          <p:cNvCxnSpPr>
            <a:stCxn id="133" idx="0"/>
            <a:endCxn id="146" idx="1"/>
          </p:cNvCxnSpPr>
          <p:nvPr/>
        </p:nvCxnSpPr>
        <p:spPr>
          <a:xfrm>
            <a:off x="10655262" y="3276186"/>
            <a:ext cx="629598" cy="47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117" idx="4"/>
          </p:cNvCxnSpPr>
          <p:nvPr/>
        </p:nvCxnSpPr>
        <p:spPr>
          <a:xfrm flipV="1">
            <a:off x="10655262" y="3031468"/>
            <a:ext cx="629598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자기 디스크 145"/>
          <p:cNvSpPr/>
          <p:nvPr/>
        </p:nvSpPr>
        <p:spPr>
          <a:xfrm>
            <a:off x="10457752" y="1871285"/>
            <a:ext cx="1654216" cy="116018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>
                <a:latin typeface="+mn-ea"/>
              </a:rPr>
              <a:t>workzone_equip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BoxCode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idxClient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1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Flow</a:t>
            </a:r>
            <a:r>
              <a:rPr lang="ko-KR" altLang="en-US" sz="1400" dirty="0" smtClean="0"/>
              <a:t> 구성도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창고에서 센서 교체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61545" y="821471"/>
            <a:ext cx="6860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 사무실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97105" y="821471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창고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2021" y="821471"/>
            <a:ext cx="2452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RAC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63096" y="3170331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11011388" y="1331174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244" y="1167706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장비명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en-US" altLang="ko-KR" sz="1000" dirty="0" err="1" smtClean="0">
                <a:latin typeface="+mn-ea"/>
              </a:rPr>
              <a:t>appkey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4244" y="26107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SPEC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max/min, waring, danger Fr/To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4244" y="333681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상품등록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보존기한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거래처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64244" y="406284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거래처등록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idxCust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거래처명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4244" y="479346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창고등록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창고명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409069" y="1185636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내부 저장소 16"/>
          <p:cNvSpPr/>
          <p:nvPr/>
        </p:nvSpPr>
        <p:spPr>
          <a:xfrm>
            <a:off x="1612383" y="1185636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1409069" y="2622809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내부 저장소 16"/>
          <p:cNvSpPr/>
          <p:nvPr/>
        </p:nvSpPr>
        <p:spPr>
          <a:xfrm>
            <a:off x="1612383" y="2622809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/>
          <p:cNvSpPr/>
          <p:nvPr/>
        </p:nvSpPr>
        <p:spPr>
          <a:xfrm>
            <a:off x="1409069" y="3361965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내부 저장소 16"/>
          <p:cNvSpPr/>
          <p:nvPr/>
        </p:nvSpPr>
        <p:spPr>
          <a:xfrm>
            <a:off x="1612383" y="3361965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09069" y="4083074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내부 저장소 16"/>
          <p:cNvSpPr/>
          <p:nvPr/>
        </p:nvSpPr>
        <p:spPr>
          <a:xfrm>
            <a:off x="1612383" y="4083074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1409069" y="481303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내부 저장소 16"/>
          <p:cNvSpPr/>
          <p:nvPr/>
        </p:nvSpPr>
        <p:spPr>
          <a:xfrm>
            <a:off x="1612383" y="481303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자기 디스크 27"/>
          <p:cNvSpPr/>
          <p:nvPr/>
        </p:nvSpPr>
        <p:spPr>
          <a:xfrm>
            <a:off x="1612656" y="190568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내부 저장소 16"/>
          <p:cNvSpPr/>
          <p:nvPr/>
        </p:nvSpPr>
        <p:spPr>
          <a:xfrm>
            <a:off x="1815970" y="190568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0871947" y="6585453"/>
            <a:ext cx="1166834" cy="154503"/>
            <a:chOff x="10998086" y="6574998"/>
            <a:chExt cx="1166834" cy="154503"/>
          </a:xfrm>
        </p:grpSpPr>
        <p:sp>
          <p:nvSpPr>
            <p:cNvPr id="16" name="순서도: 자기 디스크 15"/>
            <p:cNvSpPr/>
            <p:nvPr/>
          </p:nvSpPr>
          <p:spPr>
            <a:xfrm>
              <a:off x="10998086" y="6574998"/>
              <a:ext cx="167728" cy="14553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내부 저장소 16"/>
            <p:cNvSpPr/>
            <p:nvPr/>
          </p:nvSpPr>
          <p:spPr>
            <a:xfrm>
              <a:off x="11649640" y="6574998"/>
              <a:ext cx="179295" cy="14553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2713 w 10000"/>
                <a:gd name="connsiteY0" fmla="*/ 0 h 10676"/>
                <a:gd name="connsiteX1" fmla="*/ 1250 w 10000"/>
                <a:gd name="connsiteY1" fmla="*/ 10676 h 10676"/>
                <a:gd name="connsiteX2" fmla="*/ 0 w 10000"/>
                <a:gd name="connsiteY2" fmla="*/ 1926 h 10676"/>
                <a:gd name="connsiteX3" fmla="*/ 10000 w 10000"/>
                <a:gd name="connsiteY3" fmla="*/ 1926 h 10676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2713 w 10000"/>
                <a:gd name="connsiteY0" fmla="*/ 0 h 12704"/>
                <a:gd name="connsiteX1" fmla="*/ 2922 w 10000"/>
                <a:gd name="connsiteY1" fmla="*/ 12704 h 12704"/>
                <a:gd name="connsiteX2" fmla="*/ 0 w 10000"/>
                <a:gd name="connsiteY2" fmla="*/ 1926 h 12704"/>
                <a:gd name="connsiteX3" fmla="*/ 10000 w 10000"/>
                <a:gd name="connsiteY3" fmla="*/ 1926 h 12704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2713 w 10000"/>
                <a:gd name="connsiteY0" fmla="*/ 0 h 10830"/>
                <a:gd name="connsiteX1" fmla="*/ 2684 w 10000"/>
                <a:gd name="connsiteY1" fmla="*/ 10830 h 10830"/>
                <a:gd name="connsiteX2" fmla="*/ 0 w 10000"/>
                <a:gd name="connsiteY2" fmla="*/ 1926 h 10830"/>
                <a:gd name="connsiteX3" fmla="*/ 10000 w 10000"/>
                <a:gd name="connsiteY3" fmla="*/ 1926 h 10830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2713 w 10000"/>
                <a:gd name="connsiteY0" fmla="*/ 0 h 10362"/>
                <a:gd name="connsiteX1" fmla="*/ 2684 w 10000"/>
                <a:gd name="connsiteY1" fmla="*/ 10362 h 10362"/>
                <a:gd name="connsiteX2" fmla="*/ 0 w 10000"/>
                <a:gd name="connsiteY2" fmla="*/ 1458 h 10362"/>
                <a:gd name="connsiteX3" fmla="*/ 10000 w 10000"/>
                <a:gd name="connsiteY3" fmla="*/ 1458 h 10362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2713 w 10060"/>
                <a:gd name="connsiteY0" fmla="*/ 0 h 10362"/>
                <a:gd name="connsiteX1" fmla="*/ 2684 w 10060"/>
                <a:gd name="connsiteY1" fmla="*/ 10362 h 10362"/>
                <a:gd name="connsiteX2" fmla="*/ 0 w 10060"/>
                <a:gd name="connsiteY2" fmla="*/ 1458 h 10362"/>
                <a:gd name="connsiteX3" fmla="*/ 10060 w 10060"/>
                <a:gd name="connsiteY3" fmla="*/ 3144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2832 w 10179"/>
                <a:gd name="connsiteY0" fmla="*/ 0 h 10362"/>
                <a:gd name="connsiteX1" fmla="*/ 2803 w 10179"/>
                <a:gd name="connsiteY1" fmla="*/ 10362 h 10362"/>
                <a:gd name="connsiteX2" fmla="*/ 0 w 10179"/>
                <a:gd name="connsiteY2" fmla="*/ 3144 h 10362"/>
                <a:gd name="connsiteX3" fmla="*/ 10179 w 10179"/>
                <a:gd name="connsiteY3" fmla="*/ 3144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2832 w 10179"/>
                <a:gd name="connsiteY0" fmla="*/ 260 h 10154"/>
                <a:gd name="connsiteX1" fmla="*/ 2803 w 10179"/>
                <a:gd name="connsiteY1" fmla="*/ 10154 h 10154"/>
                <a:gd name="connsiteX2" fmla="*/ 0 w 10179"/>
                <a:gd name="connsiteY2" fmla="*/ 2936 h 10154"/>
                <a:gd name="connsiteX3" fmla="*/ 10179 w 10179"/>
                <a:gd name="connsiteY3" fmla="*/ 2936 h 10154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2713 w 10060"/>
                <a:gd name="connsiteY0" fmla="*/ 260 h 10154"/>
                <a:gd name="connsiteX1" fmla="*/ 2684 w 10060"/>
                <a:gd name="connsiteY1" fmla="*/ 10154 h 10154"/>
                <a:gd name="connsiteX2" fmla="*/ 60 w 10060"/>
                <a:gd name="connsiteY2" fmla="*/ 2936 h 10154"/>
                <a:gd name="connsiteX3" fmla="*/ 10060 w 10060"/>
                <a:gd name="connsiteY3" fmla="*/ 2936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  <a:gd name="connsiteX0" fmla="*/ 2713 w 10060"/>
                <a:gd name="connsiteY0" fmla="*/ 260 h 10000"/>
                <a:gd name="connsiteX1" fmla="*/ 2684 w 10060"/>
                <a:gd name="connsiteY1" fmla="*/ 9873 h 10000"/>
                <a:gd name="connsiteX2" fmla="*/ 60 w 10060"/>
                <a:gd name="connsiteY2" fmla="*/ 2936 h 10000"/>
                <a:gd name="connsiteX3" fmla="*/ 10060 w 10060"/>
                <a:gd name="connsiteY3" fmla="*/ 2936 h 10000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60" h="10000" fill="none" extrusionOk="0">
                  <a:moveTo>
                    <a:pt x="2713" y="260"/>
                  </a:moveTo>
                  <a:cubicBezTo>
                    <a:pt x="2713" y="3593"/>
                    <a:pt x="2684" y="6540"/>
                    <a:pt x="2684" y="9873"/>
                  </a:cubicBezTo>
                  <a:moveTo>
                    <a:pt x="60" y="2936"/>
                  </a:moveTo>
                  <a:lnTo>
                    <a:pt x="10060" y="2936"/>
                  </a:lnTo>
                </a:path>
                <a:path w="1006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225560" y="6575613"/>
              <a:ext cx="9393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테이블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      화면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986890" y="2352599"/>
            <a:ext cx="1680688" cy="1009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workzone_equip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모니터링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순서도: 내부 저장소 16"/>
          <p:cNvSpPr/>
          <p:nvPr/>
        </p:nvSpPr>
        <p:spPr>
          <a:xfrm>
            <a:off x="4288819" y="2370530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64244" y="55240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Box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idxBox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1409069" y="554202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내부 저장소 16"/>
          <p:cNvSpPr/>
          <p:nvPr/>
        </p:nvSpPr>
        <p:spPr>
          <a:xfrm>
            <a:off x="1612383" y="554202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86890" y="3641361"/>
            <a:ext cx="1680688" cy="894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센서교체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선택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000" dirty="0" err="1" smtClean="0">
                <a:latin typeface="+mn-ea"/>
              </a:rPr>
              <a:t>frEquip_sn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toEquip_no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chgDate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순서도: 내부 저장소 16"/>
          <p:cNvSpPr/>
          <p:nvPr/>
        </p:nvSpPr>
        <p:spPr>
          <a:xfrm>
            <a:off x="4288819" y="3659291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종속 처리 42"/>
          <p:cNvSpPr/>
          <p:nvPr/>
        </p:nvSpPr>
        <p:spPr>
          <a:xfrm>
            <a:off x="4287463" y="4836333"/>
            <a:ext cx="1075765" cy="2444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마스터키</a:t>
            </a:r>
            <a:endParaRPr lang="ko-KR" altLang="en-US" sz="1000"/>
          </a:p>
        </p:txBody>
      </p:sp>
      <p:sp>
        <p:nvSpPr>
          <p:cNvPr id="44" name="순서도: 카드 43"/>
          <p:cNvSpPr/>
          <p:nvPr/>
        </p:nvSpPr>
        <p:spPr>
          <a:xfrm>
            <a:off x="5064357" y="5714062"/>
            <a:ext cx="1075765" cy="2633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to</a:t>
            </a:r>
            <a:r>
              <a:rPr lang="ko-KR" altLang="en-US" sz="1000" dirty="0" smtClean="0">
                <a:latin typeface="+mn-ea"/>
              </a:rPr>
              <a:t>센서</a:t>
            </a:r>
            <a:r>
              <a:rPr lang="en-US" altLang="ko-KR" sz="1000" dirty="0" smtClean="0">
                <a:latin typeface="+mn-ea"/>
              </a:rPr>
              <a:t>On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6" name="직선 화살표 연결선 45"/>
          <p:cNvCxnSpPr>
            <a:stCxn id="3" idx="3"/>
            <a:endCxn id="10" idx="1"/>
          </p:cNvCxnSpPr>
          <p:nvPr/>
        </p:nvCxnSpPr>
        <p:spPr>
          <a:xfrm flipV="1">
            <a:off x="795108" y="1431075"/>
            <a:ext cx="569136" cy="18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" idx="3"/>
            <a:endCxn id="12" idx="1"/>
          </p:cNvCxnSpPr>
          <p:nvPr/>
        </p:nvCxnSpPr>
        <p:spPr>
          <a:xfrm flipV="1">
            <a:off x="795108" y="2874161"/>
            <a:ext cx="569136" cy="4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13" idx="1"/>
          </p:cNvCxnSpPr>
          <p:nvPr/>
        </p:nvCxnSpPr>
        <p:spPr>
          <a:xfrm>
            <a:off x="795108" y="3304802"/>
            <a:ext cx="569136" cy="29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" idx="3"/>
            <a:endCxn id="14" idx="1"/>
          </p:cNvCxnSpPr>
          <p:nvPr/>
        </p:nvCxnSpPr>
        <p:spPr>
          <a:xfrm>
            <a:off x="795108" y="3304802"/>
            <a:ext cx="569136" cy="10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" idx="3"/>
            <a:endCxn id="15" idx="1"/>
          </p:cNvCxnSpPr>
          <p:nvPr/>
        </p:nvCxnSpPr>
        <p:spPr>
          <a:xfrm>
            <a:off x="795108" y="3304802"/>
            <a:ext cx="569136" cy="17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3"/>
            <a:endCxn id="37" idx="1"/>
          </p:cNvCxnSpPr>
          <p:nvPr/>
        </p:nvCxnSpPr>
        <p:spPr>
          <a:xfrm>
            <a:off x="795108" y="3304802"/>
            <a:ext cx="569136" cy="24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0" idx="3"/>
            <a:endCxn id="34" idx="1"/>
          </p:cNvCxnSpPr>
          <p:nvPr/>
        </p:nvCxnSpPr>
        <p:spPr>
          <a:xfrm>
            <a:off x="3044932" y="1431075"/>
            <a:ext cx="941958" cy="14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3" idx="3"/>
            <a:endCxn id="34" idx="1"/>
          </p:cNvCxnSpPr>
          <p:nvPr/>
        </p:nvCxnSpPr>
        <p:spPr>
          <a:xfrm flipV="1">
            <a:off x="3044932" y="2857282"/>
            <a:ext cx="941958" cy="74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5" idx="3"/>
            <a:endCxn id="34" idx="1"/>
          </p:cNvCxnSpPr>
          <p:nvPr/>
        </p:nvCxnSpPr>
        <p:spPr>
          <a:xfrm flipV="1">
            <a:off x="3044932" y="2857282"/>
            <a:ext cx="941958" cy="219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7" idx="3"/>
            <a:endCxn id="34" idx="1"/>
          </p:cNvCxnSpPr>
          <p:nvPr/>
        </p:nvCxnSpPr>
        <p:spPr>
          <a:xfrm flipV="1">
            <a:off x="3044932" y="2857282"/>
            <a:ext cx="941958" cy="29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0" idx="2"/>
            <a:endCxn id="11" idx="0"/>
          </p:cNvCxnSpPr>
          <p:nvPr/>
        </p:nvCxnSpPr>
        <p:spPr>
          <a:xfrm>
            <a:off x="2204588" y="1694444"/>
            <a:ext cx="0" cy="19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558407" y="1884767"/>
            <a:ext cx="1292362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         장비</a:t>
            </a:r>
            <a:r>
              <a:rPr lang="en-US" altLang="ko-KR" sz="1000" dirty="0" smtClean="0">
                <a:latin typeface="+mn-ea"/>
              </a:rPr>
              <a:t>-SPEC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idxRef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0" name="직선 화살표 연결선 79"/>
          <p:cNvCxnSpPr>
            <a:stCxn id="12" idx="0"/>
            <a:endCxn id="11" idx="2"/>
          </p:cNvCxnSpPr>
          <p:nvPr/>
        </p:nvCxnSpPr>
        <p:spPr>
          <a:xfrm flipV="1">
            <a:off x="2204588" y="2411505"/>
            <a:ext cx="0" cy="19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0" idx="2"/>
            <a:endCxn id="43" idx="0"/>
          </p:cNvCxnSpPr>
          <p:nvPr/>
        </p:nvCxnSpPr>
        <p:spPr>
          <a:xfrm flipH="1">
            <a:off x="4825346" y="4536140"/>
            <a:ext cx="1888" cy="30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4" idx="1"/>
            <a:endCxn id="43" idx="2"/>
          </p:cNvCxnSpPr>
          <p:nvPr/>
        </p:nvCxnSpPr>
        <p:spPr>
          <a:xfrm flipH="1" flipV="1">
            <a:off x="4825346" y="5080806"/>
            <a:ext cx="239011" cy="76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4" idx="2"/>
            <a:endCxn id="40" idx="0"/>
          </p:cNvCxnSpPr>
          <p:nvPr/>
        </p:nvCxnSpPr>
        <p:spPr>
          <a:xfrm>
            <a:off x="4827234" y="3361964"/>
            <a:ext cx="0" cy="27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274424" y="6088952"/>
            <a:ext cx="6556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교환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flg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= 1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23564" y="4609292"/>
            <a:ext cx="110447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기초정보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fr</a:t>
            </a:r>
            <a:r>
              <a:rPr lang="ko-KR" altLang="en-US" sz="1000" dirty="0" smtClean="0">
                <a:latin typeface="+mn-ea"/>
              </a:rPr>
              <a:t>정보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 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9" name="순서도: 카드 98"/>
          <p:cNvSpPr/>
          <p:nvPr/>
        </p:nvSpPr>
        <p:spPr>
          <a:xfrm>
            <a:off x="6636674" y="2051084"/>
            <a:ext cx="1546906" cy="41686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RAC</a:t>
            </a:r>
            <a:r>
              <a:rPr lang="ko-KR" altLang="en-US" sz="1000" dirty="0" smtClean="0">
                <a:latin typeface="+mn-ea"/>
              </a:rPr>
              <a:t>으로 이동 및 보관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4" name="순서도: 천공 테이프 103"/>
          <p:cNvSpPr/>
          <p:nvPr/>
        </p:nvSpPr>
        <p:spPr>
          <a:xfrm>
            <a:off x="6609536" y="4245188"/>
            <a:ext cx="626820" cy="31762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센서교체</a:t>
            </a:r>
            <a:endParaRPr lang="en-US" altLang="ko-KR" sz="1000" dirty="0" smtClean="0"/>
          </a:p>
        </p:txBody>
      </p:sp>
      <p:cxnSp>
        <p:nvCxnSpPr>
          <p:cNvPr id="106" name="직선 연결선 105"/>
          <p:cNvCxnSpPr>
            <a:stCxn id="99" idx="2"/>
            <a:endCxn id="104" idx="0"/>
          </p:cNvCxnSpPr>
          <p:nvPr/>
        </p:nvCxnSpPr>
        <p:spPr>
          <a:xfrm flipH="1">
            <a:off x="6922946" y="2467948"/>
            <a:ext cx="487181" cy="180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4" idx="2"/>
            <a:endCxn id="44" idx="0"/>
          </p:cNvCxnSpPr>
          <p:nvPr/>
        </p:nvCxnSpPr>
        <p:spPr>
          <a:xfrm flipH="1">
            <a:off x="5602240" y="4531051"/>
            <a:ext cx="1320706" cy="118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9881483" y="3031469"/>
            <a:ext cx="774424" cy="489434"/>
            <a:chOff x="4799369" y="2455033"/>
            <a:chExt cx="2646460" cy="1639255"/>
          </a:xfrm>
        </p:grpSpPr>
        <p:sp>
          <p:nvSpPr>
            <p:cNvPr id="133" name="구름 132"/>
            <p:cNvSpPr/>
            <p:nvPr/>
          </p:nvSpPr>
          <p:spPr>
            <a:xfrm>
              <a:off x="4799369" y="2455033"/>
              <a:ext cx="2646460" cy="163925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5071723" y="3106523"/>
              <a:ext cx="2101748" cy="3362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FF00"/>
                  </a:solidFill>
                  <a:latin typeface="+mn-ea"/>
                </a:rPr>
                <a:t>API</a:t>
              </a:r>
            </a:p>
          </p:txBody>
        </p:sp>
      </p:grpSp>
      <p:sp>
        <p:nvSpPr>
          <p:cNvPr id="146" name="순서도: 자기 디스크 145"/>
          <p:cNvSpPr/>
          <p:nvPr/>
        </p:nvSpPr>
        <p:spPr>
          <a:xfrm>
            <a:off x="10457752" y="3754265"/>
            <a:ext cx="1654216" cy="85502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SensingData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 smtClean="0">
                <a:latin typeface="+mn-ea"/>
              </a:rPr>
              <a:t>Sdate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lastStatus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센싱값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309995" y="5319885"/>
            <a:ext cx="1284006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FrSerialNo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장비 초기화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가능하면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6" name="꺾인 연결선 165"/>
          <p:cNvCxnSpPr>
            <a:stCxn id="40" idx="3"/>
            <a:endCxn id="133" idx="1"/>
          </p:cNvCxnSpPr>
          <p:nvPr/>
        </p:nvCxnSpPr>
        <p:spPr>
          <a:xfrm flipV="1">
            <a:off x="5667578" y="3520382"/>
            <a:ext cx="4601117" cy="568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426668" y="4128891"/>
            <a:ext cx="283283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FrSerialno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을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toSerialno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로 변경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-&gt;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교체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000" dirty="0"/>
              <a:t>(100~119)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/CHG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fr^to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-&gt; </a:t>
            </a:r>
            <a:r>
              <a:rPr lang="en-US" altLang="ko-KR" sz="1000" dirty="0" err="1" smtClean="0">
                <a:latin typeface="+mn-ea"/>
              </a:rPr>
              <a:t>workzone_equip</a:t>
            </a:r>
            <a:r>
              <a:rPr lang="ko-KR" altLang="en-US" sz="1000" dirty="0" smtClean="0">
                <a:latin typeface="+mn-ea"/>
              </a:rPr>
              <a:t>에서도 수정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41" name="직선 화살표 연결선 240"/>
          <p:cNvCxnSpPr>
            <a:stCxn id="133" idx="0"/>
            <a:endCxn id="146" idx="1"/>
          </p:cNvCxnSpPr>
          <p:nvPr/>
        </p:nvCxnSpPr>
        <p:spPr>
          <a:xfrm>
            <a:off x="10655262" y="3276186"/>
            <a:ext cx="629598" cy="47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117" idx="4"/>
          </p:cNvCxnSpPr>
          <p:nvPr/>
        </p:nvCxnSpPr>
        <p:spPr>
          <a:xfrm flipV="1">
            <a:off x="10655262" y="3031468"/>
            <a:ext cx="629598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자기 디스크 145"/>
          <p:cNvSpPr/>
          <p:nvPr/>
        </p:nvSpPr>
        <p:spPr>
          <a:xfrm>
            <a:off x="10457752" y="1871285"/>
            <a:ext cx="1654216" cy="116018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>
                <a:latin typeface="+mn-ea"/>
              </a:rPr>
              <a:t>workzone_equip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BoxCode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idxClient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25823" y="3489210"/>
            <a:ext cx="1992329" cy="1161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1883" y="5062427"/>
            <a:ext cx="4906897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&lt;flow&gt; </a:t>
            </a:r>
            <a:r>
              <a:rPr lang="ko-KR" altLang="en-US" sz="1000" dirty="0" smtClean="0">
                <a:latin typeface="+mn-ea"/>
              </a:rPr>
              <a:t>리턴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v_RESULT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+mn-ea"/>
              </a:rPr>
              <a:t>Fr</a:t>
            </a:r>
            <a:r>
              <a:rPr lang="ko-KR" altLang="en-US" sz="1000" dirty="0" smtClean="0">
                <a:latin typeface="+mn-ea"/>
              </a:rPr>
              <a:t>와</a:t>
            </a:r>
            <a:r>
              <a:rPr lang="en-US" altLang="ko-KR" sz="1000" dirty="0" smtClean="0">
                <a:latin typeface="+mn-ea"/>
              </a:rPr>
              <a:t> To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ko-KR" altLang="en-US" sz="1000" dirty="0" err="1" smtClean="0">
                <a:latin typeface="+mn-ea"/>
              </a:rPr>
              <a:t>구매품</a:t>
            </a:r>
            <a:r>
              <a:rPr lang="en-US" altLang="ko-KR" sz="1000" dirty="0" smtClean="0">
                <a:latin typeface="+mn-ea"/>
              </a:rPr>
              <a:t>(Equipment)</a:t>
            </a:r>
            <a:r>
              <a:rPr lang="ko-KR" altLang="en-US" sz="1000" dirty="0" smtClean="0">
                <a:latin typeface="+mn-ea"/>
              </a:rPr>
              <a:t>인가</a:t>
            </a:r>
            <a:r>
              <a:rPr lang="en-US" altLang="ko-KR" sz="1000" dirty="0" smtClean="0">
                <a:latin typeface="+mn-ea"/>
              </a:rPr>
              <a:t>? </a:t>
            </a:r>
            <a:r>
              <a:rPr lang="ko-KR" altLang="en-US" sz="1000" dirty="0" smtClean="0">
                <a:latin typeface="+mn-ea"/>
              </a:rPr>
              <a:t>아니면 </a:t>
            </a:r>
            <a:r>
              <a:rPr lang="en-US" altLang="ko-KR" sz="1000" dirty="0" smtClean="0">
                <a:latin typeface="+mn-ea"/>
              </a:rPr>
              <a:t>04, 07 </a:t>
            </a:r>
            <a:r>
              <a:rPr lang="ko-KR" altLang="en-US" sz="1000" dirty="0" smtClean="0">
                <a:latin typeface="+mn-ea"/>
              </a:rPr>
              <a:t>리턴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+mn-ea"/>
              </a:rPr>
              <a:t>To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ko-KR" altLang="en-US" sz="1000" dirty="0" err="1" smtClean="0">
                <a:latin typeface="+mn-ea"/>
              </a:rPr>
              <a:t>사용중인가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? (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>
                <a:latin typeface="+mn-ea"/>
              </a:rPr>
              <a:t>) </a:t>
            </a:r>
            <a:r>
              <a:rPr lang="ko-KR" altLang="en-US" sz="1000" dirty="0" err="1" smtClean="0">
                <a:latin typeface="+mn-ea"/>
              </a:rPr>
              <a:t>사용중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17 </a:t>
            </a:r>
            <a:r>
              <a:rPr lang="ko-KR" altLang="en-US" sz="1000" dirty="0" smtClean="0">
                <a:latin typeface="+mn-ea"/>
              </a:rPr>
              <a:t>리턴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+mn-ea"/>
              </a:rPr>
              <a:t>Fr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 err="1" smtClean="0">
                <a:latin typeface="+mn-ea"/>
              </a:rPr>
              <a:t>사용중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/>
              <a:t>sensingdata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이 아닌가 </a:t>
            </a:r>
            <a:r>
              <a:rPr lang="en-US" altLang="ko-KR" sz="1000" dirty="0" smtClean="0">
                <a:latin typeface="+mn-ea"/>
              </a:rPr>
              <a:t>? </a:t>
            </a:r>
            <a:r>
              <a:rPr lang="en-US" altLang="ko-KR" sz="1000" smtClean="0">
                <a:latin typeface="+mn-ea"/>
              </a:rPr>
              <a:t>40</a:t>
            </a:r>
            <a:r>
              <a:rPr lang="en-US" altLang="ko-KR" sz="100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리턴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+mn-ea"/>
              </a:rPr>
              <a:t>(1) </a:t>
            </a:r>
            <a:r>
              <a:rPr lang="en-US" altLang="ko-KR" sz="1000" dirty="0" err="1" smtClean="0"/>
              <a:t>sensingdata</a:t>
            </a:r>
            <a:r>
              <a:rPr lang="en-US" altLang="ko-KR" sz="1000" dirty="0" smtClean="0"/>
              <a:t> : update Fr -&gt; To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(2) </a:t>
            </a:r>
            <a:r>
              <a:rPr lang="en-US" altLang="ko-KR" sz="1000" dirty="0" err="1" smtClean="0"/>
              <a:t>workzone_equip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To</a:t>
            </a:r>
            <a:r>
              <a:rPr lang="ko-KR" altLang="en-US" sz="1000" dirty="0" smtClean="0"/>
              <a:t>가 있다면 삭제하고 </a:t>
            </a:r>
            <a:r>
              <a:rPr lang="en-US" altLang="ko-KR" sz="1000" dirty="0" err="1" smtClean="0"/>
              <a:t>workzone_equip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: update </a:t>
            </a:r>
            <a:r>
              <a:rPr lang="en-US" altLang="ko-KR" sz="1000" dirty="0" err="1"/>
              <a:t>fr</a:t>
            </a:r>
            <a:r>
              <a:rPr lang="en-US" altLang="ko-KR" sz="1000" dirty="0"/>
              <a:t> -&gt; </a:t>
            </a:r>
            <a:r>
              <a:rPr lang="en-US" altLang="ko-KR" sz="1000" dirty="0" smtClean="0"/>
              <a:t>To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(3)                                 </a:t>
            </a:r>
            <a:r>
              <a:rPr lang="ko-KR" altLang="en-US" sz="1000" dirty="0" smtClean="0"/>
              <a:t>없다면 </a:t>
            </a:r>
            <a:r>
              <a:rPr lang="en-US" altLang="ko-KR" sz="1000" dirty="0" smtClean="0"/>
              <a:t>Insert Fr -&gt; To </a:t>
            </a:r>
            <a:r>
              <a:rPr lang="ko-KR" altLang="en-US" sz="1000" dirty="0" smtClean="0"/>
              <a:t>하고 </a:t>
            </a:r>
            <a:r>
              <a:rPr lang="en-US" altLang="ko-KR" sz="1000" dirty="0" smtClean="0"/>
              <a:t>Fr </a:t>
            </a:r>
            <a:r>
              <a:rPr lang="ko-KR" altLang="en-US" sz="1000" dirty="0" smtClean="0"/>
              <a:t>지운다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정상완료면 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리턴</a:t>
            </a:r>
            <a:endParaRPr lang="en-US" altLang="ko-KR" sz="1000" dirty="0"/>
          </a:p>
          <a:p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6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Flow</a:t>
            </a:r>
            <a:r>
              <a:rPr lang="ko-KR" altLang="en-US" sz="1400" dirty="0" smtClean="0"/>
              <a:t> 구성도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창고에서 상품</a:t>
            </a:r>
            <a:r>
              <a:rPr lang="en-US" altLang="ko-KR" sz="1400" dirty="0" smtClean="0"/>
              <a:t>-BOX-</a:t>
            </a:r>
            <a:r>
              <a:rPr lang="ko-KR" altLang="en-US" sz="1400" dirty="0" smtClean="0"/>
              <a:t>센서</a:t>
            </a:r>
            <a:r>
              <a:rPr lang="en-US" altLang="ko-KR" sz="1400" dirty="0"/>
              <a:t>(</a:t>
            </a:r>
            <a:r>
              <a:rPr lang="en-US" altLang="ko-KR" sz="1400" dirty="0" err="1" smtClean="0"/>
              <a:t>Workzone</a:t>
            </a:r>
            <a:r>
              <a:rPr lang="en-US" altLang="ko-KR" sz="1400" dirty="0" smtClean="0"/>
              <a:t> Equip)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Rac</a:t>
            </a:r>
            <a:r>
              <a:rPr lang="ko-KR" altLang="en-US" sz="1400" dirty="0" err="1" smtClean="0"/>
              <a:t>이동후</a:t>
            </a:r>
            <a:r>
              <a:rPr lang="ko-KR" altLang="en-US" sz="1400" dirty="0" smtClean="0"/>
              <a:t> 시작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61545" y="821471"/>
            <a:ext cx="6860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 사무실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2021" y="821471"/>
            <a:ext cx="2452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RAC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63096" y="3170331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11253095" y="1450073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244" y="1167706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장비명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en-US" altLang="ko-KR" sz="1000" dirty="0" err="1" smtClean="0">
                <a:latin typeface="+mn-ea"/>
              </a:rPr>
              <a:t>appkey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4244" y="26107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SPEC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max/min, waring, danger Fr/To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4244" y="333681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상품등록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보존기한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거래처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64244" y="406284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거래처등록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idxCust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거래처명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4244" y="479346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창고등록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창고명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409069" y="1185636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내부 저장소 16"/>
          <p:cNvSpPr/>
          <p:nvPr/>
        </p:nvSpPr>
        <p:spPr>
          <a:xfrm>
            <a:off x="1612383" y="1185636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1409069" y="2622809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내부 저장소 16"/>
          <p:cNvSpPr/>
          <p:nvPr/>
        </p:nvSpPr>
        <p:spPr>
          <a:xfrm>
            <a:off x="1612383" y="2622809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/>
          <p:cNvSpPr/>
          <p:nvPr/>
        </p:nvSpPr>
        <p:spPr>
          <a:xfrm>
            <a:off x="1409069" y="3361965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내부 저장소 16"/>
          <p:cNvSpPr/>
          <p:nvPr/>
        </p:nvSpPr>
        <p:spPr>
          <a:xfrm>
            <a:off x="1612383" y="3361965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09069" y="4083074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내부 저장소 16"/>
          <p:cNvSpPr/>
          <p:nvPr/>
        </p:nvSpPr>
        <p:spPr>
          <a:xfrm>
            <a:off x="1612383" y="4083074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1409069" y="481303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내부 저장소 16"/>
          <p:cNvSpPr/>
          <p:nvPr/>
        </p:nvSpPr>
        <p:spPr>
          <a:xfrm>
            <a:off x="1612383" y="481303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자기 디스크 27"/>
          <p:cNvSpPr/>
          <p:nvPr/>
        </p:nvSpPr>
        <p:spPr>
          <a:xfrm>
            <a:off x="1612656" y="190568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내부 저장소 16"/>
          <p:cNvSpPr/>
          <p:nvPr/>
        </p:nvSpPr>
        <p:spPr>
          <a:xfrm>
            <a:off x="1815970" y="190568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0871947" y="6585453"/>
            <a:ext cx="1166834" cy="154503"/>
            <a:chOff x="10998086" y="6574998"/>
            <a:chExt cx="1166834" cy="154503"/>
          </a:xfrm>
        </p:grpSpPr>
        <p:sp>
          <p:nvSpPr>
            <p:cNvPr id="16" name="순서도: 자기 디스크 15"/>
            <p:cNvSpPr/>
            <p:nvPr/>
          </p:nvSpPr>
          <p:spPr>
            <a:xfrm>
              <a:off x="10998086" y="6574998"/>
              <a:ext cx="167728" cy="14553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내부 저장소 16"/>
            <p:cNvSpPr/>
            <p:nvPr/>
          </p:nvSpPr>
          <p:spPr>
            <a:xfrm>
              <a:off x="11649640" y="6574998"/>
              <a:ext cx="179295" cy="14553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2713 w 10000"/>
                <a:gd name="connsiteY0" fmla="*/ 0 h 10676"/>
                <a:gd name="connsiteX1" fmla="*/ 1250 w 10000"/>
                <a:gd name="connsiteY1" fmla="*/ 10676 h 10676"/>
                <a:gd name="connsiteX2" fmla="*/ 0 w 10000"/>
                <a:gd name="connsiteY2" fmla="*/ 1926 h 10676"/>
                <a:gd name="connsiteX3" fmla="*/ 10000 w 10000"/>
                <a:gd name="connsiteY3" fmla="*/ 1926 h 10676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2713 w 10000"/>
                <a:gd name="connsiteY0" fmla="*/ 0 h 12704"/>
                <a:gd name="connsiteX1" fmla="*/ 2922 w 10000"/>
                <a:gd name="connsiteY1" fmla="*/ 12704 h 12704"/>
                <a:gd name="connsiteX2" fmla="*/ 0 w 10000"/>
                <a:gd name="connsiteY2" fmla="*/ 1926 h 12704"/>
                <a:gd name="connsiteX3" fmla="*/ 10000 w 10000"/>
                <a:gd name="connsiteY3" fmla="*/ 1926 h 12704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2713 w 10000"/>
                <a:gd name="connsiteY0" fmla="*/ 0 h 10830"/>
                <a:gd name="connsiteX1" fmla="*/ 2684 w 10000"/>
                <a:gd name="connsiteY1" fmla="*/ 10830 h 10830"/>
                <a:gd name="connsiteX2" fmla="*/ 0 w 10000"/>
                <a:gd name="connsiteY2" fmla="*/ 1926 h 10830"/>
                <a:gd name="connsiteX3" fmla="*/ 10000 w 10000"/>
                <a:gd name="connsiteY3" fmla="*/ 1926 h 10830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2713 w 10000"/>
                <a:gd name="connsiteY0" fmla="*/ 0 h 10362"/>
                <a:gd name="connsiteX1" fmla="*/ 2684 w 10000"/>
                <a:gd name="connsiteY1" fmla="*/ 10362 h 10362"/>
                <a:gd name="connsiteX2" fmla="*/ 0 w 10000"/>
                <a:gd name="connsiteY2" fmla="*/ 1458 h 10362"/>
                <a:gd name="connsiteX3" fmla="*/ 10000 w 10000"/>
                <a:gd name="connsiteY3" fmla="*/ 1458 h 10362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2713 w 10060"/>
                <a:gd name="connsiteY0" fmla="*/ 0 h 10362"/>
                <a:gd name="connsiteX1" fmla="*/ 2684 w 10060"/>
                <a:gd name="connsiteY1" fmla="*/ 10362 h 10362"/>
                <a:gd name="connsiteX2" fmla="*/ 0 w 10060"/>
                <a:gd name="connsiteY2" fmla="*/ 1458 h 10362"/>
                <a:gd name="connsiteX3" fmla="*/ 10060 w 10060"/>
                <a:gd name="connsiteY3" fmla="*/ 3144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2832 w 10179"/>
                <a:gd name="connsiteY0" fmla="*/ 0 h 10362"/>
                <a:gd name="connsiteX1" fmla="*/ 2803 w 10179"/>
                <a:gd name="connsiteY1" fmla="*/ 10362 h 10362"/>
                <a:gd name="connsiteX2" fmla="*/ 0 w 10179"/>
                <a:gd name="connsiteY2" fmla="*/ 3144 h 10362"/>
                <a:gd name="connsiteX3" fmla="*/ 10179 w 10179"/>
                <a:gd name="connsiteY3" fmla="*/ 3144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2832 w 10179"/>
                <a:gd name="connsiteY0" fmla="*/ 260 h 10154"/>
                <a:gd name="connsiteX1" fmla="*/ 2803 w 10179"/>
                <a:gd name="connsiteY1" fmla="*/ 10154 h 10154"/>
                <a:gd name="connsiteX2" fmla="*/ 0 w 10179"/>
                <a:gd name="connsiteY2" fmla="*/ 2936 h 10154"/>
                <a:gd name="connsiteX3" fmla="*/ 10179 w 10179"/>
                <a:gd name="connsiteY3" fmla="*/ 2936 h 10154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2713 w 10060"/>
                <a:gd name="connsiteY0" fmla="*/ 260 h 10154"/>
                <a:gd name="connsiteX1" fmla="*/ 2684 w 10060"/>
                <a:gd name="connsiteY1" fmla="*/ 10154 h 10154"/>
                <a:gd name="connsiteX2" fmla="*/ 60 w 10060"/>
                <a:gd name="connsiteY2" fmla="*/ 2936 h 10154"/>
                <a:gd name="connsiteX3" fmla="*/ 10060 w 10060"/>
                <a:gd name="connsiteY3" fmla="*/ 2936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  <a:gd name="connsiteX0" fmla="*/ 2713 w 10060"/>
                <a:gd name="connsiteY0" fmla="*/ 260 h 10000"/>
                <a:gd name="connsiteX1" fmla="*/ 2684 w 10060"/>
                <a:gd name="connsiteY1" fmla="*/ 9873 h 10000"/>
                <a:gd name="connsiteX2" fmla="*/ 60 w 10060"/>
                <a:gd name="connsiteY2" fmla="*/ 2936 h 10000"/>
                <a:gd name="connsiteX3" fmla="*/ 10060 w 10060"/>
                <a:gd name="connsiteY3" fmla="*/ 2936 h 10000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60" h="10000" fill="none" extrusionOk="0">
                  <a:moveTo>
                    <a:pt x="2713" y="260"/>
                  </a:moveTo>
                  <a:cubicBezTo>
                    <a:pt x="2713" y="3593"/>
                    <a:pt x="2684" y="6540"/>
                    <a:pt x="2684" y="9873"/>
                  </a:cubicBezTo>
                  <a:moveTo>
                    <a:pt x="60" y="2936"/>
                  </a:moveTo>
                  <a:lnTo>
                    <a:pt x="10060" y="2936"/>
                  </a:lnTo>
                </a:path>
                <a:path w="1006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225560" y="6575613"/>
              <a:ext cx="9393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테이블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      화면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986890" y="2352599"/>
            <a:ext cx="1680688" cy="1009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       </a:t>
            </a:r>
            <a:r>
              <a:rPr lang="en-US" altLang="ko-KR" sz="1000" dirty="0" err="1" smtClean="0">
                <a:latin typeface="+mn-ea"/>
              </a:rPr>
              <a:t>workzone_equip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모니터링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순서도: 내부 저장소 16"/>
          <p:cNvSpPr/>
          <p:nvPr/>
        </p:nvSpPr>
        <p:spPr>
          <a:xfrm>
            <a:off x="4288819" y="2370530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64244" y="55240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Box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idxBox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1409069" y="554202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내부 저장소 16"/>
          <p:cNvSpPr/>
          <p:nvPr/>
        </p:nvSpPr>
        <p:spPr>
          <a:xfrm>
            <a:off x="1612383" y="554202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" idx="3"/>
            <a:endCxn id="10" idx="1"/>
          </p:cNvCxnSpPr>
          <p:nvPr/>
        </p:nvCxnSpPr>
        <p:spPr>
          <a:xfrm flipV="1">
            <a:off x="795108" y="1431075"/>
            <a:ext cx="569136" cy="18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" idx="3"/>
            <a:endCxn id="12" idx="1"/>
          </p:cNvCxnSpPr>
          <p:nvPr/>
        </p:nvCxnSpPr>
        <p:spPr>
          <a:xfrm flipV="1">
            <a:off x="795108" y="2874161"/>
            <a:ext cx="569136" cy="4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13" idx="1"/>
          </p:cNvCxnSpPr>
          <p:nvPr/>
        </p:nvCxnSpPr>
        <p:spPr>
          <a:xfrm>
            <a:off x="795108" y="3304802"/>
            <a:ext cx="569136" cy="29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" idx="3"/>
            <a:endCxn id="14" idx="1"/>
          </p:cNvCxnSpPr>
          <p:nvPr/>
        </p:nvCxnSpPr>
        <p:spPr>
          <a:xfrm>
            <a:off x="795108" y="3304802"/>
            <a:ext cx="569136" cy="10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" idx="3"/>
            <a:endCxn id="15" idx="1"/>
          </p:cNvCxnSpPr>
          <p:nvPr/>
        </p:nvCxnSpPr>
        <p:spPr>
          <a:xfrm>
            <a:off x="795108" y="3304802"/>
            <a:ext cx="569136" cy="17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3"/>
            <a:endCxn id="37" idx="1"/>
          </p:cNvCxnSpPr>
          <p:nvPr/>
        </p:nvCxnSpPr>
        <p:spPr>
          <a:xfrm>
            <a:off x="795108" y="3304802"/>
            <a:ext cx="569136" cy="24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0" idx="3"/>
            <a:endCxn id="34" idx="1"/>
          </p:cNvCxnSpPr>
          <p:nvPr/>
        </p:nvCxnSpPr>
        <p:spPr>
          <a:xfrm>
            <a:off x="3044932" y="1431075"/>
            <a:ext cx="941958" cy="14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3" idx="3"/>
            <a:endCxn id="34" idx="1"/>
          </p:cNvCxnSpPr>
          <p:nvPr/>
        </p:nvCxnSpPr>
        <p:spPr>
          <a:xfrm flipV="1">
            <a:off x="3044932" y="2857282"/>
            <a:ext cx="941958" cy="74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5" idx="3"/>
            <a:endCxn id="34" idx="1"/>
          </p:cNvCxnSpPr>
          <p:nvPr/>
        </p:nvCxnSpPr>
        <p:spPr>
          <a:xfrm flipV="1">
            <a:off x="3044932" y="2857282"/>
            <a:ext cx="941958" cy="219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7" idx="3"/>
            <a:endCxn id="34" idx="1"/>
          </p:cNvCxnSpPr>
          <p:nvPr/>
        </p:nvCxnSpPr>
        <p:spPr>
          <a:xfrm flipV="1">
            <a:off x="3044932" y="2857282"/>
            <a:ext cx="941958" cy="29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0" idx="2"/>
            <a:endCxn id="11" idx="0"/>
          </p:cNvCxnSpPr>
          <p:nvPr/>
        </p:nvCxnSpPr>
        <p:spPr>
          <a:xfrm>
            <a:off x="2204588" y="1694444"/>
            <a:ext cx="0" cy="19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558407" y="1884767"/>
            <a:ext cx="1292362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         장비</a:t>
            </a:r>
            <a:r>
              <a:rPr lang="en-US" altLang="ko-KR" sz="1000" dirty="0" smtClean="0">
                <a:latin typeface="+mn-ea"/>
              </a:rPr>
              <a:t>-SPEC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idxRef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0" name="직선 화살표 연결선 79"/>
          <p:cNvCxnSpPr>
            <a:stCxn id="12" idx="0"/>
            <a:endCxn id="11" idx="2"/>
          </p:cNvCxnSpPr>
          <p:nvPr/>
        </p:nvCxnSpPr>
        <p:spPr>
          <a:xfrm flipV="1">
            <a:off x="2204588" y="2411505"/>
            <a:ext cx="0" cy="19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천공 테이프 96"/>
          <p:cNvSpPr/>
          <p:nvPr/>
        </p:nvSpPr>
        <p:spPr>
          <a:xfrm>
            <a:off x="6984116" y="1138903"/>
            <a:ext cx="1041070" cy="35355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RAC</a:t>
            </a:r>
            <a:r>
              <a:rPr lang="ko-KR" altLang="en-US" sz="1000" dirty="0" smtClean="0"/>
              <a:t>등록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</p:txBody>
      </p:sp>
      <p:sp>
        <p:nvSpPr>
          <p:cNvPr id="102" name="직사각형 101"/>
          <p:cNvSpPr/>
          <p:nvPr/>
        </p:nvSpPr>
        <p:spPr>
          <a:xfrm>
            <a:off x="8175760" y="725826"/>
            <a:ext cx="3048912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시작일자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[In Touch LCD]</a:t>
            </a:r>
          </a:p>
          <a:p>
            <a:r>
              <a:rPr lang="en-US" altLang="ko-KR" sz="1000" dirty="0"/>
              <a:t>(890 ~ 909)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wei</a:t>
            </a:r>
            <a:r>
              <a:rPr lang="en-US" altLang="ko-KR" sz="1000" dirty="0" smtClean="0">
                <a:latin typeface="+mn-ea"/>
              </a:rPr>
              <a:t>/u2^idxWE^RacNo^startdate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                     2020-03-31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또는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ll,mm,ss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sbd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/…</a:t>
            </a:r>
            <a:r>
              <a:rPr lang="en-US" altLang="ko-KR" sz="1000" dirty="0" smtClean="0"/>
              <a:t>rac_llAA^mmAA-3^ssAA-3-1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9881483" y="3031469"/>
            <a:ext cx="774424" cy="489434"/>
            <a:chOff x="4799369" y="2455033"/>
            <a:chExt cx="2646460" cy="1639255"/>
          </a:xfrm>
        </p:grpSpPr>
        <p:sp>
          <p:nvSpPr>
            <p:cNvPr id="133" name="구름 132"/>
            <p:cNvSpPr/>
            <p:nvPr/>
          </p:nvSpPr>
          <p:spPr>
            <a:xfrm>
              <a:off x="4799369" y="2455033"/>
              <a:ext cx="2646460" cy="163925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5071723" y="3106523"/>
              <a:ext cx="2101748" cy="3362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FF00"/>
                  </a:solidFill>
                  <a:latin typeface="+mn-ea"/>
                </a:rPr>
                <a:t>API</a:t>
              </a:r>
            </a:p>
          </p:txBody>
        </p:sp>
      </p:grpSp>
      <p:cxnSp>
        <p:nvCxnSpPr>
          <p:cNvPr id="159" name="꺾인 연결선 158"/>
          <p:cNvCxnSpPr>
            <a:stCxn id="97" idx="3"/>
            <a:endCxn id="133" idx="3"/>
          </p:cNvCxnSpPr>
          <p:nvPr/>
        </p:nvCxnSpPr>
        <p:spPr>
          <a:xfrm>
            <a:off x="8025186" y="1315680"/>
            <a:ext cx="2243509" cy="174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133" idx="0"/>
            <a:endCxn id="109" idx="4"/>
          </p:cNvCxnSpPr>
          <p:nvPr/>
        </p:nvCxnSpPr>
        <p:spPr>
          <a:xfrm flipV="1">
            <a:off x="10655262" y="3031468"/>
            <a:ext cx="629598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endCxn id="133" idx="1"/>
          </p:cNvCxnSpPr>
          <p:nvPr/>
        </p:nvCxnSpPr>
        <p:spPr>
          <a:xfrm>
            <a:off x="5667578" y="2911373"/>
            <a:ext cx="4601117" cy="609009"/>
          </a:xfrm>
          <a:prstGeom prst="bentConnector4">
            <a:avLst>
              <a:gd name="adj1" fmla="val 6045"/>
              <a:gd name="adj2" fmla="val 13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889902" y="3658564"/>
            <a:ext cx="546433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WE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등록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/WEI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savetotmin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warningmin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dangermin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[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단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No Touch LCD]</a:t>
            </a:r>
          </a:p>
          <a:p>
            <a:r>
              <a:rPr lang="en-US" altLang="ko-KR" sz="1000" dirty="0"/>
              <a:t>(890 ~ 909)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wei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in^</a:t>
            </a:r>
            <a:r>
              <a:rPr lang="en-US" altLang="ko-KR" sz="1000" dirty="0" err="1" smtClean="0"/>
              <a:t>idxClient^work_zone_num^equip_sn^boxcode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/>
              <a:t>(890 ~ 909)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wei</a:t>
            </a:r>
            <a:r>
              <a:rPr lang="en-US" altLang="ko-KR" sz="1000" dirty="0" smtClean="0">
                <a:latin typeface="+mn-ea"/>
              </a:rPr>
              <a:t>/u1^idxWE</a:t>
            </a:r>
            <a:r>
              <a:rPr lang="en-US" altLang="ko-KR" sz="1000" dirty="0" smtClean="0"/>
              <a:t>^idxGoods^savetotmin^warningtotmin^dangertotmin^memo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/>
              <a:t>(890 ~ 909)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wei</a:t>
            </a:r>
            <a:r>
              <a:rPr lang="en-US" altLang="ko-KR" sz="1000" dirty="0" smtClean="0">
                <a:latin typeface="+mn-ea"/>
              </a:rPr>
              <a:t>/u2^idxWE^RacNo^startdate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                                                   </a:t>
            </a:r>
            <a:r>
              <a:rPr lang="en-US" altLang="ko-KR" sz="1000" dirty="0" smtClean="0">
                <a:latin typeface="+mn-ea"/>
              </a:rPr>
              <a:t>2020-03-31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9" name="순서도: 자기 디스크 145"/>
          <p:cNvSpPr/>
          <p:nvPr/>
        </p:nvSpPr>
        <p:spPr>
          <a:xfrm>
            <a:off x="10457752" y="1871285"/>
            <a:ext cx="1654216" cy="116018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>
                <a:latin typeface="+mn-ea"/>
              </a:rPr>
              <a:t>workzone_equip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>
                <a:latin typeface="+mn-ea"/>
              </a:rPr>
              <a:t>work_zone_num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equip_sn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BoxCode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idxClient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idxGoods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savetotmin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warningmin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dangermin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startdate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7" name="순서도: 천공 테이프 66"/>
          <p:cNvSpPr/>
          <p:nvPr/>
        </p:nvSpPr>
        <p:spPr>
          <a:xfrm>
            <a:off x="7115792" y="5062542"/>
            <a:ext cx="626820" cy="31762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센서교체</a:t>
            </a:r>
            <a:endParaRPr lang="en-US" altLang="ko-KR" sz="1000" dirty="0" smtClean="0"/>
          </a:p>
        </p:txBody>
      </p:sp>
      <p:sp>
        <p:nvSpPr>
          <p:cNvPr id="69" name="순서도: 천공 테이프 68"/>
          <p:cNvSpPr/>
          <p:nvPr/>
        </p:nvSpPr>
        <p:spPr>
          <a:xfrm>
            <a:off x="7627281" y="5481704"/>
            <a:ext cx="1041070" cy="51964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/>
              <a:t>RAC </a:t>
            </a:r>
            <a:r>
              <a:rPr lang="ko-KR" altLang="en-US" sz="1000" dirty="0" smtClean="0"/>
              <a:t>등록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</p:txBody>
      </p:sp>
      <p:cxnSp>
        <p:nvCxnSpPr>
          <p:cNvPr id="74" name="꺾인 연결선 73"/>
          <p:cNvCxnSpPr/>
          <p:nvPr/>
        </p:nvCxnSpPr>
        <p:spPr>
          <a:xfrm flipV="1">
            <a:off x="9091566" y="3507503"/>
            <a:ext cx="1197435" cy="2186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7" idx="2"/>
            <a:endCxn id="69" idx="0"/>
          </p:cNvCxnSpPr>
          <p:nvPr/>
        </p:nvCxnSpPr>
        <p:spPr>
          <a:xfrm>
            <a:off x="7429202" y="5348405"/>
            <a:ext cx="718614" cy="18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866430" y="5186490"/>
            <a:ext cx="317235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시작일자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[In Touch LCD]</a:t>
            </a:r>
          </a:p>
          <a:p>
            <a:r>
              <a:rPr lang="en-US" altLang="ko-KR" sz="1000" dirty="0"/>
              <a:t>(890 ~ 909)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wei</a:t>
            </a:r>
            <a:r>
              <a:rPr lang="en-US" altLang="ko-KR" sz="1000" dirty="0" smtClean="0">
                <a:latin typeface="+mn-ea"/>
              </a:rPr>
              <a:t>/u2^idxWE^RacNo^startdate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                     2020-03-31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또는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racno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ll,mm,ss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sbd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/…</a:t>
            </a:r>
            <a:r>
              <a:rPr lang="en-US" altLang="ko-KR" sz="1000" dirty="0" smtClean="0"/>
              <a:t>rac_llAA^mmAA-3^ssAA-3-1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97105" y="821471"/>
            <a:ext cx="25648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창고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825823" y="2278977"/>
            <a:ext cx="1992329" cy="1161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8072372" y="1841210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START</a:t>
            </a:r>
            <a:endParaRPr lang="ko-KR" altLang="en-US" sz="1000" dirty="0"/>
          </a:p>
        </p:txBody>
      </p:sp>
      <p:cxnSp>
        <p:nvCxnSpPr>
          <p:cNvPr id="87" name="직선 연결선 86"/>
          <p:cNvCxnSpPr>
            <a:stCxn id="97" idx="2"/>
            <a:endCxn id="86" idx="0"/>
          </p:cNvCxnSpPr>
          <p:nvPr/>
        </p:nvCxnSpPr>
        <p:spPr>
          <a:xfrm>
            <a:off x="7504651" y="1457102"/>
            <a:ext cx="883727" cy="38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3"/>
          </p:cNvCxnSpPr>
          <p:nvPr/>
        </p:nvCxnSpPr>
        <p:spPr>
          <a:xfrm>
            <a:off x="8704384" y="1975681"/>
            <a:ext cx="1256983" cy="119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74612" y="2221070"/>
            <a:ext cx="200687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sdate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SerialNo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ea"/>
              </a:rPr>
              <a:t>sbd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/…</a:t>
            </a:r>
            <a:r>
              <a:rPr lang="en-US" altLang="ko-KR" sz="1000" dirty="0"/>
              <a:t>str_dt20200219104338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순서도: 자기 디스크 145"/>
          <p:cNvSpPr/>
          <p:nvPr/>
        </p:nvSpPr>
        <p:spPr>
          <a:xfrm>
            <a:off x="10457752" y="3754265"/>
            <a:ext cx="1654216" cy="85502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13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26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269"/>
                  <a:pt x="5000" y="3269"/>
                </a:cubicBezTo>
                <a:cubicBezTo>
                  <a:pt x="2239" y="326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/>
            </a:r>
            <a:br>
              <a:rPr lang="en-US" altLang="ko-KR" sz="5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SensingData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500" dirty="0">
                <a:latin typeface="+mn-ea"/>
              </a:rPr>
              <a:t> </a:t>
            </a:r>
            <a:r>
              <a:rPr lang="en-US" altLang="ko-KR" sz="5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000" dirty="0" err="1" smtClean="0">
                <a:latin typeface="+mn-ea"/>
              </a:rPr>
              <a:t>Sdate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lastStatus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센싱값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71" name="직선 화살표 연결선 70"/>
          <p:cNvCxnSpPr>
            <a:endCxn id="68" idx="1"/>
          </p:cNvCxnSpPr>
          <p:nvPr/>
        </p:nvCxnSpPr>
        <p:spPr>
          <a:xfrm>
            <a:off x="10655262" y="3276186"/>
            <a:ext cx="629598" cy="47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Flow</a:t>
            </a:r>
            <a:r>
              <a:rPr lang="ko-KR" altLang="en-US" sz="1400" dirty="0" smtClean="0"/>
              <a:t> 구성도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기초정보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61545" y="821471"/>
            <a:ext cx="6860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 사무실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63096" y="3170331"/>
            <a:ext cx="632012" cy="26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244" y="1167706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SerialNo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장비명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en-US" altLang="ko-KR" sz="1000" dirty="0" err="1" smtClean="0">
                <a:latin typeface="+mn-ea"/>
              </a:rPr>
              <a:t>appkey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4244" y="26107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SPEC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max/min, waring, danger Fr/To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4244" y="333681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상품등록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idxGoods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보존기한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거래처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64244" y="406284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거래처등록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idxCust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거래처명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4244" y="4793467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창고등록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work_zone_num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창고명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담당자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주소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409069" y="1185636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내부 저장소 16"/>
          <p:cNvSpPr/>
          <p:nvPr/>
        </p:nvSpPr>
        <p:spPr>
          <a:xfrm>
            <a:off x="1612383" y="1185636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1409069" y="2622809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내부 저장소 16"/>
          <p:cNvSpPr/>
          <p:nvPr/>
        </p:nvSpPr>
        <p:spPr>
          <a:xfrm>
            <a:off x="1612383" y="2622809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/>
          <p:cNvSpPr/>
          <p:nvPr/>
        </p:nvSpPr>
        <p:spPr>
          <a:xfrm>
            <a:off x="1409069" y="3361965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내부 저장소 16"/>
          <p:cNvSpPr/>
          <p:nvPr/>
        </p:nvSpPr>
        <p:spPr>
          <a:xfrm>
            <a:off x="1612383" y="3361965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09069" y="4083074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내부 저장소 16"/>
          <p:cNvSpPr/>
          <p:nvPr/>
        </p:nvSpPr>
        <p:spPr>
          <a:xfrm>
            <a:off x="1612383" y="4083074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1409069" y="481303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내부 저장소 16"/>
          <p:cNvSpPr/>
          <p:nvPr/>
        </p:nvSpPr>
        <p:spPr>
          <a:xfrm>
            <a:off x="1612383" y="481303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자기 디스크 27"/>
          <p:cNvSpPr/>
          <p:nvPr/>
        </p:nvSpPr>
        <p:spPr>
          <a:xfrm>
            <a:off x="1612656" y="1905687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내부 저장소 16"/>
          <p:cNvSpPr/>
          <p:nvPr/>
        </p:nvSpPr>
        <p:spPr>
          <a:xfrm>
            <a:off x="1815970" y="1905687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0871947" y="6585453"/>
            <a:ext cx="1166834" cy="154503"/>
            <a:chOff x="10998086" y="6574998"/>
            <a:chExt cx="1166834" cy="154503"/>
          </a:xfrm>
        </p:grpSpPr>
        <p:sp>
          <p:nvSpPr>
            <p:cNvPr id="16" name="순서도: 자기 디스크 15"/>
            <p:cNvSpPr/>
            <p:nvPr/>
          </p:nvSpPr>
          <p:spPr>
            <a:xfrm>
              <a:off x="10998086" y="6574998"/>
              <a:ext cx="167728" cy="14553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내부 저장소 16"/>
            <p:cNvSpPr/>
            <p:nvPr/>
          </p:nvSpPr>
          <p:spPr>
            <a:xfrm>
              <a:off x="11649640" y="6574998"/>
              <a:ext cx="179295" cy="14553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0 w 10000"/>
                <a:gd name="connsiteY2" fmla="*/ 1250 h 10000"/>
                <a:gd name="connsiteX3" fmla="*/ 10000 w 10000"/>
                <a:gd name="connsiteY3" fmla="*/ 125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2713 w 10000"/>
                <a:gd name="connsiteY0" fmla="*/ 0 h 10676"/>
                <a:gd name="connsiteX1" fmla="*/ 1250 w 10000"/>
                <a:gd name="connsiteY1" fmla="*/ 10676 h 10676"/>
                <a:gd name="connsiteX2" fmla="*/ 0 w 10000"/>
                <a:gd name="connsiteY2" fmla="*/ 1926 h 10676"/>
                <a:gd name="connsiteX3" fmla="*/ 10000 w 10000"/>
                <a:gd name="connsiteY3" fmla="*/ 1926 h 10676"/>
                <a:gd name="connsiteX0" fmla="*/ 0 w 10000"/>
                <a:gd name="connsiteY0" fmla="*/ 676 h 10676"/>
                <a:gd name="connsiteX1" fmla="*/ 10000 w 10000"/>
                <a:gd name="connsiteY1" fmla="*/ 676 h 10676"/>
                <a:gd name="connsiteX2" fmla="*/ 10000 w 10000"/>
                <a:gd name="connsiteY2" fmla="*/ 10676 h 10676"/>
                <a:gd name="connsiteX3" fmla="*/ 0 w 10000"/>
                <a:gd name="connsiteY3" fmla="*/ 10676 h 10676"/>
                <a:gd name="connsiteX4" fmla="*/ 0 w 10000"/>
                <a:gd name="connsiteY4" fmla="*/ 676 h 10676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2713 w 10000"/>
                <a:gd name="connsiteY0" fmla="*/ 0 h 12704"/>
                <a:gd name="connsiteX1" fmla="*/ 2922 w 10000"/>
                <a:gd name="connsiteY1" fmla="*/ 12704 h 12704"/>
                <a:gd name="connsiteX2" fmla="*/ 0 w 10000"/>
                <a:gd name="connsiteY2" fmla="*/ 1926 h 12704"/>
                <a:gd name="connsiteX3" fmla="*/ 10000 w 10000"/>
                <a:gd name="connsiteY3" fmla="*/ 1926 h 12704"/>
                <a:gd name="connsiteX0" fmla="*/ 0 w 10000"/>
                <a:gd name="connsiteY0" fmla="*/ 676 h 12704"/>
                <a:gd name="connsiteX1" fmla="*/ 10000 w 10000"/>
                <a:gd name="connsiteY1" fmla="*/ 676 h 12704"/>
                <a:gd name="connsiteX2" fmla="*/ 10000 w 10000"/>
                <a:gd name="connsiteY2" fmla="*/ 10676 h 12704"/>
                <a:gd name="connsiteX3" fmla="*/ 0 w 10000"/>
                <a:gd name="connsiteY3" fmla="*/ 10676 h 12704"/>
                <a:gd name="connsiteX4" fmla="*/ 0 w 10000"/>
                <a:gd name="connsiteY4" fmla="*/ 676 h 12704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2713 w 10000"/>
                <a:gd name="connsiteY0" fmla="*/ 0 h 10830"/>
                <a:gd name="connsiteX1" fmla="*/ 2684 w 10000"/>
                <a:gd name="connsiteY1" fmla="*/ 10830 h 10830"/>
                <a:gd name="connsiteX2" fmla="*/ 0 w 10000"/>
                <a:gd name="connsiteY2" fmla="*/ 1926 h 10830"/>
                <a:gd name="connsiteX3" fmla="*/ 10000 w 10000"/>
                <a:gd name="connsiteY3" fmla="*/ 1926 h 10830"/>
                <a:gd name="connsiteX0" fmla="*/ 0 w 10000"/>
                <a:gd name="connsiteY0" fmla="*/ 676 h 10830"/>
                <a:gd name="connsiteX1" fmla="*/ 10000 w 10000"/>
                <a:gd name="connsiteY1" fmla="*/ 676 h 10830"/>
                <a:gd name="connsiteX2" fmla="*/ 10000 w 10000"/>
                <a:gd name="connsiteY2" fmla="*/ 10676 h 10830"/>
                <a:gd name="connsiteX3" fmla="*/ 0 w 10000"/>
                <a:gd name="connsiteY3" fmla="*/ 10676 h 10830"/>
                <a:gd name="connsiteX4" fmla="*/ 0 w 10000"/>
                <a:gd name="connsiteY4" fmla="*/ 676 h 10830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2713 w 10000"/>
                <a:gd name="connsiteY0" fmla="*/ 0 h 10362"/>
                <a:gd name="connsiteX1" fmla="*/ 2684 w 10000"/>
                <a:gd name="connsiteY1" fmla="*/ 10362 h 10362"/>
                <a:gd name="connsiteX2" fmla="*/ 0 w 10000"/>
                <a:gd name="connsiteY2" fmla="*/ 1458 h 10362"/>
                <a:gd name="connsiteX3" fmla="*/ 10000 w 10000"/>
                <a:gd name="connsiteY3" fmla="*/ 1458 h 10362"/>
                <a:gd name="connsiteX0" fmla="*/ 0 w 10000"/>
                <a:gd name="connsiteY0" fmla="*/ 208 h 10362"/>
                <a:gd name="connsiteX1" fmla="*/ 10000 w 10000"/>
                <a:gd name="connsiteY1" fmla="*/ 208 h 10362"/>
                <a:gd name="connsiteX2" fmla="*/ 10000 w 10000"/>
                <a:gd name="connsiteY2" fmla="*/ 10208 h 10362"/>
                <a:gd name="connsiteX3" fmla="*/ 0 w 10000"/>
                <a:gd name="connsiteY3" fmla="*/ 10208 h 10362"/>
                <a:gd name="connsiteX4" fmla="*/ 0 w 10000"/>
                <a:gd name="connsiteY4" fmla="*/ 208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2713 w 10060"/>
                <a:gd name="connsiteY0" fmla="*/ 0 h 10362"/>
                <a:gd name="connsiteX1" fmla="*/ 2684 w 10060"/>
                <a:gd name="connsiteY1" fmla="*/ 10362 h 10362"/>
                <a:gd name="connsiteX2" fmla="*/ 0 w 10060"/>
                <a:gd name="connsiteY2" fmla="*/ 1458 h 10362"/>
                <a:gd name="connsiteX3" fmla="*/ 10060 w 10060"/>
                <a:gd name="connsiteY3" fmla="*/ 3144 h 10362"/>
                <a:gd name="connsiteX0" fmla="*/ 0 w 10060"/>
                <a:gd name="connsiteY0" fmla="*/ 208 h 10362"/>
                <a:gd name="connsiteX1" fmla="*/ 10000 w 10060"/>
                <a:gd name="connsiteY1" fmla="*/ 208 h 10362"/>
                <a:gd name="connsiteX2" fmla="*/ 10000 w 10060"/>
                <a:gd name="connsiteY2" fmla="*/ 10208 h 10362"/>
                <a:gd name="connsiteX3" fmla="*/ 0 w 10060"/>
                <a:gd name="connsiteY3" fmla="*/ 10208 h 10362"/>
                <a:gd name="connsiteX4" fmla="*/ 0 w 10060"/>
                <a:gd name="connsiteY4" fmla="*/ 208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2832 w 10179"/>
                <a:gd name="connsiteY0" fmla="*/ 0 h 10362"/>
                <a:gd name="connsiteX1" fmla="*/ 2803 w 10179"/>
                <a:gd name="connsiteY1" fmla="*/ 10362 h 10362"/>
                <a:gd name="connsiteX2" fmla="*/ 0 w 10179"/>
                <a:gd name="connsiteY2" fmla="*/ 3144 h 10362"/>
                <a:gd name="connsiteX3" fmla="*/ 10179 w 10179"/>
                <a:gd name="connsiteY3" fmla="*/ 3144 h 10362"/>
                <a:gd name="connsiteX0" fmla="*/ 119 w 10179"/>
                <a:gd name="connsiteY0" fmla="*/ 208 h 10362"/>
                <a:gd name="connsiteX1" fmla="*/ 10119 w 10179"/>
                <a:gd name="connsiteY1" fmla="*/ 208 h 10362"/>
                <a:gd name="connsiteX2" fmla="*/ 10119 w 10179"/>
                <a:gd name="connsiteY2" fmla="*/ 10208 h 10362"/>
                <a:gd name="connsiteX3" fmla="*/ 119 w 10179"/>
                <a:gd name="connsiteY3" fmla="*/ 10208 h 10362"/>
                <a:gd name="connsiteX4" fmla="*/ 119 w 10179"/>
                <a:gd name="connsiteY4" fmla="*/ 208 h 10362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2832 w 10179"/>
                <a:gd name="connsiteY0" fmla="*/ 260 h 10154"/>
                <a:gd name="connsiteX1" fmla="*/ 2803 w 10179"/>
                <a:gd name="connsiteY1" fmla="*/ 10154 h 10154"/>
                <a:gd name="connsiteX2" fmla="*/ 0 w 10179"/>
                <a:gd name="connsiteY2" fmla="*/ 2936 h 10154"/>
                <a:gd name="connsiteX3" fmla="*/ 10179 w 10179"/>
                <a:gd name="connsiteY3" fmla="*/ 2936 h 10154"/>
                <a:gd name="connsiteX0" fmla="*/ 119 w 10179"/>
                <a:gd name="connsiteY0" fmla="*/ 0 h 10154"/>
                <a:gd name="connsiteX1" fmla="*/ 10119 w 10179"/>
                <a:gd name="connsiteY1" fmla="*/ 0 h 10154"/>
                <a:gd name="connsiteX2" fmla="*/ 10119 w 10179"/>
                <a:gd name="connsiteY2" fmla="*/ 10000 h 10154"/>
                <a:gd name="connsiteX3" fmla="*/ 119 w 10179"/>
                <a:gd name="connsiteY3" fmla="*/ 10000 h 10154"/>
                <a:gd name="connsiteX4" fmla="*/ 119 w 10179"/>
                <a:gd name="connsiteY4" fmla="*/ 0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2713 w 10060"/>
                <a:gd name="connsiteY0" fmla="*/ 260 h 10154"/>
                <a:gd name="connsiteX1" fmla="*/ 2684 w 10060"/>
                <a:gd name="connsiteY1" fmla="*/ 10154 h 10154"/>
                <a:gd name="connsiteX2" fmla="*/ 60 w 10060"/>
                <a:gd name="connsiteY2" fmla="*/ 2936 h 10154"/>
                <a:gd name="connsiteX3" fmla="*/ 10060 w 10060"/>
                <a:gd name="connsiteY3" fmla="*/ 2936 h 10154"/>
                <a:gd name="connsiteX0" fmla="*/ 0 w 10060"/>
                <a:gd name="connsiteY0" fmla="*/ 0 h 10154"/>
                <a:gd name="connsiteX1" fmla="*/ 10000 w 10060"/>
                <a:gd name="connsiteY1" fmla="*/ 0 h 10154"/>
                <a:gd name="connsiteX2" fmla="*/ 10000 w 10060"/>
                <a:gd name="connsiteY2" fmla="*/ 10000 h 10154"/>
                <a:gd name="connsiteX3" fmla="*/ 0 w 10060"/>
                <a:gd name="connsiteY3" fmla="*/ 10000 h 10154"/>
                <a:gd name="connsiteX4" fmla="*/ 0 w 10060"/>
                <a:gd name="connsiteY4" fmla="*/ 0 h 10154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  <a:gd name="connsiteX0" fmla="*/ 2713 w 10060"/>
                <a:gd name="connsiteY0" fmla="*/ 260 h 10000"/>
                <a:gd name="connsiteX1" fmla="*/ 2684 w 10060"/>
                <a:gd name="connsiteY1" fmla="*/ 9873 h 10000"/>
                <a:gd name="connsiteX2" fmla="*/ 60 w 10060"/>
                <a:gd name="connsiteY2" fmla="*/ 2936 h 10000"/>
                <a:gd name="connsiteX3" fmla="*/ 10060 w 10060"/>
                <a:gd name="connsiteY3" fmla="*/ 2936 h 10000"/>
                <a:gd name="connsiteX0" fmla="*/ 0 w 10060"/>
                <a:gd name="connsiteY0" fmla="*/ 0 h 10000"/>
                <a:gd name="connsiteX1" fmla="*/ 10000 w 10060"/>
                <a:gd name="connsiteY1" fmla="*/ 0 h 10000"/>
                <a:gd name="connsiteX2" fmla="*/ 10000 w 10060"/>
                <a:gd name="connsiteY2" fmla="*/ 10000 h 10000"/>
                <a:gd name="connsiteX3" fmla="*/ 0 w 10060"/>
                <a:gd name="connsiteY3" fmla="*/ 10000 h 10000"/>
                <a:gd name="connsiteX4" fmla="*/ 0 w 1006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60" h="10000" fill="none" extrusionOk="0">
                  <a:moveTo>
                    <a:pt x="2713" y="260"/>
                  </a:moveTo>
                  <a:cubicBezTo>
                    <a:pt x="2713" y="3593"/>
                    <a:pt x="2684" y="6540"/>
                    <a:pt x="2684" y="9873"/>
                  </a:cubicBezTo>
                  <a:moveTo>
                    <a:pt x="60" y="2936"/>
                  </a:moveTo>
                  <a:lnTo>
                    <a:pt x="10060" y="2936"/>
                  </a:lnTo>
                </a:path>
                <a:path w="1006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225560" y="6575613"/>
              <a:ext cx="93936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테이블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      화면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364244" y="5524092"/>
            <a:ext cx="1680688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 smtClean="0">
                <a:latin typeface="+mn-ea"/>
              </a:rPr>
              <a:t>Box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idxBox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BoxCode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1409069" y="5542022"/>
            <a:ext cx="167728" cy="14553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내부 저장소 16"/>
          <p:cNvSpPr/>
          <p:nvPr/>
        </p:nvSpPr>
        <p:spPr>
          <a:xfrm>
            <a:off x="1612383" y="5542022"/>
            <a:ext cx="179295" cy="1455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2713 w 10000"/>
              <a:gd name="connsiteY0" fmla="*/ 0 h 10676"/>
              <a:gd name="connsiteX1" fmla="*/ 1250 w 10000"/>
              <a:gd name="connsiteY1" fmla="*/ 10676 h 10676"/>
              <a:gd name="connsiteX2" fmla="*/ 0 w 10000"/>
              <a:gd name="connsiteY2" fmla="*/ 1926 h 10676"/>
              <a:gd name="connsiteX3" fmla="*/ 10000 w 10000"/>
              <a:gd name="connsiteY3" fmla="*/ 1926 h 10676"/>
              <a:gd name="connsiteX0" fmla="*/ 0 w 10000"/>
              <a:gd name="connsiteY0" fmla="*/ 676 h 10676"/>
              <a:gd name="connsiteX1" fmla="*/ 10000 w 10000"/>
              <a:gd name="connsiteY1" fmla="*/ 676 h 10676"/>
              <a:gd name="connsiteX2" fmla="*/ 10000 w 10000"/>
              <a:gd name="connsiteY2" fmla="*/ 10676 h 10676"/>
              <a:gd name="connsiteX3" fmla="*/ 0 w 10000"/>
              <a:gd name="connsiteY3" fmla="*/ 10676 h 10676"/>
              <a:gd name="connsiteX4" fmla="*/ 0 w 10000"/>
              <a:gd name="connsiteY4" fmla="*/ 676 h 10676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2713 w 10000"/>
              <a:gd name="connsiteY0" fmla="*/ 0 h 12704"/>
              <a:gd name="connsiteX1" fmla="*/ 2922 w 10000"/>
              <a:gd name="connsiteY1" fmla="*/ 12704 h 12704"/>
              <a:gd name="connsiteX2" fmla="*/ 0 w 10000"/>
              <a:gd name="connsiteY2" fmla="*/ 1926 h 12704"/>
              <a:gd name="connsiteX3" fmla="*/ 10000 w 10000"/>
              <a:gd name="connsiteY3" fmla="*/ 1926 h 12704"/>
              <a:gd name="connsiteX0" fmla="*/ 0 w 10000"/>
              <a:gd name="connsiteY0" fmla="*/ 676 h 12704"/>
              <a:gd name="connsiteX1" fmla="*/ 10000 w 10000"/>
              <a:gd name="connsiteY1" fmla="*/ 676 h 12704"/>
              <a:gd name="connsiteX2" fmla="*/ 10000 w 10000"/>
              <a:gd name="connsiteY2" fmla="*/ 10676 h 12704"/>
              <a:gd name="connsiteX3" fmla="*/ 0 w 10000"/>
              <a:gd name="connsiteY3" fmla="*/ 10676 h 12704"/>
              <a:gd name="connsiteX4" fmla="*/ 0 w 10000"/>
              <a:gd name="connsiteY4" fmla="*/ 676 h 12704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2713 w 10000"/>
              <a:gd name="connsiteY0" fmla="*/ 0 h 10830"/>
              <a:gd name="connsiteX1" fmla="*/ 2684 w 10000"/>
              <a:gd name="connsiteY1" fmla="*/ 10830 h 10830"/>
              <a:gd name="connsiteX2" fmla="*/ 0 w 10000"/>
              <a:gd name="connsiteY2" fmla="*/ 1926 h 10830"/>
              <a:gd name="connsiteX3" fmla="*/ 10000 w 10000"/>
              <a:gd name="connsiteY3" fmla="*/ 1926 h 10830"/>
              <a:gd name="connsiteX0" fmla="*/ 0 w 10000"/>
              <a:gd name="connsiteY0" fmla="*/ 676 h 10830"/>
              <a:gd name="connsiteX1" fmla="*/ 10000 w 10000"/>
              <a:gd name="connsiteY1" fmla="*/ 676 h 10830"/>
              <a:gd name="connsiteX2" fmla="*/ 10000 w 10000"/>
              <a:gd name="connsiteY2" fmla="*/ 10676 h 10830"/>
              <a:gd name="connsiteX3" fmla="*/ 0 w 10000"/>
              <a:gd name="connsiteY3" fmla="*/ 10676 h 10830"/>
              <a:gd name="connsiteX4" fmla="*/ 0 w 10000"/>
              <a:gd name="connsiteY4" fmla="*/ 676 h 10830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2713 w 10000"/>
              <a:gd name="connsiteY0" fmla="*/ 0 h 10362"/>
              <a:gd name="connsiteX1" fmla="*/ 2684 w 10000"/>
              <a:gd name="connsiteY1" fmla="*/ 10362 h 10362"/>
              <a:gd name="connsiteX2" fmla="*/ 0 w 10000"/>
              <a:gd name="connsiteY2" fmla="*/ 1458 h 10362"/>
              <a:gd name="connsiteX3" fmla="*/ 10000 w 10000"/>
              <a:gd name="connsiteY3" fmla="*/ 1458 h 10362"/>
              <a:gd name="connsiteX0" fmla="*/ 0 w 10000"/>
              <a:gd name="connsiteY0" fmla="*/ 208 h 10362"/>
              <a:gd name="connsiteX1" fmla="*/ 10000 w 10000"/>
              <a:gd name="connsiteY1" fmla="*/ 208 h 10362"/>
              <a:gd name="connsiteX2" fmla="*/ 10000 w 10000"/>
              <a:gd name="connsiteY2" fmla="*/ 10208 h 10362"/>
              <a:gd name="connsiteX3" fmla="*/ 0 w 10000"/>
              <a:gd name="connsiteY3" fmla="*/ 10208 h 10362"/>
              <a:gd name="connsiteX4" fmla="*/ 0 w 10000"/>
              <a:gd name="connsiteY4" fmla="*/ 208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2713 w 10060"/>
              <a:gd name="connsiteY0" fmla="*/ 0 h 10362"/>
              <a:gd name="connsiteX1" fmla="*/ 2684 w 10060"/>
              <a:gd name="connsiteY1" fmla="*/ 10362 h 10362"/>
              <a:gd name="connsiteX2" fmla="*/ 0 w 10060"/>
              <a:gd name="connsiteY2" fmla="*/ 1458 h 10362"/>
              <a:gd name="connsiteX3" fmla="*/ 10060 w 10060"/>
              <a:gd name="connsiteY3" fmla="*/ 3144 h 10362"/>
              <a:gd name="connsiteX0" fmla="*/ 0 w 10060"/>
              <a:gd name="connsiteY0" fmla="*/ 208 h 10362"/>
              <a:gd name="connsiteX1" fmla="*/ 10000 w 10060"/>
              <a:gd name="connsiteY1" fmla="*/ 208 h 10362"/>
              <a:gd name="connsiteX2" fmla="*/ 10000 w 10060"/>
              <a:gd name="connsiteY2" fmla="*/ 10208 h 10362"/>
              <a:gd name="connsiteX3" fmla="*/ 0 w 10060"/>
              <a:gd name="connsiteY3" fmla="*/ 10208 h 10362"/>
              <a:gd name="connsiteX4" fmla="*/ 0 w 10060"/>
              <a:gd name="connsiteY4" fmla="*/ 208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2832 w 10179"/>
              <a:gd name="connsiteY0" fmla="*/ 0 h 10362"/>
              <a:gd name="connsiteX1" fmla="*/ 2803 w 10179"/>
              <a:gd name="connsiteY1" fmla="*/ 10362 h 10362"/>
              <a:gd name="connsiteX2" fmla="*/ 0 w 10179"/>
              <a:gd name="connsiteY2" fmla="*/ 3144 h 10362"/>
              <a:gd name="connsiteX3" fmla="*/ 10179 w 10179"/>
              <a:gd name="connsiteY3" fmla="*/ 3144 h 10362"/>
              <a:gd name="connsiteX0" fmla="*/ 119 w 10179"/>
              <a:gd name="connsiteY0" fmla="*/ 208 h 10362"/>
              <a:gd name="connsiteX1" fmla="*/ 10119 w 10179"/>
              <a:gd name="connsiteY1" fmla="*/ 208 h 10362"/>
              <a:gd name="connsiteX2" fmla="*/ 10119 w 10179"/>
              <a:gd name="connsiteY2" fmla="*/ 10208 h 10362"/>
              <a:gd name="connsiteX3" fmla="*/ 119 w 10179"/>
              <a:gd name="connsiteY3" fmla="*/ 10208 h 10362"/>
              <a:gd name="connsiteX4" fmla="*/ 119 w 10179"/>
              <a:gd name="connsiteY4" fmla="*/ 208 h 10362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2832 w 10179"/>
              <a:gd name="connsiteY0" fmla="*/ 260 h 10154"/>
              <a:gd name="connsiteX1" fmla="*/ 2803 w 10179"/>
              <a:gd name="connsiteY1" fmla="*/ 10154 h 10154"/>
              <a:gd name="connsiteX2" fmla="*/ 0 w 10179"/>
              <a:gd name="connsiteY2" fmla="*/ 2936 h 10154"/>
              <a:gd name="connsiteX3" fmla="*/ 10179 w 10179"/>
              <a:gd name="connsiteY3" fmla="*/ 2936 h 10154"/>
              <a:gd name="connsiteX0" fmla="*/ 119 w 10179"/>
              <a:gd name="connsiteY0" fmla="*/ 0 h 10154"/>
              <a:gd name="connsiteX1" fmla="*/ 10119 w 10179"/>
              <a:gd name="connsiteY1" fmla="*/ 0 h 10154"/>
              <a:gd name="connsiteX2" fmla="*/ 10119 w 10179"/>
              <a:gd name="connsiteY2" fmla="*/ 10000 h 10154"/>
              <a:gd name="connsiteX3" fmla="*/ 119 w 10179"/>
              <a:gd name="connsiteY3" fmla="*/ 10000 h 10154"/>
              <a:gd name="connsiteX4" fmla="*/ 119 w 10179"/>
              <a:gd name="connsiteY4" fmla="*/ 0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2713 w 10060"/>
              <a:gd name="connsiteY0" fmla="*/ 260 h 10154"/>
              <a:gd name="connsiteX1" fmla="*/ 2684 w 10060"/>
              <a:gd name="connsiteY1" fmla="*/ 10154 h 10154"/>
              <a:gd name="connsiteX2" fmla="*/ 60 w 10060"/>
              <a:gd name="connsiteY2" fmla="*/ 2936 h 10154"/>
              <a:gd name="connsiteX3" fmla="*/ 10060 w 10060"/>
              <a:gd name="connsiteY3" fmla="*/ 2936 h 10154"/>
              <a:gd name="connsiteX0" fmla="*/ 0 w 10060"/>
              <a:gd name="connsiteY0" fmla="*/ 0 h 10154"/>
              <a:gd name="connsiteX1" fmla="*/ 10000 w 10060"/>
              <a:gd name="connsiteY1" fmla="*/ 0 h 10154"/>
              <a:gd name="connsiteX2" fmla="*/ 10000 w 10060"/>
              <a:gd name="connsiteY2" fmla="*/ 10000 h 10154"/>
              <a:gd name="connsiteX3" fmla="*/ 0 w 10060"/>
              <a:gd name="connsiteY3" fmla="*/ 10000 h 10154"/>
              <a:gd name="connsiteX4" fmla="*/ 0 w 10060"/>
              <a:gd name="connsiteY4" fmla="*/ 0 h 10154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  <a:gd name="connsiteX0" fmla="*/ 2713 w 10060"/>
              <a:gd name="connsiteY0" fmla="*/ 260 h 10000"/>
              <a:gd name="connsiteX1" fmla="*/ 2684 w 10060"/>
              <a:gd name="connsiteY1" fmla="*/ 9873 h 10000"/>
              <a:gd name="connsiteX2" fmla="*/ 60 w 10060"/>
              <a:gd name="connsiteY2" fmla="*/ 2936 h 10000"/>
              <a:gd name="connsiteX3" fmla="*/ 10060 w 10060"/>
              <a:gd name="connsiteY3" fmla="*/ 2936 h 10000"/>
              <a:gd name="connsiteX0" fmla="*/ 0 w 10060"/>
              <a:gd name="connsiteY0" fmla="*/ 0 h 10000"/>
              <a:gd name="connsiteX1" fmla="*/ 10000 w 10060"/>
              <a:gd name="connsiteY1" fmla="*/ 0 h 10000"/>
              <a:gd name="connsiteX2" fmla="*/ 10000 w 10060"/>
              <a:gd name="connsiteY2" fmla="*/ 10000 h 10000"/>
              <a:gd name="connsiteX3" fmla="*/ 0 w 10060"/>
              <a:gd name="connsiteY3" fmla="*/ 10000 h 10000"/>
              <a:gd name="connsiteX4" fmla="*/ 0 w 1006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60" h="10000" fill="none" extrusionOk="0">
                <a:moveTo>
                  <a:pt x="2713" y="260"/>
                </a:moveTo>
                <a:cubicBezTo>
                  <a:pt x="2713" y="3593"/>
                  <a:pt x="2684" y="6540"/>
                  <a:pt x="2684" y="9873"/>
                </a:cubicBezTo>
                <a:moveTo>
                  <a:pt x="60" y="2936"/>
                </a:moveTo>
                <a:lnTo>
                  <a:pt x="10060" y="2936"/>
                </a:lnTo>
              </a:path>
              <a:path w="1006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" idx="3"/>
            <a:endCxn id="10" idx="1"/>
          </p:cNvCxnSpPr>
          <p:nvPr/>
        </p:nvCxnSpPr>
        <p:spPr>
          <a:xfrm flipV="1">
            <a:off x="795108" y="1431075"/>
            <a:ext cx="569136" cy="18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" idx="3"/>
            <a:endCxn id="12" idx="1"/>
          </p:cNvCxnSpPr>
          <p:nvPr/>
        </p:nvCxnSpPr>
        <p:spPr>
          <a:xfrm flipV="1">
            <a:off x="795108" y="2874161"/>
            <a:ext cx="569136" cy="4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13" idx="1"/>
          </p:cNvCxnSpPr>
          <p:nvPr/>
        </p:nvCxnSpPr>
        <p:spPr>
          <a:xfrm>
            <a:off x="795108" y="3304802"/>
            <a:ext cx="569136" cy="29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" idx="3"/>
            <a:endCxn id="14" idx="1"/>
          </p:cNvCxnSpPr>
          <p:nvPr/>
        </p:nvCxnSpPr>
        <p:spPr>
          <a:xfrm>
            <a:off x="795108" y="3304802"/>
            <a:ext cx="569136" cy="10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" idx="3"/>
            <a:endCxn id="15" idx="1"/>
          </p:cNvCxnSpPr>
          <p:nvPr/>
        </p:nvCxnSpPr>
        <p:spPr>
          <a:xfrm>
            <a:off x="795108" y="3304802"/>
            <a:ext cx="569136" cy="17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3"/>
            <a:endCxn id="37" idx="1"/>
          </p:cNvCxnSpPr>
          <p:nvPr/>
        </p:nvCxnSpPr>
        <p:spPr>
          <a:xfrm>
            <a:off x="795108" y="3304802"/>
            <a:ext cx="569136" cy="24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0" idx="2"/>
            <a:endCxn id="11" idx="0"/>
          </p:cNvCxnSpPr>
          <p:nvPr/>
        </p:nvCxnSpPr>
        <p:spPr>
          <a:xfrm>
            <a:off x="2204588" y="1694444"/>
            <a:ext cx="0" cy="19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558407" y="1884767"/>
            <a:ext cx="1292362" cy="52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latin typeface="+mn-ea"/>
              </a:rPr>
              <a:t>         장비</a:t>
            </a:r>
            <a:r>
              <a:rPr lang="en-US" altLang="ko-KR" sz="1000" dirty="0" smtClean="0">
                <a:latin typeface="+mn-ea"/>
              </a:rPr>
              <a:t>-SPEC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err="1" smtClean="0">
                <a:latin typeface="+mn-ea"/>
              </a:rPr>
              <a:t>idxSpec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</a:t>
            </a:r>
            <a:r>
              <a:rPr lang="ko-KR" altLang="en-US" sz="1000" dirty="0" smtClean="0">
                <a:latin typeface="+mn-ea"/>
              </a:rPr>
              <a:t>장비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idxClient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idxRef</a:t>
            </a:r>
            <a:endParaRPr lang="ko-KR" altLang="en-US" sz="10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0" name="직선 화살표 연결선 79"/>
          <p:cNvCxnSpPr>
            <a:stCxn id="12" idx="0"/>
            <a:endCxn id="11" idx="2"/>
          </p:cNvCxnSpPr>
          <p:nvPr/>
        </p:nvCxnSpPr>
        <p:spPr>
          <a:xfrm flipV="1">
            <a:off x="2204588" y="2411505"/>
            <a:ext cx="0" cy="19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354411" y="5589165"/>
            <a:ext cx="4588308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박스정보 등록 </a:t>
            </a:r>
            <a:r>
              <a:rPr lang="en-US" altLang="ko-KR" sz="1000" dirty="0"/>
              <a:t>(100~119)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/box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in^</a:t>
            </a:r>
            <a:r>
              <a:rPr lang="en-US" altLang="ko-KR" sz="1000" dirty="0" err="1" smtClean="0"/>
              <a:t>idxClient^BoxCode^RFID</a:t>
            </a:r>
            <a:endParaRPr lang="en-US" altLang="ko-KR" sz="1000" dirty="0" smtClean="0"/>
          </a:p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박스정보 리스트 </a:t>
            </a:r>
            <a:r>
              <a:rPr lang="en-US" altLang="ko-KR" sz="1000" dirty="0"/>
              <a:t>(100~119)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/box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list^</a:t>
            </a:r>
            <a:r>
              <a:rPr lang="en-US" altLang="ko-KR" sz="1000" dirty="0" err="1" smtClean="0"/>
              <a:t>idxClient</a:t>
            </a:r>
            <a:r>
              <a:rPr lang="en-US" altLang="ko-KR" sz="1000" dirty="0"/>
              <a:t>^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박스정보 상세 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100~119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/box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list^</a:t>
            </a:r>
            <a:r>
              <a:rPr lang="en-US" altLang="ko-KR" sz="1000" dirty="0" err="1" smtClean="0"/>
              <a:t>idxClient^BoxCode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4411" y="3363799"/>
            <a:ext cx="4588308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상품정보 등록 </a:t>
            </a:r>
            <a:r>
              <a:rPr lang="en-US" altLang="ko-KR" sz="1000" dirty="0"/>
              <a:t>(100~119)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gds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in^</a:t>
            </a:r>
            <a:r>
              <a:rPr lang="en-US" altLang="ko-KR" sz="1000" dirty="0" err="1" smtClean="0"/>
              <a:t>idxClient^BoxCode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상품정보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리스트 </a:t>
            </a:r>
            <a:r>
              <a:rPr lang="en-US" altLang="ko-KR" sz="1000" dirty="0"/>
              <a:t>(100~119)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gds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list^</a:t>
            </a:r>
            <a:r>
              <a:rPr lang="en-US" altLang="ko-KR" sz="1000" dirty="0" err="1" smtClean="0"/>
              <a:t>idxClient</a:t>
            </a:r>
            <a:r>
              <a:rPr lang="en-US" altLang="ko-KR" sz="1000" dirty="0"/>
              <a:t>^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상품정보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상세 </a:t>
            </a:r>
            <a:r>
              <a:rPr lang="en-US" altLang="ko-KR" sz="1000" dirty="0" smtClean="0"/>
              <a:t>(100~119`)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rgbClr val="0070C0"/>
                </a:solidFill>
                <a:latin typeface="+mn-ea"/>
              </a:rPr>
              <a:t>gds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list^</a:t>
            </a:r>
            <a:r>
              <a:rPr lang="en-US" altLang="ko-KR" sz="1000" dirty="0" err="1" smtClean="0"/>
              <a:t>idxClient^BoxCode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96000" y="213802"/>
            <a:ext cx="60055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API 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정보리스트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en-US" altLang="ko-KR" sz="10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api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/IFO/</a:t>
            </a:r>
            <a:endParaRPr lang="ko-KR" altLang="en-US" sz="1000" dirty="0"/>
          </a:p>
          <a:p>
            <a:r>
              <a:rPr lang="en-US" altLang="ko-KR" sz="1000" dirty="0"/>
              <a:t>     Request : Packet</a:t>
            </a:r>
            <a:r>
              <a:rPr lang="ko-KR" altLang="en-US" sz="1000" dirty="0"/>
              <a:t>암호화</a:t>
            </a:r>
            <a:r>
              <a:rPr lang="en-US" altLang="ko-KR" sz="1000" dirty="0"/>
              <a:t>(100~119)(</a:t>
            </a:r>
            <a:r>
              <a:rPr lang="en-US" altLang="ko-KR" sz="1000" dirty="0" err="1"/>
              <a:t>box^idxClient^work_zone_num</a:t>
            </a:r>
            <a:r>
              <a:rPr lang="en-US" altLang="ko-KR" sz="1000" dirty="0"/>
              <a:t>^) -- </a:t>
            </a:r>
            <a:r>
              <a:rPr lang="en-US" altLang="ko-KR" sz="1000" dirty="0" err="1"/>
              <a:t>idxBox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BoxCode</a:t>
            </a:r>
            <a:endParaRPr lang="en-US" altLang="ko-KR" sz="1000" dirty="0"/>
          </a:p>
          <a:p>
            <a:r>
              <a:rPr lang="en-US" altLang="ko-KR" sz="1000" dirty="0"/>
              <a:t>     Return  : </a:t>
            </a:r>
            <a:r>
              <a:rPr lang="en-US" altLang="ko-KR" sz="1000" dirty="0" err="1"/>
              <a:t>DataTable</a:t>
            </a:r>
            <a:r>
              <a:rPr lang="en-US" altLang="ko-KR" sz="1000" dirty="0"/>
              <a:t>(</a:t>
            </a:r>
            <a:r>
              <a:rPr lang="ko-KR" altLang="en-US" sz="1000" dirty="0"/>
              <a:t>박스정보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Request : Packet</a:t>
            </a:r>
            <a:r>
              <a:rPr lang="ko-KR" altLang="en-US" sz="1000" dirty="0"/>
              <a:t>암호화</a:t>
            </a:r>
            <a:r>
              <a:rPr lang="en-US" altLang="ko-KR" sz="1000" dirty="0"/>
              <a:t>(100~119)(</a:t>
            </a:r>
            <a:r>
              <a:rPr lang="en-US" altLang="ko-KR" sz="1000" dirty="0" err="1"/>
              <a:t>god^idxClient</a:t>
            </a:r>
            <a:r>
              <a:rPr lang="en-US" altLang="ko-KR" sz="1000" dirty="0"/>
              <a:t>^^) -- </a:t>
            </a:r>
            <a:r>
              <a:rPr lang="en-US" altLang="ko-KR" sz="1000" dirty="0" err="1"/>
              <a:t>idxGoods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GoodsName</a:t>
            </a:r>
            <a:endParaRPr lang="en-US" altLang="ko-KR" sz="1000" dirty="0"/>
          </a:p>
          <a:p>
            <a:r>
              <a:rPr lang="en-US" altLang="ko-KR" sz="1000" dirty="0"/>
              <a:t>     Return  : </a:t>
            </a:r>
            <a:r>
              <a:rPr lang="en-US" altLang="ko-KR" sz="1000" dirty="0" err="1"/>
              <a:t>DataTable</a:t>
            </a:r>
            <a:r>
              <a:rPr lang="en-US" altLang="ko-KR" sz="1000" dirty="0"/>
              <a:t>(</a:t>
            </a:r>
            <a:r>
              <a:rPr lang="ko-KR" altLang="en-US" sz="1000" dirty="0"/>
              <a:t>상품정보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Request : Packet</a:t>
            </a:r>
            <a:r>
              <a:rPr lang="ko-KR" altLang="en-US" sz="1000" dirty="0"/>
              <a:t>암호화</a:t>
            </a:r>
            <a:r>
              <a:rPr lang="en-US" altLang="ko-KR" sz="1000" dirty="0"/>
              <a:t>(100~119)(</a:t>
            </a:r>
            <a:r>
              <a:rPr lang="en-US" altLang="ko-KR" sz="1000" dirty="0" err="1"/>
              <a:t>zon^idxClient</a:t>
            </a:r>
            <a:r>
              <a:rPr lang="en-US" altLang="ko-KR" sz="1000" dirty="0"/>
              <a:t>^^) -- </a:t>
            </a:r>
            <a:r>
              <a:rPr lang="en-US" altLang="ko-KR" sz="1000" dirty="0" err="1"/>
              <a:t>work_zone_num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work_zone_name</a:t>
            </a:r>
            <a:endParaRPr lang="en-US" altLang="ko-KR" sz="1000" dirty="0"/>
          </a:p>
          <a:p>
            <a:r>
              <a:rPr lang="en-US" altLang="ko-KR" sz="1000" dirty="0"/>
              <a:t>     Return  : </a:t>
            </a:r>
            <a:r>
              <a:rPr lang="en-US" altLang="ko-KR" sz="1000" dirty="0" err="1"/>
              <a:t>DataTable</a:t>
            </a:r>
            <a:r>
              <a:rPr lang="en-US" altLang="ko-KR" sz="1000" dirty="0"/>
              <a:t>(</a:t>
            </a:r>
            <a:r>
              <a:rPr lang="ko-KR" altLang="en-US" sz="1000" dirty="0"/>
              <a:t>창고정보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Request : Packet</a:t>
            </a:r>
            <a:r>
              <a:rPr lang="ko-KR" altLang="en-US" sz="1000" dirty="0"/>
              <a:t>암호화</a:t>
            </a:r>
            <a:r>
              <a:rPr lang="en-US" altLang="ko-KR" sz="1000" dirty="0"/>
              <a:t>(100~119)(</a:t>
            </a:r>
            <a:r>
              <a:rPr lang="en-US" altLang="ko-KR" sz="1000" dirty="0" err="1"/>
              <a:t>cus^idxClient</a:t>
            </a:r>
            <a:r>
              <a:rPr lang="en-US" altLang="ko-KR" sz="1000" dirty="0"/>
              <a:t>^^) -- </a:t>
            </a:r>
            <a:r>
              <a:rPr lang="en-US" altLang="ko-KR" sz="1000" dirty="0" err="1"/>
              <a:t>idxClient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ClientName</a:t>
            </a:r>
            <a:endParaRPr lang="en-US" altLang="ko-KR" sz="1000" dirty="0"/>
          </a:p>
          <a:p>
            <a:r>
              <a:rPr lang="en-US" altLang="ko-KR" sz="1000" dirty="0"/>
              <a:t>     Return  : </a:t>
            </a:r>
            <a:r>
              <a:rPr lang="en-US" altLang="ko-KR" sz="1000" dirty="0" err="1"/>
              <a:t>DataTable</a:t>
            </a:r>
            <a:r>
              <a:rPr lang="en-US" altLang="ko-KR" sz="1000" dirty="0"/>
              <a:t>(</a:t>
            </a:r>
            <a:r>
              <a:rPr lang="ko-KR" altLang="en-US" sz="1000" dirty="0"/>
              <a:t>거래처정보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Request : Packet</a:t>
            </a:r>
            <a:r>
              <a:rPr lang="ko-KR" altLang="en-US" sz="1000" dirty="0"/>
              <a:t>암호화</a:t>
            </a:r>
            <a:r>
              <a:rPr lang="en-US" altLang="ko-KR" sz="1000" dirty="0"/>
              <a:t>(100~119)(</a:t>
            </a:r>
            <a:r>
              <a:rPr lang="en-US" altLang="ko-KR" sz="1000" dirty="0" err="1"/>
              <a:t>equ^idxClient^work_zone_num</a:t>
            </a:r>
            <a:r>
              <a:rPr lang="en-US" altLang="ko-KR" sz="1000" dirty="0"/>
              <a:t>^) -- </a:t>
            </a:r>
            <a:r>
              <a:rPr lang="en-US" altLang="ko-KR" sz="1000" dirty="0" err="1"/>
              <a:t>idxEquip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equip_name</a:t>
            </a:r>
            <a:endParaRPr lang="en-US" altLang="ko-KR" sz="1000" dirty="0"/>
          </a:p>
          <a:p>
            <a:r>
              <a:rPr lang="en-US" altLang="ko-KR" sz="1000" dirty="0"/>
              <a:t>     Return  : </a:t>
            </a:r>
            <a:r>
              <a:rPr lang="en-US" altLang="ko-KR" sz="1000" dirty="0" err="1"/>
              <a:t>DataTable</a:t>
            </a:r>
            <a:r>
              <a:rPr lang="en-US" altLang="ko-KR" sz="1000" dirty="0"/>
              <a:t>(</a:t>
            </a:r>
            <a:r>
              <a:rPr lang="ko-KR" altLang="en-US" sz="1000" dirty="0"/>
              <a:t>장비정보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Request : Packet</a:t>
            </a:r>
            <a:r>
              <a:rPr lang="ko-KR" altLang="en-US" sz="1000" dirty="0"/>
              <a:t>암호화</a:t>
            </a:r>
            <a:r>
              <a:rPr lang="en-US" altLang="ko-KR" sz="1000" dirty="0"/>
              <a:t>(100~119)(eq2^idxClient^work_zone_num^) -- </a:t>
            </a:r>
            <a:r>
              <a:rPr lang="en-US" altLang="ko-KR" sz="1000" dirty="0" err="1"/>
              <a:t>idxEquip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equip_sn</a:t>
            </a:r>
            <a:endParaRPr lang="en-US" altLang="ko-KR" sz="1000" dirty="0"/>
          </a:p>
          <a:p>
            <a:r>
              <a:rPr lang="en-US" altLang="ko-KR" sz="1000" dirty="0"/>
              <a:t>     Return  : </a:t>
            </a:r>
            <a:r>
              <a:rPr lang="en-US" altLang="ko-KR" sz="1000" dirty="0" err="1"/>
              <a:t>DataTable</a:t>
            </a:r>
            <a:r>
              <a:rPr lang="en-US" altLang="ko-KR" sz="1000" dirty="0"/>
              <a:t>(</a:t>
            </a:r>
            <a:r>
              <a:rPr lang="ko-KR" altLang="en-US" sz="1000" dirty="0"/>
              <a:t>장비정보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      -&gt; </a:t>
            </a:r>
            <a:r>
              <a:rPr lang="en-US" altLang="ko-KR" sz="1000" dirty="0" err="1"/>
              <a:t>json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2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데이터 흐름도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588369" y="821471"/>
            <a:ext cx="19396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API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36658" y="821471"/>
            <a:ext cx="230832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SmartBoxMonitoringCoreServerDemon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313" y="980126"/>
            <a:ext cx="5674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key                                </a:t>
            </a:r>
            <a:r>
              <a:rPr lang="en-US" altLang="ko-KR" sz="1000" dirty="0" err="1" smtClean="0">
                <a:latin typeface="+mn-ea"/>
              </a:rPr>
              <a:t>db.StringGet</a:t>
            </a:r>
            <a:r>
              <a:rPr lang="en-US" altLang="ko-KR" sz="1000" dirty="0" smtClean="0">
                <a:latin typeface="+mn-ea"/>
              </a:rPr>
              <a:t>(key)                                                                                                          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0, sbkkb000000002racbmm -&gt; 2020-02-19 </a:t>
            </a:r>
            <a:r>
              <a:rPr lang="en-US" altLang="ko-KR" sz="1000" dirty="0" smtClean="0">
                <a:latin typeface="+mn-ea"/>
              </a:rPr>
              <a:t>20:23:56_sbkkb000000002_rac_mm_0_3_97_B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1, sbkkb000000002dgrbtp -&gt; 2020-02-19 </a:t>
            </a:r>
            <a:r>
              <a:rPr lang="en-US" altLang="ko-KR" sz="1000" dirty="0" smtClean="0">
                <a:latin typeface="+mn-ea"/>
              </a:rPr>
              <a:t>20:27:12_sbkkb000000002_dgr_tp_0_3_91_24.1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2, sbkkb000000002datbtp -&gt; 2020-02-19 </a:t>
            </a:r>
            <a:r>
              <a:rPr lang="en-US" altLang="ko-KR" sz="1000" dirty="0" smtClean="0">
                <a:latin typeface="+mn-ea"/>
              </a:rPr>
              <a:t>20:24:09_sbkkb000000002_dat_tp_0_3_97_23.6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3, sbkkb000000002shpbtp -&gt; 2020-02-18 </a:t>
            </a:r>
            <a:r>
              <a:rPr lang="en-US" altLang="ko-KR" sz="1000" dirty="0" smtClean="0">
                <a:latin typeface="+mn-ea"/>
              </a:rPr>
              <a:t>20:10:10_sbkkb000000002_shp_tp_0_3_94_24.7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4, sbkkb000000001racbll -&gt; 2020-02-19 20:21:57_sbkkb000000001_rac_ll_0_3_95_A</a:t>
            </a:r>
          </a:p>
          <a:p>
            <a:r>
              <a:rPr lang="en-US" altLang="ko-KR" sz="1000" dirty="0" smtClean="0">
                <a:latin typeface="+mn-ea"/>
              </a:rPr>
              <a:t>5</a:t>
            </a:r>
            <a:r>
              <a:rPr lang="en-US" altLang="ko-KR" sz="1000" dirty="0">
                <a:latin typeface="+mn-ea"/>
              </a:rPr>
              <a:t>, sbkkb000000002datbhu -&gt; 2020-02-19 </a:t>
            </a:r>
            <a:r>
              <a:rPr lang="en-US" altLang="ko-KR" sz="1000" dirty="0" smtClean="0">
                <a:latin typeface="+mn-ea"/>
              </a:rPr>
              <a:t>20:24:09_sbkkb000000002_dat_hu_0_3_97_78.1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6, sbkkb000000001rstbtp -&gt; 2020-02-19 </a:t>
            </a:r>
            <a:r>
              <a:rPr lang="en-US" altLang="ko-KR" sz="1000" dirty="0" smtClean="0">
                <a:latin typeface="+mn-ea"/>
              </a:rPr>
              <a:t>20:23:38_sbkkb000000001_rst_tp_0_3_92_24.6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7, sbkkb000000001dgrbtp -&gt; 2020-02-19 </a:t>
            </a:r>
            <a:r>
              <a:rPr lang="en-US" altLang="ko-KR" sz="1000" dirty="0" smtClean="0">
                <a:latin typeface="+mn-ea"/>
              </a:rPr>
              <a:t>20:23:06_sbkkb000000001_dgr_tp_0_3_93_25.1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8, sbkkb000000002shpbhu -&gt; 2020-02-18 </a:t>
            </a:r>
            <a:r>
              <a:rPr lang="en-US" altLang="ko-KR" sz="1000" dirty="0" smtClean="0">
                <a:latin typeface="+mn-ea"/>
              </a:rPr>
              <a:t>20:10:10_sbkkb000000002_shp_hu_0_3_94_73.3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9, sbkkb000000002racbss -&gt; 2020-02-19 </a:t>
            </a:r>
            <a:r>
              <a:rPr lang="en-US" altLang="ko-KR" sz="1000" dirty="0" smtClean="0">
                <a:latin typeface="+mn-ea"/>
              </a:rPr>
              <a:t>20:23:56_sbkkb000000002_rac_ss_0_3_97_13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10, sbkkb000000001shpbtp -&gt; 2020-02-18 </a:t>
            </a:r>
            <a:r>
              <a:rPr lang="en-US" altLang="ko-KR" sz="1000" dirty="0" smtClean="0">
                <a:latin typeface="+mn-ea"/>
              </a:rPr>
              <a:t>20:09:01_sbkkb000000001_shp_tp_0_3_92_24.7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11, sbkkb000000001warbhu -&gt; 2020-02-19 </a:t>
            </a:r>
            <a:r>
              <a:rPr lang="en-US" altLang="ko-KR" sz="1000" dirty="0" smtClean="0">
                <a:latin typeface="+mn-ea"/>
              </a:rPr>
              <a:t>20:22:23_sbkkb000000001_war_hu_0_3_93_68.9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12, sbkkb000000002warbhu -&gt; 2020-02-19 </a:t>
            </a:r>
            <a:r>
              <a:rPr lang="en-US" altLang="ko-KR" sz="1000" dirty="0" smtClean="0">
                <a:latin typeface="+mn-ea"/>
              </a:rPr>
              <a:t>20:24:31_sbkkb000000002_war_hu_0_3_88_66.9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13, sbkkb000000001datbtp -&gt; 2020-02-19 </a:t>
            </a:r>
            <a:r>
              <a:rPr lang="en-US" altLang="ko-KR" sz="1000" dirty="0" smtClean="0">
                <a:latin typeface="+mn-ea"/>
              </a:rPr>
              <a:t>20:22:12_sbkkb000000001_dat_tp_0_3_95_24.5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14, sbkkb000000001dgrbhu -&gt; 2020-02-19 </a:t>
            </a:r>
            <a:r>
              <a:rPr lang="en-US" altLang="ko-KR" sz="1000" dirty="0" smtClean="0">
                <a:latin typeface="+mn-ea"/>
              </a:rPr>
              <a:t>20:23:06_sbkkb000000001_dgr_hu_0_3_93_71.3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15, sbkkb000000001rstbhu -&gt; 2020-02-19 </a:t>
            </a:r>
            <a:r>
              <a:rPr lang="en-US" altLang="ko-KR" sz="1000" dirty="0" smtClean="0">
                <a:latin typeface="+mn-ea"/>
              </a:rPr>
              <a:t>20:23:38_sbkkb000000001_rst_hu_0_3_92_73.3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16, sbkkb000000001warbtp -&gt; 2020-02-19 </a:t>
            </a:r>
            <a:r>
              <a:rPr lang="en-US" altLang="ko-KR" sz="1000" dirty="0" smtClean="0">
                <a:latin typeface="+mn-ea"/>
              </a:rPr>
              <a:t>20:22:23_sbkkb000000001_war_tp_0_3_93_24.5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17, sbkkb000000002dgrbhu -&gt; 2020-02-19 </a:t>
            </a:r>
            <a:r>
              <a:rPr lang="en-US" altLang="ko-KR" sz="1000" dirty="0" smtClean="0">
                <a:latin typeface="+mn-ea"/>
              </a:rPr>
              <a:t>20:27:12_sbkkb000000002_dgr_hu_0_3_91_61.3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18, sbkkb000000001racbmm -&gt; 2020-02-19 </a:t>
            </a:r>
            <a:r>
              <a:rPr lang="en-US" altLang="ko-KR" sz="1000" dirty="0" smtClean="0">
                <a:latin typeface="+mn-ea"/>
              </a:rPr>
              <a:t>20:21:57_sbkkb000000001_rac_mm_0_3_95_F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19, sbkkb000000001racbss -&gt; 2020-02-19 </a:t>
            </a:r>
            <a:r>
              <a:rPr lang="en-US" altLang="ko-KR" sz="1000" dirty="0" smtClean="0">
                <a:latin typeface="+mn-ea"/>
              </a:rPr>
              <a:t>20:21:57_sbkkb000000001_rac_ss_0_3_95_1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20, sbkkb000000002warbtp -&gt; 2020-02-19 </a:t>
            </a:r>
            <a:r>
              <a:rPr lang="en-US" altLang="ko-KR" sz="1000" dirty="0" smtClean="0">
                <a:latin typeface="+mn-ea"/>
              </a:rPr>
              <a:t>20:24:31_sbkkb000000002_war_tp_0_3_88_26.5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21, sbkkb000000002racbll -&gt; 2020-02-19 </a:t>
            </a:r>
            <a:r>
              <a:rPr lang="en-US" altLang="ko-KR" sz="1000" dirty="0" smtClean="0">
                <a:latin typeface="+mn-ea"/>
              </a:rPr>
              <a:t>20:23:56_sbkkb000000002_rac_ll_0_3_97_B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22, sbkkb000000001datbhu -&gt; 2020-02-19 </a:t>
            </a:r>
            <a:r>
              <a:rPr lang="en-US" altLang="ko-KR" sz="1000" dirty="0" smtClean="0">
                <a:latin typeface="+mn-ea"/>
              </a:rPr>
              <a:t>20:22:12_sbkkb000000001_dat_hu_0_3_95_68.9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23, sbkkb000000002rstbhu -&gt; 2020-02-18 </a:t>
            </a:r>
            <a:r>
              <a:rPr lang="en-US" altLang="ko-KR" sz="1000" dirty="0" smtClean="0">
                <a:latin typeface="+mn-ea"/>
              </a:rPr>
              <a:t>20:10:01_sbkkb000000002_rst_hu_0_3_95_78.3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24, sbkkb000000002rstbtp -&gt; 2020-02-18 </a:t>
            </a:r>
            <a:r>
              <a:rPr lang="en-US" altLang="ko-KR" sz="1000" dirty="0" smtClean="0">
                <a:latin typeface="+mn-ea"/>
              </a:rPr>
              <a:t>20:10:01_sbkkb000000002_rst_tp_0_3_95_26.6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25, sbkkb000000001shpbhu -&gt; 2020-02-18 </a:t>
            </a:r>
            <a:r>
              <a:rPr lang="en-US" altLang="ko-KR" sz="1000" dirty="0" smtClean="0">
                <a:latin typeface="+mn-ea"/>
              </a:rPr>
              <a:t>20:09:01_sbkkb000000001_shp_hu_0_3_92_73.3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36658" y="1314036"/>
            <a:ext cx="56063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latin typeface="+mn-ea"/>
              </a:rPr>
              <a:t>pair.Key</a:t>
            </a:r>
            <a:r>
              <a:rPr lang="en-US" altLang="ko-KR" sz="1000" dirty="0" smtClean="0">
                <a:latin typeface="+mn-ea"/>
              </a:rPr>
              <a:t>               </a:t>
            </a:r>
            <a:r>
              <a:rPr lang="en-US" altLang="ko-KR" sz="1000" dirty="0" err="1">
                <a:latin typeface="+mn-ea"/>
              </a:rPr>
              <a:t>pair.Value</a:t>
            </a: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 smtClean="0">
                <a:latin typeface="+mn-ea"/>
              </a:rPr>
              <a:t>   [</a:t>
            </a:r>
            <a:r>
              <a:rPr lang="en-US" altLang="ko-KR" sz="1000" dirty="0">
                <a:latin typeface="+mn-ea"/>
              </a:rPr>
              <a:t>0]        </a:t>
            </a:r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dirty="0">
                <a:latin typeface="+mn-ea"/>
              </a:rPr>
              <a:t>[1]          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dirty="0">
                <a:latin typeface="+mn-ea"/>
              </a:rPr>
              <a:t>[2</a:t>
            </a:r>
            <a:r>
              <a:rPr lang="en-US" altLang="ko-KR" sz="1000" dirty="0" smtClean="0">
                <a:latin typeface="+mn-ea"/>
              </a:rPr>
              <a:t>]  </a:t>
            </a:r>
            <a:r>
              <a:rPr lang="en-US" altLang="ko-KR" sz="1000" dirty="0">
                <a:latin typeface="+mn-ea"/>
              </a:rPr>
              <a:t>3  </a:t>
            </a:r>
            <a:r>
              <a:rPr lang="en-US" altLang="ko-KR" sz="1000" dirty="0" smtClean="0">
                <a:latin typeface="+mn-ea"/>
              </a:rPr>
              <a:t> 4 </a:t>
            </a:r>
            <a:r>
              <a:rPr lang="en-US" altLang="ko-KR" sz="1000" dirty="0">
                <a:latin typeface="+mn-ea"/>
              </a:rPr>
              <a:t>5 6  </a:t>
            </a:r>
            <a:r>
              <a:rPr lang="en-US" altLang="ko-KR" sz="1000" dirty="0" smtClean="0">
                <a:latin typeface="+mn-ea"/>
              </a:rPr>
              <a:t> [</a:t>
            </a:r>
            <a:r>
              <a:rPr lang="en-US" altLang="ko-KR" sz="1000" dirty="0">
                <a:latin typeface="+mn-ea"/>
              </a:rPr>
              <a:t>7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r>
              <a:rPr lang="en-US" altLang="ko-KR" sz="1000" dirty="0" smtClean="0">
                <a:latin typeface="+mn-ea"/>
              </a:rPr>
              <a:t>sbkkb000000001datbhu </a:t>
            </a:r>
            <a:r>
              <a:rPr lang="en-US" altLang="ko-KR" sz="1000" dirty="0">
                <a:latin typeface="+mn-ea"/>
              </a:rPr>
              <a:t>= 2020-02-19 </a:t>
            </a:r>
            <a:r>
              <a:rPr lang="en-US" altLang="ko-KR" sz="1000" dirty="0" smtClean="0">
                <a:latin typeface="+mn-ea"/>
              </a:rPr>
              <a:t>20:22:12_sbkkb000000001_dat_hu_0_3_95_68.9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sbkkb000000001datbtp </a:t>
            </a:r>
            <a:r>
              <a:rPr lang="en-US" altLang="ko-KR" sz="1000" dirty="0">
                <a:latin typeface="+mn-ea"/>
              </a:rPr>
              <a:t>= 2020-02-19 </a:t>
            </a:r>
            <a:r>
              <a:rPr lang="en-US" altLang="ko-KR" sz="1000" dirty="0" smtClean="0">
                <a:latin typeface="+mn-ea"/>
              </a:rPr>
              <a:t>20:22:12_sbkkb000000001_dat_tp_0_3_95_24.5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sbkkb000000001warbhu = 2020-02-19 </a:t>
            </a:r>
            <a:r>
              <a:rPr lang="en-US" altLang="ko-KR" sz="1000" dirty="0" smtClean="0">
                <a:latin typeface="+mn-ea"/>
              </a:rPr>
              <a:t>20:22:23_sbkkb000000001_war_hu_0_3_93_68.9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sbkkb000000001warbtp = 2020-02-19 </a:t>
            </a:r>
            <a:r>
              <a:rPr lang="en-US" altLang="ko-KR" sz="1000" dirty="0" smtClean="0">
                <a:latin typeface="+mn-ea"/>
              </a:rPr>
              <a:t>20:22:23_sbkkb000000001_war_tp_0_3_93_24.5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sbkkb000000001dgrbhu = 2020-02-19 </a:t>
            </a:r>
            <a:r>
              <a:rPr lang="en-US" altLang="ko-KR" sz="1000" dirty="0" smtClean="0">
                <a:latin typeface="+mn-ea"/>
              </a:rPr>
              <a:t>20:23:06_sbkkb000000001_dgr_hu_0_3_93_71.3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sbkkb000000001dgrbtp = 2020-02-19 </a:t>
            </a:r>
            <a:r>
              <a:rPr lang="en-US" altLang="ko-KR" sz="1000" dirty="0" smtClean="0">
                <a:latin typeface="+mn-ea"/>
              </a:rPr>
              <a:t>20:23:06_sbkkb000000001_dgr_tp_0_3_93_25.1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sbkkb000000001rstbhu = 2020-02-19 </a:t>
            </a:r>
            <a:r>
              <a:rPr lang="en-US" altLang="ko-KR" sz="1000" dirty="0" smtClean="0">
                <a:latin typeface="+mn-ea"/>
              </a:rPr>
              <a:t>20:23:38_sbkkb000000001_rst_hu_0_3_92_73.3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sbkkb000000001rstbtp = 2020-02-19 </a:t>
            </a:r>
            <a:r>
              <a:rPr lang="en-US" altLang="ko-KR" sz="1000" dirty="0" smtClean="0">
                <a:latin typeface="+mn-ea"/>
              </a:rPr>
              <a:t>20:23:38_sbkkb000000001_rst_tp_0_3_92_24.6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sbkkb000000002datbhu = 2020-02-19 </a:t>
            </a:r>
            <a:r>
              <a:rPr lang="en-US" altLang="ko-KR" sz="1000" dirty="0" smtClean="0">
                <a:latin typeface="+mn-ea"/>
              </a:rPr>
              <a:t>20:24:09_sbkkb000000002_dat_hu_0_3_97_78.1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sbkkb000000002datbtp = 2020-02-19 </a:t>
            </a:r>
            <a:r>
              <a:rPr lang="en-US" altLang="ko-KR" sz="1000" dirty="0" smtClean="0">
                <a:latin typeface="+mn-ea"/>
              </a:rPr>
              <a:t>20:24:09_sbkkb000000002_dat_tp_0_3_97_23.6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sbkkb000000002warbhu = 2020-02-19 </a:t>
            </a:r>
            <a:r>
              <a:rPr lang="en-US" altLang="ko-KR" sz="1000" dirty="0" smtClean="0">
                <a:latin typeface="+mn-ea"/>
              </a:rPr>
              <a:t>20:24:31_sbkkb000000002_war_hu_0_3_88_66.9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sbkkb000000002warbtp = 2020-02-19 </a:t>
            </a:r>
            <a:r>
              <a:rPr lang="en-US" altLang="ko-KR" sz="1000" dirty="0" smtClean="0">
                <a:latin typeface="+mn-ea"/>
              </a:rPr>
              <a:t>20:24:31_sbkkb000000002_war_tp_0_3_88_26.5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sbkkb000000002dgrbhu = 2020-02-19 </a:t>
            </a:r>
            <a:r>
              <a:rPr lang="en-US" altLang="ko-KR" sz="1000" dirty="0" smtClean="0">
                <a:latin typeface="+mn-ea"/>
              </a:rPr>
              <a:t>20:27:12_sbkkb000000002_dgr_hu_0_3_91_61.3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sbkkb000000002dgrbtp = 2020-02-19 </a:t>
            </a:r>
            <a:r>
              <a:rPr lang="en-US" altLang="ko-KR" sz="1000" dirty="0" smtClean="0">
                <a:latin typeface="+mn-ea"/>
              </a:rPr>
              <a:t>20:27:12_sbkkb000000002_dgr_tp_0_3_91_24.1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54839"/>
            <a:ext cx="5565994" cy="2754886"/>
          </a:xfrm>
          <a:prstGeom prst="rect">
            <a:avLst/>
          </a:prstGeom>
        </p:spPr>
      </p:pic>
      <p:sp>
        <p:nvSpPr>
          <p:cNvPr id="13" name="순서도: 자기 디스크 12"/>
          <p:cNvSpPr/>
          <p:nvPr/>
        </p:nvSpPr>
        <p:spPr>
          <a:xfrm>
            <a:off x="547340" y="5481120"/>
            <a:ext cx="358987" cy="1857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3" idx="4"/>
          </p:cNvCxnSpPr>
          <p:nvPr/>
        </p:nvCxnSpPr>
        <p:spPr>
          <a:xfrm flipV="1">
            <a:off x="906327" y="5332282"/>
            <a:ext cx="5189673" cy="24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842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데이터 흐름도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588369" y="821471"/>
            <a:ext cx="1221488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>
                <a:latin typeface="+mn-ea"/>
              </a:rPr>
              <a:t>Monitoring Web Site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163280"/>
            <a:ext cx="11093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//Box</a:t>
            </a:r>
            <a:r>
              <a:rPr lang="ko-KR" altLang="en-US" sz="1000" dirty="0"/>
              <a:t>의 입고기간에 따른 </a:t>
            </a:r>
            <a:r>
              <a:rPr lang="ko-KR" altLang="en-US" sz="1000" dirty="0" err="1"/>
              <a:t>알람상태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sdate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serialno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alertInsaveterm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svalue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alertcode</a:t>
            </a:r>
            <a:r>
              <a:rPr lang="en-US" altLang="ko-KR" sz="1000" dirty="0"/>
              <a:t>, unit, status, </a:t>
            </a:r>
            <a:r>
              <a:rPr lang="en-US" altLang="ko-KR" sz="1000" dirty="0" err="1"/>
              <a:t>idxAp</a:t>
            </a:r>
            <a:r>
              <a:rPr lang="en-US" altLang="ko-KR" sz="1000" dirty="0"/>
              <a:t>, BT, </a:t>
            </a:r>
            <a:r>
              <a:rPr lang="en-US" altLang="ko-KR" sz="1000" dirty="0" err="1"/>
              <a:t>StartDt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WarningDt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DangerDt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LastDt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alertstatus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worker_num</a:t>
            </a:r>
            <a:r>
              <a:rPr lang="en-US" altLang="ko-KR" sz="1000" dirty="0"/>
              <a:t> | </a:t>
            </a:r>
            <a:r>
              <a:rPr lang="en-US" altLang="ko-KR" sz="1000" dirty="0" smtClean="0"/>
              <a:t>...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3000,100,300^1000,30,50^500,10,25^200,5,20</a:t>
            </a:r>
            <a:endParaRPr lang="en-US" altLang="ko-KR" sz="1000" dirty="0"/>
          </a:p>
          <a:p>
            <a:r>
              <a:rPr lang="pl-PL" altLang="ko-KR" sz="1000" dirty="0"/>
              <a:t>^2020-02-19 20:22:12, sbkkb000000001, hu, 68.9, w, %, dat, 3, </a:t>
            </a:r>
            <a:r>
              <a:rPr lang="pl-PL" altLang="ko-KR" sz="1000" dirty="0" smtClean="0"/>
              <a:t>95, </a:t>
            </a:r>
            <a:r>
              <a:rPr lang="pl-PL" altLang="ko-KR" sz="1000" dirty="0"/>
              <a:t>0 |</a:t>
            </a:r>
          </a:p>
          <a:p>
            <a:r>
              <a:rPr lang="pt-BR" altLang="ko-KR" sz="1000" dirty="0"/>
              <a:t>2020-02-19 20:22:12, sbkkb000000001, tp, 24.5, n, ℃, dat, 3, 95</a:t>
            </a:r>
            <a:r>
              <a:rPr lang="pt-BR" altLang="ko-KR" sz="1000" dirty="0" smtClean="0"/>
              <a:t>, </a:t>
            </a:r>
            <a:r>
              <a:rPr lang="pt-BR" altLang="ko-KR" sz="1000" dirty="0"/>
              <a:t>0 |</a:t>
            </a:r>
          </a:p>
          <a:p>
            <a:r>
              <a:rPr lang="pt-BR" altLang="ko-KR" sz="1000" dirty="0"/>
              <a:t>2020-02-19 20:22:23, sbkkb000000001, hu, 68.9, n, %, war, 3, 93, </a:t>
            </a:r>
            <a:r>
              <a:rPr lang="pt-BR" altLang="ko-KR" sz="1000" dirty="0" smtClean="0"/>
              <a:t>0 </a:t>
            </a:r>
            <a:r>
              <a:rPr lang="pt-BR" altLang="ko-KR" sz="1000" dirty="0"/>
              <a:t>|</a:t>
            </a:r>
          </a:p>
          <a:p>
            <a:r>
              <a:rPr lang="pt-BR" altLang="ko-KR" sz="1000" dirty="0"/>
              <a:t>2020-02-19 20:22:23, sbkkb000000001, tp, 24.5, n, %, war, 3, 93</a:t>
            </a:r>
            <a:r>
              <a:rPr lang="pt-BR" altLang="ko-KR" sz="1000" dirty="0" smtClean="0"/>
              <a:t>, </a:t>
            </a:r>
            <a:r>
              <a:rPr lang="pt-BR" altLang="ko-KR" sz="1000" dirty="0"/>
              <a:t>0 |</a:t>
            </a:r>
          </a:p>
          <a:p>
            <a:r>
              <a:rPr lang="pt-BR" altLang="ko-KR" sz="1000" dirty="0"/>
              <a:t>2020-02-19 20:23:06, sbkkb000000001, hu, 71.3, d, %, dgr, 3, 93</a:t>
            </a:r>
            <a:r>
              <a:rPr lang="pt-BR" altLang="ko-KR" sz="1000" dirty="0" smtClean="0"/>
              <a:t>, </a:t>
            </a:r>
            <a:r>
              <a:rPr lang="pt-BR" altLang="ko-KR" sz="1000" dirty="0"/>
              <a:t>0 |</a:t>
            </a:r>
          </a:p>
          <a:p>
            <a:r>
              <a:rPr lang="pt-BR" altLang="ko-KR" sz="1000" dirty="0"/>
              <a:t>2020-02-19 20:23:06, sbkkb000000001, tp, 25.1 , n, %, dgr, 3, 93</a:t>
            </a:r>
            <a:r>
              <a:rPr lang="pt-BR" altLang="ko-KR" sz="1000" dirty="0" smtClean="0"/>
              <a:t>, </a:t>
            </a:r>
            <a:r>
              <a:rPr lang="pt-BR" altLang="ko-KR" sz="1000" dirty="0"/>
              <a:t>0 |</a:t>
            </a:r>
          </a:p>
          <a:p>
            <a:r>
              <a:rPr lang="pl-PL" altLang="ko-KR" sz="1000" dirty="0"/>
              <a:t>2020-02-19 20:23:38, sbkkb000000001, hu, 73.3, w, %, rst, 3, 92</a:t>
            </a:r>
            <a:r>
              <a:rPr lang="pl-PL" altLang="ko-KR" sz="1000" dirty="0" smtClean="0"/>
              <a:t>, </a:t>
            </a:r>
            <a:r>
              <a:rPr lang="pl-PL" altLang="ko-KR" sz="1000" dirty="0"/>
              <a:t>0 |</a:t>
            </a:r>
          </a:p>
          <a:p>
            <a:r>
              <a:rPr lang="pt-BR" altLang="ko-KR" sz="1000" dirty="0"/>
              <a:t>2020-02-19 20:23:38, sbkkb000000001, tp, 24.6 , n, %, rst, 3, 92</a:t>
            </a:r>
            <a:r>
              <a:rPr lang="pt-BR" altLang="ko-KR" sz="1000" dirty="0" smtClean="0"/>
              <a:t>, </a:t>
            </a:r>
            <a:r>
              <a:rPr lang="pt-BR" altLang="ko-KR" sz="1000" dirty="0"/>
              <a:t>0 |</a:t>
            </a:r>
          </a:p>
          <a:p>
            <a:r>
              <a:rPr lang="pl-PL" altLang="ko-KR" sz="1000" dirty="0"/>
              <a:t>2020-02-19 20:24:09, sbkkb000000002, hu, 78.1, w, %, dat, 3, 97</a:t>
            </a:r>
            <a:r>
              <a:rPr lang="pl-PL" altLang="ko-KR" sz="1000" dirty="0" smtClean="0"/>
              <a:t>, </a:t>
            </a:r>
            <a:r>
              <a:rPr lang="pl-PL" altLang="ko-KR" sz="1000" dirty="0"/>
              <a:t>0 |</a:t>
            </a:r>
          </a:p>
          <a:p>
            <a:r>
              <a:rPr lang="pt-BR" altLang="ko-KR" sz="1000" dirty="0"/>
              <a:t>2020-02-19 20:24:09, sbkkb000000002, tp, 23.6 , n, %, dat, 3, 97</a:t>
            </a:r>
            <a:r>
              <a:rPr lang="pt-BR" altLang="ko-KR" sz="1000" dirty="0" smtClean="0"/>
              <a:t>, </a:t>
            </a:r>
            <a:r>
              <a:rPr lang="pt-BR" altLang="ko-KR" sz="1000" dirty="0"/>
              <a:t>0 |</a:t>
            </a:r>
          </a:p>
          <a:p>
            <a:r>
              <a:rPr lang="de-DE" altLang="ko-KR" sz="1000" dirty="0"/>
              <a:t>2020-02-19 20:24:31, sbkkb000000002, hu, 66.9, d, %, war, 3, 88</a:t>
            </a:r>
            <a:r>
              <a:rPr lang="de-DE" altLang="ko-KR" sz="1000" dirty="0" smtClean="0"/>
              <a:t>, </a:t>
            </a:r>
            <a:r>
              <a:rPr lang="de-DE" altLang="ko-KR" sz="1000" dirty="0"/>
              <a:t>0 |</a:t>
            </a:r>
          </a:p>
          <a:p>
            <a:r>
              <a:rPr lang="pt-BR" altLang="ko-KR" sz="1000" dirty="0"/>
              <a:t>2020-02-19 20:24:31, sbkkb000000002, tp, 26.5 , n, %, war, 3, </a:t>
            </a:r>
            <a:r>
              <a:rPr lang="pt-BR" altLang="ko-KR" sz="1000" dirty="0" smtClean="0"/>
              <a:t>88, </a:t>
            </a:r>
            <a:r>
              <a:rPr lang="pt-BR" altLang="ko-KR" sz="1000" dirty="0"/>
              <a:t>0 |</a:t>
            </a:r>
          </a:p>
          <a:p>
            <a:r>
              <a:rPr lang="pt-BR" altLang="ko-KR" sz="1000" dirty="0"/>
              <a:t>2020-02-19 20:27:12, sbkkb000000002, hu, 61.3, n, %, dgr, 3, 91, </a:t>
            </a:r>
            <a:r>
              <a:rPr lang="pt-BR" altLang="ko-KR" sz="1000" dirty="0" smtClean="0"/>
              <a:t>0 </a:t>
            </a:r>
            <a:r>
              <a:rPr lang="pt-BR" altLang="ko-KR" sz="1000" dirty="0"/>
              <a:t>|</a:t>
            </a:r>
          </a:p>
          <a:p>
            <a:r>
              <a:rPr lang="pt-BR" altLang="ko-KR" sz="1000" dirty="0"/>
              <a:t>2020-02-19 20:27:12, sbkkb000000002, tp, 24.1 , n, %, dgr, 3, </a:t>
            </a:r>
            <a:r>
              <a:rPr lang="pt-BR" altLang="ko-KR" sz="1000" dirty="0" smtClean="0"/>
              <a:t>91, 0</a:t>
            </a:r>
          </a:p>
          <a:p>
            <a:r>
              <a:rPr lang="pt-BR" altLang="ko-KR" sz="1000" dirty="0" smtClean="0"/>
              <a:t>^</a:t>
            </a:r>
            <a:r>
              <a:rPr lang="pl-PL" altLang="ko-KR" sz="1000" dirty="0"/>
              <a:t> sbkkb000000001, </a:t>
            </a:r>
            <a:r>
              <a:rPr lang="pt-BR" altLang="ko-KR" sz="1000" dirty="0" smtClean="0"/>
              <a:t>2020-02-19 </a:t>
            </a:r>
            <a:r>
              <a:rPr lang="pt-BR" altLang="ko-KR" sz="1000" dirty="0"/>
              <a:t>10:43:38, 2020-02-23 10:43:38, 2020-02-24 10:44:38, 2020-02-26 10:43:38, n, 0 |</a:t>
            </a:r>
          </a:p>
          <a:p>
            <a:r>
              <a:rPr lang="pt-BR" altLang="ko-KR" sz="1000" dirty="0"/>
              <a:t>sbkkb000000002, 2020-02-19 10:43:38, 2020-02-23 10:43:38, 2020-02-24 10:44:38, 2020-02-26 10:43:38, </a:t>
            </a:r>
            <a:r>
              <a:rPr lang="pt-BR" altLang="ko-KR" sz="1000" dirty="0" smtClean="0"/>
              <a:t>n</a:t>
            </a:r>
            <a:endParaRPr lang="pt-B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18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33397</TotalTime>
  <Words>4326</Words>
  <Application>Microsoft Office PowerPoint</Application>
  <PresentationFormat>와이드스크린</PresentationFormat>
  <Paragraphs>1063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Helvetica Neue</vt:lpstr>
      <vt:lpstr>맑은 고딕</vt:lpstr>
      <vt:lpstr>Arial</vt:lpstr>
      <vt:lpstr>Office 테마</vt:lpstr>
      <vt:lpstr>SmartBox</vt:lpstr>
      <vt:lpstr>Server 구성도 ( 설치 내용 )</vt:lpstr>
      <vt:lpstr>Flow 구성도</vt:lpstr>
      <vt:lpstr>Flow 구성도 : 출하</vt:lpstr>
      <vt:lpstr>Flow 구성도 : 창고에서 센서 교체</vt:lpstr>
      <vt:lpstr>Flow 구성도 : 창고에서 상품-BOX-센서(Workzone Equip) 등록, Rac이동후 시작</vt:lpstr>
      <vt:lpstr>Flow 구성도 : 기초정보 등록</vt:lpstr>
      <vt:lpstr>데이터 흐름도</vt:lpstr>
      <vt:lpstr>데이터 흐름도</vt:lpstr>
      <vt:lpstr>모니터링 화면 흐름도</vt:lpstr>
      <vt:lpstr>시스템 구성도</vt:lpstr>
      <vt:lpstr>시스템 구성도 : 흐름도</vt:lpstr>
      <vt:lpstr>시스템 구성도 : 마스터키 전체 흐름도</vt:lpstr>
      <vt:lpstr>Layout</vt:lpstr>
      <vt:lpstr>Layout</vt:lpstr>
      <vt:lpstr>작업장 안전관리 시스템 System 구성도</vt:lpstr>
      <vt:lpstr>Layout</vt:lpstr>
      <vt:lpstr>Layout</vt:lpstr>
      <vt:lpstr>Flow별 상세설명</vt:lpstr>
      <vt:lpstr>센서/외부기기 초기화 </vt:lpstr>
      <vt:lpstr>Layout</vt:lpstr>
      <vt:lpstr>Local [모니터링] PC Flow</vt:lpstr>
      <vt:lpstr>기본코드</vt:lpstr>
      <vt:lpstr>기본코드</vt:lpstr>
      <vt:lpstr>기본코드</vt:lpstr>
      <vt:lpstr>모니터링 화면 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Workzone Real-time Monitoring System</dc:title>
  <dc:creator>junespark-npc</dc:creator>
  <cp:lastModifiedBy>user</cp:lastModifiedBy>
  <cp:revision>812</cp:revision>
  <dcterms:created xsi:type="dcterms:W3CDTF">2018-09-10T08:54:14Z</dcterms:created>
  <dcterms:modified xsi:type="dcterms:W3CDTF">2020-03-16T01:10:31Z</dcterms:modified>
</cp:coreProperties>
</file>