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77" d="100"/>
          <a:sy n="77" d="100"/>
        </p:scale>
        <p:origin x="96"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93105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A7F2E-112F-418D-AEA6-C8825A909F15}"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72986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105087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385342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255134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2674057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349868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3112868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142218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158528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A7F2E-112F-418D-AEA6-C8825A909F1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98620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A7F2E-112F-418D-AEA6-C8825A909F15}"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149001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A7F2E-112F-418D-AEA6-C8825A909F15}"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80142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A7F2E-112F-418D-AEA6-C8825A909F15}"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113409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A7F2E-112F-418D-AEA6-C8825A909F15}"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395280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A7F2E-112F-418D-AEA6-C8825A909F15}"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157145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A7F2E-112F-418D-AEA6-C8825A909F15}"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49A57-55CF-49F3-A87F-86D7CBB7DFC0}" type="slidenum">
              <a:rPr lang="en-US" smtClean="0"/>
              <a:t>‹#›</a:t>
            </a:fld>
            <a:endParaRPr lang="en-US"/>
          </a:p>
        </p:txBody>
      </p:sp>
    </p:spTree>
    <p:extLst>
      <p:ext uri="{BB962C8B-B14F-4D97-AF65-F5344CB8AC3E}">
        <p14:creationId xmlns:p14="http://schemas.microsoft.com/office/powerpoint/2010/main" val="227542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CA7F2E-112F-418D-AEA6-C8825A909F15}" type="datetimeFigureOut">
              <a:rPr lang="en-US" smtClean="0"/>
              <a:t>8/19/2020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549A57-55CF-49F3-A87F-86D7CBB7DFC0}" type="slidenum">
              <a:rPr lang="en-US" smtClean="0"/>
              <a:t>‹#›</a:t>
            </a:fld>
            <a:endParaRPr lang="en-US"/>
          </a:p>
        </p:txBody>
      </p:sp>
      <p:pic>
        <p:nvPicPr>
          <p:cNvPr id="14" name="Picture 13">
            <a:extLst>
              <a:ext uri="{FF2B5EF4-FFF2-40B4-BE49-F238E27FC236}">
                <a16:creationId xmlns:a16="http://schemas.microsoft.com/office/drawing/2014/main" id="{77B729F2-30BF-426E-B401-D784010030AC}"/>
              </a:ext>
            </a:extLst>
          </p:cNvPr>
          <p:cNvPicPr>
            <a:picLocks noChangeAspect="1"/>
          </p:cNvPicPr>
          <p:nvPr userDrawn="1"/>
        </p:nvPicPr>
        <p:blipFill>
          <a:blip r:embed="rId19"/>
          <a:stretch>
            <a:fillRect/>
          </a:stretch>
        </p:blipFill>
        <p:spPr>
          <a:xfrm>
            <a:off x="10174657" y="136525"/>
            <a:ext cx="1905000" cy="7810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76550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E47A-A8C7-4B95-8EBA-DFD8712099B9}"/>
              </a:ext>
            </a:extLst>
          </p:cNvPr>
          <p:cNvSpPr>
            <a:spLocks noGrp="1"/>
          </p:cNvSpPr>
          <p:nvPr>
            <p:ph type="ctrTitle"/>
          </p:nvPr>
        </p:nvSpPr>
        <p:spPr/>
        <p:txBody>
          <a:bodyPr>
            <a:noAutofit/>
          </a:bodyPr>
          <a:lstStyle/>
          <a:p>
            <a:r>
              <a:rPr lang="en-US" sz="3200" b="1" dirty="0"/>
              <a:t>Capstone Project </a:t>
            </a:r>
            <a:br>
              <a:rPr lang="en-US" sz="3200" dirty="0"/>
            </a:br>
            <a:r>
              <a:rPr lang="en-US" sz="4800" dirty="0"/>
              <a:t> </a:t>
            </a:r>
            <a:br>
              <a:rPr lang="en-US" sz="4800" dirty="0"/>
            </a:br>
            <a:r>
              <a:rPr lang="en-US" sz="4800" dirty="0"/>
              <a:t>A Reasonable Location for a New Bookstore in Greater Melbourne</a:t>
            </a:r>
          </a:p>
        </p:txBody>
      </p:sp>
      <p:sp>
        <p:nvSpPr>
          <p:cNvPr id="3" name="Subtitle 2">
            <a:extLst>
              <a:ext uri="{FF2B5EF4-FFF2-40B4-BE49-F238E27FC236}">
                <a16:creationId xmlns:a16="http://schemas.microsoft.com/office/drawing/2014/main" id="{561957E6-D955-4B30-95F0-A77328E859B5}"/>
              </a:ext>
            </a:extLst>
          </p:cNvPr>
          <p:cNvSpPr>
            <a:spLocks noGrp="1"/>
          </p:cNvSpPr>
          <p:nvPr>
            <p:ph type="subTitle" idx="1"/>
          </p:nvPr>
        </p:nvSpPr>
        <p:spPr/>
        <p:txBody>
          <a:bodyPr/>
          <a:lstStyle/>
          <a:p>
            <a:r>
              <a:rPr lang="en-US" dirty="0"/>
              <a:t>By </a:t>
            </a:r>
            <a:r>
              <a:rPr lang="en-US" dirty="0" err="1"/>
              <a:t>Fendy</a:t>
            </a:r>
            <a:r>
              <a:rPr lang="en-US" dirty="0"/>
              <a:t> Gao</a:t>
            </a:r>
          </a:p>
          <a:p>
            <a:r>
              <a:rPr lang="en-US" dirty="0"/>
              <a:t>Date: 2020-AUG-15</a:t>
            </a:r>
          </a:p>
        </p:txBody>
      </p:sp>
    </p:spTree>
    <p:extLst>
      <p:ext uri="{BB962C8B-B14F-4D97-AF65-F5344CB8AC3E}">
        <p14:creationId xmlns:p14="http://schemas.microsoft.com/office/powerpoint/2010/main" val="4120085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7467-1E60-4C9B-8185-D175E8D2D612}"/>
              </a:ext>
            </a:extLst>
          </p:cNvPr>
          <p:cNvSpPr>
            <a:spLocks noGrp="1"/>
          </p:cNvSpPr>
          <p:nvPr>
            <p:ph type="title"/>
          </p:nvPr>
        </p:nvSpPr>
        <p:spPr/>
        <p:txBody>
          <a:bodyPr>
            <a:normAutofit fontScale="90000"/>
          </a:bodyPr>
          <a:lstStyle/>
          <a:p>
            <a:r>
              <a:rPr lang="en-US" dirty="0"/>
              <a:t>Bookstore density and the distance of the closest bookstore indicated possible local region for new bookstore</a:t>
            </a:r>
          </a:p>
        </p:txBody>
      </p:sp>
      <p:pic>
        <p:nvPicPr>
          <p:cNvPr id="3" name="Picture 2">
            <a:extLst>
              <a:ext uri="{FF2B5EF4-FFF2-40B4-BE49-F238E27FC236}">
                <a16:creationId xmlns:a16="http://schemas.microsoft.com/office/drawing/2014/main" id="{F793DBB1-2662-4C1D-B3A6-3A86F4D1A9E5}"/>
              </a:ext>
            </a:extLst>
          </p:cNvPr>
          <p:cNvPicPr>
            <a:picLocks noChangeAspect="1"/>
          </p:cNvPicPr>
          <p:nvPr/>
        </p:nvPicPr>
        <p:blipFill>
          <a:blip r:embed="rId2"/>
          <a:stretch>
            <a:fillRect/>
          </a:stretch>
        </p:blipFill>
        <p:spPr>
          <a:xfrm>
            <a:off x="1691144" y="2438399"/>
            <a:ext cx="5250428" cy="3960000"/>
          </a:xfrm>
          <a:prstGeom prst="rect">
            <a:avLst/>
          </a:prstGeom>
        </p:spPr>
      </p:pic>
      <p:pic>
        <p:nvPicPr>
          <p:cNvPr id="5" name="Picture 4">
            <a:extLst>
              <a:ext uri="{FF2B5EF4-FFF2-40B4-BE49-F238E27FC236}">
                <a16:creationId xmlns:a16="http://schemas.microsoft.com/office/drawing/2014/main" id="{C27E8250-7B47-4CF1-B45C-30E04943CB42}"/>
              </a:ext>
            </a:extLst>
          </p:cNvPr>
          <p:cNvPicPr>
            <a:picLocks noChangeAspect="1"/>
          </p:cNvPicPr>
          <p:nvPr/>
        </p:nvPicPr>
        <p:blipFill>
          <a:blip r:embed="rId3"/>
          <a:stretch>
            <a:fillRect/>
          </a:stretch>
        </p:blipFill>
        <p:spPr>
          <a:xfrm>
            <a:off x="6941572" y="2439602"/>
            <a:ext cx="5250428" cy="3960000"/>
          </a:xfrm>
          <a:prstGeom prst="rect">
            <a:avLst/>
          </a:prstGeom>
        </p:spPr>
      </p:pic>
    </p:spTree>
    <p:extLst>
      <p:ext uri="{BB962C8B-B14F-4D97-AF65-F5344CB8AC3E}">
        <p14:creationId xmlns:p14="http://schemas.microsoft.com/office/powerpoint/2010/main" val="222798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DB39-1144-40D6-919F-7926F22706A7}"/>
              </a:ext>
            </a:extLst>
          </p:cNvPr>
          <p:cNvSpPr>
            <a:spLocks noGrp="1"/>
          </p:cNvSpPr>
          <p:nvPr>
            <p:ph type="title"/>
          </p:nvPr>
        </p:nvSpPr>
        <p:spPr/>
        <p:txBody>
          <a:bodyPr/>
          <a:lstStyle/>
          <a:p>
            <a:r>
              <a:rPr lang="en-US" dirty="0"/>
              <a:t>No correlation was found between the selected variables</a:t>
            </a:r>
          </a:p>
        </p:txBody>
      </p:sp>
      <p:pic>
        <p:nvPicPr>
          <p:cNvPr id="3" name="Picture 2">
            <a:extLst>
              <a:ext uri="{FF2B5EF4-FFF2-40B4-BE49-F238E27FC236}">
                <a16:creationId xmlns:a16="http://schemas.microsoft.com/office/drawing/2014/main" id="{37BEED82-E6FA-4CD3-AC6E-2A2E8D5ED541}"/>
              </a:ext>
            </a:extLst>
          </p:cNvPr>
          <p:cNvPicPr>
            <a:picLocks noChangeAspect="1"/>
          </p:cNvPicPr>
          <p:nvPr/>
        </p:nvPicPr>
        <p:blipFill>
          <a:blip r:embed="rId2"/>
          <a:stretch>
            <a:fillRect/>
          </a:stretch>
        </p:blipFill>
        <p:spPr>
          <a:xfrm>
            <a:off x="1691144" y="2438399"/>
            <a:ext cx="5250428" cy="3960000"/>
          </a:xfrm>
          <a:prstGeom prst="rect">
            <a:avLst/>
          </a:prstGeom>
        </p:spPr>
      </p:pic>
      <p:pic>
        <p:nvPicPr>
          <p:cNvPr id="4" name="Picture 3">
            <a:extLst>
              <a:ext uri="{FF2B5EF4-FFF2-40B4-BE49-F238E27FC236}">
                <a16:creationId xmlns:a16="http://schemas.microsoft.com/office/drawing/2014/main" id="{9B90AA49-1EDC-4AA5-84FE-4270C779EEE2}"/>
              </a:ext>
            </a:extLst>
          </p:cNvPr>
          <p:cNvPicPr>
            <a:picLocks noChangeAspect="1"/>
          </p:cNvPicPr>
          <p:nvPr/>
        </p:nvPicPr>
        <p:blipFill>
          <a:blip r:embed="rId3"/>
          <a:stretch>
            <a:fillRect/>
          </a:stretch>
        </p:blipFill>
        <p:spPr>
          <a:xfrm>
            <a:off x="6941572" y="2438399"/>
            <a:ext cx="5250428" cy="3960000"/>
          </a:xfrm>
          <a:prstGeom prst="rect">
            <a:avLst/>
          </a:prstGeom>
        </p:spPr>
      </p:pic>
    </p:spTree>
    <p:extLst>
      <p:ext uri="{BB962C8B-B14F-4D97-AF65-F5344CB8AC3E}">
        <p14:creationId xmlns:p14="http://schemas.microsoft.com/office/powerpoint/2010/main" val="205796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B11F-6703-40B8-8B9C-5506F9C54B59}"/>
              </a:ext>
            </a:extLst>
          </p:cNvPr>
          <p:cNvSpPr>
            <a:spLocks noGrp="1"/>
          </p:cNvSpPr>
          <p:nvPr>
            <p:ph type="title"/>
          </p:nvPr>
        </p:nvSpPr>
        <p:spPr/>
        <p:txBody>
          <a:bodyPr>
            <a:normAutofit fontScale="90000"/>
          </a:bodyPr>
          <a:lstStyle/>
          <a:p>
            <a:r>
              <a:rPr lang="en-US" dirty="0"/>
              <a:t>K-Means clustering(k=2-5) results indicated a clearly necessity for a new book store in certain local regions</a:t>
            </a:r>
          </a:p>
        </p:txBody>
      </p:sp>
      <p:pic>
        <p:nvPicPr>
          <p:cNvPr id="4" name="Picture 3">
            <a:extLst>
              <a:ext uri="{FF2B5EF4-FFF2-40B4-BE49-F238E27FC236}">
                <a16:creationId xmlns:a16="http://schemas.microsoft.com/office/drawing/2014/main" id="{BE5405C4-35F5-46CB-AFE1-925AD6786EFF}"/>
              </a:ext>
            </a:extLst>
          </p:cNvPr>
          <p:cNvPicPr>
            <a:picLocks noChangeAspect="1"/>
          </p:cNvPicPr>
          <p:nvPr/>
        </p:nvPicPr>
        <p:blipFill>
          <a:blip r:embed="rId2"/>
          <a:stretch>
            <a:fillRect/>
          </a:stretch>
        </p:blipFill>
        <p:spPr>
          <a:xfrm>
            <a:off x="1691144" y="2438399"/>
            <a:ext cx="5250428" cy="3960000"/>
          </a:xfrm>
          <a:prstGeom prst="rect">
            <a:avLst/>
          </a:prstGeom>
        </p:spPr>
      </p:pic>
      <p:pic>
        <p:nvPicPr>
          <p:cNvPr id="5" name="Picture 4">
            <a:extLst>
              <a:ext uri="{FF2B5EF4-FFF2-40B4-BE49-F238E27FC236}">
                <a16:creationId xmlns:a16="http://schemas.microsoft.com/office/drawing/2014/main" id="{D0D40E4B-9DC3-4F51-899C-6CB6BADE43E2}"/>
              </a:ext>
            </a:extLst>
          </p:cNvPr>
          <p:cNvPicPr>
            <a:picLocks noChangeAspect="1"/>
          </p:cNvPicPr>
          <p:nvPr/>
        </p:nvPicPr>
        <p:blipFill>
          <a:blip r:embed="rId3"/>
          <a:stretch>
            <a:fillRect/>
          </a:stretch>
        </p:blipFill>
        <p:spPr>
          <a:xfrm>
            <a:off x="6941572" y="2438399"/>
            <a:ext cx="5250428" cy="3960000"/>
          </a:xfrm>
          <a:prstGeom prst="rect">
            <a:avLst/>
          </a:prstGeom>
        </p:spPr>
      </p:pic>
    </p:spTree>
    <p:extLst>
      <p:ext uri="{BB962C8B-B14F-4D97-AF65-F5344CB8AC3E}">
        <p14:creationId xmlns:p14="http://schemas.microsoft.com/office/powerpoint/2010/main" val="1283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F2662F-E9DD-48FB-AC98-E8E925E4354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1E339EE2-0656-459D-ADCF-4848417CB35D}"/>
              </a:ext>
            </a:extLst>
          </p:cNvPr>
          <p:cNvPicPr>
            <a:picLocks noChangeAspect="1"/>
          </p:cNvPicPr>
          <p:nvPr/>
        </p:nvPicPr>
        <p:blipFill>
          <a:blip r:embed="rId2"/>
          <a:stretch>
            <a:fillRect/>
          </a:stretch>
        </p:blipFill>
        <p:spPr>
          <a:xfrm>
            <a:off x="1691144" y="2439602"/>
            <a:ext cx="5250428" cy="3960000"/>
          </a:xfrm>
          <a:prstGeom prst="rect">
            <a:avLst/>
          </a:prstGeom>
        </p:spPr>
      </p:pic>
      <p:pic>
        <p:nvPicPr>
          <p:cNvPr id="6" name="Picture 5">
            <a:extLst>
              <a:ext uri="{FF2B5EF4-FFF2-40B4-BE49-F238E27FC236}">
                <a16:creationId xmlns:a16="http://schemas.microsoft.com/office/drawing/2014/main" id="{ED546784-F9DB-4287-BF46-92A620CA5B45}"/>
              </a:ext>
            </a:extLst>
          </p:cNvPr>
          <p:cNvPicPr>
            <a:picLocks noChangeAspect="1"/>
          </p:cNvPicPr>
          <p:nvPr/>
        </p:nvPicPr>
        <p:blipFill>
          <a:blip r:embed="rId3"/>
          <a:stretch>
            <a:fillRect/>
          </a:stretch>
        </p:blipFill>
        <p:spPr>
          <a:xfrm>
            <a:off x="6941572" y="2439602"/>
            <a:ext cx="5250428" cy="3960000"/>
          </a:xfrm>
          <a:prstGeom prst="rect">
            <a:avLst/>
          </a:prstGeom>
        </p:spPr>
      </p:pic>
    </p:spTree>
    <p:extLst>
      <p:ext uri="{BB962C8B-B14F-4D97-AF65-F5344CB8AC3E}">
        <p14:creationId xmlns:p14="http://schemas.microsoft.com/office/powerpoint/2010/main" val="330158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64AE-9EF1-4EFA-A452-18E4B2417FA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18137BE-8314-4ADD-9471-E1DC56E34F69}"/>
              </a:ext>
            </a:extLst>
          </p:cNvPr>
          <p:cNvSpPr>
            <a:spLocks noGrp="1"/>
          </p:cNvSpPr>
          <p:nvPr>
            <p:ph idx="1"/>
          </p:nvPr>
        </p:nvSpPr>
        <p:spPr/>
        <p:txBody>
          <a:bodyPr>
            <a:normAutofit fontScale="85000" lnSpcReduction="10000"/>
          </a:bodyPr>
          <a:lstStyle/>
          <a:p>
            <a:r>
              <a:rPr lang="en-US" dirty="0"/>
              <a:t>Based on the previous study, the local government are of Rosebud, Melton, Officer, and Altona, could be selected as the possible locations for a new bookstore. Whether to setup a new one, might be considered with other factors, which were not studied here.</a:t>
            </a:r>
          </a:p>
          <a:p>
            <a:r>
              <a:rPr lang="en-US" dirty="0"/>
              <a:t>The method used in the current study was relatively simple. There might be several ways to refine the study. For example, in the current study, only the center of the LGA was considered. If the study was finer, a few more locations in an LGA should be considered. Also, the population was not segmented, while it should be done for a finer study.</a:t>
            </a:r>
          </a:p>
          <a:p>
            <a:r>
              <a:rPr lang="en-US" dirty="0"/>
              <a:t>Regarding the tools and packages used in the current study, Foursquare and machine learning packages were extremely powerful and should be studied deeply for a finer future study.</a:t>
            </a:r>
          </a:p>
        </p:txBody>
      </p:sp>
    </p:spTree>
    <p:extLst>
      <p:ext uri="{BB962C8B-B14F-4D97-AF65-F5344CB8AC3E}">
        <p14:creationId xmlns:p14="http://schemas.microsoft.com/office/powerpoint/2010/main" val="354643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BDFB-8492-43CA-AA70-7BF936DBFE5E}"/>
              </a:ext>
            </a:extLst>
          </p:cNvPr>
          <p:cNvSpPr>
            <a:spLocks noGrp="1"/>
          </p:cNvSpPr>
          <p:nvPr>
            <p:ph type="title"/>
          </p:nvPr>
        </p:nvSpPr>
        <p:spPr/>
        <p:txBody>
          <a:bodyPr/>
          <a:lstStyle/>
          <a:p>
            <a:r>
              <a:rPr lang="en-US" dirty="0"/>
              <a:t>Table of </a:t>
            </a:r>
            <a:r>
              <a:rPr lang="en-US" dirty="0" err="1"/>
              <a:t>Contens</a:t>
            </a:r>
            <a:endParaRPr lang="en-US" dirty="0"/>
          </a:p>
        </p:txBody>
      </p:sp>
      <p:sp>
        <p:nvSpPr>
          <p:cNvPr id="3" name="Content Placeholder 2">
            <a:extLst>
              <a:ext uri="{FF2B5EF4-FFF2-40B4-BE49-F238E27FC236}">
                <a16:creationId xmlns:a16="http://schemas.microsoft.com/office/drawing/2014/main" id="{EE842B22-1016-452C-8DC0-95FE53658FEB}"/>
              </a:ext>
            </a:extLst>
          </p:cNvPr>
          <p:cNvSpPr>
            <a:spLocks noGrp="1"/>
          </p:cNvSpPr>
          <p:nvPr>
            <p:ph idx="1"/>
          </p:nvPr>
        </p:nvSpPr>
        <p:spPr/>
        <p:txBody>
          <a:bodyPr>
            <a:normAutofit fontScale="70000" lnSpcReduction="20000"/>
          </a:bodyPr>
          <a:lstStyle/>
          <a:p>
            <a:pPr marL="457200" indent="-457200">
              <a:buFont typeface="+mj-lt"/>
              <a:buAutoNum type="arabicPeriod"/>
            </a:pPr>
            <a:r>
              <a:rPr lang="en-US" dirty="0"/>
              <a:t>Problem Description</a:t>
            </a:r>
          </a:p>
          <a:p>
            <a:pPr marL="457200" indent="-457200">
              <a:buFont typeface="+mj-lt"/>
              <a:buAutoNum type="arabicPeriod"/>
            </a:pPr>
            <a:r>
              <a:rPr lang="en-US" dirty="0"/>
              <a:t>Data</a:t>
            </a:r>
          </a:p>
          <a:p>
            <a:pPr lvl="1"/>
            <a:r>
              <a:rPr lang="en-US" dirty="0"/>
              <a:t>Data of Greater Melbourne</a:t>
            </a:r>
          </a:p>
          <a:p>
            <a:pPr lvl="1"/>
            <a:r>
              <a:rPr lang="en-US" dirty="0"/>
              <a:t>Data of Bookstores</a:t>
            </a:r>
          </a:p>
          <a:p>
            <a:pPr marL="457200" indent="-457200">
              <a:buFont typeface="+mj-lt"/>
              <a:buAutoNum type="arabicPeriod"/>
            </a:pPr>
            <a:r>
              <a:rPr lang="en-US" dirty="0"/>
              <a:t>Methodology</a:t>
            </a:r>
          </a:p>
          <a:p>
            <a:pPr lvl="1"/>
            <a:r>
              <a:rPr lang="en-US" dirty="0"/>
              <a:t>Process Data of Greater Melbourne</a:t>
            </a:r>
          </a:p>
          <a:p>
            <a:pPr lvl="1"/>
            <a:r>
              <a:rPr lang="en-US" dirty="0"/>
              <a:t>Process Data of Bookstores</a:t>
            </a:r>
          </a:p>
          <a:p>
            <a:pPr lvl="1"/>
            <a:r>
              <a:rPr lang="en-US" dirty="0"/>
              <a:t>Machine Learning</a:t>
            </a:r>
          </a:p>
          <a:p>
            <a:pPr marL="457200" indent="-457200">
              <a:buFont typeface="+mj-lt"/>
              <a:buAutoNum type="arabicPeriod"/>
            </a:pPr>
            <a:r>
              <a:rPr lang="en-US" dirty="0"/>
              <a:t>Results</a:t>
            </a:r>
          </a:p>
          <a:p>
            <a:pPr marL="457200" indent="-457200">
              <a:buFont typeface="+mj-lt"/>
              <a:buAutoNum type="arabicPeriod"/>
            </a:pPr>
            <a:r>
              <a:rPr lang="en-US" dirty="0"/>
              <a:t>Discussion</a:t>
            </a:r>
          </a:p>
        </p:txBody>
      </p:sp>
    </p:spTree>
    <p:extLst>
      <p:ext uri="{BB962C8B-B14F-4D97-AF65-F5344CB8AC3E}">
        <p14:creationId xmlns:p14="http://schemas.microsoft.com/office/powerpoint/2010/main" val="410017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C627-657E-4FE9-A374-2802494CC468}"/>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185A05F1-F9F0-4AC5-A9CC-A209F6EA5C74}"/>
              </a:ext>
            </a:extLst>
          </p:cNvPr>
          <p:cNvSpPr>
            <a:spLocks noGrp="1"/>
          </p:cNvSpPr>
          <p:nvPr>
            <p:ph idx="1"/>
          </p:nvPr>
        </p:nvSpPr>
        <p:spPr/>
        <p:txBody>
          <a:bodyPr>
            <a:normAutofit fontScale="92500" lnSpcReduction="10000"/>
          </a:bodyPr>
          <a:lstStyle/>
          <a:p>
            <a:r>
              <a:rPr lang="en-US" dirty="0"/>
              <a:t>Melbourne is the capital and most populous city of the Australian state of Victoria, and the second most populous city in Australia, where I am living. The area of Greater Melbourne area is about 9,993 km</a:t>
            </a:r>
            <a:r>
              <a:rPr lang="en-US" baseline="30000" dirty="0"/>
              <a:t>2</a:t>
            </a:r>
            <a:r>
              <a:rPr lang="en-US" dirty="0"/>
              <a:t>, with a metropolitan area with 31 municipalities. It has a population of about 5 million.</a:t>
            </a:r>
          </a:p>
          <a:p>
            <a:r>
              <a:rPr lang="en-US" dirty="0"/>
              <a:t>One of my favorite shopping places is bookstore. Due to the impact of on-line sales and electronic publications, it gets more and more difficult to access a regular bookstore now. However, a bookstore is still a very nice place for adults to have some readings and for children to have some learnings. Hence, in this study, I focus myself on bookstores.</a:t>
            </a:r>
          </a:p>
        </p:txBody>
      </p:sp>
    </p:spTree>
    <p:extLst>
      <p:ext uri="{BB962C8B-B14F-4D97-AF65-F5344CB8AC3E}">
        <p14:creationId xmlns:p14="http://schemas.microsoft.com/office/powerpoint/2010/main" val="883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20FF-F73D-44B3-89B7-B5107EFA04F5}"/>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3DCE351B-26DF-46F5-96A5-523927D71008}"/>
              </a:ext>
            </a:extLst>
          </p:cNvPr>
          <p:cNvSpPr>
            <a:spLocks noGrp="1"/>
          </p:cNvSpPr>
          <p:nvPr>
            <p:ph idx="1"/>
          </p:nvPr>
        </p:nvSpPr>
        <p:spPr/>
        <p:txBody>
          <a:bodyPr>
            <a:normAutofit fontScale="85000" lnSpcReduction="10000"/>
          </a:bodyPr>
          <a:lstStyle/>
          <a:p>
            <a:r>
              <a:rPr lang="en-US" dirty="0"/>
              <a:t>To setup a bookstore would be determined by multiple factors, such as population, transportation, rental rate and etc. Also the existing numbers of bookstores in a certain region would be also important. I would like to focus on the factors in the population side. Hence, I'd like to collect data about the number of bookstores in each sub-region of Greater Melbourne Area, the bookstore number vs. population, the accessibility of bookstores to each sub-region, and etc. With all these data analyzed using machine learning technologies, I should be able to yield a recommendation for a location to setup a new bookstore.</a:t>
            </a:r>
          </a:p>
          <a:p>
            <a:r>
              <a:rPr lang="en-US" dirty="0"/>
              <a:t>In summary, in this project, a study was performed to determine a reasonable location (or locations) to setup a new bookstore (bookstores) in the Greater Melbourne area.</a:t>
            </a:r>
          </a:p>
          <a:p>
            <a:endParaRPr lang="en-US" dirty="0"/>
          </a:p>
        </p:txBody>
      </p:sp>
    </p:spTree>
    <p:extLst>
      <p:ext uri="{BB962C8B-B14F-4D97-AF65-F5344CB8AC3E}">
        <p14:creationId xmlns:p14="http://schemas.microsoft.com/office/powerpoint/2010/main" val="418489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7C18-C14E-440B-B1CA-3BA4A88617C1}"/>
              </a:ext>
            </a:extLst>
          </p:cNvPr>
          <p:cNvSpPr>
            <a:spLocks noGrp="1"/>
          </p:cNvSpPr>
          <p:nvPr>
            <p:ph type="title"/>
          </p:nvPr>
        </p:nvSpPr>
        <p:spPr/>
        <p:txBody>
          <a:bodyPr/>
          <a:lstStyle/>
          <a:p>
            <a:r>
              <a:rPr lang="en-US" dirty="0"/>
              <a:t>Data of Greater Melbourne</a:t>
            </a:r>
          </a:p>
        </p:txBody>
      </p:sp>
      <p:pic>
        <p:nvPicPr>
          <p:cNvPr id="4" name="Content Placeholder 3">
            <a:extLst>
              <a:ext uri="{FF2B5EF4-FFF2-40B4-BE49-F238E27FC236}">
                <a16:creationId xmlns:a16="http://schemas.microsoft.com/office/drawing/2014/main" id="{AE330249-545F-474F-9690-C2831D800FAC}"/>
              </a:ext>
            </a:extLst>
          </p:cNvPr>
          <p:cNvPicPr>
            <a:picLocks noGrp="1" noChangeAspect="1"/>
          </p:cNvPicPr>
          <p:nvPr>
            <p:ph idx="1"/>
          </p:nvPr>
        </p:nvPicPr>
        <p:blipFill>
          <a:blip r:embed="rId2"/>
          <a:stretch>
            <a:fillRect/>
          </a:stretch>
        </p:blipFill>
        <p:spPr>
          <a:xfrm>
            <a:off x="2435910" y="2075144"/>
            <a:ext cx="8115513" cy="3487455"/>
          </a:xfrm>
          <a:prstGeom prst="rect">
            <a:avLst/>
          </a:prstGeom>
        </p:spPr>
      </p:pic>
      <p:sp>
        <p:nvSpPr>
          <p:cNvPr id="5" name="TextBox 4">
            <a:extLst>
              <a:ext uri="{FF2B5EF4-FFF2-40B4-BE49-F238E27FC236}">
                <a16:creationId xmlns:a16="http://schemas.microsoft.com/office/drawing/2014/main" id="{0BF6F88B-6AC1-405C-A881-A4DAADCDC2E4}"/>
              </a:ext>
            </a:extLst>
          </p:cNvPr>
          <p:cNvSpPr txBox="1"/>
          <p:nvPr/>
        </p:nvSpPr>
        <p:spPr>
          <a:xfrm>
            <a:off x="3996744" y="5562599"/>
            <a:ext cx="6554679" cy="369332"/>
          </a:xfrm>
          <a:prstGeom prst="rect">
            <a:avLst/>
          </a:prstGeom>
          <a:noFill/>
        </p:spPr>
        <p:txBody>
          <a:bodyPr wrap="none" rtlCol="0">
            <a:spAutoFit/>
          </a:bodyPr>
          <a:lstStyle/>
          <a:p>
            <a:r>
              <a:rPr lang="en-US" dirty="0"/>
              <a:t>https://en.wikipedia.org/wiki/Local_government_areas_of_Victoria</a:t>
            </a:r>
          </a:p>
        </p:txBody>
      </p:sp>
      <p:pic>
        <p:nvPicPr>
          <p:cNvPr id="6" name="Picture 5">
            <a:extLst>
              <a:ext uri="{FF2B5EF4-FFF2-40B4-BE49-F238E27FC236}">
                <a16:creationId xmlns:a16="http://schemas.microsoft.com/office/drawing/2014/main" id="{5F4326EB-D88E-498B-B2B4-E0CE13D1F8C8}"/>
              </a:ext>
            </a:extLst>
          </p:cNvPr>
          <p:cNvPicPr>
            <a:picLocks noChangeAspect="1"/>
          </p:cNvPicPr>
          <p:nvPr/>
        </p:nvPicPr>
        <p:blipFill>
          <a:blip r:embed="rId3"/>
          <a:stretch>
            <a:fillRect/>
          </a:stretch>
        </p:blipFill>
        <p:spPr>
          <a:xfrm>
            <a:off x="10778670" y="2075144"/>
            <a:ext cx="1047750" cy="1409700"/>
          </a:xfrm>
          <a:prstGeom prst="rect">
            <a:avLst/>
          </a:prstGeom>
        </p:spPr>
      </p:pic>
    </p:spTree>
    <p:extLst>
      <p:ext uri="{BB962C8B-B14F-4D97-AF65-F5344CB8AC3E}">
        <p14:creationId xmlns:p14="http://schemas.microsoft.com/office/powerpoint/2010/main" val="42083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0F74-2BB4-4518-84EC-634088C59A87}"/>
              </a:ext>
            </a:extLst>
          </p:cNvPr>
          <p:cNvSpPr>
            <a:spLocks noGrp="1"/>
          </p:cNvSpPr>
          <p:nvPr>
            <p:ph type="title"/>
          </p:nvPr>
        </p:nvSpPr>
        <p:spPr/>
        <p:txBody>
          <a:bodyPr/>
          <a:lstStyle/>
          <a:p>
            <a:r>
              <a:rPr lang="en-US" dirty="0"/>
              <a:t>Data of Greater Melbourne</a:t>
            </a:r>
          </a:p>
        </p:txBody>
      </p:sp>
      <p:pic>
        <p:nvPicPr>
          <p:cNvPr id="12" name="Picture 11">
            <a:extLst>
              <a:ext uri="{FF2B5EF4-FFF2-40B4-BE49-F238E27FC236}">
                <a16:creationId xmlns:a16="http://schemas.microsoft.com/office/drawing/2014/main" id="{568E58B4-CA28-4243-86A0-560298B3167B}"/>
              </a:ext>
            </a:extLst>
          </p:cNvPr>
          <p:cNvPicPr>
            <a:picLocks noChangeAspect="1"/>
          </p:cNvPicPr>
          <p:nvPr/>
        </p:nvPicPr>
        <p:blipFill>
          <a:blip r:embed="rId2"/>
          <a:stretch>
            <a:fillRect/>
          </a:stretch>
        </p:blipFill>
        <p:spPr>
          <a:xfrm>
            <a:off x="2881734" y="1819274"/>
            <a:ext cx="7223865" cy="4850309"/>
          </a:xfrm>
          <a:prstGeom prst="rect">
            <a:avLst/>
          </a:prstGeom>
        </p:spPr>
      </p:pic>
    </p:spTree>
    <p:extLst>
      <p:ext uri="{BB962C8B-B14F-4D97-AF65-F5344CB8AC3E}">
        <p14:creationId xmlns:p14="http://schemas.microsoft.com/office/powerpoint/2010/main" val="103999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8CE9-413D-4336-8400-3B3A203C14BE}"/>
              </a:ext>
            </a:extLst>
          </p:cNvPr>
          <p:cNvSpPr>
            <a:spLocks noGrp="1"/>
          </p:cNvSpPr>
          <p:nvPr>
            <p:ph type="title"/>
          </p:nvPr>
        </p:nvSpPr>
        <p:spPr/>
        <p:txBody>
          <a:bodyPr/>
          <a:lstStyle/>
          <a:p>
            <a:r>
              <a:rPr lang="en-US"/>
              <a:t>Data of Bookstores</a:t>
            </a:r>
          </a:p>
        </p:txBody>
      </p:sp>
      <p:pic>
        <p:nvPicPr>
          <p:cNvPr id="4" name="Content Placeholder 3">
            <a:extLst>
              <a:ext uri="{FF2B5EF4-FFF2-40B4-BE49-F238E27FC236}">
                <a16:creationId xmlns:a16="http://schemas.microsoft.com/office/drawing/2014/main" id="{0081C3C1-1F9C-4780-9E58-6660D7248208}"/>
              </a:ext>
            </a:extLst>
          </p:cNvPr>
          <p:cNvPicPr>
            <a:picLocks noGrp="1" noChangeAspect="1"/>
          </p:cNvPicPr>
          <p:nvPr>
            <p:ph idx="1"/>
          </p:nvPr>
        </p:nvPicPr>
        <p:blipFill>
          <a:blip r:embed="rId2"/>
          <a:stretch>
            <a:fillRect/>
          </a:stretch>
        </p:blipFill>
        <p:spPr>
          <a:xfrm>
            <a:off x="3140619" y="1865333"/>
            <a:ext cx="6704837" cy="4776763"/>
          </a:xfrm>
          <a:prstGeom prst="rect">
            <a:avLst/>
          </a:prstGeom>
        </p:spPr>
      </p:pic>
      <p:pic>
        <p:nvPicPr>
          <p:cNvPr id="5" name="Picture 4">
            <a:extLst>
              <a:ext uri="{FF2B5EF4-FFF2-40B4-BE49-F238E27FC236}">
                <a16:creationId xmlns:a16="http://schemas.microsoft.com/office/drawing/2014/main" id="{76676241-C428-4642-B10C-7F685079129D}"/>
              </a:ext>
            </a:extLst>
          </p:cNvPr>
          <p:cNvPicPr>
            <a:picLocks noChangeAspect="1"/>
          </p:cNvPicPr>
          <p:nvPr/>
        </p:nvPicPr>
        <p:blipFill>
          <a:blip r:embed="rId3"/>
          <a:stretch>
            <a:fillRect/>
          </a:stretch>
        </p:blipFill>
        <p:spPr>
          <a:xfrm>
            <a:off x="9191257" y="1303840"/>
            <a:ext cx="2857500" cy="514350"/>
          </a:xfrm>
          <a:prstGeom prst="rect">
            <a:avLst/>
          </a:prstGeom>
        </p:spPr>
      </p:pic>
    </p:spTree>
    <p:extLst>
      <p:ext uri="{BB962C8B-B14F-4D97-AF65-F5344CB8AC3E}">
        <p14:creationId xmlns:p14="http://schemas.microsoft.com/office/powerpoint/2010/main" val="366157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3FF3-30F6-4DFA-B565-5D1E3E6F144A}"/>
              </a:ext>
            </a:extLst>
          </p:cNvPr>
          <p:cNvSpPr>
            <a:spLocks noGrp="1"/>
          </p:cNvSpPr>
          <p:nvPr>
            <p:ph type="title"/>
          </p:nvPr>
        </p:nvSpPr>
        <p:spPr/>
        <p:txBody>
          <a:bodyPr/>
          <a:lstStyle/>
          <a:p>
            <a:r>
              <a:rPr lang="en-US" dirty="0"/>
              <a:t>Population in Greater Melbourne</a:t>
            </a:r>
          </a:p>
        </p:txBody>
      </p:sp>
      <p:pic>
        <p:nvPicPr>
          <p:cNvPr id="5" name="Picture 4">
            <a:extLst>
              <a:ext uri="{FF2B5EF4-FFF2-40B4-BE49-F238E27FC236}">
                <a16:creationId xmlns:a16="http://schemas.microsoft.com/office/drawing/2014/main" id="{64DD7948-B127-45BB-A25C-C1C4BC70A26A}"/>
              </a:ext>
            </a:extLst>
          </p:cNvPr>
          <p:cNvPicPr>
            <a:picLocks noChangeAspect="1"/>
          </p:cNvPicPr>
          <p:nvPr/>
        </p:nvPicPr>
        <p:blipFill>
          <a:blip r:embed="rId2"/>
          <a:stretch>
            <a:fillRect/>
          </a:stretch>
        </p:blipFill>
        <p:spPr>
          <a:xfrm>
            <a:off x="2054723" y="1837150"/>
            <a:ext cx="8082553" cy="4860000"/>
          </a:xfrm>
          <a:prstGeom prst="rect">
            <a:avLst/>
          </a:prstGeom>
        </p:spPr>
      </p:pic>
    </p:spTree>
    <p:extLst>
      <p:ext uri="{BB962C8B-B14F-4D97-AF65-F5344CB8AC3E}">
        <p14:creationId xmlns:p14="http://schemas.microsoft.com/office/powerpoint/2010/main" val="354877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BD61-474D-4D6F-8C3C-5EC0CADF8AED}"/>
              </a:ext>
            </a:extLst>
          </p:cNvPr>
          <p:cNvSpPr>
            <a:spLocks noGrp="1"/>
          </p:cNvSpPr>
          <p:nvPr>
            <p:ph type="title"/>
          </p:nvPr>
        </p:nvSpPr>
        <p:spPr/>
        <p:txBody>
          <a:bodyPr/>
          <a:lstStyle/>
          <a:p>
            <a:r>
              <a:rPr lang="en-US" dirty="0"/>
              <a:t>Bookstore locations</a:t>
            </a:r>
          </a:p>
        </p:txBody>
      </p:sp>
      <p:pic>
        <p:nvPicPr>
          <p:cNvPr id="4" name="Picture 3">
            <a:extLst>
              <a:ext uri="{FF2B5EF4-FFF2-40B4-BE49-F238E27FC236}">
                <a16:creationId xmlns:a16="http://schemas.microsoft.com/office/drawing/2014/main" id="{C471A6BB-6324-4DDC-B357-FC26EE7463B9}"/>
              </a:ext>
            </a:extLst>
          </p:cNvPr>
          <p:cNvPicPr>
            <a:picLocks noChangeAspect="1"/>
          </p:cNvPicPr>
          <p:nvPr/>
        </p:nvPicPr>
        <p:blipFill>
          <a:blip r:embed="rId2"/>
          <a:stretch>
            <a:fillRect/>
          </a:stretch>
        </p:blipFill>
        <p:spPr>
          <a:xfrm>
            <a:off x="1986047" y="1833825"/>
            <a:ext cx="8219906" cy="4860000"/>
          </a:xfrm>
          <a:prstGeom prst="rect">
            <a:avLst/>
          </a:prstGeom>
        </p:spPr>
      </p:pic>
    </p:spTree>
    <p:extLst>
      <p:ext uri="{BB962C8B-B14F-4D97-AF65-F5344CB8AC3E}">
        <p14:creationId xmlns:p14="http://schemas.microsoft.com/office/powerpoint/2010/main" val="2961769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TotalTime>
  <Words>564</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Capstone Project    A Reasonable Location for a New Bookstore in Greater Melbourne</vt:lpstr>
      <vt:lpstr>Table of Contens</vt:lpstr>
      <vt:lpstr>Problem Description</vt:lpstr>
      <vt:lpstr>Problem Description</vt:lpstr>
      <vt:lpstr>Data of Greater Melbourne</vt:lpstr>
      <vt:lpstr>Data of Greater Melbourne</vt:lpstr>
      <vt:lpstr>Data of Bookstores</vt:lpstr>
      <vt:lpstr>Population in Greater Melbourne</vt:lpstr>
      <vt:lpstr>Bookstore locations</vt:lpstr>
      <vt:lpstr>Bookstore density and the distance of the closest bookstore indicated possible local region for new bookstore</vt:lpstr>
      <vt:lpstr>No correlation was found between the selected variables</vt:lpstr>
      <vt:lpstr>K-Means clustering(k=2-5) results indicated a clearly necessity for a new book store in certain local regions</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 Reasonable Location for a New Bookstore in Greater Melbourne</dc:title>
  <dc:creator>Wang Xiang</dc:creator>
  <cp:lastModifiedBy>Wang Xiang</cp:lastModifiedBy>
  <cp:revision>4</cp:revision>
  <dcterms:created xsi:type="dcterms:W3CDTF">2020-08-19T14:41:54Z</dcterms:created>
  <dcterms:modified xsi:type="dcterms:W3CDTF">2020-08-19T15:07:26Z</dcterms:modified>
</cp:coreProperties>
</file>