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383" r:id="rId6"/>
    <p:sldId id="381" r:id="rId7"/>
    <p:sldId id="382" r:id="rId8"/>
    <p:sldId id="384" r:id="rId9"/>
    <p:sldId id="3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/>
    <p:restoredTop sz="87500"/>
  </p:normalViewPr>
  <p:slideViewPr>
    <p:cSldViewPr snapToGrid="0" snapToObjects="1">
      <p:cViewPr>
        <p:scale>
          <a:sx n="100" d="100"/>
          <a:sy n="100" d="100"/>
        </p:scale>
        <p:origin x="40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304D6-DE0C-2F44-9D6E-B3380A6CD72B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5C138-9CFE-A043-8FCD-6F5C087FC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2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5C138-9CFE-A043-8FCD-6F5C087FCB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5C138-9CFE-A043-8FCD-6F5C087FCB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90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what’s the goal</a:t>
            </a:r>
            <a:r>
              <a:rPr lang="en-US" baseline="0" dirty="0" smtClean="0"/>
              <a:t> of brand awareness? Well, the name kind of says it all, right?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Prime the pump and set the stage such that when you knock on doors people will have heard of you.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Ideally prospects </a:t>
            </a:r>
            <a:r>
              <a:rPr lang="mr-IN" baseline="0" dirty="0" smtClean="0"/>
              <a:t>–</a:t>
            </a:r>
            <a:r>
              <a:rPr lang="en-US" baseline="0" dirty="0" smtClean="0"/>
              <a:t> prospective customers, prospective partners, and prospective investors, will not only know who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5C138-9CFE-A043-8FCD-6F5C087FCB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5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r>
              <a:rPr lang="en-US" baseline="0" dirty="0" smtClean="0"/>
              <a:t> Channels vs. Sales Channels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5C138-9CFE-A043-8FCD-6F5C087FCB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5C138-9CFE-A043-8FCD-6F5C087FCB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Knockout 31 Junior Middleweight" charset="0"/>
                <a:ea typeface="Knockout 31 Junior Middleweight" charset="0"/>
                <a:cs typeface="Knockout 31 Junior Middlewe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4AEA-0094-0F4A-AF62-6B54D158B455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112-2E66-5046-9FE7-71153269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4AEA-0094-0F4A-AF62-6B54D158B455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112-2E66-5046-9FE7-71153269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4AEA-0094-0F4A-AF62-6B54D158B455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112-2E66-5046-9FE7-71153269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4AEA-0094-0F4A-AF62-6B54D158B455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112-2E66-5046-9FE7-71153269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4AEA-0094-0F4A-AF62-6B54D158B455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112-2E66-5046-9FE7-71153269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9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4AEA-0094-0F4A-AF62-6B54D158B455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112-2E66-5046-9FE7-71153269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4AEA-0094-0F4A-AF62-6B54D158B455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112-2E66-5046-9FE7-71153269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4AEA-0094-0F4A-AF62-6B54D158B455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112-2E66-5046-9FE7-71153269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9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4AEA-0094-0F4A-AF62-6B54D158B455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112-2E66-5046-9FE7-71153269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9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4AEA-0094-0F4A-AF62-6B54D158B455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112-2E66-5046-9FE7-71153269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1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4AEA-0094-0F4A-AF62-6B54D158B455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112-2E66-5046-9FE7-71153269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solidFill>
              <a:srgbClr val="007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4AEA-0094-0F4A-AF62-6B54D158B455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489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E4112-2E66-5046-9FE7-7115326906F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" y="6278922"/>
            <a:ext cx="594680" cy="5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8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Knockout 31 Junior Middleweight" charset="0"/>
          <a:ea typeface="Knockout 31 Junior Middleweight" charset="0"/>
          <a:cs typeface="Knockout 31 Junior Middlewe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Knockout 31 Junior Middleweight" charset="0"/>
          <a:ea typeface="Knockout 31 Junior Middleweight" charset="0"/>
          <a:cs typeface="Knockout 31 Junior Middlewe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Knockout 31 Junior Middleweight" charset="0"/>
          <a:ea typeface="Knockout 31 Junior Middleweight" charset="0"/>
          <a:cs typeface="Knockout 31 Junior Middlewe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Knockout 31 Junior Middleweight" charset="0"/>
          <a:ea typeface="Knockout 31 Junior Middleweight" charset="0"/>
          <a:cs typeface="Knockout 31 Junior Middlewe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Knockout 31 Junior Middleweight" charset="0"/>
          <a:ea typeface="Knockout 31 Junior Middleweight" charset="0"/>
          <a:cs typeface="Knockout 31 Junior Middlewe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Knockout 31 Junior Middleweight" charset="0"/>
          <a:ea typeface="Knockout 31 Junior Middleweight" charset="0"/>
          <a:cs typeface="Knockout 31 Junior Middlewe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81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K-12 Routes-to-Market: Overcoming the Sales and Channel Challenge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8473"/>
            <a:ext cx="9144000" cy="165576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 Underwood</a:t>
            </a:r>
          </a:p>
          <a:p>
            <a:r>
              <a:rPr lang="en-US" dirty="0" smtClean="0"/>
              <a:t>TTM Advisors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12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 the sales channel options? What are my </a:t>
            </a:r>
            <a:r>
              <a:rPr lang="en-US" dirty="0" smtClean="0"/>
              <a:t>alternatives?</a:t>
            </a:r>
          </a:p>
          <a:p>
            <a:r>
              <a:rPr lang="en-US" dirty="0" smtClean="0"/>
              <a:t>Who </a:t>
            </a:r>
            <a:r>
              <a:rPr lang="en-US" dirty="0"/>
              <a:t>influences product introductions and product sales and how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are some product considerations to think about as I build my route-to-market 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 </a:t>
            </a:r>
            <a:r>
              <a:rPr lang="en-US" dirty="0"/>
              <a:t>makes the final buy decision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/>
              <a:t>do teachers influence the selling process? What can they buy directly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Where </a:t>
            </a:r>
            <a:r>
              <a:rPr lang="en-US" dirty="0"/>
              <a:t>do textbook publishers fit in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is the role of parents? PTAs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/>
              <a:t>do approved vendor list works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are some additional considerations for selling into NYC city schools?</a:t>
            </a:r>
          </a:p>
        </p:txBody>
      </p:sp>
    </p:spTree>
    <p:extLst>
      <p:ext uri="{BB962C8B-B14F-4D97-AF65-F5344CB8AC3E}">
        <p14:creationId xmlns:p14="http://schemas.microsoft.com/office/powerpoint/2010/main" val="3498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K-12 Selling (&amp; Deployment)Cycle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2222500" y="2184692"/>
            <a:ext cx="3060700" cy="124301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Lead Generation &amp;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Nurturing (&amp; Distribution)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787900" y="2189454"/>
            <a:ext cx="3302000" cy="12573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Selling, Quoting &amp; Closing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Predefined Process 5"/>
          <p:cNvSpPr/>
          <p:nvPr/>
        </p:nvSpPr>
        <p:spPr>
          <a:xfrm>
            <a:off x="838200" y="2184692"/>
            <a:ext cx="1295400" cy="1243012"/>
          </a:xfrm>
          <a:prstGeom prst="flowChartPredefined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Brand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Aware-ness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838200" y="4016163"/>
            <a:ext cx="3060700" cy="1243012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Last Year’s Deployments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&amp; On Ramp of New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Install Base</a:t>
            </a:r>
          </a:p>
        </p:txBody>
      </p:sp>
      <p:sp>
        <p:nvSpPr>
          <p:cNvPr id="8" name="Chevron 7"/>
          <p:cNvSpPr/>
          <p:nvPr/>
        </p:nvSpPr>
        <p:spPr>
          <a:xfrm>
            <a:off x="7600371" y="2189454"/>
            <a:ext cx="3302000" cy="1257300"/>
          </a:xfrm>
          <a:prstGeom prst="chevron">
            <a:avLst/>
          </a:prstGeom>
          <a:gradFill flip="none" rotWithShape="1">
            <a:gsLst>
              <a:gs pos="55000">
                <a:schemeClr val="accent6">
                  <a:lumMod val="75000"/>
                </a:schemeClr>
              </a:gs>
              <a:gs pos="45000">
                <a:srgbClr val="0071B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Pre-Deployment &amp;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Deployment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Elbow Connector 9"/>
          <p:cNvCxnSpPr>
            <a:endCxn id="5" idx="2"/>
          </p:cNvCxnSpPr>
          <p:nvPr/>
        </p:nvCxnSpPr>
        <p:spPr>
          <a:xfrm flipV="1">
            <a:off x="3721858" y="3446754"/>
            <a:ext cx="2402717" cy="119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4" idx="2"/>
          </p:cNvCxnSpPr>
          <p:nvPr/>
        </p:nvCxnSpPr>
        <p:spPr>
          <a:xfrm rot="5400000" flipH="1" flipV="1">
            <a:off x="2455718" y="3029784"/>
            <a:ext cx="588459" cy="1384300"/>
          </a:xfrm>
          <a:prstGeom prst="bentConnector3">
            <a:avLst>
              <a:gd name="adj1" fmla="val 47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1"/>
            <a:endCxn id="6" idx="2"/>
          </p:cNvCxnSpPr>
          <p:nvPr/>
        </p:nvCxnSpPr>
        <p:spPr>
          <a:xfrm rot="10800000" flipH="1">
            <a:off x="838200" y="3427705"/>
            <a:ext cx="647700" cy="1209965"/>
          </a:xfrm>
          <a:prstGeom prst="bentConnector4">
            <a:avLst>
              <a:gd name="adj1" fmla="val -35294"/>
              <a:gd name="adj2" fmla="val 75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34572" y="2018869"/>
            <a:ext cx="387928" cy="3602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4447458" y="2026890"/>
            <a:ext cx="387928" cy="3602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06822" y="2006964"/>
            <a:ext cx="387928" cy="3602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0043687" y="2026890"/>
            <a:ext cx="387928" cy="3602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248134" y="3869100"/>
            <a:ext cx="387928" cy="3602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4356" y="3565686"/>
            <a:ext cx="387928" cy="3602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555983" y="3541824"/>
            <a:ext cx="387928" cy="3602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02036" y="4457560"/>
            <a:ext cx="387928" cy="3602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Awareness</a:t>
            </a:r>
            <a:endParaRPr lang="en-US" dirty="0"/>
          </a:p>
        </p:txBody>
      </p:sp>
      <p:sp>
        <p:nvSpPr>
          <p:cNvPr id="6" name="Predefined Process 5"/>
          <p:cNvSpPr/>
          <p:nvPr/>
        </p:nvSpPr>
        <p:spPr>
          <a:xfrm>
            <a:off x="838200" y="2184692"/>
            <a:ext cx="1295400" cy="1243012"/>
          </a:xfrm>
          <a:prstGeom prst="flowChartPredefined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Brand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Aware-ness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838200" y="4016163"/>
            <a:ext cx="3060700" cy="1243012"/>
          </a:xfrm>
          <a:prstGeom prst="homePlate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Last Year’s Deployments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&amp; On Ramp of New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Install Base</a:t>
            </a:r>
          </a:p>
        </p:txBody>
      </p:sp>
      <p:sp>
        <p:nvSpPr>
          <p:cNvPr id="4" name="Pentagon 3"/>
          <p:cNvSpPr/>
          <p:nvPr/>
        </p:nvSpPr>
        <p:spPr>
          <a:xfrm>
            <a:off x="2222500" y="2184692"/>
            <a:ext cx="3060700" cy="1243012"/>
          </a:xfrm>
          <a:prstGeom prst="homePlate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Lead Generation &amp;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Nurturing (&amp; Distribution)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787900" y="2189454"/>
            <a:ext cx="3302000" cy="1257300"/>
          </a:xfrm>
          <a:prstGeom prst="chevron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Selling, Quoting &amp; Closing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600371" y="2189454"/>
            <a:ext cx="3302000" cy="1257300"/>
          </a:xfrm>
          <a:prstGeom prst="chevron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Pre-Deployment &amp;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Deployment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Elbow Connector 9"/>
          <p:cNvCxnSpPr>
            <a:endCxn id="5" idx="2"/>
          </p:cNvCxnSpPr>
          <p:nvPr/>
        </p:nvCxnSpPr>
        <p:spPr>
          <a:xfrm flipV="1">
            <a:off x="3721858" y="3446754"/>
            <a:ext cx="2402717" cy="119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4" idx="2"/>
          </p:cNvCxnSpPr>
          <p:nvPr/>
        </p:nvCxnSpPr>
        <p:spPr>
          <a:xfrm rot="5400000" flipH="1" flipV="1">
            <a:off x="2455718" y="3029784"/>
            <a:ext cx="588459" cy="1384300"/>
          </a:xfrm>
          <a:prstGeom prst="bentConnector3">
            <a:avLst>
              <a:gd name="adj1" fmla="val 47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1"/>
            <a:endCxn id="6" idx="2"/>
          </p:cNvCxnSpPr>
          <p:nvPr/>
        </p:nvCxnSpPr>
        <p:spPr>
          <a:xfrm rot="10800000" flipH="1">
            <a:off x="838200" y="3427705"/>
            <a:ext cx="647700" cy="1209965"/>
          </a:xfrm>
          <a:prstGeom prst="bentConnector4">
            <a:avLst>
              <a:gd name="adj1" fmla="val -35294"/>
              <a:gd name="adj2" fmla="val 75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34572" y="2018869"/>
            <a:ext cx="387928" cy="3602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4447458" y="2026890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06822" y="2006964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0043687" y="2026890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248134" y="3869100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4356" y="3565686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555983" y="3541824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02036" y="4457560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 Generation &amp;</a:t>
            </a:r>
            <a:br>
              <a:rPr lang="en-US" dirty="0"/>
            </a:br>
            <a:r>
              <a:rPr lang="en-US" dirty="0"/>
              <a:t>Nurturing (&amp; Distribution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2222500" y="2184692"/>
            <a:ext cx="3060700" cy="124301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Lead Generation &amp;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Nurturing (&amp; Distribution)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787900" y="2189454"/>
            <a:ext cx="3302000" cy="1257300"/>
          </a:xfrm>
          <a:prstGeom prst="chevron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Selling, Quoting &amp; Closing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Predefined Process 5"/>
          <p:cNvSpPr/>
          <p:nvPr/>
        </p:nvSpPr>
        <p:spPr>
          <a:xfrm>
            <a:off x="838200" y="2184692"/>
            <a:ext cx="1295400" cy="1243012"/>
          </a:xfrm>
          <a:prstGeom prst="flowChartPredefinedProcess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Brand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Aware-ness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838200" y="4016163"/>
            <a:ext cx="3060700" cy="1243012"/>
          </a:xfrm>
          <a:prstGeom prst="homePlate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Last Year’s Deployments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&amp; On Ramp of New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Install Base</a:t>
            </a:r>
          </a:p>
        </p:txBody>
      </p:sp>
      <p:sp>
        <p:nvSpPr>
          <p:cNvPr id="8" name="Chevron 7"/>
          <p:cNvSpPr/>
          <p:nvPr/>
        </p:nvSpPr>
        <p:spPr>
          <a:xfrm>
            <a:off x="7600371" y="2189454"/>
            <a:ext cx="3302000" cy="1257300"/>
          </a:xfrm>
          <a:prstGeom prst="chevron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Pre-Deployment &amp;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Deployment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Elbow Connector 9"/>
          <p:cNvCxnSpPr>
            <a:endCxn id="5" idx="2"/>
          </p:cNvCxnSpPr>
          <p:nvPr/>
        </p:nvCxnSpPr>
        <p:spPr>
          <a:xfrm flipV="1">
            <a:off x="3721858" y="3446754"/>
            <a:ext cx="2402717" cy="119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4" idx="2"/>
          </p:cNvCxnSpPr>
          <p:nvPr/>
        </p:nvCxnSpPr>
        <p:spPr>
          <a:xfrm rot="5400000" flipH="1" flipV="1">
            <a:off x="2455718" y="3029784"/>
            <a:ext cx="588459" cy="1384300"/>
          </a:xfrm>
          <a:prstGeom prst="bentConnector3">
            <a:avLst>
              <a:gd name="adj1" fmla="val 47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1"/>
            <a:endCxn id="6" idx="2"/>
          </p:cNvCxnSpPr>
          <p:nvPr/>
        </p:nvCxnSpPr>
        <p:spPr>
          <a:xfrm rot="10800000" flipH="1">
            <a:off x="838200" y="3427705"/>
            <a:ext cx="647700" cy="1209965"/>
          </a:xfrm>
          <a:prstGeom prst="bentConnector4">
            <a:avLst>
              <a:gd name="adj1" fmla="val -35294"/>
              <a:gd name="adj2" fmla="val 75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34572" y="2018869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4447458" y="2026890"/>
            <a:ext cx="387928" cy="3602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06822" y="2006964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0043687" y="2026890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248134" y="3869100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4356" y="3565686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555983" y="3541824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02036" y="4457560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Selling, Quoting &amp; </a:t>
            </a:r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2222500" y="2184692"/>
            <a:ext cx="3060700" cy="1243012"/>
          </a:xfrm>
          <a:prstGeom prst="homePlate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Lead Generation &amp;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Nurturing (&amp; Distribution)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787900" y="2189454"/>
            <a:ext cx="3302000" cy="12573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Selling, Quoting &amp; Closing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Predefined Process 5"/>
          <p:cNvSpPr/>
          <p:nvPr/>
        </p:nvSpPr>
        <p:spPr>
          <a:xfrm>
            <a:off x="838200" y="2184692"/>
            <a:ext cx="1295400" cy="1243012"/>
          </a:xfrm>
          <a:prstGeom prst="flowChartPredefinedProcess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Brand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Aware-ness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838200" y="4016163"/>
            <a:ext cx="3060700" cy="1243012"/>
          </a:xfrm>
          <a:prstGeom prst="homePlate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Last Year’s Deployments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&amp; On Ramp of New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Install Base</a:t>
            </a:r>
          </a:p>
        </p:txBody>
      </p:sp>
      <p:sp>
        <p:nvSpPr>
          <p:cNvPr id="8" name="Chevron 7"/>
          <p:cNvSpPr/>
          <p:nvPr/>
        </p:nvSpPr>
        <p:spPr>
          <a:xfrm>
            <a:off x="7600371" y="2189454"/>
            <a:ext cx="3302000" cy="1257300"/>
          </a:xfrm>
          <a:prstGeom prst="chevron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Pre-Deployment &amp;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Deployment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Elbow Connector 9"/>
          <p:cNvCxnSpPr>
            <a:endCxn id="5" idx="2"/>
          </p:cNvCxnSpPr>
          <p:nvPr/>
        </p:nvCxnSpPr>
        <p:spPr>
          <a:xfrm flipV="1">
            <a:off x="3721858" y="3446754"/>
            <a:ext cx="2402717" cy="119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4" idx="2"/>
          </p:cNvCxnSpPr>
          <p:nvPr/>
        </p:nvCxnSpPr>
        <p:spPr>
          <a:xfrm rot="5400000" flipH="1" flipV="1">
            <a:off x="2455718" y="3029784"/>
            <a:ext cx="588459" cy="1384300"/>
          </a:xfrm>
          <a:prstGeom prst="bentConnector3">
            <a:avLst>
              <a:gd name="adj1" fmla="val 47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1"/>
            <a:endCxn id="6" idx="2"/>
          </p:cNvCxnSpPr>
          <p:nvPr/>
        </p:nvCxnSpPr>
        <p:spPr>
          <a:xfrm rot="10800000" flipH="1">
            <a:off x="838200" y="3427705"/>
            <a:ext cx="647700" cy="1209965"/>
          </a:xfrm>
          <a:prstGeom prst="bentConnector4">
            <a:avLst>
              <a:gd name="adj1" fmla="val -35294"/>
              <a:gd name="adj2" fmla="val 75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34572" y="2018869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4447458" y="2026890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06822" y="2006964"/>
            <a:ext cx="387928" cy="3602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0043687" y="2026890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248134" y="3869100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4356" y="3565686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555983" y="3541824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02036" y="4457560"/>
            <a:ext cx="387928" cy="360218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3BCAD99FAC854E816ED1870809989C" ma:contentTypeVersion="10" ma:contentTypeDescription="Create a new document." ma:contentTypeScope="" ma:versionID="440e939366f0d2077bddb35c068b2085">
  <xsd:schema xmlns:xsd="http://www.w3.org/2001/XMLSchema" xmlns:xs="http://www.w3.org/2001/XMLSchema" xmlns:p="http://schemas.microsoft.com/office/2006/metadata/properties" xmlns:ns2="0ed5cc2c-efce-4d55-9438-26f323c071f4" xmlns:ns3="7307a2c0-140f-4bff-b1fc-527828c17630" targetNamespace="http://schemas.microsoft.com/office/2006/metadata/properties" ma:root="true" ma:fieldsID="43b897e0fa58c194ce49df7a81ba2bee" ns2:_="" ns3:_="">
    <xsd:import namespace="0ed5cc2c-efce-4d55-9438-26f323c071f4"/>
    <xsd:import namespace="7307a2c0-140f-4bff-b1fc-527828c1763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fwcx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5cc2c-efce-4d55-9438-26f323c071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7a2c0-140f-4bff-b1fc-527828c17630" elementFormDefault="qualified">
    <xsd:import namespace="http://schemas.microsoft.com/office/2006/documentManagement/types"/>
    <xsd:import namespace="http://schemas.microsoft.com/office/infopath/2007/PartnerControls"/>
    <xsd:element name="fwcx" ma:index="11" nillable="true" ma:displayName="Person or Group" ma:list="UserInfo" ma:internalName="fwcx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wcx xmlns="7307a2c0-140f-4bff-b1fc-527828c17630">
      <UserInfo>
        <DisplayName/>
        <AccountId xsi:nil="true"/>
        <AccountType/>
      </UserInfo>
    </fwcx>
  </documentManagement>
</p:properties>
</file>

<file path=customXml/itemProps1.xml><?xml version="1.0" encoding="utf-8"?>
<ds:datastoreItem xmlns:ds="http://schemas.openxmlformats.org/officeDocument/2006/customXml" ds:itemID="{ACBEABF9-4EA1-4932-BCBD-20F39E8B7F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d5cc2c-efce-4d55-9438-26f323c071f4"/>
    <ds:schemaRef ds:uri="7307a2c0-140f-4bff-b1fc-527828c176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4F167E-FCE8-4364-A143-989BF6981C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FB10C0-ED34-43DC-83B1-2027A652EABC}">
  <ds:schemaRefs>
    <ds:schemaRef ds:uri="http://schemas.microsoft.com/office/2006/metadata/properties"/>
    <ds:schemaRef ds:uri="http://schemas.microsoft.com/office/infopath/2007/PartnerControls"/>
    <ds:schemaRef ds:uri="7307a2c0-140f-4bff-b1fc-527828c176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63394</TotalTime>
  <Words>280</Words>
  <Application>Microsoft Macintosh PowerPoint</Application>
  <PresentationFormat>Widescreen</PresentationFormat>
  <Paragraphs>84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Knockout 31 Junior Middleweight</vt:lpstr>
      <vt:lpstr>Mangal</vt:lpstr>
      <vt:lpstr>Arial</vt:lpstr>
      <vt:lpstr>Office Theme</vt:lpstr>
      <vt:lpstr>K-12 Routes-to-Market: Overcoming the Sales and Channel Challenge</vt:lpstr>
      <vt:lpstr>Questions</vt:lpstr>
      <vt:lpstr>The K-12 Selling (&amp; Deployment)Cycle</vt:lpstr>
      <vt:lpstr>Brand Awareness</vt:lpstr>
      <vt:lpstr>Lead Generation &amp; Nurturing (&amp; Distribution)</vt:lpstr>
      <vt:lpstr>Selling, Quoting &amp; Closing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NFTE</dc:title>
  <dc:subject/>
  <dc:creator>Rob Underwood</dc:creator>
  <cp:keywords/>
  <dc:description/>
  <cp:lastModifiedBy>Rob Underwood</cp:lastModifiedBy>
  <cp:revision>183</cp:revision>
  <cp:lastPrinted>2017-03-21T22:30:53Z</cp:lastPrinted>
  <dcterms:created xsi:type="dcterms:W3CDTF">2016-09-23T01:26:14Z</dcterms:created>
  <dcterms:modified xsi:type="dcterms:W3CDTF">2017-12-10T18:46:01Z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ient">
    <vt:lpwstr>NFTE</vt:lpwstr>
  </property>
  <property fmtid="{D5CDD505-2E9C-101B-9397-08002B2CF9AE}" pid="3" name="ContentTypeId">
    <vt:lpwstr>0x010100F53BCAD99FAC854E816ED1870809989C</vt:lpwstr>
  </property>
</Properties>
</file>