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2" r:id="rId5"/>
    <p:sldId id="273" r:id="rId6"/>
    <p:sldId id="280" r:id="rId7"/>
    <p:sldId id="281" r:id="rId8"/>
    <p:sldId id="282" r:id="rId9"/>
    <p:sldId id="283" r:id="rId10"/>
    <p:sldId id="284" r:id="rId11"/>
    <p:sldId id="285" r:id="rId12"/>
    <p:sldId id="286" r:id="rId13"/>
    <p:sldId id="287" r:id="rId14"/>
    <p:sldId id="274" r:id="rId15"/>
    <p:sldId id="288" r:id="rId16"/>
    <p:sldId id="289" r:id="rId17"/>
    <p:sldId id="290" r:id="rId18"/>
    <p:sldId id="275" r:id="rId19"/>
    <p:sldId id="276" r:id="rId20"/>
    <p:sldId id="277" r:id="rId21"/>
    <p:sldId id="278" r:id="rId22"/>
    <p:sldId id="279"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0"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10/18/2016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10/18/2016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10/18/2016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10/18/2016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10/18/2016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10/18/2016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10/18/2016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10/18/2016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10/18/2016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10/18/2016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10/18/2016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10/18/2016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10/18/2016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10/18/2016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10/18/2016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10/18/2016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10/18/2016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10/18/2016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tmarshall12/KSUMS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Track &amp; Field Meet Server</a:t>
            </a:r>
          </a:p>
        </p:txBody>
      </p:sp>
      <p:sp>
        <p:nvSpPr>
          <p:cNvPr id="3" name="Subtitle 2"/>
          <p:cNvSpPr>
            <a:spLocks noGrp="1"/>
          </p:cNvSpPr>
          <p:nvPr>
            <p:ph type="subTitle" idx="1"/>
          </p:nvPr>
        </p:nvSpPr>
        <p:spPr/>
        <p:txBody>
          <a:bodyPr/>
          <a:lstStyle/>
          <a:p>
            <a:r>
              <a:rPr lang="en-US" dirty="0"/>
              <a:t>Phase 2 Presentation</a:t>
            </a:r>
          </a:p>
          <a:p>
            <a:r>
              <a:rPr lang="en-US" dirty="0"/>
              <a:t>Tracy Marshall</a:t>
            </a:r>
          </a:p>
        </p:txBody>
      </p:sp>
    </p:spTree>
    <p:extLst>
      <p:ext uri="{BB962C8B-B14F-4D97-AF65-F5344CB8AC3E}">
        <p14:creationId xmlns:p14="http://schemas.microsoft.com/office/powerpoint/2010/main" val="222799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3" name="Content Placeholder 2"/>
          <p:cNvSpPr>
            <a:spLocks noGrp="1"/>
          </p:cNvSpPr>
          <p:nvPr>
            <p:ph idx="1"/>
          </p:nvPr>
        </p:nvSpPr>
        <p:spPr/>
        <p:txBody>
          <a:bodyPr/>
          <a:lstStyle/>
          <a:p>
            <a:r>
              <a:rPr lang="en-US" dirty="0"/>
              <a:t>Registering User</a:t>
            </a:r>
          </a:p>
        </p:txBody>
      </p:sp>
      <p:pic>
        <p:nvPicPr>
          <p:cNvPr id="5" name="Picture 4"/>
          <p:cNvPicPr/>
          <p:nvPr/>
        </p:nvPicPr>
        <p:blipFill>
          <a:blip r:embed="rId2"/>
          <a:stretch>
            <a:fillRect/>
          </a:stretch>
        </p:blipFill>
        <p:spPr>
          <a:xfrm>
            <a:off x="4794379" y="1769732"/>
            <a:ext cx="5943600" cy="4904740"/>
          </a:xfrm>
          <a:prstGeom prst="rect">
            <a:avLst/>
          </a:prstGeom>
        </p:spPr>
      </p:pic>
    </p:spTree>
    <p:extLst>
      <p:ext uri="{BB962C8B-B14F-4D97-AF65-F5344CB8AC3E}">
        <p14:creationId xmlns:p14="http://schemas.microsoft.com/office/powerpoint/2010/main" val="358853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3" name="Content Placeholder 2"/>
          <p:cNvSpPr>
            <a:spLocks noGrp="1"/>
          </p:cNvSpPr>
          <p:nvPr>
            <p:ph idx="1"/>
          </p:nvPr>
        </p:nvSpPr>
        <p:spPr/>
        <p:txBody>
          <a:bodyPr/>
          <a:lstStyle/>
          <a:p>
            <a:r>
              <a:rPr lang="en-US" dirty="0"/>
              <a:t>Requesting Data</a:t>
            </a:r>
          </a:p>
        </p:txBody>
      </p:sp>
      <p:pic>
        <p:nvPicPr>
          <p:cNvPr id="6" name="Picture 5"/>
          <p:cNvPicPr/>
          <p:nvPr/>
        </p:nvPicPr>
        <p:blipFill>
          <a:blip r:embed="rId2"/>
          <a:stretch>
            <a:fillRect/>
          </a:stretch>
        </p:blipFill>
        <p:spPr>
          <a:xfrm>
            <a:off x="5718111" y="1492250"/>
            <a:ext cx="5943600" cy="5365750"/>
          </a:xfrm>
          <a:prstGeom prst="rect">
            <a:avLst/>
          </a:prstGeom>
        </p:spPr>
      </p:pic>
    </p:spTree>
    <p:extLst>
      <p:ext uri="{BB962C8B-B14F-4D97-AF65-F5344CB8AC3E}">
        <p14:creationId xmlns:p14="http://schemas.microsoft.com/office/powerpoint/2010/main" val="301820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3" name="Content Placeholder 2"/>
          <p:cNvSpPr>
            <a:spLocks noGrp="1"/>
          </p:cNvSpPr>
          <p:nvPr>
            <p:ph idx="1"/>
          </p:nvPr>
        </p:nvSpPr>
        <p:spPr/>
        <p:txBody>
          <a:bodyPr/>
          <a:lstStyle/>
          <a:p>
            <a:r>
              <a:rPr lang="en-US" dirty="0"/>
              <a:t>Updating Data</a:t>
            </a:r>
          </a:p>
        </p:txBody>
      </p:sp>
      <p:pic>
        <p:nvPicPr>
          <p:cNvPr id="5" name="Picture 4"/>
          <p:cNvPicPr/>
          <p:nvPr/>
        </p:nvPicPr>
        <p:blipFill>
          <a:blip r:embed="rId2"/>
          <a:stretch>
            <a:fillRect/>
          </a:stretch>
        </p:blipFill>
        <p:spPr>
          <a:xfrm>
            <a:off x="6261573" y="1327150"/>
            <a:ext cx="5185014" cy="5430416"/>
          </a:xfrm>
          <a:prstGeom prst="rect">
            <a:avLst/>
          </a:prstGeom>
        </p:spPr>
      </p:pic>
    </p:spTree>
    <p:extLst>
      <p:ext uri="{BB962C8B-B14F-4D97-AF65-F5344CB8AC3E}">
        <p14:creationId xmlns:p14="http://schemas.microsoft.com/office/powerpoint/2010/main" val="323076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3" name="Content Placeholder 2"/>
          <p:cNvSpPr>
            <a:spLocks noGrp="1"/>
          </p:cNvSpPr>
          <p:nvPr>
            <p:ph idx="1"/>
          </p:nvPr>
        </p:nvSpPr>
        <p:spPr/>
        <p:txBody>
          <a:bodyPr/>
          <a:lstStyle/>
          <a:p>
            <a:r>
              <a:rPr lang="en-US" dirty="0"/>
              <a:t>Adding Data</a:t>
            </a:r>
          </a:p>
        </p:txBody>
      </p:sp>
      <p:pic>
        <p:nvPicPr>
          <p:cNvPr id="6" name="Picture 5"/>
          <p:cNvPicPr/>
          <p:nvPr/>
        </p:nvPicPr>
        <p:blipFill>
          <a:blip r:embed="rId2"/>
          <a:stretch>
            <a:fillRect/>
          </a:stretch>
        </p:blipFill>
        <p:spPr>
          <a:xfrm>
            <a:off x="5958663" y="1559334"/>
            <a:ext cx="5423127" cy="5023925"/>
          </a:xfrm>
          <a:prstGeom prst="rect">
            <a:avLst/>
          </a:prstGeom>
        </p:spPr>
      </p:pic>
    </p:spTree>
    <p:extLst>
      <p:ext uri="{BB962C8B-B14F-4D97-AF65-F5344CB8AC3E}">
        <p14:creationId xmlns:p14="http://schemas.microsoft.com/office/powerpoint/2010/main" val="247464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sp>
        <p:nvSpPr>
          <p:cNvPr id="3" name="Content Placeholder 2"/>
          <p:cNvSpPr>
            <a:spLocks noGrp="1"/>
          </p:cNvSpPr>
          <p:nvPr>
            <p:ph idx="1"/>
          </p:nvPr>
        </p:nvSpPr>
        <p:spPr>
          <a:xfrm>
            <a:off x="1154955" y="2603500"/>
            <a:ext cx="4010603" cy="3416300"/>
          </a:xfrm>
        </p:spPr>
        <p:txBody>
          <a:bodyPr>
            <a:normAutofit fontScale="70000" lnSpcReduction="20000"/>
          </a:bodyPr>
          <a:lstStyle/>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SR1.1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authenticate users with each interaction they have with the system.</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SR2.1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receive data requests from concurrent users.</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SR3.1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interpret user requests based on the API.</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SR4.1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send response messages to the users.</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SR5.1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receive data submittals from official and admin users based on the API.</a:t>
            </a:r>
          </a:p>
          <a:p>
            <a:endParaRPr lang="en-US" dirty="0"/>
          </a:p>
        </p:txBody>
      </p:sp>
      <p:sp>
        <p:nvSpPr>
          <p:cNvPr id="4" name="Content Placeholder 2"/>
          <p:cNvSpPr txBox="1">
            <a:spLocks/>
          </p:cNvSpPr>
          <p:nvPr/>
        </p:nvSpPr>
        <p:spPr>
          <a:xfrm>
            <a:off x="6793755" y="2603500"/>
            <a:ext cx="4010603" cy="34163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SR6.1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put submitted data into the system.</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SR7.1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add data to the system that is submitted by officials.</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SR8.1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modify data in the system that is submitted by administrators.</a:t>
            </a:r>
          </a:p>
          <a:p>
            <a:pPr>
              <a:lnSpc>
                <a:spcPct val="107000"/>
              </a:lnSpc>
              <a:spcBef>
                <a:spcPts val="200"/>
              </a:spcBef>
              <a:spcAft>
                <a:spcPts val="600"/>
              </a:spcAft>
            </a:pPr>
            <a:r>
              <a:rPr lang="en-US" b="1" dirty="0">
                <a:latin typeface="Microsoft Sans Serif" panose="020B0604020202020204" pitchFamily="34" charset="0"/>
                <a:ea typeface="Times New Roman" panose="02020603050405020304" pitchFamily="18" charset="0"/>
                <a:cs typeface="Times New Roman" panose="02020603050405020304" pitchFamily="18" charset="0"/>
              </a:rPr>
              <a:t>SR9.1</a:t>
            </a:r>
          </a:p>
          <a:p>
            <a:pPr marL="628650" lvl="1">
              <a:lnSpc>
                <a:spcPct val="107000"/>
              </a:lnSpc>
              <a:spcBef>
                <a:spcPts val="0"/>
              </a:spcBef>
              <a:spcAft>
                <a:spcPts val="800"/>
              </a:spcAft>
            </a:pPr>
            <a:r>
              <a:rPr lang="en-US" dirty="0">
                <a:latin typeface="Microsoft Sans Serif" panose="020B0604020202020204" pitchFamily="34" charset="0"/>
                <a:ea typeface="Calibri" panose="020F0502020204030204" pitchFamily="34" charset="0"/>
                <a:cs typeface="Times New Roman" panose="02020603050405020304" pitchFamily="18" charset="0"/>
              </a:rPr>
              <a:t>The system SHALL store a status that is reported by a participant or official.</a:t>
            </a:r>
          </a:p>
          <a:p>
            <a:endParaRPr lang="en-US" dirty="0"/>
          </a:p>
        </p:txBody>
      </p:sp>
    </p:spTree>
    <p:extLst>
      <p:ext uri="{BB962C8B-B14F-4D97-AF65-F5344CB8AC3E}">
        <p14:creationId xmlns:p14="http://schemas.microsoft.com/office/powerpoint/2010/main" val="274974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sp>
        <p:nvSpPr>
          <p:cNvPr id="5" name="Content Placeholder 4"/>
          <p:cNvSpPr>
            <a:spLocks noGrp="1"/>
          </p:cNvSpPr>
          <p:nvPr>
            <p:ph idx="1"/>
          </p:nvPr>
        </p:nvSpPr>
        <p:spPr/>
        <p:txBody>
          <a:bodyPr/>
          <a:lstStyle/>
          <a:p>
            <a:r>
              <a:rPr lang="en-US" dirty="0"/>
              <a:t>Philosophy</a:t>
            </a:r>
          </a:p>
          <a:p>
            <a:pPr lvl="1"/>
            <a:r>
              <a:rPr lang="en-US" dirty="0"/>
              <a:t>Black Box Testing</a:t>
            </a:r>
          </a:p>
          <a:p>
            <a:pPr lvl="1"/>
            <a:r>
              <a:rPr lang="en-US" dirty="0"/>
              <a:t>Functional testing to meet requirements</a:t>
            </a:r>
          </a:p>
          <a:p>
            <a:pPr lvl="1"/>
            <a:r>
              <a:rPr lang="en-US" dirty="0"/>
              <a:t>5 Scenarios for requirements coverage</a:t>
            </a:r>
          </a:p>
        </p:txBody>
      </p:sp>
    </p:spTree>
    <p:extLst>
      <p:ext uri="{BB962C8B-B14F-4D97-AF65-F5344CB8AC3E}">
        <p14:creationId xmlns:p14="http://schemas.microsoft.com/office/powerpoint/2010/main" val="325467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graphicFrame>
        <p:nvGraphicFramePr>
          <p:cNvPr id="6" name="Table 5"/>
          <p:cNvGraphicFramePr>
            <a:graphicFrameLocks noGrp="1"/>
          </p:cNvGraphicFramePr>
          <p:nvPr>
            <p:extLst>
              <p:ext uri="{D42A27DB-BD31-4B8C-83A1-F6EECF244321}">
                <p14:modId xmlns:p14="http://schemas.microsoft.com/office/powerpoint/2010/main" val="3792996499"/>
              </p:ext>
            </p:extLst>
          </p:nvPr>
        </p:nvGraphicFramePr>
        <p:xfrm>
          <a:off x="783146" y="2877219"/>
          <a:ext cx="9505026" cy="3133725"/>
        </p:xfrm>
        <a:graphic>
          <a:graphicData uri="http://schemas.openxmlformats.org/drawingml/2006/table">
            <a:tbl>
              <a:tblPr firstRow="1" firstCol="1" bandRow="1">
                <a:tableStyleId>{00A15C55-8517-42AA-B614-E9B94910E393}</a:tableStyleId>
              </a:tblPr>
              <a:tblGrid>
                <a:gridCol w="1070989">
                  <a:extLst>
                    <a:ext uri="{9D8B030D-6E8A-4147-A177-3AD203B41FA5}">
                      <a16:colId xmlns:a16="http://schemas.microsoft.com/office/drawing/2014/main" val="1876610772"/>
                    </a:ext>
                  </a:extLst>
                </a:gridCol>
                <a:gridCol w="2505349">
                  <a:extLst>
                    <a:ext uri="{9D8B030D-6E8A-4147-A177-3AD203B41FA5}">
                      <a16:colId xmlns:a16="http://schemas.microsoft.com/office/drawing/2014/main" val="3707411855"/>
                    </a:ext>
                  </a:extLst>
                </a:gridCol>
                <a:gridCol w="1644733">
                  <a:extLst>
                    <a:ext uri="{9D8B030D-6E8A-4147-A177-3AD203B41FA5}">
                      <a16:colId xmlns:a16="http://schemas.microsoft.com/office/drawing/2014/main" val="2274645034"/>
                    </a:ext>
                  </a:extLst>
                </a:gridCol>
                <a:gridCol w="4283955">
                  <a:extLst>
                    <a:ext uri="{9D8B030D-6E8A-4147-A177-3AD203B41FA5}">
                      <a16:colId xmlns:a16="http://schemas.microsoft.com/office/drawing/2014/main" val="3298914086"/>
                    </a:ext>
                  </a:extLst>
                </a:gridCol>
              </a:tblGrid>
              <a:tr h="190500">
                <a:tc>
                  <a:txBody>
                    <a:bodyPr/>
                    <a:lstStyle/>
                    <a:p>
                      <a:pPr marL="0" marR="0" algn="ctr">
                        <a:lnSpc>
                          <a:spcPct val="107000"/>
                        </a:lnSpc>
                        <a:spcBef>
                          <a:spcPts val="0"/>
                        </a:spcBef>
                        <a:spcAft>
                          <a:spcPts val="0"/>
                        </a:spcAft>
                      </a:pPr>
                      <a:r>
                        <a:rPr lang="en-US" sz="1100">
                          <a:effectLst/>
                        </a:rPr>
                        <a:t>Test Case</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Scenario</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Features Tested</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Passing Criteria</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0486045"/>
                  </a:ext>
                </a:extLst>
              </a:tr>
              <a:tr h="552450">
                <a:tc>
                  <a:txBody>
                    <a:bodyPr/>
                    <a:lstStyle/>
                    <a:p>
                      <a:pPr marL="0" marR="0" algn="ctr">
                        <a:lnSpc>
                          <a:spcPct val="107000"/>
                        </a:lnSpc>
                        <a:spcBef>
                          <a:spcPts val="0"/>
                        </a:spcBef>
                        <a:spcAft>
                          <a:spcPts val="0"/>
                        </a:spcAft>
                      </a:pPr>
                      <a:r>
                        <a:rPr lang="en-US" sz="1100">
                          <a:effectLst/>
                        </a:rPr>
                        <a:t>1</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Enter data into server</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All Features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Administrators data that they request to add ends up in the database and other users are unable to add data</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82596193"/>
                  </a:ext>
                </a:extLst>
              </a:tr>
              <a:tr h="552450">
                <a:tc>
                  <a:txBody>
                    <a:bodyPr/>
                    <a:lstStyle/>
                    <a:p>
                      <a:pPr marL="0" marR="0" algn="ctr">
                        <a:lnSpc>
                          <a:spcPct val="107000"/>
                        </a:lnSpc>
                        <a:spcBef>
                          <a:spcPts val="0"/>
                        </a:spcBef>
                        <a:spcAft>
                          <a:spcPts val="0"/>
                        </a:spcAft>
                      </a:pPr>
                      <a:r>
                        <a:rPr lang="en-US" sz="1100">
                          <a:effectLst/>
                        </a:rPr>
                        <a:t>2</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Modify data</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All Features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Modifications to requested data are made when an administrator sends the request but for no other users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96426529"/>
                  </a:ext>
                </a:extLst>
              </a:tr>
              <a:tr h="371475">
                <a:tc>
                  <a:txBody>
                    <a:bodyPr/>
                    <a:lstStyle/>
                    <a:p>
                      <a:pPr marL="0" marR="0" algn="ctr">
                        <a:lnSpc>
                          <a:spcPct val="107000"/>
                        </a:lnSpc>
                        <a:spcBef>
                          <a:spcPts val="0"/>
                        </a:spcBef>
                        <a:spcAft>
                          <a:spcPts val="0"/>
                        </a:spcAft>
                      </a:pPr>
                      <a:r>
                        <a:rPr lang="en-US" sz="1100">
                          <a:effectLst/>
                        </a:rPr>
                        <a:t>3</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Submit Data</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All Features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Officials submitted data is accessible to other users and non-officials get rejected</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06125750"/>
                  </a:ext>
                </a:extLst>
              </a:tr>
              <a:tr h="914400">
                <a:tc>
                  <a:txBody>
                    <a:bodyPr/>
                    <a:lstStyle/>
                    <a:p>
                      <a:pPr marL="0" marR="0" algn="ctr">
                        <a:lnSpc>
                          <a:spcPct val="107000"/>
                        </a:lnSpc>
                        <a:spcBef>
                          <a:spcPts val="0"/>
                        </a:spcBef>
                        <a:spcAft>
                          <a:spcPts val="0"/>
                        </a:spcAft>
                      </a:pPr>
                      <a:r>
                        <a:rPr lang="en-US" sz="1100">
                          <a:effectLst/>
                        </a:rPr>
                        <a:t>4</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Report Status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All Features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Athletes status update reflects the status that they send and coaches and officials can update the status of athletes that either belong to their team or event respectively. Other users status updates are rejected.</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982649"/>
                  </a:ext>
                </a:extLst>
              </a:tr>
              <a:tr h="552450">
                <a:tc>
                  <a:txBody>
                    <a:bodyPr/>
                    <a:lstStyle/>
                    <a:p>
                      <a:pPr marL="0" marR="0" algn="ctr">
                        <a:lnSpc>
                          <a:spcPct val="107000"/>
                        </a:lnSpc>
                        <a:spcBef>
                          <a:spcPts val="0"/>
                        </a:spcBef>
                        <a:spcAft>
                          <a:spcPts val="0"/>
                        </a:spcAft>
                      </a:pPr>
                      <a:r>
                        <a:rPr lang="en-US" sz="1100">
                          <a:effectLst/>
                        </a:rPr>
                        <a:t>5</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User Authentication</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All Features</a:t>
                      </a:r>
                      <a:endParaRPr lang="en-US" sz="11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Users that the system knows about can make requests appropriate to their class and unknown users are rejected</a:t>
                      </a:r>
                      <a:endParaRPr lang="en-US" sz="11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22597"/>
                  </a:ext>
                </a:extLst>
              </a:tr>
            </a:tbl>
          </a:graphicData>
        </a:graphic>
      </p:graphicFrame>
    </p:spTree>
    <p:extLst>
      <p:ext uri="{BB962C8B-B14F-4D97-AF65-F5344CB8AC3E}">
        <p14:creationId xmlns:p14="http://schemas.microsoft.com/office/powerpoint/2010/main" val="288617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sp>
        <p:nvSpPr>
          <p:cNvPr id="3" name="Content Placeholder 2"/>
          <p:cNvSpPr>
            <a:spLocks noGrp="1"/>
          </p:cNvSpPr>
          <p:nvPr>
            <p:ph idx="1"/>
          </p:nvPr>
        </p:nvSpPr>
        <p:spPr/>
        <p:txBody>
          <a:bodyPr/>
          <a:lstStyle/>
          <a:p>
            <a:r>
              <a:rPr lang="en-US" dirty="0"/>
              <a:t>Deliverables</a:t>
            </a:r>
          </a:p>
          <a:p>
            <a:pPr lvl="1"/>
            <a:r>
              <a:rPr lang="en-US" dirty="0"/>
              <a:t>Test Log</a:t>
            </a:r>
          </a:p>
          <a:p>
            <a:r>
              <a:rPr lang="en-US" dirty="0"/>
              <a:t>Environment Needs</a:t>
            </a:r>
          </a:p>
          <a:p>
            <a:pPr lvl="1"/>
            <a:r>
              <a:rPr lang="en-US" dirty="0"/>
              <a:t>Target Environment</a:t>
            </a:r>
          </a:p>
          <a:p>
            <a:pPr lvl="1"/>
            <a:r>
              <a:rPr lang="en-US" dirty="0"/>
              <a:t>Simulated Client</a:t>
            </a:r>
          </a:p>
        </p:txBody>
      </p:sp>
    </p:spTree>
    <p:extLst>
      <p:ext uri="{BB962C8B-B14F-4D97-AF65-F5344CB8AC3E}">
        <p14:creationId xmlns:p14="http://schemas.microsoft.com/office/powerpoint/2010/main" val="369100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Inspection Checklist</a:t>
            </a:r>
          </a:p>
        </p:txBody>
      </p:sp>
      <p:sp>
        <p:nvSpPr>
          <p:cNvPr id="5" name="TextBox 4"/>
          <p:cNvSpPr txBox="1"/>
          <p:nvPr/>
        </p:nvSpPr>
        <p:spPr>
          <a:xfrm>
            <a:off x="2334126" y="3697705"/>
            <a:ext cx="184731" cy="369332"/>
          </a:xfrm>
          <a:prstGeom prst="rect">
            <a:avLst/>
          </a:prstGeom>
          <a:noFill/>
        </p:spPr>
        <p:txBody>
          <a:bodyPr wrap="none" rtlCol="0">
            <a:spAutoFit/>
          </a:bodyPr>
          <a:lstStyle/>
          <a:p>
            <a:endParaRPr lang="en-US" dirty="0"/>
          </a:p>
        </p:txBody>
      </p:sp>
      <p:sp>
        <p:nvSpPr>
          <p:cNvPr id="6" name="Content Placeholder 5"/>
          <p:cNvSpPr>
            <a:spLocks noGrp="1"/>
          </p:cNvSpPr>
          <p:nvPr>
            <p:ph idx="1"/>
          </p:nvPr>
        </p:nvSpPr>
        <p:spPr>
          <a:xfrm>
            <a:off x="1154955" y="2603500"/>
            <a:ext cx="3577466" cy="3416300"/>
          </a:xfrm>
        </p:spPr>
        <p:txBody>
          <a:bodyPr/>
          <a:lstStyle/>
          <a:p>
            <a:r>
              <a:rPr lang="en-US" dirty="0"/>
              <a:t>Inspection of prototype code</a:t>
            </a:r>
          </a:p>
          <a:p>
            <a:r>
              <a:rPr lang="en-US" dirty="0"/>
              <a:t>Inspectors</a:t>
            </a:r>
          </a:p>
          <a:p>
            <a:pPr lvl="1"/>
            <a:r>
              <a:rPr lang="en-US" dirty="0"/>
              <a:t>Blake Knedler</a:t>
            </a:r>
          </a:p>
          <a:p>
            <a:pPr lvl="1"/>
            <a:r>
              <a:rPr lang="en-US" dirty="0"/>
              <a:t>Keith Moyer</a:t>
            </a:r>
          </a:p>
        </p:txBody>
      </p:sp>
      <p:graphicFrame>
        <p:nvGraphicFramePr>
          <p:cNvPr id="7" name="Content Placeholder 3"/>
          <p:cNvGraphicFramePr>
            <a:graphicFrameLocks/>
          </p:cNvGraphicFramePr>
          <p:nvPr>
            <p:extLst>
              <p:ext uri="{D42A27DB-BD31-4B8C-83A1-F6EECF244321}">
                <p14:modId xmlns:p14="http://schemas.microsoft.com/office/powerpoint/2010/main" val="1868427181"/>
              </p:ext>
            </p:extLst>
          </p:nvPr>
        </p:nvGraphicFramePr>
        <p:xfrm>
          <a:off x="5293895" y="2338805"/>
          <a:ext cx="6168190" cy="4280692"/>
        </p:xfrm>
        <a:graphic>
          <a:graphicData uri="http://schemas.openxmlformats.org/drawingml/2006/table">
            <a:tbl>
              <a:tblPr firstRow="1" firstCol="1" bandRow="1">
                <a:tableStyleId>{00A15C55-8517-42AA-B614-E9B94910E393}</a:tableStyleId>
              </a:tblPr>
              <a:tblGrid>
                <a:gridCol w="2055624">
                  <a:extLst>
                    <a:ext uri="{9D8B030D-6E8A-4147-A177-3AD203B41FA5}">
                      <a16:colId xmlns:a16="http://schemas.microsoft.com/office/drawing/2014/main" val="3423438473"/>
                    </a:ext>
                  </a:extLst>
                </a:gridCol>
                <a:gridCol w="2056283">
                  <a:extLst>
                    <a:ext uri="{9D8B030D-6E8A-4147-A177-3AD203B41FA5}">
                      <a16:colId xmlns:a16="http://schemas.microsoft.com/office/drawing/2014/main" val="2617903894"/>
                    </a:ext>
                  </a:extLst>
                </a:gridCol>
                <a:gridCol w="2056283">
                  <a:extLst>
                    <a:ext uri="{9D8B030D-6E8A-4147-A177-3AD203B41FA5}">
                      <a16:colId xmlns:a16="http://schemas.microsoft.com/office/drawing/2014/main" val="3120662330"/>
                    </a:ext>
                  </a:extLst>
                </a:gridCol>
              </a:tblGrid>
              <a:tr h="109839">
                <a:tc>
                  <a:txBody>
                    <a:bodyPr/>
                    <a:lstStyle/>
                    <a:p>
                      <a:pPr marL="0" marR="0">
                        <a:lnSpc>
                          <a:spcPct val="107000"/>
                        </a:lnSpc>
                        <a:spcBef>
                          <a:spcPts val="0"/>
                        </a:spcBef>
                        <a:spcAft>
                          <a:spcPts val="0"/>
                        </a:spcAft>
                      </a:pPr>
                      <a:r>
                        <a:rPr lang="en-US" sz="700">
                          <a:effectLst/>
                        </a:rPr>
                        <a:t>Inspection Item</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dirty="0">
                          <a:effectLst/>
                        </a:rPr>
                        <a:t>Pass/Fail/Partial</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Comments</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3961132387"/>
                  </a:ext>
                </a:extLst>
              </a:tr>
              <a:tr h="380223">
                <a:tc>
                  <a:txBody>
                    <a:bodyPr/>
                    <a:lstStyle/>
                    <a:p>
                      <a:pPr marL="0" marR="0">
                        <a:lnSpc>
                          <a:spcPct val="107000"/>
                        </a:lnSpc>
                        <a:spcBef>
                          <a:spcPts val="0"/>
                        </a:spcBef>
                        <a:spcAft>
                          <a:spcPts val="0"/>
                        </a:spcAft>
                      </a:pPr>
                      <a:r>
                        <a:rPr lang="en-US" sz="700" dirty="0">
                          <a:effectLst/>
                        </a:rPr>
                        <a:t>Code readability</a:t>
                      </a:r>
                    </a:p>
                    <a:p>
                      <a:pPr marL="0" marR="0">
                        <a:lnSpc>
                          <a:spcPct val="107000"/>
                        </a:lnSpc>
                        <a:spcBef>
                          <a:spcPts val="0"/>
                        </a:spcBef>
                        <a:spcAft>
                          <a:spcPts val="0"/>
                        </a:spcAft>
                      </a:pPr>
                      <a:r>
                        <a:rPr lang="en-US" sz="700" dirty="0">
                          <a:effectLst/>
                        </a:rPr>
                        <a:t> </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2460775376"/>
                  </a:ext>
                </a:extLst>
              </a:tr>
              <a:tr h="475279">
                <a:tc>
                  <a:txBody>
                    <a:bodyPr/>
                    <a:lstStyle/>
                    <a:p>
                      <a:pPr marL="0" marR="0">
                        <a:lnSpc>
                          <a:spcPct val="107000"/>
                        </a:lnSpc>
                        <a:spcBef>
                          <a:spcPts val="0"/>
                        </a:spcBef>
                        <a:spcAft>
                          <a:spcPts val="0"/>
                        </a:spcAft>
                      </a:pPr>
                      <a:r>
                        <a:rPr lang="en-US" sz="700" dirty="0">
                          <a:effectLst/>
                        </a:rPr>
                        <a:t>Code documentation and comments</a:t>
                      </a:r>
                    </a:p>
                    <a:p>
                      <a:pPr marL="0" marR="0">
                        <a:lnSpc>
                          <a:spcPct val="107000"/>
                        </a:lnSpc>
                        <a:spcBef>
                          <a:spcPts val="0"/>
                        </a:spcBef>
                        <a:spcAft>
                          <a:spcPts val="0"/>
                        </a:spcAft>
                      </a:pPr>
                      <a:r>
                        <a:rPr lang="en-US" sz="700" dirty="0">
                          <a:effectLst/>
                        </a:rPr>
                        <a:t> </a:t>
                      </a:r>
                    </a:p>
                    <a:p>
                      <a:pPr marL="0" marR="0">
                        <a:lnSpc>
                          <a:spcPct val="107000"/>
                        </a:lnSpc>
                        <a:spcBef>
                          <a:spcPts val="0"/>
                        </a:spcBef>
                        <a:spcAft>
                          <a:spcPts val="0"/>
                        </a:spcAft>
                      </a:pPr>
                      <a:r>
                        <a:rPr lang="en-US" sz="700" dirty="0">
                          <a:effectLst/>
                        </a:rPr>
                        <a:t> </a:t>
                      </a:r>
                    </a:p>
                    <a:p>
                      <a:pPr marL="0" marR="0">
                        <a:lnSpc>
                          <a:spcPct val="107000"/>
                        </a:lnSpc>
                        <a:spcBef>
                          <a:spcPts val="0"/>
                        </a:spcBef>
                        <a:spcAft>
                          <a:spcPts val="0"/>
                        </a:spcAft>
                      </a:pPr>
                      <a:r>
                        <a:rPr lang="en-US" sz="700" dirty="0">
                          <a:effectLst/>
                        </a:rPr>
                        <a:t> </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1478283459"/>
                  </a:ext>
                </a:extLst>
              </a:tr>
              <a:tr h="439357">
                <a:tc>
                  <a:txBody>
                    <a:bodyPr/>
                    <a:lstStyle/>
                    <a:p>
                      <a:pPr marL="0" marR="0">
                        <a:lnSpc>
                          <a:spcPct val="107000"/>
                        </a:lnSpc>
                        <a:spcBef>
                          <a:spcPts val="0"/>
                        </a:spcBef>
                        <a:spcAft>
                          <a:spcPts val="0"/>
                        </a:spcAft>
                      </a:pPr>
                      <a:r>
                        <a:rPr lang="en-US" sz="700">
                          <a:effectLst/>
                        </a:rPr>
                        <a:t>Code Structure</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4176075201"/>
                  </a:ext>
                </a:extLst>
              </a:tr>
              <a:tr h="439357">
                <a:tc>
                  <a:txBody>
                    <a:bodyPr/>
                    <a:lstStyle/>
                    <a:p>
                      <a:pPr marL="0" marR="0">
                        <a:lnSpc>
                          <a:spcPct val="107000"/>
                        </a:lnSpc>
                        <a:spcBef>
                          <a:spcPts val="0"/>
                        </a:spcBef>
                        <a:spcAft>
                          <a:spcPts val="0"/>
                        </a:spcAft>
                      </a:pPr>
                      <a:r>
                        <a:rPr lang="en-US" sz="700">
                          <a:effectLst/>
                        </a:rPr>
                        <a:t>Common coding practices</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2173740941"/>
                  </a:ext>
                </a:extLst>
              </a:tr>
              <a:tr h="439357">
                <a:tc>
                  <a:txBody>
                    <a:bodyPr/>
                    <a:lstStyle/>
                    <a:p>
                      <a:pPr marL="0" marR="0">
                        <a:lnSpc>
                          <a:spcPct val="107000"/>
                        </a:lnSpc>
                        <a:spcBef>
                          <a:spcPts val="0"/>
                        </a:spcBef>
                        <a:spcAft>
                          <a:spcPts val="0"/>
                        </a:spcAft>
                      </a:pPr>
                      <a:r>
                        <a:rPr lang="en-US" sz="700">
                          <a:effectLst/>
                        </a:rPr>
                        <a:t>Modular decoupled code</a:t>
                      </a:r>
                      <a:br>
                        <a:rPr lang="en-US" sz="700">
                          <a:effectLst/>
                        </a:rPr>
                      </a:br>
                      <a:endParaRPr lang="en-US" sz="700">
                        <a:effectLst/>
                      </a:endParaRP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dirty="0">
                          <a:effectLst/>
                        </a:rPr>
                        <a:t> </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3377374616"/>
                  </a:ext>
                </a:extLst>
              </a:tr>
              <a:tr h="549197">
                <a:tc>
                  <a:txBody>
                    <a:bodyPr/>
                    <a:lstStyle/>
                    <a:p>
                      <a:pPr marL="0" marR="0">
                        <a:lnSpc>
                          <a:spcPct val="107000"/>
                        </a:lnSpc>
                        <a:spcBef>
                          <a:spcPts val="0"/>
                        </a:spcBef>
                        <a:spcAft>
                          <a:spcPts val="0"/>
                        </a:spcAft>
                      </a:pPr>
                      <a:r>
                        <a:rPr lang="en-US" sz="700">
                          <a:effectLst/>
                        </a:rPr>
                        <a:t>Code functionality</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2298237021"/>
                  </a:ext>
                </a:extLst>
              </a:tr>
              <a:tr h="439357">
                <a:tc>
                  <a:txBody>
                    <a:bodyPr/>
                    <a:lstStyle/>
                    <a:p>
                      <a:pPr marL="0" marR="0">
                        <a:lnSpc>
                          <a:spcPct val="107000"/>
                        </a:lnSpc>
                        <a:spcBef>
                          <a:spcPts val="0"/>
                        </a:spcBef>
                        <a:spcAft>
                          <a:spcPts val="0"/>
                        </a:spcAft>
                      </a:pPr>
                      <a:r>
                        <a:rPr lang="en-US" sz="700">
                          <a:effectLst/>
                        </a:rPr>
                        <a:t>Code maintainability</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3019785630"/>
                  </a:ext>
                </a:extLst>
              </a:tr>
              <a:tr h="439357">
                <a:tc>
                  <a:txBody>
                    <a:bodyPr/>
                    <a:lstStyle/>
                    <a:p>
                      <a:pPr marL="0" marR="0">
                        <a:lnSpc>
                          <a:spcPct val="107000"/>
                        </a:lnSpc>
                        <a:spcBef>
                          <a:spcPts val="0"/>
                        </a:spcBef>
                        <a:spcAft>
                          <a:spcPts val="0"/>
                        </a:spcAft>
                      </a:pPr>
                      <a:r>
                        <a:rPr lang="en-US" sz="700">
                          <a:effectLst/>
                        </a:rPr>
                        <a:t>Security</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p>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399830879"/>
                  </a:ext>
                </a:extLst>
              </a:tr>
              <a:tr h="439357">
                <a:tc>
                  <a:txBody>
                    <a:bodyPr/>
                    <a:lstStyle/>
                    <a:p>
                      <a:pPr marL="0" marR="0">
                        <a:lnSpc>
                          <a:spcPct val="107000"/>
                        </a:lnSpc>
                        <a:spcBef>
                          <a:spcPts val="0"/>
                        </a:spcBef>
                        <a:spcAft>
                          <a:spcPts val="0"/>
                        </a:spcAft>
                      </a:pPr>
                      <a:r>
                        <a:rPr lang="en-US" sz="700" dirty="0">
                          <a:effectLst/>
                        </a:rPr>
                        <a:t>Code efficiency</a:t>
                      </a:r>
                    </a:p>
                    <a:p>
                      <a:pPr marL="0" marR="0">
                        <a:lnSpc>
                          <a:spcPct val="107000"/>
                        </a:lnSpc>
                        <a:spcBef>
                          <a:spcPts val="0"/>
                        </a:spcBef>
                        <a:spcAft>
                          <a:spcPts val="0"/>
                        </a:spcAft>
                      </a:pPr>
                      <a:r>
                        <a:rPr lang="en-US" sz="700" dirty="0">
                          <a:effectLst/>
                        </a:rPr>
                        <a:t> </a:t>
                      </a:r>
                    </a:p>
                    <a:p>
                      <a:pPr marL="0" marR="0">
                        <a:lnSpc>
                          <a:spcPct val="107000"/>
                        </a:lnSpc>
                        <a:spcBef>
                          <a:spcPts val="0"/>
                        </a:spcBef>
                        <a:spcAft>
                          <a:spcPts val="0"/>
                        </a:spcAft>
                      </a:pPr>
                      <a:r>
                        <a:rPr lang="en-US" sz="700" dirty="0">
                          <a:effectLst/>
                        </a:rPr>
                        <a:t> </a:t>
                      </a:r>
                    </a:p>
                    <a:p>
                      <a:pPr marL="0" marR="0">
                        <a:lnSpc>
                          <a:spcPct val="107000"/>
                        </a:lnSpc>
                        <a:spcBef>
                          <a:spcPts val="0"/>
                        </a:spcBef>
                        <a:spcAft>
                          <a:spcPts val="0"/>
                        </a:spcAft>
                      </a:pPr>
                      <a:r>
                        <a:rPr lang="en-US" sz="700" dirty="0">
                          <a:effectLst/>
                        </a:rPr>
                        <a:t> </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a:effectLst/>
                        </a:rPr>
                        <a:t> </a:t>
                      </a:r>
                      <a:endParaRPr lang="en-US" sz="70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tc>
                  <a:txBody>
                    <a:bodyPr/>
                    <a:lstStyle/>
                    <a:p>
                      <a:pPr marL="0" marR="0">
                        <a:lnSpc>
                          <a:spcPct val="107000"/>
                        </a:lnSpc>
                        <a:spcBef>
                          <a:spcPts val="0"/>
                        </a:spcBef>
                        <a:spcAft>
                          <a:spcPts val="0"/>
                        </a:spcAft>
                      </a:pPr>
                      <a:r>
                        <a:rPr lang="en-US" sz="700" dirty="0">
                          <a:effectLst/>
                        </a:rPr>
                        <a:t> </a:t>
                      </a:r>
                      <a:endParaRPr lang="en-US" sz="700" dirty="0">
                        <a:effectLst/>
                        <a:latin typeface="Microsoft Sans Serif" panose="020B0604020202020204" pitchFamily="34" charset="0"/>
                        <a:ea typeface="Calibri" panose="020F0502020204030204" pitchFamily="34" charset="0"/>
                        <a:cs typeface="Times New Roman" panose="02020603050405020304" pitchFamily="18" charset="0"/>
                      </a:endParaRPr>
                    </a:p>
                  </a:txBody>
                  <a:tcPr marL="56264" marR="56264" marT="0" marB="0"/>
                </a:tc>
                <a:extLst>
                  <a:ext uri="{0D108BD9-81ED-4DB2-BD59-A6C34878D82A}">
                    <a16:rowId xmlns:a16="http://schemas.microsoft.com/office/drawing/2014/main" val="487177422"/>
                  </a:ext>
                </a:extLst>
              </a:tr>
            </a:tbl>
          </a:graphicData>
        </a:graphic>
      </p:graphicFrame>
    </p:spTree>
    <p:extLst>
      <p:ext uri="{BB962C8B-B14F-4D97-AF65-F5344CB8AC3E}">
        <p14:creationId xmlns:p14="http://schemas.microsoft.com/office/powerpoint/2010/main" val="260861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955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1154955" y="2456953"/>
            <a:ext cx="8761412" cy="4134677"/>
          </a:xfrm>
        </p:spPr>
        <p:txBody>
          <a:bodyPr>
            <a:normAutofit/>
          </a:bodyPr>
          <a:lstStyle/>
          <a:p>
            <a:r>
              <a:rPr lang="en-US" sz="2000" dirty="0"/>
              <a:t>Action Items</a:t>
            </a:r>
          </a:p>
          <a:p>
            <a:r>
              <a:rPr lang="en-US" sz="2000" dirty="0"/>
              <a:t>Requirements Specification</a:t>
            </a:r>
          </a:p>
          <a:p>
            <a:r>
              <a:rPr lang="en-US" sz="2000" dirty="0"/>
              <a:t>Architecture Design</a:t>
            </a:r>
          </a:p>
          <a:p>
            <a:r>
              <a:rPr lang="en-US" sz="2000" dirty="0"/>
              <a:t>Test Plan</a:t>
            </a:r>
          </a:p>
          <a:p>
            <a:r>
              <a:rPr lang="en-US" sz="2000" dirty="0"/>
              <a:t>Technical Inspection Checklist</a:t>
            </a:r>
          </a:p>
          <a:p>
            <a:r>
              <a:rPr lang="en-US" sz="2000" dirty="0"/>
              <a:t>Risks</a:t>
            </a:r>
          </a:p>
          <a:p>
            <a:r>
              <a:rPr lang="en-US" sz="2000" dirty="0"/>
              <a:t>Future Plans</a:t>
            </a:r>
          </a:p>
          <a:p>
            <a:r>
              <a:rPr lang="en-US" sz="2000" dirty="0"/>
              <a:t>Architecture Prototype Demo</a:t>
            </a:r>
          </a:p>
          <a:p>
            <a:r>
              <a:rPr lang="en-US" sz="2000" dirty="0"/>
              <a:t>Questions and Comments </a:t>
            </a:r>
          </a:p>
        </p:txBody>
      </p:sp>
    </p:spTree>
    <p:extLst>
      <p:ext uri="{BB962C8B-B14F-4D97-AF65-F5344CB8AC3E}">
        <p14:creationId xmlns:p14="http://schemas.microsoft.com/office/powerpoint/2010/main" val="3356599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Plans</a:t>
            </a:r>
          </a:p>
        </p:txBody>
      </p:sp>
      <p:pic>
        <p:nvPicPr>
          <p:cNvPr id="5" name="Picture 4"/>
          <p:cNvPicPr>
            <a:picLocks noChangeAspect="1"/>
          </p:cNvPicPr>
          <p:nvPr/>
        </p:nvPicPr>
        <p:blipFill>
          <a:blip r:embed="rId2"/>
          <a:stretch>
            <a:fillRect/>
          </a:stretch>
        </p:blipFill>
        <p:spPr>
          <a:xfrm>
            <a:off x="223935" y="2374972"/>
            <a:ext cx="11743316" cy="4165787"/>
          </a:xfrm>
          <a:prstGeom prst="rect">
            <a:avLst/>
          </a:prstGeom>
        </p:spPr>
      </p:pic>
    </p:spTree>
    <p:extLst>
      <p:ext uri="{BB962C8B-B14F-4D97-AF65-F5344CB8AC3E}">
        <p14:creationId xmlns:p14="http://schemas.microsoft.com/office/powerpoint/2010/main" val="264873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Prototype Demo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6180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a:t>Questions and Comments</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4259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a:xfrm>
            <a:off x="1154955" y="2603500"/>
            <a:ext cx="6239758" cy="3416300"/>
          </a:xfrm>
        </p:spPr>
        <p:txBody>
          <a:bodyPr/>
          <a:lstStyle/>
          <a:p>
            <a:r>
              <a:rPr lang="en-US" dirty="0"/>
              <a:t>Track &amp; Field Meet Server</a:t>
            </a:r>
          </a:p>
          <a:p>
            <a:pPr lvl="1"/>
            <a:r>
              <a:rPr lang="en-US" dirty="0"/>
              <a:t>Capability to support function of hosting a Track Meet</a:t>
            </a:r>
          </a:p>
          <a:p>
            <a:pPr lvl="1"/>
            <a:r>
              <a:rPr lang="en-US" dirty="0"/>
              <a:t>Repository for all meet data</a:t>
            </a:r>
          </a:p>
          <a:p>
            <a:pPr lvl="1"/>
            <a:r>
              <a:rPr lang="en-US" dirty="0"/>
              <a:t>API to add, manipulate, and view data</a:t>
            </a:r>
          </a:p>
          <a:p>
            <a:pPr lvl="1"/>
            <a:r>
              <a:rPr lang="en-US" dirty="0"/>
              <a:t>Unique user classifications</a:t>
            </a:r>
          </a:p>
          <a:p>
            <a:pPr lvl="1"/>
            <a:r>
              <a:rPr lang="en-US" dirty="0"/>
              <a:t>Supports authentication and encryption to prevent tampering of data</a:t>
            </a:r>
          </a:p>
          <a:p>
            <a:pPr marL="914400" lvl="2" indent="0">
              <a:buNone/>
            </a:pPr>
            <a:endParaRPr lang="en-US" dirty="0"/>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6347" y="2800032"/>
            <a:ext cx="4231640" cy="3023235"/>
          </a:xfrm>
          <a:prstGeom prst="rect">
            <a:avLst/>
          </a:prstGeom>
          <a:noFill/>
        </p:spPr>
      </p:pic>
    </p:spTree>
    <p:extLst>
      <p:ext uri="{BB962C8B-B14F-4D97-AF65-F5344CB8AC3E}">
        <p14:creationId xmlns:p14="http://schemas.microsoft.com/office/powerpoint/2010/main" val="111948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a:xfrm>
            <a:off x="1154955" y="2603499"/>
            <a:ext cx="8761412" cy="3964277"/>
          </a:xfrm>
        </p:spPr>
        <p:txBody>
          <a:bodyPr>
            <a:normAutofit lnSpcReduction="10000"/>
          </a:bodyPr>
          <a:lstStyle/>
          <a:p>
            <a:r>
              <a:rPr lang="en-US" dirty="0"/>
              <a:t>Goals</a:t>
            </a:r>
          </a:p>
          <a:p>
            <a:pPr lvl="1"/>
            <a:r>
              <a:rPr lang="en-US" dirty="0"/>
              <a:t>Create a fully functional server that supports clients of different user classifications</a:t>
            </a:r>
          </a:p>
          <a:p>
            <a:pPr lvl="1"/>
            <a:r>
              <a:rPr lang="en-US" dirty="0"/>
              <a:t>Create a rich API that gives developers the ability to create functional client applications</a:t>
            </a:r>
          </a:p>
          <a:p>
            <a:pPr lvl="1"/>
            <a:r>
              <a:rPr lang="en-US" dirty="0"/>
              <a:t>Create a system that is safe from malicious attackers, attempting to manipulate meet results</a:t>
            </a:r>
          </a:p>
          <a:p>
            <a:pPr lvl="1"/>
            <a:endParaRPr lang="en-US" dirty="0"/>
          </a:p>
          <a:p>
            <a:r>
              <a:rPr lang="en-US" dirty="0"/>
              <a:t>Motivation</a:t>
            </a:r>
          </a:p>
          <a:p>
            <a:pPr lvl="1"/>
            <a:r>
              <a:rPr lang="en-US" dirty="0"/>
              <a:t>Leverage today’s technology to increase the efficiency of track meets</a:t>
            </a:r>
          </a:p>
          <a:p>
            <a:pPr lvl="1"/>
            <a:r>
              <a:rPr lang="en-US" dirty="0"/>
              <a:t>Provide a framework that can be built on to advance the future conduct of track meets </a:t>
            </a:r>
          </a:p>
        </p:txBody>
      </p:sp>
    </p:spTree>
    <p:extLst>
      <p:ext uri="{BB962C8B-B14F-4D97-AF65-F5344CB8AC3E}">
        <p14:creationId xmlns:p14="http://schemas.microsoft.com/office/powerpoint/2010/main" val="3677505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8116" y="2669204"/>
            <a:ext cx="5125296" cy="3943110"/>
          </a:xfrm>
          <a:prstGeom prst="rect">
            <a:avLst/>
          </a:prstGeom>
          <a:noFill/>
        </p:spPr>
      </p:pic>
    </p:spTree>
    <p:extLst>
      <p:ext uri="{BB962C8B-B14F-4D97-AF65-F5344CB8AC3E}">
        <p14:creationId xmlns:p14="http://schemas.microsoft.com/office/powerpoint/2010/main" val="319481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Requirements</a:t>
            </a:r>
          </a:p>
        </p:txBody>
      </p:sp>
      <p:pic>
        <p:nvPicPr>
          <p:cNvPr id="4" name="Content Placeholder 3"/>
          <p:cNvPicPr>
            <a:picLocks noGrp="1"/>
          </p:cNvPicPr>
          <p:nvPr>
            <p:ph idx="1"/>
          </p:nvPr>
        </p:nvPicPr>
        <p:blipFill>
          <a:blip r:embed="rId2"/>
          <a:stretch>
            <a:fillRect/>
          </a:stretch>
        </p:blipFill>
        <p:spPr>
          <a:xfrm>
            <a:off x="2753951" y="2419483"/>
            <a:ext cx="5690334" cy="4378881"/>
          </a:xfrm>
          <a:prstGeom prst="rect">
            <a:avLst/>
          </a:prstGeom>
        </p:spPr>
      </p:pic>
    </p:spTree>
    <p:extLst>
      <p:ext uri="{BB962C8B-B14F-4D97-AF65-F5344CB8AC3E}">
        <p14:creationId xmlns:p14="http://schemas.microsoft.com/office/powerpoint/2010/main" val="1316732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Requirements</a:t>
            </a:r>
          </a:p>
        </p:txBody>
      </p:sp>
      <p:sp>
        <p:nvSpPr>
          <p:cNvPr id="3" name="Content Placeholder 2"/>
          <p:cNvSpPr>
            <a:spLocks noGrp="1"/>
          </p:cNvSpPr>
          <p:nvPr>
            <p:ph idx="1"/>
          </p:nvPr>
        </p:nvSpPr>
        <p:spPr>
          <a:xfrm>
            <a:off x="652006" y="2401293"/>
            <a:ext cx="10956897" cy="4214191"/>
          </a:xfrm>
        </p:spPr>
        <p:txBody>
          <a:bodyPr>
            <a:normAutofit/>
          </a:bodyPr>
          <a:lstStyle/>
          <a:p>
            <a:r>
              <a:rPr lang="en-US" b="1" dirty="0"/>
              <a:t>SR1.1 </a:t>
            </a:r>
            <a:r>
              <a:rPr lang="en-US" dirty="0"/>
              <a:t>The system SHALL authenticate users with each interaction they have with the system.</a:t>
            </a:r>
          </a:p>
          <a:p>
            <a:r>
              <a:rPr lang="en-US" b="1" dirty="0"/>
              <a:t>SR2.1 </a:t>
            </a:r>
            <a:r>
              <a:rPr lang="en-US" dirty="0"/>
              <a:t>The system SHALL receive data requests from concurrent users.</a:t>
            </a:r>
          </a:p>
          <a:p>
            <a:r>
              <a:rPr lang="en-US" b="1" dirty="0"/>
              <a:t>SR3.1 </a:t>
            </a:r>
            <a:r>
              <a:rPr lang="en-US" dirty="0"/>
              <a:t>The system SHALL interpret user requests based on the API.</a:t>
            </a:r>
          </a:p>
          <a:p>
            <a:r>
              <a:rPr lang="en-US" b="1" dirty="0"/>
              <a:t>SR4.1 </a:t>
            </a:r>
            <a:r>
              <a:rPr lang="en-US" dirty="0"/>
              <a:t>The system SHALL send response messages to the users.</a:t>
            </a:r>
          </a:p>
          <a:p>
            <a:r>
              <a:rPr lang="en-US" b="1" dirty="0"/>
              <a:t>SR5.1 </a:t>
            </a:r>
            <a:r>
              <a:rPr lang="en-US" dirty="0"/>
              <a:t>The system SHALL receive data submittals from official and admin users based on the API.</a:t>
            </a:r>
          </a:p>
          <a:p>
            <a:r>
              <a:rPr lang="en-US" b="1" dirty="0"/>
              <a:t>SR6.1 </a:t>
            </a:r>
            <a:r>
              <a:rPr lang="en-US" dirty="0"/>
              <a:t>The system SHALL put submitted data into the system.</a:t>
            </a:r>
          </a:p>
          <a:p>
            <a:r>
              <a:rPr lang="en-US" b="1" dirty="0"/>
              <a:t>SR7.1 </a:t>
            </a:r>
            <a:r>
              <a:rPr lang="en-US" dirty="0"/>
              <a:t>The system SHALL add data to the system that is submitted by officials.</a:t>
            </a:r>
          </a:p>
          <a:p>
            <a:r>
              <a:rPr lang="en-US" b="1" dirty="0"/>
              <a:t>SR8.1 </a:t>
            </a:r>
            <a:r>
              <a:rPr lang="en-US" dirty="0"/>
              <a:t>The system SHALL modify data in the system that is submitted by administrators.</a:t>
            </a:r>
          </a:p>
          <a:p>
            <a:r>
              <a:rPr lang="en-US" b="1" dirty="0"/>
              <a:t>SR9.1 </a:t>
            </a:r>
            <a:r>
              <a:rPr lang="en-US" dirty="0"/>
              <a:t>The system SHALL store a status that is reported by a participant or official.</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63722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pic>
        <p:nvPicPr>
          <p:cNvPr id="4" name="Picture 3"/>
          <p:cNvPicPr/>
          <p:nvPr/>
        </p:nvPicPr>
        <p:blipFill>
          <a:blip r:embed="rId2"/>
          <a:stretch>
            <a:fillRect/>
          </a:stretch>
        </p:blipFill>
        <p:spPr>
          <a:xfrm>
            <a:off x="482982" y="2314692"/>
            <a:ext cx="11229289" cy="4356452"/>
          </a:xfrm>
          <a:prstGeom prst="rect">
            <a:avLst/>
          </a:prstGeom>
        </p:spPr>
      </p:pic>
    </p:spTree>
    <p:extLst>
      <p:ext uri="{BB962C8B-B14F-4D97-AF65-F5344CB8AC3E}">
        <p14:creationId xmlns:p14="http://schemas.microsoft.com/office/powerpoint/2010/main" val="3225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Estimation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42257" y="3518704"/>
            <a:ext cx="5943600" cy="297434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763626" y="3518704"/>
            <a:ext cx="2157738" cy="2974340"/>
          </a:xfrm>
          <a:prstGeom prst="rect">
            <a:avLst/>
          </a:prstGeom>
          <a:noFill/>
          <a:ln>
            <a:noFill/>
          </a:ln>
        </p:spPr>
      </p:pic>
      <mc:AlternateContent xmlns:mc="http://schemas.openxmlformats.org/markup-compatibility/2006" xmlns:a14="http://schemas.microsoft.com/office/drawing/2010/main">
        <mc:Choice Requires="a14">
          <p:sp>
            <p:nvSpPr>
              <p:cNvPr id="6" name="Rectangle 5"/>
              <p:cNvSpPr/>
              <p:nvPr/>
            </p:nvSpPr>
            <p:spPr>
              <a:xfrm>
                <a:off x="9099132" y="4230097"/>
                <a:ext cx="2956713" cy="58759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𝐸𝑓𝑓𝑜𝑟𝑡</m:t>
                      </m:r>
                      <m:r>
                        <a:rPr lang="en-US" sz="1600" i="0">
                          <a:latin typeface="Cambria Math" panose="02040503050406030204" pitchFamily="18" charset="0"/>
                        </a:rPr>
                        <m:t>=3.2∗1.10∗</m:t>
                      </m:r>
                      <m:sSup>
                        <m:sSupPr>
                          <m:ctrlPr>
                            <a:rPr lang="en-US" sz="1600" i="1">
                              <a:latin typeface="Cambria Math" panose="02040503050406030204" pitchFamily="18" charset="0"/>
                            </a:rPr>
                          </m:ctrlPr>
                        </m:sSupPr>
                        <m:e>
                          <m:r>
                            <a:rPr lang="en-US" sz="1600" i="0">
                              <a:latin typeface="Cambria Math" panose="02040503050406030204" pitchFamily="18" charset="0"/>
                            </a:rPr>
                            <m:t>2</m:t>
                          </m:r>
                        </m:e>
                        <m:sup>
                          <m:r>
                            <a:rPr lang="en-US" sz="1600" i="0">
                              <a:latin typeface="Cambria Math" panose="02040503050406030204" pitchFamily="18" charset="0"/>
                            </a:rPr>
                            <m:t>1.05</m:t>
                          </m:r>
                        </m:sup>
                      </m:sSup>
                      <m:r>
                        <a:rPr lang="en-US" sz="1600" i="0">
                          <a:latin typeface="Cambria Math" panose="02040503050406030204" pitchFamily="18" charset="0"/>
                        </a:rPr>
                        <m:t>=7.29 </m:t>
                      </m:r>
                      <m:r>
                        <a:rPr lang="en-US" sz="1600" i="1">
                          <a:latin typeface="Cambria Math" panose="02040503050406030204" pitchFamily="18" charset="0"/>
                        </a:rPr>
                        <m:t>𝑠𝑡𝑎𝑓𝑓</m:t>
                      </m:r>
                      <m:r>
                        <a:rPr lang="en-US" sz="1600" i="0">
                          <a:latin typeface="Cambria Math" panose="02040503050406030204" pitchFamily="18" charset="0"/>
                        </a:rPr>
                        <m:t>−</m:t>
                      </m:r>
                      <m:r>
                        <a:rPr lang="en-US" sz="1600" i="1">
                          <a:latin typeface="Cambria Math" panose="02040503050406030204" pitchFamily="18" charset="0"/>
                        </a:rPr>
                        <m:t>𝑚𝑜𝑛𝑡h𝑠</m:t>
                      </m:r>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9099132" y="4230097"/>
                <a:ext cx="2956713" cy="587597"/>
              </a:xfrm>
              <a:prstGeom prst="rect">
                <a:avLst/>
              </a:prstGeom>
              <a:blipFill>
                <a:blip r:embed="rId4"/>
                <a:stretch>
                  <a:fillRect l="-206" b="-7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099133" y="5065186"/>
                <a:ext cx="2956713" cy="64549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𝑇𝑖𝑚𝑒</m:t>
                      </m:r>
                      <m:r>
                        <a:rPr lang="en-US" i="0">
                          <a:latin typeface="Cambria Math" panose="02040503050406030204" pitchFamily="18" charset="0"/>
                        </a:rPr>
                        <m:t>=2.5∗</m:t>
                      </m:r>
                      <m:sSup>
                        <m:sSupPr>
                          <m:ctrlPr>
                            <a:rPr lang="en-US" i="1">
                              <a:latin typeface="Cambria Math" panose="02040503050406030204" pitchFamily="18" charset="0"/>
                            </a:rPr>
                          </m:ctrlPr>
                        </m:sSupPr>
                        <m:e>
                          <m:r>
                            <a:rPr lang="en-US" i="0">
                              <a:latin typeface="Cambria Math" panose="02040503050406030204" pitchFamily="18" charset="0"/>
                            </a:rPr>
                            <m:t>7.29</m:t>
                          </m:r>
                        </m:e>
                        <m:sup>
                          <m:r>
                            <a:rPr lang="en-US" i="0">
                              <a:latin typeface="Cambria Math" panose="02040503050406030204" pitchFamily="18" charset="0"/>
                            </a:rPr>
                            <m:t>0.38</m:t>
                          </m:r>
                        </m:sup>
                      </m:sSup>
                      <m:r>
                        <a:rPr lang="en-US" i="0">
                          <a:latin typeface="Cambria Math" panose="02040503050406030204" pitchFamily="18" charset="0"/>
                        </a:rPr>
                        <m:t>=5.32 </m:t>
                      </m:r>
                      <m:r>
                        <a:rPr lang="en-US" i="1">
                          <a:latin typeface="Cambria Math" panose="02040503050406030204" pitchFamily="18" charset="0"/>
                        </a:rPr>
                        <m:t>𝑚𝑜𝑛𝑡h𝑠</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9099133" y="5065186"/>
                <a:ext cx="2956713" cy="645498"/>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a:off x="642257" y="2770698"/>
            <a:ext cx="2020105" cy="369332"/>
          </a:xfrm>
          <a:prstGeom prst="rect">
            <a:avLst/>
          </a:prstGeom>
          <a:noFill/>
        </p:spPr>
        <p:txBody>
          <a:bodyPr wrap="none" rtlCol="0">
            <a:spAutoFit/>
          </a:bodyPr>
          <a:lstStyle/>
          <a:p>
            <a:r>
              <a:rPr lang="en-US" dirty="0"/>
              <a:t>Using COCOMO</a:t>
            </a:r>
          </a:p>
        </p:txBody>
      </p:sp>
    </p:spTree>
    <p:extLst>
      <p:ext uri="{BB962C8B-B14F-4D97-AF65-F5344CB8AC3E}">
        <p14:creationId xmlns:p14="http://schemas.microsoft.com/office/powerpoint/2010/main" val="310666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Items</a:t>
            </a:r>
          </a:p>
        </p:txBody>
      </p:sp>
      <p:sp>
        <p:nvSpPr>
          <p:cNvPr id="3" name="Content Placeholder 2"/>
          <p:cNvSpPr>
            <a:spLocks noGrp="1"/>
          </p:cNvSpPr>
          <p:nvPr>
            <p:ph idx="1"/>
          </p:nvPr>
        </p:nvSpPr>
        <p:spPr/>
        <p:txBody>
          <a:bodyPr/>
          <a:lstStyle/>
          <a:p>
            <a:r>
              <a:rPr lang="en-US" dirty="0"/>
              <a:t>Updates to minor clerical errors in project plan and vision document</a:t>
            </a:r>
          </a:p>
          <a:p>
            <a:r>
              <a:rPr lang="en-US" dirty="0"/>
              <a:t>Investigate Raspberry Pi performance testing using </a:t>
            </a:r>
            <a:r>
              <a:rPr lang="en-US" dirty="0" err="1"/>
              <a:t>JMeter</a:t>
            </a:r>
            <a:endParaRPr lang="en-US" dirty="0"/>
          </a:p>
        </p:txBody>
      </p:sp>
    </p:spTree>
    <p:extLst>
      <p:ext uri="{BB962C8B-B14F-4D97-AF65-F5344CB8AC3E}">
        <p14:creationId xmlns:p14="http://schemas.microsoft.com/office/powerpoint/2010/main" val="759710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Elaboration Plan</a:t>
            </a:r>
          </a:p>
        </p:txBody>
      </p:sp>
      <p:sp>
        <p:nvSpPr>
          <p:cNvPr id="3" name="Content Placeholder 2"/>
          <p:cNvSpPr>
            <a:spLocks noGrp="1"/>
          </p:cNvSpPr>
          <p:nvPr>
            <p:ph idx="1"/>
          </p:nvPr>
        </p:nvSpPr>
        <p:spPr/>
        <p:txBody>
          <a:bodyPr/>
          <a:lstStyle/>
          <a:p>
            <a:r>
              <a:rPr lang="en-US" dirty="0"/>
              <a:t>Revise Vision Document</a:t>
            </a:r>
          </a:p>
          <a:p>
            <a:r>
              <a:rPr lang="en-US" dirty="0"/>
              <a:t>Revise Project Plan</a:t>
            </a:r>
          </a:p>
          <a:p>
            <a:r>
              <a:rPr lang="en-US" dirty="0"/>
              <a:t>Create Formal Specification</a:t>
            </a:r>
          </a:p>
          <a:p>
            <a:r>
              <a:rPr lang="en-US" dirty="0"/>
              <a:t>Create Architectural Design</a:t>
            </a:r>
          </a:p>
          <a:p>
            <a:r>
              <a:rPr lang="en-US" dirty="0"/>
              <a:t>Create Test Plan</a:t>
            </a:r>
          </a:p>
          <a:p>
            <a:r>
              <a:rPr lang="en-US" dirty="0"/>
              <a:t>Conduct Technical Inspection</a:t>
            </a:r>
          </a:p>
          <a:p>
            <a:r>
              <a:rPr lang="en-US" dirty="0"/>
              <a:t>Create Executable Architecture Prototype</a:t>
            </a:r>
          </a:p>
        </p:txBody>
      </p:sp>
    </p:spTree>
    <p:extLst>
      <p:ext uri="{BB962C8B-B14F-4D97-AF65-F5344CB8AC3E}">
        <p14:creationId xmlns:p14="http://schemas.microsoft.com/office/powerpoint/2010/main" val="2987746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Assurance Plan</a:t>
            </a:r>
          </a:p>
        </p:txBody>
      </p:sp>
      <p:sp>
        <p:nvSpPr>
          <p:cNvPr id="3" name="Content Placeholder 2"/>
          <p:cNvSpPr>
            <a:spLocks noGrp="1"/>
          </p:cNvSpPr>
          <p:nvPr>
            <p:ph idx="1"/>
          </p:nvPr>
        </p:nvSpPr>
        <p:spPr>
          <a:xfrm>
            <a:off x="1154955" y="2603499"/>
            <a:ext cx="8761412" cy="4059693"/>
          </a:xfrm>
        </p:spPr>
        <p:txBody>
          <a:bodyPr>
            <a:normAutofit/>
          </a:bodyPr>
          <a:lstStyle/>
          <a:p>
            <a:r>
              <a:rPr lang="en-US" dirty="0"/>
              <a:t>Management</a:t>
            </a:r>
          </a:p>
          <a:p>
            <a:r>
              <a:rPr lang="en-US" dirty="0"/>
              <a:t>Documentation</a:t>
            </a:r>
          </a:p>
          <a:p>
            <a:r>
              <a:rPr lang="en-US" dirty="0"/>
              <a:t>Standards, Practices, Conventions, and Metrics</a:t>
            </a:r>
          </a:p>
          <a:p>
            <a:r>
              <a:rPr lang="en-US" dirty="0"/>
              <a:t>Software Reviews</a:t>
            </a:r>
          </a:p>
          <a:p>
            <a:r>
              <a:rPr lang="en-US" dirty="0"/>
              <a:t>Testing</a:t>
            </a:r>
          </a:p>
          <a:p>
            <a:r>
              <a:rPr lang="en-US" dirty="0"/>
              <a:t>Problem Reporting</a:t>
            </a:r>
          </a:p>
          <a:p>
            <a:r>
              <a:rPr lang="en-US" dirty="0"/>
              <a:t>Tools, Techniques, and Methodologies</a:t>
            </a:r>
          </a:p>
          <a:p>
            <a:r>
              <a:rPr lang="en-US" dirty="0"/>
              <a:t>Media Control</a:t>
            </a:r>
          </a:p>
          <a:p>
            <a:r>
              <a:rPr lang="en-US" dirty="0"/>
              <a:t>Risk Management</a:t>
            </a:r>
          </a:p>
        </p:txBody>
      </p:sp>
    </p:spTree>
    <p:extLst>
      <p:ext uri="{BB962C8B-B14F-4D97-AF65-F5344CB8AC3E}">
        <p14:creationId xmlns:p14="http://schemas.microsoft.com/office/powerpoint/2010/main" val="898845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a:t>
            </a:r>
          </a:p>
        </p:txBody>
      </p:sp>
      <p:sp>
        <p:nvSpPr>
          <p:cNvPr id="3" name="Content Placeholder 2"/>
          <p:cNvSpPr>
            <a:spLocks noGrp="1"/>
          </p:cNvSpPr>
          <p:nvPr>
            <p:ph idx="1"/>
          </p:nvPr>
        </p:nvSpPr>
        <p:spPr/>
        <p:txBody>
          <a:bodyPr/>
          <a:lstStyle/>
          <a:p>
            <a:r>
              <a:rPr lang="en-US" dirty="0"/>
              <a:t>Demand on server is not well understood</a:t>
            </a:r>
          </a:p>
          <a:p>
            <a:r>
              <a:rPr lang="en-US" dirty="0"/>
              <a:t>Performance of Raspberry Pi isn’t full realized</a:t>
            </a:r>
          </a:p>
          <a:p>
            <a:r>
              <a:rPr lang="en-US" dirty="0"/>
              <a:t>Authentication and Encryption mechanism is not fully determined</a:t>
            </a:r>
          </a:p>
        </p:txBody>
      </p:sp>
    </p:spTree>
    <p:extLst>
      <p:ext uri="{BB962C8B-B14F-4D97-AF65-F5344CB8AC3E}">
        <p14:creationId xmlns:p14="http://schemas.microsoft.com/office/powerpoint/2010/main" val="3517704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Prototype Demonstration</a:t>
            </a:r>
          </a:p>
        </p:txBody>
      </p:sp>
      <p:sp>
        <p:nvSpPr>
          <p:cNvPr id="3" name="Content Placeholder 2"/>
          <p:cNvSpPr>
            <a:spLocks noGrp="1"/>
          </p:cNvSpPr>
          <p:nvPr>
            <p:ph idx="1"/>
          </p:nvPr>
        </p:nvSpPr>
        <p:spPr/>
        <p:txBody>
          <a:bodyPr/>
          <a:lstStyle/>
          <a:p>
            <a:r>
              <a:rPr lang="en-US" dirty="0"/>
              <a:t>GitHub Repository Location:</a:t>
            </a:r>
          </a:p>
          <a:p>
            <a:pPr lvl="1"/>
            <a:r>
              <a:rPr lang="en-US" dirty="0">
                <a:hlinkClick r:id="rId2"/>
              </a:rPr>
              <a:t>https://github.com/ttmarshall12/KSUMSE</a:t>
            </a:r>
            <a:endParaRPr lang="en-US" dirty="0"/>
          </a:p>
          <a:p>
            <a:r>
              <a:rPr lang="en-US" dirty="0"/>
              <a:t>Worked on server/client communication</a:t>
            </a:r>
          </a:p>
          <a:p>
            <a:r>
              <a:rPr lang="en-US" dirty="0"/>
              <a:t>Explored encryption and authentication models to mitigate risk into development</a:t>
            </a:r>
          </a:p>
          <a:p>
            <a:r>
              <a:rPr lang="en-US" dirty="0"/>
              <a:t>Able to encrypt and authenticate data sent between server and client</a:t>
            </a:r>
          </a:p>
        </p:txBody>
      </p:sp>
    </p:spTree>
    <p:extLst>
      <p:ext uri="{BB962C8B-B14F-4D97-AF65-F5344CB8AC3E}">
        <p14:creationId xmlns:p14="http://schemas.microsoft.com/office/powerpoint/2010/main" val="1394259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Questions and Comments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4848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Partial Development with USE</a:t>
            </a:r>
          </a:p>
          <a:p>
            <a:pPr lvl="1"/>
            <a:r>
              <a:rPr lang="en-US" dirty="0"/>
              <a:t>Database Classes</a:t>
            </a:r>
          </a:p>
          <a:p>
            <a:pPr lvl="2"/>
            <a:r>
              <a:rPr lang="en-US" dirty="0"/>
              <a:t>Users</a:t>
            </a:r>
          </a:p>
          <a:p>
            <a:pPr lvl="2"/>
            <a:r>
              <a:rPr lang="en-US" dirty="0"/>
              <a:t>Teams</a:t>
            </a:r>
          </a:p>
          <a:p>
            <a:pPr lvl="2"/>
            <a:r>
              <a:rPr lang="en-US" dirty="0"/>
              <a:t>Events</a:t>
            </a:r>
          </a:p>
          <a:p>
            <a:pPr lvl="2"/>
            <a:r>
              <a:rPr lang="en-US" dirty="0"/>
              <a:t>Results</a:t>
            </a:r>
          </a:p>
          <a:p>
            <a:pPr lvl="2"/>
            <a:r>
              <a:rPr lang="en-US" dirty="0"/>
              <a:t>Status</a:t>
            </a:r>
          </a:p>
          <a:p>
            <a:pPr lvl="1"/>
            <a:r>
              <a:rPr lang="en-US" dirty="0"/>
              <a:t>Associations and Constraints</a:t>
            </a:r>
          </a:p>
        </p:txBody>
      </p:sp>
    </p:spTree>
    <p:extLst>
      <p:ext uri="{BB962C8B-B14F-4D97-AF65-F5344CB8AC3E}">
        <p14:creationId xmlns:p14="http://schemas.microsoft.com/office/powerpoint/2010/main" val="233008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4" name="Picture 3"/>
          <p:cNvPicPr/>
          <p:nvPr/>
        </p:nvPicPr>
        <p:blipFill>
          <a:blip r:embed="rId2"/>
          <a:stretch>
            <a:fillRect/>
          </a:stretch>
        </p:blipFill>
        <p:spPr>
          <a:xfrm>
            <a:off x="1729671" y="2628155"/>
            <a:ext cx="7611976" cy="3772645"/>
          </a:xfrm>
          <a:prstGeom prst="rect">
            <a:avLst/>
          </a:prstGeom>
        </p:spPr>
      </p:pic>
    </p:spTree>
    <p:extLst>
      <p:ext uri="{BB962C8B-B14F-4D97-AF65-F5344CB8AC3E}">
        <p14:creationId xmlns:p14="http://schemas.microsoft.com/office/powerpoint/2010/main" val="406722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5" name="Picture 4"/>
          <p:cNvPicPr/>
          <p:nvPr/>
        </p:nvPicPr>
        <p:blipFill>
          <a:blip r:embed="rId2"/>
          <a:stretch>
            <a:fillRect/>
          </a:stretch>
        </p:blipFill>
        <p:spPr>
          <a:xfrm>
            <a:off x="1571354" y="2608580"/>
            <a:ext cx="7928610" cy="3774560"/>
          </a:xfrm>
          <a:prstGeom prst="rect">
            <a:avLst/>
          </a:prstGeom>
        </p:spPr>
      </p:pic>
    </p:spTree>
    <p:extLst>
      <p:ext uri="{BB962C8B-B14F-4D97-AF65-F5344CB8AC3E}">
        <p14:creationId xmlns:p14="http://schemas.microsoft.com/office/powerpoint/2010/main" val="292638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4" name="Picture 3"/>
          <p:cNvPicPr/>
          <p:nvPr/>
        </p:nvPicPr>
        <p:blipFill>
          <a:blip r:embed="rId2"/>
          <a:stretch>
            <a:fillRect/>
          </a:stretch>
        </p:blipFill>
        <p:spPr>
          <a:xfrm>
            <a:off x="2763884" y="2446020"/>
            <a:ext cx="5543550" cy="4057650"/>
          </a:xfrm>
          <a:prstGeom prst="rect">
            <a:avLst/>
          </a:prstGeom>
        </p:spPr>
      </p:pic>
    </p:spTree>
    <p:extLst>
      <p:ext uri="{BB962C8B-B14F-4D97-AF65-F5344CB8AC3E}">
        <p14:creationId xmlns:p14="http://schemas.microsoft.com/office/powerpoint/2010/main" val="240104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5" name="Picture 4"/>
          <p:cNvPicPr/>
          <p:nvPr/>
        </p:nvPicPr>
        <p:blipFill>
          <a:blip r:embed="rId2"/>
          <a:stretch>
            <a:fillRect/>
          </a:stretch>
        </p:blipFill>
        <p:spPr>
          <a:xfrm>
            <a:off x="1615441" y="2605742"/>
            <a:ext cx="7840436" cy="4012228"/>
          </a:xfrm>
          <a:prstGeom prst="rect">
            <a:avLst/>
          </a:prstGeom>
        </p:spPr>
      </p:pic>
    </p:spTree>
    <p:extLst>
      <p:ext uri="{BB962C8B-B14F-4D97-AF65-F5344CB8AC3E}">
        <p14:creationId xmlns:p14="http://schemas.microsoft.com/office/powerpoint/2010/main" val="192709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4" name="Picture 3"/>
          <p:cNvPicPr/>
          <p:nvPr/>
        </p:nvPicPr>
        <p:blipFill>
          <a:blip r:embed="rId2"/>
          <a:stretch>
            <a:fillRect/>
          </a:stretch>
        </p:blipFill>
        <p:spPr>
          <a:xfrm>
            <a:off x="2578884" y="2503043"/>
            <a:ext cx="5913549" cy="4037134"/>
          </a:xfrm>
          <a:prstGeom prst="rect">
            <a:avLst/>
          </a:prstGeom>
        </p:spPr>
      </p:pic>
    </p:spTree>
    <p:extLst>
      <p:ext uri="{BB962C8B-B14F-4D97-AF65-F5344CB8AC3E}">
        <p14:creationId xmlns:p14="http://schemas.microsoft.com/office/powerpoint/2010/main" val="130933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2973</TotalTime>
  <Words>803</Words>
  <Application>Microsoft Office PowerPoint</Application>
  <PresentationFormat>Widescreen</PresentationFormat>
  <Paragraphs>222</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 Math</vt:lpstr>
      <vt:lpstr>Century Gothic</vt:lpstr>
      <vt:lpstr>Microsoft Sans Serif</vt:lpstr>
      <vt:lpstr>Times New Roman</vt:lpstr>
      <vt:lpstr>Wingdings 3</vt:lpstr>
      <vt:lpstr>Ion Boardroom</vt:lpstr>
      <vt:lpstr>Track &amp; Field Meet Server</vt:lpstr>
      <vt:lpstr>Agenda</vt:lpstr>
      <vt:lpstr>Action Items</vt:lpstr>
      <vt:lpstr>Requirements Specification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Test Plan</vt:lpstr>
      <vt:lpstr>Test Plan</vt:lpstr>
      <vt:lpstr>Test Plan</vt:lpstr>
      <vt:lpstr>Test Plan</vt:lpstr>
      <vt:lpstr>Technical Inspection Checklist</vt:lpstr>
      <vt:lpstr>Risks</vt:lpstr>
      <vt:lpstr>Future Plans</vt:lpstr>
      <vt:lpstr>Architecture Prototype Demo</vt:lpstr>
      <vt:lpstr>Questions and Comments</vt:lpstr>
      <vt:lpstr>Project Overview</vt:lpstr>
      <vt:lpstr>Project Overview</vt:lpstr>
      <vt:lpstr>Project Overview</vt:lpstr>
      <vt:lpstr>Project Requirements</vt:lpstr>
      <vt:lpstr>Project Requirements</vt:lpstr>
      <vt:lpstr>Project Plan</vt:lpstr>
      <vt:lpstr>Cost Estimation</vt:lpstr>
      <vt:lpstr>Architecture Elaboration Plan</vt:lpstr>
      <vt:lpstr>Software Quality Assurance Plan</vt:lpstr>
      <vt:lpstr>Risks</vt:lpstr>
      <vt:lpstr>Alpha Prototype Demonstration</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&amp; Field Meet Server</dc:title>
  <dc:creator>Tracy Marshall</dc:creator>
  <cp:lastModifiedBy>Tracy Marshall</cp:lastModifiedBy>
  <cp:revision>25</cp:revision>
  <dcterms:created xsi:type="dcterms:W3CDTF">2016-08-28T19:15:37Z</dcterms:created>
  <dcterms:modified xsi:type="dcterms:W3CDTF">2016-10-21T01:59:24Z</dcterms:modified>
</cp:coreProperties>
</file>