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2" r:id="rId5"/>
    <p:sldId id="273" r:id="rId6"/>
    <p:sldId id="280" r:id="rId7"/>
    <p:sldId id="281" r:id="rId8"/>
    <p:sldId id="282" r:id="rId9"/>
    <p:sldId id="283" r:id="rId10"/>
    <p:sldId id="284" r:id="rId11"/>
    <p:sldId id="285" r:id="rId12"/>
    <p:sldId id="286" r:id="rId13"/>
    <p:sldId id="287" r:id="rId14"/>
    <p:sldId id="274" r:id="rId15"/>
    <p:sldId id="288" r:id="rId16"/>
    <p:sldId id="289" r:id="rId17"/>
    <p:sldId id="290"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10/24/2016</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10/24/2016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10/24/2016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10/24/2016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10/24/2016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10/24/2016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10/24/2016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10/24/2016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10/24/2016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10/24/2016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10/24/2016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10/24/2016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10/24/2016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10/24/2016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10/24/2016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10/24/2016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10/24/2016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10/24/2016</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Track &amp; Field Meet Server</a:t>
            </a:r>
          </a:p>
        </p:txBody>
      </p:sp>
      <p:sp>
        <p:nvSpPr>
          <p:cNvPr id="3" name="Subtitle 2"/>
          <p:cNvSpPr>
            <a:spLocks noGrp="1"/>
          </p:cNvSpPr>
          <p:nvPr>
            <p:ph type="subTitle" idx="1"/>
          </p:nvPr>
        </p:nvSpPr>
        <p:spPr/>
        <p:txBody>
          <a:bodyPr/>
          <a:lstStyle/>
          <a:p>
            <a:r>
              <a:rPr lang="en-US" dirty="0"/>
              <a:t>Phase 2 Presentation</a:t>
            </a:r>
          </a:p>
          <a:p>
            <a:r>
              <a:rPr lang="en-US" dirty="0"/>
              <a:t>Tracy Marshall</a:t>
            </a:r>
          </a:p>
        </p:txBody>
      </p:sp>
    </p:spTree>
    <p:extLst>
      <p:ext uri="{BB962C8B-B14F-4D97-AF65-F5344CB8AC3E}">
        <p14:creationId xmlns:p14="http://schemas.microsoft.com/office/powerpoint/2010/main" val="222799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3" name="Content Placeholder 2"/>
          <p:cNvSpPr>
            <a:spLocks noGrp="1"/>
          </p:cNvSpPr>
          <p:nvPr>
            <p:ph idx="1"/>
          </p:nvPr>
        </p:nvSpPr>
        <p:spPr/>
        <p:txBody>
          <a:bodyPr/>
          <a:lstStyle/>
          <a:p>
            <a:r>
              <a:rPr lang="en-US" dirty="0"/>
              <a:t>Registering User</a:t>
            </a:r>
          </a:p>
        </p:txBody>
      </p:sp>
      <p:pic>
        <p:nvPicPr>
          <p:cNvPr id="5" name="Picture 4"/>
          <p:cNvPicPr/>
          <p:nvPr/>
        </p:nvPicPr>
        <p:blipFill>
          <a:blip r:embed="rId2"/>
          <a:stretch>
            <a:fillRect/>
          </a:stretch>
        </p:blipFill>
        <p:spPr>
          <a:xfrm>
            <a:off x="4794379" y="1769732"/>
            <a:ext cx="5943600" cy="4904740"/>
          </a:xfrm>
          <a:prstGeom prst="rect">
            <a:avLst/>
          </a:prstGeom>
        </p:spPr>
      </p:pic>
    </p:spTree>
    <p:extLst>
      <p:ext uri="{BB962C8B-B14F-4D97-AF65-F5344CB8AC3E}">
        <p14:creationId xmlns:p14="http://schemas.microsoft.com/office/powerpoint/2010/main" val="358853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3" name="Content Placeholder 2"/>
          <p:cNvSpPr>
            <a:spLocks noGrp="1"/>
          </p:cNvSpPr>
          <p:nvPr>
            <p:ph idx="1"/>
          </p:nvPr>
        </p:nvSpPr>
        <p:spPr/>
        <p:txBody>
          <a:bodyPr/>
          <a:lstStyle/>
          <a:p>
            <a:r>
              <a:rPr lang="en-US" dirty="0"/>
              <a:t>Requesting Data</a:t>
            </a:r>
          </a:p>
        </p:txBody>
      </p:sp>
      <p:pic>
        <p:nvPicPr>
          <p:cNvPr id="6" name="Picture 5"/>
          <p:cNvPicPr/>
          <p:nvPr/>
        </p:nvPicPr>
        <p:blipFill>
          <a:blip r:embed="rId2"/>
          <a:stretch>
            <a:fillRect/>
          </a:stretch>
        </p:blipFill>
        <p:spPr>
          <a:xfrm>
            <a:off x="5718111" y="1492250"/>
            <a:ext cx="5943600" cy="5365750"/>
          </a:xfrm>
          <a:prstGeom prst="rect">
            <a:avLst/>
          </a:prstGeom>
        </p:spPr>
      </p:pic>
    </p:spTree>
    <p:extLst>
      <p:ext uri="{BB962C8B-B14F-4D97-AF65-F5344CB8AC3E}">
        <p14:creationId xmlns:p14="http://schemas.microsoft.com/office/powerpoint/2010/main" val="301820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3" name="Content Placeholder 2"/>
          <p:cNvSpPr>
            <a:spLocks noGrp="1"/>
          </p:cNvSpPr>
          <p:nvPr>
            <p:ph idx="1"/>
          </p:nvPr>
        </p:nvSpPr>
        <p:spPr/>
        <p:txBody>
          <a:bodyPr/>
          <a:lstStyle/>
          <a:p>
            <a:r>
              <a:rPr lang="en-US" dirty="0"/>
              <a:t>Updating Data</a:t>
            </a:r>
          </a:p>
        </p:txBody>
      </p:sp>
      <p:pic>
        <p:nvPicPr>
          <p:cNvPr id="5" name="Picture 4"/>
          <p:cNvPicPr/>
          <p:nvPr/>
        </p:nvPicPr>
        <p:blipFill>
          <a:blip r:embed="rId2"/>
          <a:stretch>
            <a:fillRect/>
          </a:stretch>
        </p:blipFill>
        <p:spPr>
          <a:xfrm>
            <a:off x="6261573" y="1327150"/>
            <a:ext cx="5185014" cy="5430416"/>
          </a:xfrm>
          <a:prstGeom prst="rect">
            <a:avLst/>
          </a:prstGeom>
        </p:spPr>
      </p:pic>
    </p:spTree>
    <p:extLst>
      <p:ext uri="{BB962C8B-B14F-4D97-AF65-F5344CB8AC3E}">
        <p14:creationId xmlns:p14="http://schemas.microsoft.com/office/powerpoint/2010/main" val="323076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3" name="Content Placeholder 2"/>
          <p:cNvSpPr>
            <a:spLocks noGrp="1"/>
          </p:cNvSpPr>
          <p:nvPr>
            <p:ph idx="1"/>
          </p:nvPr>
        </p:nvSpPr>
        <p:spPr/>
        <p:txBody>
          <a:bodyPr/>
          <a:lstStyle/>
          <a:p>
            <a:r>
              <a:rPr lang="en-US" dirty="0"/>
              <a:t>Adding Data</a:t>
            </a:r>
          </a:p>
        </p:txBody>
      </p:sp>
      <p:pic>
        <p:nvPicPr>
          <p:cNvPr id="6" name="Picture 5"/>
          <p:cNvPicPr/>
          <p:nvPr/>
        </p:nvPicPr>
        <p:blipFill>
          <a:blip r:embed="rId2"/>
          <a:stretch>
            <a:fillRect/>
          </a:stretch>
        </p:blipFill>
        <p:spPr>
          <a:xfrm>
            <a:off x="5958663" y="1559334"/>
            <a:ext cx="5423127" cy="5023925"/>
          </a:xfrm>
          <a:prstGeom prst="rect">
            <a:avLst/>
          </a:prstGeom>
        </p:spPr>
      </p:pic>
    </p:spTree>
    <p:extLst>
      <p:ext uri="{BB962C8B-B14F-4D97-AF65-F5344CB8AC3E}">
        <p14:creationId xmlns:p14="http://schemas.microsoft.com/office/powerpoint/2010/main" val="247464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a:t>
            </a:r>
          </a:p>
        </p:txBody>
      </p:sp>
      <p:sp>
        <p:nvSpPr>
          <p:cNvPr id="3" name="Content Placeholder 2"/>
          <p:cNvSpPr>
            <a:spLocks noGrp="1"/>
          </p:cNvSpPr>
          <p:nvPr>
            <p:ph idx="1"/>
          </p:nvPr>
        </p:nvSpPr>
        <p:spPr>
          <a:xfrm>
            <a:off x="1154955" y="2603500"/>
            <a:ext cx="4010603" cy="3416300"/>
          </a:xfrm>
        </p:spPr>
        <p:txBody>
          <a:bodyPr>
            <a:normAutofit fontScale="70000" lnSpcReduction="20000"/>
          </a:bodyPr>
          <a:lstStyle/>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SR1.1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authenticate users with each interaction they have with the system.</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SR2.1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receive data requests from concurrent users.</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SR3.1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interpret user requests based on the API.</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SR4.1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send response messages to the users.</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SR5.1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receive data submittals from official and admin users based on the API.</a:t>
            </a:r>
          </a:p>
          <a:p>
            <a:endParaRPr lang="en-US" dirty="0"/>
          </a:p>
        </p:txBody>
      </p:sp>
      <p:sp>
        <p:nvSpPr>
          <p:cNvPr id="4" name="Content Placeholder 2"/>
          <p:cNvSpPr txBox="1">
            <a:spLocks/>
          </p:cNvSpPr>
          <p:nvPr/>
        </p:nvSpPr>
        <p:spPr>
          <a:xfrm>
            <a:off x="6793755" y="2603500"/>
            <a:ext cx="4010603" cy="34163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SR6.1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put submitted data into the system.</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SR7.1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add data to the system that is submitted by officials.</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SR8.1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modify data in the system that is submitted by administrators.</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SR9.1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store a status that is reported by a participant or official.</a:t>
            </a:r>
          </a:p>
          <a:p>
            <a:endParaRPr lang="en-US" dirty="0"/>
          </a:p>
        </p:txBody>
      </p:sp>
    </p:spTree>
    <p:extLst>
      <p:ext uri="{BB962C8B-B14F-4D97-AF65-F5344CB8AC3E}">
        <p14:creationId xmlns:p14="http://schemas.microsoft.com/office/powerpoint/2010/main" val="274974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a:t>
            </a:r>
          </a:p>
        </p:txBody>
      </p:sp>
      <p:sp>
        <p:nvSpPr>
          <p:cNvPr id="5" name="Content Placeholder 4"/>
          <p:cNvSpPr>
            <a:spLocks noGrp="1"/>
          </p:cNvSpPr>
          <p:nvPr>
            <p:ph idx="1"/>
          </p:nvPr>
        </p:nvSpPr>
        <p:spPr/>
        <p:txBody>
          <a:bodyPr/>
          <a:lstStyle/>
          <a:p>
            <a:r>
              <a:rPr lang="en-US" dirty="0"/>
              <a:t>Philosophy</a:t>
            </a:r>
          </a:p>
          <a:p>
            <a:pPr lvl="1"/>
            <a:r>
              <a:rPr lang="en-US" dirty="0"/>
              <a:t>Black Box Testing</a:t>
            </a:r>
          </a:p>
          <a:p>
            <a:pPr lvl="1"/>
            <a:r>
              <a:rPr lang="en-US" dirty="0"/>
              <a:t>Functional testing to meet requirements</a:t>
            </a:r>
          </a:p>
          <a:p>
            <a:pPr lvl="1"/>
            <a:r>
              <a:rPr lang="en-US" dirty="0"/>
              <a:t>5 Scenarios for requirements coverage</a:t>
            </a:r>
          </a:p>
        </p:txBody>
      </p:sp>
    </p:spTree>
    <p:extLst>
      <p:ext uri="{BB962C8B-B14F-4D97-AF65-F5344CB8AC3E}">
        <p14:creationId xmlns:p14="http://schemas.microsoft.com/office/powerpoint/2010/main" val="325467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a:t>
            </a:r>
          </a:p>
        </p:txBody>
      </p:sp>
      <p:graphicFrame>
        <p:nvGraphicFramePr>
          <p:cNvPr id="6" name="Table 5"/>
          <p:cNvGraphicFramePr>
            <a:graphicFrameLocks noGrp="1"/>
          </p:cNvGraphicFramePr>
          <p:nvPr>
            <p:extLst>
              <p:ext uri="{D42A27DB-BD31-4B8C-83A1-F6EECF244321}">
                <p14:modId xmlns:p14="http://schemas.microsoft.com/office/powerpoint/2010/main" val="3792996499"/>
              </p:ext>
            </p:extLst>
          </p:nvPr>
        </p:nvGraphicFramePr>
        <p:xfrm>
          <a:off x="783146" y="2877219"/>
          <a:ext cx="9505026" cy="3133725"/>
        </p:xfrm>
        <a:graphic>
          <a:graphicData uri="http://schemas.openxmlformats.org/drawingml/2006/table">
            <a:tbl>
              <a:tblPr firstRow="1" firstCol="1" bandRow="1">
                <a:tableStyleId>{00A15C55-8517-42AA-B614-E9B94910E393}</a:tableStyleId>
              </a:tblPr>
              <a:tblGrid>
                <a:gridCol w="1070989">
                  <a:extLst>
                    <a:ext uri="{9D8B030D-6E8A-4147-A177-3AD203B41FA5}">
                      <a16:colId xmlns:a16="http://schemas.microsoft.com/office/drawing/2014/main" val="1876610772"/>
                    </a:ext>
                  </a:extLst>
                </a:gridCol>
                <a:gridCol w="2505349">
                  <a:extLst>
                    <a:ext uri="{9D8B030D-6E8A-4147-A177-3AD203B41FA5}">
                      <a16:colId xmlns:a16="http://schemas.microsoft.com/office/drawing/2014/main" val="3707411855"/>
                    </a:ext>
                  </a:extLst>
                </a:gridCol>
                <a:gridCol w="1644733">
                  <a:extLst>
                    <a:ext uri="{9D8B030D-6E8A-4147-A177-3AD203B41FA5}">
                      <a16:colId xmlns:a16="http://schemas.microsoft.com/office/drawing/2014/main" val="2274645034"/>
                    </a:ext>
                  </a:extLst>
                </a:gridCol>
                <a:gridCol w="4283955">
                  <a:extLst>
                    <a:ext uri="{9D8B030D-6E8A-4147-A177-3AD203B41FA5}">
                      <a16:colId xmlns:a16="http://schemas.microsoft.com/office/drawing/2014/main" val="3298914086"/>
                    </a:ext>
                  </a:extLst>
                </a:gridCol>
              </a:tblGrid>
              <a:tr h="190500">
                <a:tc>
                  <a:txBody>
                    <a:bodyPr/>
                    <a:lstStyle/>
                    <a:p>
                      <a:pPr marL="0" marR="0" algn="ctr">
                        <a:lnSpc>
                          <a:spcPct val="107000"/>
                        </a:lnSpc>
                        <a:spcBef>
                          <a:spcPts val="0"/>
                        </a:spcBef>
                        <a:spcAft>
                          <a:spcPts val="0"/>
                        </a:spcAft>
                      </a:pPr>
                      <a:r>
                        <a:rPr lang="en-US" sz="1100">
                          <a:effectLst/>
                        </a:rPr>
                        <a:t>Test Case</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Scenario</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Features Tested</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Passing Criteria</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90486045"/>
                  </a:ext>
                </a:extLst>
              </a:tr>
              <a:tr h="552450">
                <a:tc>
                  <a:txBody>
                    <a:bodyPr/>
                    <a:lstStyle/>
                    <a:p>
                      <a:pPr marL="0" marR="0" algn="ctr">
                        <a:lnSpc>
                          <a:spcPct val="107000"/>
                        </a:lnSpc>
                        <a:spcBef>
                          <a:spcPts val="0"/>
                        </a:spcBef>
                        <a:spcAft>
                          <a:spcPts val="0"/>
                        </a:spcAft>
                      </a:pPr>
                      <a:r>
                        <a:rPr lang="en-US" sz="1100">
                          <a:effectLst/>
                        </a:rPr>
                        <a:t>1</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Enter data into server</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All Features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Administrators data that they request to add ends up in the database and other users are unable to add data</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82596193"/>
                  </a:ext>
                </a:extLst>
              </a:tr>
              <a:tr h="552450">
                <a:tc>
                  <a:txBody>
                    <a:bodyPr/>
                    <a:lstStyle/>
                    <a:p>
                      <a:pPr marL="0" marR="0" algn="ctr">
                        <a:lnSpc>
                          <a:spcPct val="107000"/>
                        </a:lnSpc>
                        <a:spcBef>
                          <a:spcPts val="0"/>
                        </a:spcBef>
                        <a:spcAft>
                          <a:spcPts val="0"/>
                        </a:spcAft>
                      </a:pPr>
                      <a:r>
                        <a:rPr lang="en-US" sz="1100">
                          <a:effectLst/>
                        </a:rPr>
                        <a:t>2</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Modify data</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All Features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Modifications to requested data are made when an administrator sends the request but for no other users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96426529"/>
                  </a:ext>
                </a:extLst>
              </a:tr>
              <a:tr h="371475">
                <a:tc>
                  <a:txBody>
                    <a:bodyPr/>
                    <a:lstStyle/>
                    <a:p>
                      <a:pPr marL="0" marR="0" algn="ctr">
                        <a:lnSpc>
                          <a:spcPct val="107000"/>
                        </a:lnSpc>
                        <a:spcBef>
                          <a:spcPts val="0"/>
                        </a:spcBef>
                        <a:spcAft>
                          <a:spcPts val="0"/>
                        </a:spcAft>
                      </a:pPr>
                      <a:r>
                        <a:rPr lang="en-US" sz="1100">
                          <a:effectLst/>
                        </a:rPr>
                        <a:t>3</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Submit Data</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All Features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Officials submitted data is accessible to other users and non-officials get rejected</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06125750"/>
                  </a:ext>
                </a:extLst>
              </a:tr>
              <a:tr h="914400">
                <a:tc>
                  <a:txBody>
                    <a:bodyPr/>
                    <a:lstStyle/>
                    <a:p>
                      <a:pPr marL="0" marR="0" algn="ctr">
                        <a:lnSpc>
                          <a:spcPct val="107000"/>
                        </a:lnSpc>
                        <a:spcBef>
                          <a:spcPts val="0"/>
                        </a:spcBef>
                        <a:spcAft>
                          <a:spcPts val="0"/>
                        </a:spcAft>
                      </a:pPr>
                      <a:r>
                        <a:rPr lang="en-US" sz="1100">
                          <a:effectLst/>
                        </a:rPr>
                        <a:t>4</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Report Status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All Features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Athletes status update reflects the status that they send and coaches and officials can update the status of athletes that either belong to their team or event respectively. Other users status updates are rejected.</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3982649"/>
                  </a:ext>
                </a:extLst>
              </a:tr>
              <a:tr h="552450">
                <a:tc>
                  <a:txBody>
                    <a:bodyPr/>
                    <a:lstStyle/>
                    <a:p>
                      <a:pPr marL="0" marR="0" algn="ctr">
                        <a:lnSpc>
                          <a:spcPct val="107000"/>
                        </a:lnSpc>
                        <a:spcBef>
                          <a:spcPts val="0"/>
                        </a:spcBef>
                        <a:spcAft>
                          <a:spcPts val="0"/>
                        </a:spcAft>
                      </a:pPr>
                      <a:r>
                        <a:rPr lang="en-US" sz="1100">
                          <a:effectLst/>
                        </a:rPr>
                        <a:t>5</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User Authentication</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All Features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Users that the system knows about can make requests appropriate to their class and unknown users are rejected</a:t>
                      </a:r>
                      <a:endParaRPr lang="en-US" sz="11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22597"/>
                  </a:ext>
                </a:extLst>
              </a:tr>
            </a:tbl>
          </a:graphicData>
        </a:graphic>
      </p:graphicFrame>
    </p:spTree>
    <p:extLst>
      <p:ext uri="{BB962C8B-B14F-4D97-AF65-F5344CB8AC3E}">
        <p14:creationId xmlns:p14="http://schemas.microsoft.com/office/powerpoint/2010/main" val="288617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a:t>
            </a:r>
          </a:p>
        </p:txBody>
      </p:sp>
      <p:sp>
        <p:nvSpPr>
          <p:cNvPr id="3" name="Content Placeholder 2"/>
          <p:cNvSpPr>
            <a:spLocks noGrp="1"/>
          </p:cNvSpPr>
          <p:nvPr>
            <p:ph idx="1"/>
          </p:nvPr>
        </p:nvSpPr>
        <p:spPr/>
        <p:txBody>
          <a:bodyPr/>
          <a:lstStyle/>
          <a:p>
            <a:r>
              <a:rPr lang="en-US" dirty="0"/>
              <a:t>Deliverables</a:t>
            </a:r>
          </a:p>
          <a:p>
            <a:pPr lvl="1"/>
            <a:r>
              <a:rPr lang="en-US" dirty="0"/>
              <a:t>Test Log</a:t>
            </a:r>
          </a:p>
          <a:p>
            <a:r>
              <a:rPr lang="en-US" dirty="0"/>
              <a:t>Environment Needs</a:t>
            </a:r>
          </a:p>
          <a:p>
            <a:pPr lvl="1"/>
            <a:r>
              <a:rPr lang="en-US" dirty="0"/>
              <a:t>Target Environment</a:t>
            </a:r>
          </a:p>
          <a:p>
            <a:pPr lvl="1"/>
            <a:r>
              <a:rPr lang="en-US" dirty="0"/>
              <a:t>Simulated Client</a:t>
            </a:r>
          </a:p>
        </p:txBody>
      </p:sp>
    </p:spTree>
    <p:extLst>
      <p:ext uri="{BB962C8B-B14F-4D97-AF65-F5344CB8AC3E}">
        <p14:creationId xmlns:p14="http://schemas.microsoft.com/office/powerpoint/2010/main" val="3691004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Inspection Checklist</a:t>
            </a:r>
          </a:p>
        </p:txBody>
      </p:sp>
      <p:sp>
        <p:nvSpPr>
          <p:cNvPr id="5" name="TextBox 4"/>
          <p:cNvSpPr txBox="1"/>
          <p:nvPr/>
        </p:nvSpPr>
        <p:spPr>
          <a:xfrm>
            <a:off x="2334126" y="3697705"/>
            <a:ext cx="184731" cy="369332"/>
          </a:xfrm>
          <a:prstGeom prst="rect">
            <a:avLst/>
          </a:prstGeom>
          <a:noFill/>
        </p:spPr>
        <p:txBody>
          <a:bodyPr wrap="none" rtlCol="0">
            <a:spAutoFit/>
          </a:bodyPr>
          <a:lstStyle/>
          <a:p>
            <a:endParaRPr lang="en-US" dirty="0"/>
          </a:p>
        </p:txBody>
      </p:sp>
      <p:sp>
        <p:nvSpPr>
          <p:cNvPr id="6" name="Content Placeholder 5"/>
          <p:cNvSpPr>
            <a:spLocks noGrp="1"/>
          </p:cNvSpPr>
          <p:nvPr>
            <p:ph idx="1"/>
          </p:nvPr>
        </p:nvSpPr>
        <p:spPr>
          <a:xfrm>
            <a:off x="1154955" y="2603500"/>
            <a:ext cx="3577466" cy="3416300"/>
          </a:xfrm>
        </p:spPr>
        <p:txBody>
          <a:bodyPr/>
          <a:lstStyle/>
          <a:p>
            <a:r>
              <a:rPr lang="en-US" dirty="0"/>
              <a:t>Inspection of prototype code</a:t>
            </a:r>
          </a:p>
          <a:p>
            <a:r>
              <a:rPr lang="en-US" dirty="0"/>
              <a:t>Inspectors</a:t>
            </a:r>
          </a:p>
          <a:p>
            <a:pPr lvl="1"/>
            <a:r>
              <a:rPr lang="en-US" dirty="0"/>
              <a:t>Blake Knedler</a:t>
            </a:r>
          </a:p>
          <a:p>
            <a:pPr lvl="1"/>
            <a:r>
              <a:rPr lang="en-US" dirty="0"/>
              <a:t>Keith Moyer</a:t>
            </a:r>
          </a:p>
        </p:txBody>
      </p:sp>
      <p:graphicFrame>
        <p:nvGraphicFramePr>
          <p:cNvPr id="7" name="Content Placeholder 3"/>
          <p:cNvGraphicFramePr>
            <a:graphicFrameLocks/>
          </p:cNvGraphicFramePr>
          <p:nvPr>
            <p:extLst>
              <p:ext uri="{D42A27DB-BD31-4B8C-83A1-F6EECF244321}">
                <p14:modId xmlns:p14="http://schemas.microsoft.com/office/powerpoint/2010/main" val="1868427181"/>
              </p:ext>
            </p:extLst>
          </p:nvPr>
        </p:nvGraphicFramePr>
        <p:xfrm>
          <a:off x="5293895" y="2338805"/>
          <a:ext cx="6168190" cy="4280692"/>
        </p:xfrm>
        <a:graphic>
          <a:graphicData uri="http://schemas.openxmlformats.org/drawingml/2006/table">
            <a:tbl>
              <a:tblPr firstRow="1" firstCol="1" bandRow="1">
                <a:tableStyleId>{00A15C55-8517-42AA-B614-E9B94910E393}</a:tableStyleId>
              </a:tblPr>
              <a:tblGrid>
                <a:gridCol w="2055624">
                  <a:extLst>
                    <a:ext uri="{9D8B030D-6E8A-4147-A177-3AD203B41FA5}">
                      <a16:colId xmlns:a16="http://schemas.microsoft.com/office/drawing/2014/main" val="3423438473"/>
                    </a:ext>
                  </a:extLst>
                </a:gridCol>
                <a:gridCol w="2056283">
                  <a:extLst>
                    <a:ext uri="{9D8B030D-6E8A-4147-A177-3AD203B41FA5}">
                      <a16:colId xmlns:a16="http://schemas.microsoft.com/office/drawing/2014/main" val="2617903894"/>
                    </a:ext>
                  </a:extLst>
                </a:gridCol>
                <a:gridCol w="2056283">
                  <a:extLst>
                    <a:ext uri="{9D8B030D-6E8A-4147-A177-3AD203B41FA5}">
                      <a16:colId xmlns:a16="http://schemas.microsoft.com/office/drawing/2014/main" val="3120662330"/>
                    </a:ext>
                  </a:extLst>
                </a:gridCol>
              </a:tblGrid>
              <a:tr h="109839">
                <a:tc>
                  <a:txBody>
                    <a:bodyPr/>
                    <a:lstStyle/>
                    <a:p>
                      <a:pPr marL="0" marR="0">
                        <a:lnSpc>
                          <a:spcPct val="107000"/>
                        </a:lnSpc>
                        <a:spcBef>
                          <a:spcPts val="0"/>
                        </a:spcBef>
                        <a:spcAft>
                          <a:spcPts val="0"/>
                        </a:spcAft>
                      </a:pPr>
                      <a:r>
                        <a:rPr lang="en-US" sz="700">
                          <a:effectLst/>
                        </a:rPr>
                        <a:t>Inspection Item</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dirty="0">
                          <a:effectLst/>
                        </a:rPr>
                        <a:t>Pass/Fail/Partial</a:t>
                      </a:r>
                      <a:endParaRPr lang="en-US" sz="7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Comments</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3961132387"/>
                  </a:ext>
                </a:extLst>
              </a:tr>
              <a:tr h="380223">
                <a:tc>
                  <a:txBody>
                    <a:bodyPr/>
                    <a:lstStyle/>
                    <a:p>
                      <a:pPr marL="0" marR="0">
                        <a:lnSpc>
                          <a:spcPct val="107000"/>
                        </a:lnSpc>
                        <a:spcBef>
                          <a:spcPts val="0"/>
                        </a:spcBef>
                        <a:spcAft>
                          <a:spcPts val="0"/>
                        </a:spcAft>
                      </a:pPr>
                      <a:r>
                        <a:rPr lang="en-US" sz="700" dirty="0">
                          <a:effectLst/>
                        </a:rPr>
                        <a:t>Code readability</a:t>
                      </a:r>
                    </a:p>
                    <a:p>
                      <a:pPr marL="0" marR="0">
                        <a:lnSpc>
                          <a:spcPct val="107000"/>
                        </a:lnSpc>
                        <a:spcBef>
                          <a:spcPts val="0"/>
                        </a:spcBef>
                        <a:spcAft>
                          <a:spcPts val="0"/>
                        </a:spcAft>
                      </a:pPr>
                      <a:r>
                        <a:rPr lang="en-US" sz="700" dirty="0">
                          <a:effectLst/>
                        </a:rPr>
                        <a:t> </a:t>
                      </a:r>
                      <a:endParaRPr lang="en-US" sz="7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2460775376"/>
                  </a:ext>
                </a:extLst>
              </a:tr>
              <a:tr h="475279">
                <a:tc>
                  <a:txBody>
                    <a:bodyPr/>
                    <a:lstStyle/>
                    <a:p>
                      <a:pPr marL="0" marR="0">
                        <a:lnSpc>
                          <a:spcPct val="107000"/>
                        </a:lnSpc>
                        <a:spcBef>
                          <a:spcPts val="0"/>
                        </a:spcBef>
                        <a:spcAft>
                          <a:spcPts val="0"/>
                        </a:spcAft>
                      </a:pPr>
                      <a:r>
                        <a:rPr lang="en-US" sz="700" dirty="0">
                          <a:effectLst/>
                        </a:rPr>
                        <a:t>Code documentation and comments</a:t>
                      </a:r>
                    </a:p>
                    <a:p>
                      <a:pPr marL="0" marR="0">
                        <a:lnSpc>
                          <a:spcPct val="107000"/>
                        </a:lnSpc>
                        <a:spcBef>
                          <a:spcPts val="0"/>
                        </a:spcBef>
                        <a:spcAft>
                          <a:spcPts val="0"/>
                        </a:spcAft>
                      </a:pPr>
                      <a:r>
                        <a:rPr lang="en-US" sz="700" dirty="0">
                          <a:effectLst/>
                        </a:rPr>
                        <a:t> </a:t>
                      </a:r>
                    </a:p>
                    <a:p>
                      <a:pPr marL="0" marR="0">
                        <a:lnSpc>
                          <a:spcPct val="107000"/>
                        </a:lnSpc>
                        <a:spcBef>
                          <a:spcPts val="0"/>
                        </a:spcBef>
                        <a:spcAft>
                          <a:spcPts val="0"/>
                        </a:spcAft>
                      </a:pPr>
                      <a:r>
                        <a:rPr lang="en-US" sz="700" dirty="0">
                          <a:effectLst/>
                        </a:rPr>
                        <a:t> </a:t>
                      </a:r>
                    </a:p>
                    <a:p>
                      <a:pPr marL="0" marR="0">
                        <a:lnSpc>
                          <a:spcPct val="107000"/>
                        </a:lnSpc>
                        <a:spcBef>
                          <a:spcPts val="0"/>
                        </a:spcBef>
                        <a:spcAft>
                          <a:spcPts val="0"/>
                        </a:spcAft>
                      </a:pPr>
                      <a:r>
                        <a:rPr lang="en-US" sz="700" dirty="0">
                          <a:effectLst/>
                        </a:rPr>
                        <a:t> </a:t>
                      </a:r>
                      <a:endParaRPr lang="en-US" sz="7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1478283459"/>
                  </a:ext>
                </a:extLst>
              </a:tr>
              <a:tr h="439357">
                <a:tc>
                  <a:txBody>
                    <a:bodyPr/>
                    <a:lstStyle/>
                    <a:p>
                      <a:pPr marL="0" marR="0">
                        <a:lnSpc>
                          <a:spcPct val="107000"/>
                        </a:lnSpc>
                        <a:spcBef>
                          <a:spcPts val="0"/>
                        </a:spcBef>
                        <a:spcAft>
                          <a:spcPts val="0"/>
                        </a:spcAft>
                      </a:pPr>
                      <a:r>
                        <a:rPr lang="en-US" sz="700">
                          <a:effectLst/>
                        </a:rPr>
                        <a:t>Code Structure</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4176075201"/>
                  </a:ext>
                </a:extLst>
              </a:tr>
              <a:tr h="439357">
                <a:tc>
                  <a:txBody>
                    <a:bodyPr/>
                    <a:lstStyle/>
                    <a:p>
                      <a:pPr marL="0" marR="0">
                        <a:lnSpc>
                          <a:spcPct val="107000"/>
                        </a:lnSpc>
                        <a:spcBef>
                          <a:spcPts val="0"/>
                        </a:spcBef>
                        <a:spcAft>
                          <a:spcPts val="0"/>
                        </a:spcAft>
                      </a:pPr>
                      <a:r>
                        <a:rPr lang="en-US" sz="700">
                          <a:effectLst/>
                        </a:rPr>
                        <a:t>Common coding practices</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2173740941"/>
                  </a:ext>
                </a:extLst>
              </a:tr>
              <a:tr h="439357">
                <a:tc>
                  <a:txBody>
                    <a:bodyPr/>
                    <a:lstStyle/>
                    <a:p>
                      <a:pPr marL="0" marR="0">
                        <a:lnSpc>
                          <a:spcPct val="107000"/>
                        </a:lnSpc>
                        <a:spcBef>
                          <a:spcPts val="0"/>
                        </a:spcBef>
                        <a:spcAft>
                          <a:spcPts val="0"/>
                        </a:spcAft>
                      </a:pPr>
                      <a:r>
                        <a:rPr lang="en-US" sz="700">
                          <a:effectLst/>
                        </a:rPr>
                        <a:t>Modular decoupled code</a:t>
                      </a:r>
                      <a:br>
                        <a:rPr lang="en-US" sz="700">
                          <a:effectLst/>
                        </a:rPr>
                      </a:br>
                      <a:endParaRPr lang="en-US" sz="700">
                        <a:effectLst/>
                      </a:endParaRP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dirty="0">
                          <a:effectLst/>
                        </a:rPr>
                        <a:t> </a:t>
                      </a:r>
                      <a:endParaRPr lang="en-US" sz="7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3377374616"/>
                  </a:ext>
                </a:extLst>
              </a:tr>
              <a:tr h="549197">
                <a:tc>
                  <a:txBody>
                    <a:bodyPr/>
                    <a:lstStyle/>
                    <a:p>
                      <a:pPr marL="0" marR="0">
                        <a:lnSpc>
                          <a:spcPct val="107000"/>
                        </a:lnSpc>
                        <a:spcBef>
                          <a:spcPts val="0"/>
                        </a:spcBef>
                        <a:spcAft>
                          <a:spcPts val="0"/>
                        </a:spcAft>
                      </a:pPr>
                      <a:r>
                        <a:rPr lang="en-US" sz="700">
                          <a:effectLst/>
                        </a:rPr>
                        <a:t>Code functionality</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2298237021"/>
                  </a:ext>
                </a:extLst>
              </a:tr>
              <a:tr h="439357">
                <a:tc>
                  <a:txBody>
                    <a:bodyPr/>
                    <a:lstStyle/>
                    <a:p>
                      <a:pPr marL="0" marR="0">
                        <a:lnSpc>
                          <a:spcPct val="107000"/>
                        </a:lnSpc>
                        <a:spcBef>
                          <a:spcPts val="0"/>
                        </a:spcBef>
                        <a:spcAft>
                          <a:spcPts val="0"/>
                        </a:spcAft>
                      </a:pPr>
                      <a:r>
                        <a:rPr lang="en-US" sz="700">
                          <a:effectLst/>
                        </a:rPr>
                        <a:t>Code maintainability</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3019785630"/>
                  </a:ext>
                </a:extLst>
              </a:tr>
              <a:tr h="439357">
                <a:tc>
                  <a:txBody>
                    <a:bodyPr/>
                    <a:lstStyle/>
                    <a:p>
                      <a:pPr marL="0" marR="0">
                        <a:lnSpc>
                          <a:spcPct val="107000"/>
                        </a:lnSpc>
                        <a:spcBef>
                          <a:spcPts val="0"/>
                        </a:spcBef>
                        <a:spcAft>
                          <a:spcPts val="0"/>
                        </a:spcAft>
                      </a:pPr>
                      <a:r>
                        <a:rPr lang="en-US" sz="700">
                          <a:effectLst/>
                        </a:rPr>
                        <a:t>Security</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399830879"/>
                  </a:ext>
                </a:extLst>
              </a:tr>
              <a:tr h="439357">
                <a:tc>
                  <a:txBody>
                    <a:bodyPr/>
                    <a:lstStyle/>
                    <a:p>
                      <a:pPr marL="0" marR="0">
                        <a:lnSpc>
                          <a:spcPct val="107000"/>
                        </a:lnSpc>
                        <a:spcBef>
                          <a:spcPts val="0"/>
                        </a:spcBef>
                        <a:spcAft>
                          <a:spcPts val="0"/>
                        </a:spcAft>
                      </a:pPr>
                      <a:r>
                        <a:rPr lang="en-US" sz="700" dirty="0">
                          <a:effectLst/>
                        </a:rPr>
                        <a:t>Code efficiency</a:t>
                      </a:r>
                    </a:p>
                    <a:p>
                      <a:pPr marL="0" marR="0">
                        <a:lnSpc>
                          <a:spcPct val="107000"/>
                        </a:lnSpc>
                        <a:spcBef>
                          <a:spcPts val="0"/>
                        </a:spcBef>
                        <a:spcAft>
                          <a:spcPts val="0"/>
                        </a:spcAft>
                      </a:pPr>
                      <a:r>
                        <a:rPr lang="en-US" sz="700" dirty="0">
                          <a:effectLst/>
                        </a:rPr>
                        <a:t> </a:t>
                      </a:r>
                    </a:p>
                    <a:p>
                      <a:pPr marL="0" marR="0">
                        <a:lnSpc>
                          <a:spcPct val="107000"/>
                        </a:lnSpc>
                        <a:spcBef>
                          <a:spcPts val="0"/>
                        </a:spcBef>
                        <a:spcAft>
                          <a:spcPts val="0"/>
                        </a:spcAft>
                      </a:pPr>
                      <a:r>
                        <a:rPr lang="en-US" sz="700" dirty="0">
                          <a:effectLst/>
                        </a:rPr>
                        <a:t> </a:t>
                      </a:r>
                    </a:p>
                    <a:p>
                      <a:pPr marL="0" marR="0">
                        <a:lnSpc>
                          <a:spcPct val="107000"/>
                        </a:lnSpc>
                        <a:spcBef>
                          <a:spcPts val="0"/>
                        </a:spcBef>
                        <a:spcAft>
                          <a:spcPts val="0"/>
                        </a:spcAft>
                      </a:pPr>
                      <a:r>
                        <a:rPr lang="en-US" sz="700" dirty="0">
                          <a:effectLst/>
                        </a:rPr>
                        <a:t> </a:t>
                      </a:r>
                      <a:endParaRPr lang="en-US" sz="7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dirty="0">
                          <a:effectLst/>
                        </a:rPr>
                        <a:t> </a:t>
                      </a:r>
                      <a:endParaRPr lang="en-US" sz="7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487177422"/>
                  </a:ext>
                </a:extLst>
              </a:tr>
            </a:tbl>
          </a:graphicData>
        </a:graphic>
      </p:graphicFrame>
    </p:spTree>
    <p:extLst>
      <p:ext uri="{BB962C8B-B14F-4D97-AF65-F5344CB8AC3E}">
        <p14:creationId xmlns:p14="http://schemas.microsoft.com/office/powerpoint/2010/main" val="2608614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a:t>
            </a:r>
          </a:p>
        </p:txBody>
      </p:sp>
      <p:sp>
        <p:nvSpPr>
          <p:cNvPr id="3" name="Content Placeholder 2"/>
          <p:cNvSpPr>
            <a:spLocks noGrp="1"/>
          </p:cNvSpPr>
          <p:nvPr>
            <p:ph idx="1"/>
          </p:nvPr>
        </p:nvSpPr>
        <p:spPr/>
        <p:txBody>
          <a:bodyPr/>
          <a:lstStyle/>
          <a:p>
            <a:r>
              <a:rPr lang="en-US" dirty="0"/>
              <a:t>Security Concerns</a:t>
            </a:r>
          </a:p>
          <a:p>
            <a:r>
              <a:rPr lang="en-US" dirty="0"/>
              <a:t>Functionality Bloat</a:t>
            </a:r>
          </a:p>
        </p:txBody>
      </p:sp>
    </p:spTree>
    <p:extLst>
      <p:ext uri="{BB962C8B-B14F-4D97-AF65-F5344CB8AC3E}">
        <p14:creationId xmlns:p14="http://schemas.microsoft.com/office/powerpoint/2010/main" val="308955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1154955" y="2456953"/>
            <a:ext cx="8761412" cy="4134677"/>
          </a:xfrm>
        </p:spPr>
        <p:txBody>
          <a:bodyPr>
            <a:normAutofit/>
          </a:bodyPr>
          <a:lstStyle/>
          <a:p>
            <a:r>
              <a:rPr lang="en-US" sz="2000" dirty="0"/>
              <a:t>Action Items</a:t>
            </a:r>
          </a:p>
          <a:p>
            <a:r>
              <a:rPr lang="en-US" sz="2000" dirty="0"/>
              <a:t>Requirements Specification</a:t>
            </a:r>
          </a:p>
          <a:p>
            <a:r>
              <a:rPr lang="en-US" sz="2000" dirty="0"/>
              <a:t>Architecture Design</a:t>
            </a:r>
          </a:p>
          <a:p>
            <a:r>
              <a:rPr lang="en-US" sz="2000" dirty="0"/>
              <a:t>Test Plan</a:t>
            </a:r>
          </a:p>
          <a:p>
            <a:r>
              <a:rPr lang="en-US" sz="2000" dirty="0"/>
              <a:t>Technical Inspection Checklist</a:t>
            </a:r>
          </a:p>
          <a:p>
            <a:r>
              <a:rPr lang="en-US" sz="2000" dirty="0"/>
              <a:t>Risks</a:t>
            </a:r>
          </a:p>
          <a:p>
            <a:r>
              <a:rPr lang="en-US" sz="2000" dirty="0"/>
              <a:t>Future Plans</a:t>
            </a:r>
          </a:p>
          <a:p>
            <a:r>
              <a:rPr lang="en-US" sz="2000" dirty="0"/>
              <a:t>Architecture Prototype Demo</a:t>
            </a:r>
          </a:p>
          <a:p>
            <a:r>
              <a:rPr lang="en-US" sz="2000" dirty="0"/>
              <a:t>Questions and Comments </a:t>
            </a:r>
          </a:p>
        </p:txBody>
      </p:sp>
    </p:spTree>
    <p:extLst>
      <p:ext uri="{BB962C8B-B14F-4D97-AF65-F5344CB8AC3E}">
        <p14:creationId xmlns:p14="http://schemas.microsoft.com/office/powerpoint/2010/main" val="3356599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Plans</a:t>
            </a:r>
          </a:p>
        </p:txBody>
      </p:sp>
      <p:pic>
        <p:nvPicPr>
          <p:cNvPr id="5" name="Picture 4"/>
          <p:cNvPicPr>
            <a:picLocks noChangeAspect="1"/>
          </p:cNvPicPr>
          <p:nvPr/>
        </p:nvPicPr>
        <p:blipFill>
          <a:blip r:embed="rId2"/>
          <a:stretch>
            <a:fillRect/>
          </a:stretch>
        </p:blipFill>
        <p:spPr>
          <a:xfrm>
            <a:off x="223935" y="2374972"/>
            <a:ext cx="11743316" cy="4165787"/>
          </a:xfrm>
          <a:prstGeom prst="rect">
            <a:avLst/>
          </a:prstGeom>
        </p:spPr>
      </p:pic>
    </p:spTree>
    <p:extLst>
      <p:ext uri="{BB962C8B-B14F-4D97-AF65-F5344CB8AC3E}">
        <p14:creationId xmlns:p14="http://schemas.microsoft.com/office/powerpoint/2010/main" val="2648730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Prototype Demo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6180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a:t>Questions and Comments</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425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Items</a:t>
            </a:r>
          </a:p>
        </p:txBody>
      </p:sp>
      <p:sp>
        <p:nvSpPr>
          <p:cNvPr id="3" name="Content Placeholder 2"/>
          <p:cNvSpPr>
            <a:spLocks noGrp="1"/>
          </p:cNvSpPr>
          <p:nvPr>
            <p:ph idx="1"/>
          </p:nvPr>
        </p:nvSpPr>
        <p:spPr/>
        <p:txBody>
          <a:bodyPr/>
          <a:lstStyle/>
          <a:p>
            <a:r>
              <a:rPr lang="en-US" dirty="0"/>
              <a:t>Updates to minor clerical errors in project plan and vision document</a:t>
            </a:r>
          </a:p>
          <a:p>
            <a:r>
              <a:rPr lang="en-US" dirty="0"/>
              <a:t>Investigate Raspberry Pi performance testing using </a:t>
            </a:r>
            <a:r>
              <a:rPr lang="en-US" dirty="0" err="1"/>
              <a:t>JMeter</a:t>
            </a:r>
            <a:endParaRPr lang="en-US" dirty="0"/>
          </a:p>
        </p:txBody>
      </p:sp>
    </p:spTree>
    <p:extLst>
      <p:ext uri="{BB962C8B-B14F-4D97-AF65-F5344CB8AC3E}">
        <p14:creationId xmlns:p14="http://schemas.microsoft.com/office/powerpoint/2010/main" val="75971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Partial Development with USE</a:t>
            </a:r>
          </a:p>
          <a:p>
            <a:pPr lvl="1"/>
            <a:r>
              <a:rPr lang="en-US" dirty="0"/>
              <a:t>Database Classes</a:t>
            </a:r>
          </a:p>
          <a:p>
            <a:pPr lvl="2"/>
            <a:r>
              <a:rPr lang="en-US" dirty="0"/>
              <a:t>Users</a:t>
            </a:r>
          </a:p>
          <a:p>
            <a:pPr lvl="2"/>
            <a:r>
              <a:rPr lang="en-US" dirty="0"/>
              <a:t>Teams</a:t>
            </a:r>
          </a:p>
          <a:p>
            <a:pPr lvl="2"/>
            <a:r>
              <a:rPr lang="en-US" dirty="0"/>
              <a:t>Events</a:t>
            </a:r>
          </a:p>
          <a:p>
            <a:pPr lvl="2"/>
            <a:r>
              <a:rPr lang="en-US" dirty="0"/>
              <a:t>Results</a:t>
            </a:r>
          </a:p>
          <a:p>
            <a:pPr lvl="2"/>
            <a:r>
              <a:rPr lang="en-US" dirty="0"/>
              <a:t>Status</a:t>
            </a:r>
          </a:p>
          <a:p>
            <a:pPr lvl="1"/>
            <a:r>
              <a:rPr lang="en-US" dirty="0"/>
              <a:t>Associations and Constraints</a:t>
            </a:r>
          </a:p>
        </p:txBody>
      </p:sp>
    </p:spTree>
    <p:extLst>
      <p:ext uri="{BB962C8B-B14F-4D97-AF65-F5344CB8AC3E}">
        <p14:creationId xmlns:p14="http://schemas.microsoft.com/office/powerpoint/2010/main" val="233008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4" name="Picture 3"/>
          <p:cNvPicPr/>
          <p:nvPr/>
        </p:nvPicPr>
        <p:blipFill>
          <a:blip r:embed="rId2"/>
          <a:stretch>
            <a:fillRect/>
          </a:stretch>
        </p:blipFill>
        <p:spPr>
          <a:xfrm>
            <a:off x="1729671" y="2628155"/>
            <a:ext cx="7611976" cy="3772645"/>
          </a:xfrm>
          <a:prstGeom prst="rect">
            <a:avLst/>
          </a:prstGeom>
        </p:spPr>
      </p:pic>
    </p:spTree>
    <p:extLst>
      <p:ext uri="{BB962C8B-B14F-4D97-AF65-F5344CB8AC3E}">
        <p14:creationId xmlns:p14="http://schemas.microsoft.com/office/powerpoint/2010/main" val="406722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5" name="Picture 4"/>
          <p:cNvPicPr/>
          <p:nvPr/>
        </p:nvPicPr>
        <p:blipFill>
          <a:blip r:embed="rId2"/>
          <a:stretch>
            <a:fillRect/>
          </a:stretch>
        </p:blipFill>
        <p:spPr>
          <a:xfrm>
            <a:off x="1571354" y="2608580"/>
            <a:ext cx="7928610" cy="3774560"/>
          </a:xfrm>
          <a:prstGeom prst="rect">
            <a:avLst/>
          </a:prstGeom>
        </p:spPr>
      </p:pic>
    </p:spTree>
    <p:extLst>
      <p:ext uri="{BB962C8B-B14F-4D97-AF65-F5344CB8AC3E}">
        <p14:creationId xmlns:p14="http://schemas.microsoft.com/office/powerpoint/2010/main" val="2926389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4" name="Picture 3"/>
          <p:cNvPicPr/>
          <p:nvPr/>
        </p:nvPicPr>
        <p:blipFill>
          <a:blip r:embed="rId2"/>
          <a:stretch>
            <a:fillRect/>
          </a:stretch>
        </p:blipFill>
        <p:spPr>
          <a:xfrm>
            <a:off x="2763884" y="2446020"/>
            <a:ext cx="5543550" cy="4057650"/>
          </a:xfrm>
          <a:prstGeom prst="rect">
            <a:avLst/>
          </a:prstGeom>
        </p:spPr>
      </p:pic>
    </p:spTree>
    <p:extLst>
      <p:ext uri="{BB962C8B-B14F-4D97-AF65-F5344CB8AC3E}">
        <p14:creationId xmlns:p14="http://schemas.microsoft.com/office/powerpoint/2010/main" val="240104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5" name="Picture 4"/>
          <p:cNvPicPr/>
          <p:nvPr/>
        </p:nvPicPr>
        <p:blipFill>
          <a:blip r:embed="rId2"/>
          <a:stretch>
            <a:fillRect/>
          </a:stretch>
        </p:blipFill>
        <p:spPr>
          <a:xfrm>
            <a:off x="1615441" y="2605742"/>
            <a:ext cx="7840436" cy="4012228"/>
          </a:xfrm>
          <a:prstGeom prst="rect">
            <a:avLst/>
          </a:prstGeom>
        </p:spPr>
      </p:pic>
    </p:spTree>
    <p:extLst>
      <p:ext uri="{BB962C8B-B14F-4D97-AF65-F5344CB8AC3E}">
        <p14:creationId xmlns:p14="http://schemas.microsoft.com/office/powerpoint/2010/main" val="1927094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4" name="Picture 3"/>
          <p:cNvPicPr/>
          <p:nvPr/>
        </p:nvPicPr>
        <p:blipFill>
          <a:blip r:embed="rId2"/>
          <a:stretch>
            <a:fillRect/>
          </a:stretch>
        </p:blipFill>
        <p:spPr>
          <a:xfrm>
            <a:off x="2578884" y="2503043"/>
            <a:ext cx="5913549" cy="4037134"/>
          </a:xfrm>
          <a:prstGeom prst="rect">
            <a:avLst/>
          </a:prstGeom>
        </p:spPr>
      </p:pic>
    </p:spTree>
    <p:extLst>
      <p:ext uri="{BB962C8B-B14F-4D97-AF65-F5344CB8AC3E}">
        <p14:creationId xmlns:p14="http://schemas.microsoft.com/office/powerpoint/2010/main" val="130933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2986</TotalTime>
  <Words>434</Words>
  <Application>Microsoft Office PowerPoint</Application>
  <PresentationFormat>Widescreen</PresentationFormat>
  <Paragraphs>159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Microsoft Sans Serif</vt:lpstr>
      <vt:lpstr>Times New Roman</vt:lpstr>
      <vt:lpstr>Wingdings 3</vt:lpstr>
      <vt:lpstr>Ion Boardroom</vt:lpstr>
      <vt:lpstr>Track &amp; Field Meet Server</vt:lpstr>
      <vt:lpstr>Agenda</vt:lpstr>
      <vt:lpstr>Action Items</vt:lpstr>
      <vt:lpstr>Requirements Specification</vt:lpstr>
      <vt:lpstr>Architecture Design</vt:lpstr>
      <vt:lpstr>Architecture Design</vt:lpstr>
      <vt:lpstr>Architecture Design</vt:lpstr>
      <vt:lpstr>Architecture Design</vt:lpstr>
      <vt:lpstr>Architecture Design</vt:lpstr>
      <vt:lpstr>Architecture Design</vt:lpstr>
      <vt:lpstr>Architecture Design</vt:lpstr>
      <vt:lpstr>Architecture Design</vt:lpstr>
      <vt:lpstr>Architecture Design</vt:lpstr>
      <vt:lpstr>Test Plan</vt:lpstr>
      <vt:lpstr>Test Plan</vt:lpstr>
      <vt:lpstr>Test Plan</vt:lpstr>
      <vt:lpstr>Test Plan</vt:lpstr>
      <vt:lpstr>Technical Inspection Checklist</vt:lpstr>
      <vt:lpstr>Risks</vt:lpstr>
      <vt:lpstr>Future Plans</vt:lpstr>
      <vt:lpstr>Architecture Prototype Demo</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&amp; Field Meet Server</dc:title>
  <dc:creator>Tracy Marshall</dc:creator>
  <cp:lastModifiedBy>Tracy Marshall</cp:lastModifiedBy>
  <cp:revision>26</cp:revision>
  <dcterms:created xsi:type="dcterms:W3CDTF">2016-08-28T19:15:37Z</dcterms:created>
  <dcterms:modified xsi:type="dcterms:W3CDTF">2016-10-24T20:47:35Z</dcterms:modified>
</cp:coreProperties>
</file>