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71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4" r:id="rId11"/>
    <p:sldId id="276" r:id="rId12"/>
    <p:sldId id="278" r:id="rId13"/>
    <p:sldId id="277" r:id="rId14"/>
    <p:sldId id="279" r:id="rId15"/>
    <p:sldId id="275" r:id="rId16"/>
    <p:sldId id="280" r:id="rId17"/>
    <p:sldId id="281" r:id="rId18"/>
    <p:sldId id="282" r:id="rId19"/>
    <p:sldId id="283" r:id="rId20"/>
    <p:sldId id="284" r:id="rId21"/>
    <p:sldId id="269" r:id="rId22"/>
    <p:sldId id="259" r:id="rId23"/>
    <p:sldId id="260" r:id="rId24"/>
    <p:sldId id="270" r:id="rId25"/>
    <p:sldId id="257" r:id="rId26"/>
    <p:sldId id="258" r:id="rId27"/>
    <p:sldId id="272" r:id="rId28"/>
    <p:sldId id="273" r:id="rId29"/>
    <p:sldId id="265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6" autoAdjust="0"/>
  </p:normalViewPr>
  <p:slideViewPr>
    <p:cSldViewPr>
      <p:cViewPr varScale="1">
        <p:scale>
          <a:sx n="66" d="100"/>
          <a:sy n="66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7B5B-CE4B-47A5-AC61-C009C962631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73DF-0CB2-4BD6-AF9F-0FD25C1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unique suited for</a:t>
            </a:r>
            <a:r>
              <a:rPr lang="en-US" baseline="0" dirty="0" smtClean="0"/>
              <a:t> many problems associated with manipulating, analyzing, and visualizing data.</a:t>
            </a:r>
          </a:p>
          <a:p>
            <a:r>
              <a:rPr lang="en-US" baseline="0" dirty="0" smtClean="0"/>
              <a:t>	Huge headache to recreate built-in R functions in other traditional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Massive shift towards web-based applications over past decade</a:t>
            </a:r>
          </a:p>
          <a:p>
            <a:r>
              <a:rPr lang="en-US" baseline="0" dirty="0" smtClean="0"/>
              <a:t>	Don’t have to support one program per OS</a:t>
            </a:r>
          </a:p>
          <a:p>
            <a:r>
              <a:rPr lang="en-US" baseline="0" dirty="0" smtClean="0"/>
              <a:t>	Don’t have to worry about distribution – updates and </a:t>
            </a:r>
            <a:r>
              <a:rPr lang="en-US" baseline="0" dirty="0" err="1" smtClean="0"/>
              <a:t>bugfixes</a:t>
            </a:r>
            <a:endParaRPr lang="en-US" baseline="0" dirty="0" smtClean="0"/>
          </a:p>
          <a:p>
            <a:r>
              <a:rPr lang="en-US" baseline="0" dirty="0" smtClean="0"/>
              <a:t>	More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rApache</a:t>
            </a:r>
            <a:r>
              <a:rPr lang="en-US" dirty="0" smtClean="0"/>
              <a:t> required a commitment to writing a lot of web code</a:t>
            </a:r>
            <a:r>
              <a:rPr lang="en-US" baseline="0" dirty="0" smtClean="0"/>
              <a:t> in R</a:t>
            </a:r>
          </a:p>
          <a:p>
            <a:r>
              <a:rPr lang="en-US" baseline="0" dirty="0" smtClean="0"/>
              <a:t>	R is not well suited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Rserve</a:t>
            </a:r>
            <a:r>
              <a:rPr lang="en-US" baseline="0" dirty="0" smtClean="0"/>
              <a:t> is great for what it intends to do</a:t>
            </a:r>
          </a:p>
          <a:p>
            <a:r>
              <a:rPr lang="en-US" baseline="0" dirty="0" smtClean="0"/>
              <a:t>	Makes R accessible at a very low level remotely</a:t>
            </a:r>
          </a:p>
          <a:p>
            <a:r>
              <a:rPr lang="en-US" baseline="0" dirty="0" smtClean="0"/>
              <a:t>	Allows for programmatic access</a:t>
            </a:r>
          </a:p>
          <a:p>
            <a:r>
              <a:rPr lang="en-US" baseline="0" dirty="0" smtClean="0"/>
              <a:t>	Must be built upon before anything makes it to a web browser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deployR</a:t>
            </a:r>
            <a:endParaRPr lang="en-US" baseline="0" dirty="0" smtClean="0"/>
          </a:p>
          <a:p>
            <a:r>
              <a:rPr lang="en-US" baseline="0" dirty="0" smtClean="0"/>
              <a:t>	Lots of enterprise features</a:t>
            </a:r>
          </a:p>
          <a:p>
            <a:r>
              <a:rPr lang="en-US" baseline="0" dirty="0" smtClean="0"/>
              <a:t>	Cumbersome.</a:t>
            </a:r>
          </a:p>
          <a:p>
            <a:r>
              <a:rPr lang="en-US" baseline="0" dirty="0" smtClean="0"/>
              <a:t>	Clients are poorly written</a:t>
            </a:r>
          </a:p>
          <a:p>
            <a:r>
              <a:rPr lang="en-US" baseline="0" dirty="0" smtClean="0"/>
              <a:t>	Java, .NET, and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inputs,</a:t>
            </a:r>
            <a:r>
              <a:rPr lang="en-US" baseline="0" dirty="0" smtClean="0"/>
              <a:t> outputs, and layouts via R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imperative programming,</a:t>
            </a:r>
            <a:r>
              <a:rPr lang="en-US" baseline="0" dirty="0" smtClean="0"/>
              <a:t> b = 5</a:t>
            </a:r>
          </a:p>
          <a:p>
            <a:r>
              <a:rPr lang="en-US" baseline="0" dirty="0" smtClean="0"/>
              <a:t>In reactive programming, b = 9</a:t>
            </a:r>
          </a:p>
          <a:p>
            <a:endParaRPr lang="en-US" baseline="0" dirty="0" smtClean="0"/>
          </a:p>
          <a:p>
            <a:r>
              <a:rPr lang="en-US" baseline="0" dirty="0" smtClean="0"/>
              <a:t>R, like most languages, is imperative. Will always get b =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simpleGeyeser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naiveGeyser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reactiveGeyser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90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restletechnology.net/blog/" TargetMode="External"/><Relationship Id="rId2" Type="http://schemas.openxmlformats.org/officeDocument/2006/relationships/hyperlink" Target="http://github.com/trestletech/shiny-sand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200400"/>
            <a:ext cx="7239000" cy="26670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Building Interactive, </a:t>
            </a:r>
            <a:br>
              <a:rPr lang="en-US" sz="4800" dirty="0" smtClean="0"/>
            </a:br>
            <a:r>
              <a:rPr lang="en-US" sz="4800" dirty="0" smtClean="0"/>
              <a:t>R-Powered Web Applications with Shiny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Allen, Dallas R Users Group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52458"/>
            <a:ext cx="2133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 2/9/2013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0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6629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shinyUI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bootstrapPage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endParaRPr lang="en-US" sz="2400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selectInput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inputId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= "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n_breaks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label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"Number of bins in histogram (approximate):",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choices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c(10, 20, 35, 50),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selected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20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),</a:t>
            </a:r>
            <a:endParaRPr lang="en-US" sz="2400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endParaRPr lang="en-US" sz="2400" dirty="0" smtClean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sz="2400" dirty="0" err="1" smtClean="0">
                <a:solidFill>
                  <a:schemeClr val="bg2"/>
                </a:solidFill>
                <a:latin typeface="Lucida Console" pitchFamily="49" charset="0"/>
              </a:rPr>
              <a:t>plotOutput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sz="2400" dirty="0" err="1" smtClean="0">
                <a:solidFill>
                  <a:schemeClr val="bg2"/>
                </a:solidFill>
                <a:latin typeface="Lucida Console" pitchFamily="49" charset="0"/>
              </a:rPr>
              <a:t>outputId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"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main_plot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", height = "300px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")</a:t>
            </a:r>
            <a:endParaRPr lang="en-US" sz="2400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)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5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6629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shinyUI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bootstrapPage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selectInput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inputId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= "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n_breaks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label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"Number of bins in histogram (approximate):",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choices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c(10, 20, 35, 50),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selected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20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),</a:t>
            </a:r>
            <a:endParaRPr lang="en-US" sz="2400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endParaRPr lang="en-US" sz="2400" dirty="0" smtClean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sz="2400" dirty="0" err="1" smtClean="0">
                <a:solidFill>
                  <a:schemeClr val="bg2"/>
                </a:solidFill>
                <a:latin typeface="Lucida Console" pitchFamily="49" charset="0"/>
              </a:rPr>
              <a:t>plotOutput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sz="2400" dirty="0" err="1" smtClean="0">
                <a:solidFill>
                  <a:schemeClr val="bg2"/>
                </a:solidFill>
                <a:latin typeface="Lucida Console" pitchFamily="49" charset="0"/>
              </a:rPr>
              <a:t>outputId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"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main_plot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", height = "300px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")</a:t>
            </a:r>
            <a:endParaRPr lang="en-US" sz="2400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6629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shinyUI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bootstrapPage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r>
              <a:rPr lang="en-US" sz="2400" dirty="0" err="1">
                <a:latin typeface="Lucida Console" pitchFamily="49" charset="0"/>
              </a:rPr>
              <a:t>selectInput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inputId</a:t>
            </a:r>
            <a:r>
              <a:rPr lang="en-US" sz="2400" dirty="0">
                <a:latin typeface="Lucida Console" pitchFamily="49" charset="0"/>
              </a:rPr>
              <a:t> = "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n_breaks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label </a:t>
            </a:r>
            <a:r>
              <a:rPr lang="en-US" sz="2400" dirty="0">
                <a:latin typeface="Lucida Console" pitchFamily="49" charset="0"/>
              </a:rPr>
              <a:t>= "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Number of bins in histogram (approximate):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choices </a:t>
            </a:r>
            <a:r>
              <a:rPr lang="en-US" sz="2400" dirty="0">
                <a:latin typeface="Lucida Console" pitchFamily="49" charset="0"/>
              </a:rPr>
              <a:t>= c(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10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35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50</a:t>
            </a:r>
            <a:r>
              <a:rPr lang="en-US" sz="2400" dirty="0"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selected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 smtClean="0">
                <a:latin typeface="Lucida Console" pitchFamily="49" charset="0"/>
              </a:rPr>
              <a:t>),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endParaRPr lang="en-US" sz="2400" dirty="0" smtClean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sz="2400" dirty="0" err="1" smtClean="0">
                <a:solidFill>
                  <a:schemeClr val="bg2"/>
                </a:solidFill>
                <a:latin typeface="Lucida Console" pitchFamily="49" charset="0"/>
              </a:rPr>
              <a:t>plotOutput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sz="2400" dirty="0" err="1" smtClean="0">
                <a:solidFill>
                  <a:schemeClr val="bg2"/>
                </a:solidFill>
                <a:latin typeface="Lucida Console" pitchFamily="49" charset="0"/>
              </a:rPr>
              <a:t>outputId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= "</a:t>
            </a:r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main_plot</a:t>
            </a:r>
            <a:r>
              <a:rPr lang="en-US" sz="2400" dirty="0">
                <a:solidFill>
                  <a:schemeClr val="bg2"/>
                </a:solidFill>
                <a:latin typeface="Lucida Console" pitchFamily="49" charset="0"/>
              </a:rPr>
              <a:t>", height = "300px</a:t>
            </a:r>
            <a:r>
              <a:rPr lang="en-US" sz="2400" dirty="0" smtClean="0">
                <a:solidFill>
                  <a:schemeClr val="bg2"/>
                </a:solidFill>
                <a:latin typeface="Lucida Console" pitchFamily="49" charset="0"/>
              </a:rPr>
              <a:t>")</a:t>
            </a:r>
            <a:endParaRPr lang="en-US" sz="2400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5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6629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shinyUI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bootstrapPage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r>
              <a:rPr lang="en-US" sz="2400" dirty="0" err="1">
                <a:latin typeface="Lucida Console" pitchFamily="49" charset="0"/>
              </a:rPr>
              <a:t>selectInput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inputId</a:t>
            </a:r>
            <a:r>
              <a:rPr lang="en-US" sz="2400" dirty="0">
                <a:latin typeface="Lucida Console" pitchFamily="49" charset="0"/>
              </a:rPr>
              <a:t> = "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n_breaks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label </a:t>
            </a:r>
            <a:r>
              <a:rPr lang="en-US" sz="2400" dirty="0">
                <a:latin typeface="Lucida Console" pitchFamily="49" charset="0"/>
              </a:rPr>
              <a:t>= "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Number of bins in histogram (approximate):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choices </a:t>
            </a:r>
            <a:r>
              <a:rPr lang="en-US" sz="2400" dirty="0">
                <a:latin typeface="Lucida Console" pitchFamily="49" charset="0"/>
              </a:rPr>
              <a:t>= c(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10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35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50</a:t>
            </a:r>
            <a:r>
              <a:rPr lang="en-US" sz="2400" dirty="0"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selected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 smtClean="0">
                <a:latin typeface="Lucida Console" pitchFamily="49" charset="0"/>
              </a:rPr>
              <a:t>),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endParaRPr lang="en-US" sz="24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   </a:t>
            </a:r>
            <a:r>
              <a:rPr lang="en-US" sz="2400" dirty="0" err="1" smtClean="0">
                <a:latin typeface="Lucida Console" pitchFamily="49" charset="0"/>
              </a:rPr>
              <a:t>plotOutput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dirty="0" err="1" smtClean="0">
                <a:latin typeface="Lucida Console" pitchFamily="49" charset="0"/>
              </a:rPr>
              <a:t>outputId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= "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main_plot</a:t>
            </a:r>
            <a:r>
              <a:rPr lang="en-US" sz="2400" dirty="0">
                <a:latin typeface="Lucida Console" pitchFamily="49" charset="0"/>
              </a:rPr>
              <a:t>", height = "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300px</a:t>
            </a:r>
            <a:r>
              <a:rPr lang="en-US" sz="2400" dirty="0" smtClean="0">
                <a:latin typeface="Lucida Console" pitchFamily="49" charset="0"/>
              </a:rPr>
              <a:t>")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02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6629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shinyUI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bootstrapPage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r>
              <a:rPr lang="en-US" sz="2400" dirty="0" err="1">
                <a:latin typeface="Lucida Console" pitchFamily="49" charset="0"/>
              </a:rPr>
              <a:t>selectInput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inputId</a:t>
            </a:r>
            <a:r>
              <a:rPr lang="en-US" sz="2400" dirty="0">
                <a:latin typeface="Lucida Console" pitchFamily="49" charset="0"/>
              </a:rPr>
              <a:t> = "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n_breaks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label </a:t>
            </a:r>
            <a:r>
              <a:rPr lang="en-US" sz="2400" dirty="0">
                <a:latin typeface="Lucida Console" pitchFamily="49" charset="0"/>
              </a:rPr>
              <a:t>= "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Number of bins in histogram (approximate):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choices </a:t>
            </a:r>
            <a:r>
              <a:rPr lang="en-US" sz="2400" dirty="0">
                <a:latin typeface="Lucida Console" pitchFamily="49" charset="0"/>
              </a:rPr>
              <a:t>= c(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10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35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50</a:t>
            </a:r>
            <a:r>
              <a:rPr lang="en-US" sz="2400" dirty="0"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selected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 smtClean="0">
                <a:latin typeface="Lucida Console" pitchFamily="49" charset="0"/>
              </a:rPr>
              <a:t>),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endParaRPr lang="en-US" sz="24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   </a:t>
            </a:r>
            <a:r>
              <a:rPr lang="en-US" sz="2400" dirty="0" err="1" smtClean="0">
                <a:latin typeface="Lucida Console" pitchFamily="49" charset="0"/>
              </a:rPr>
              <a:t>plotOutput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dirty="0" err="1" smtClean="0">
                <a:latin typeface="Lucida Console" pitchFamily="49" charset="0"/>
              </a:rPr>
              <a:t>outputId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= "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main_plot</a:t>
            </a:r>
            <a:r>
              <a:rPr lang="en-US" sz="2400" dirty="0">
                <a:latin typeface="Lucida Console" pitchFamily="49" charset="0"/>
              </a:rPr>
              <a:t>", height = "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300px</a:t>
            </a:r>
            <a:r>
              <a:rPr lang="en-US" sz="2400" dirty="0" smtClean="0">
                <a:latin typeface="Lucida Console" pitchFamily="49" charset="0"/>
              </a:rPr>
              <a:t>")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))</a:t>
            </a:r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667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2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shinyServer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function(input, output)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{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output$main_plot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&lt;- 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reactivePlot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function(){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hist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faithful$eruptions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probability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TRUE,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breaks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as.numeric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input$n_breaks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xlab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"Duration (minutes)",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main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"Geyser eruption duration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")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}</a:t>
            </a:r>
            <a:r>
              <a:rPr lang="en-US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01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shinyServer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Lucida Console" pitchFamily="49" charset="0"/>
              </a:rPr>
              <a:t>function</a:t>
            </a:r>
            <a:r>
              <a:rPr lang="en-US" dirty="0">
                <a:latin typeface="Lucida Console" pitchFamily="49" charset="0"/>
              </a:rPr>
              <a:t>(input, output) </a:t>
            </a:r>
            <a:r>
              <a:rPr lang="en-US" dirty="0" smtClean="0">
                <a:latin typeface="Lucida Console" pitchFamily="49" charset="0"/>
              </a:rPr>
              <a:t>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output$main_plot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&lt;- 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reactivePlot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function(){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hist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faithful$eruptions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probability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TRUE,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breaks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as.numeric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input$n_breaks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xlab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"Duration (minutes)",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main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"Geyser eruption duration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")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94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shinyServer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Lucida Console" pitchFamily="49" charset="0"/>
              </a:rPr>
              <a:t>function</a:t>
            </a:r>
            <a:r>
              <a:rPr lang="en-US" dirty="0">
                <a:latin typeface="Lucida Console" pitchFamily="49" charset="0"/>
              </a:rPr>
              <a:t>(input, output) </a:t>
            </a:r>
            <a:r>
              <a:rPr lang="en-US" dirty="0" smtClean="0">
                <a:latin typeface="Lucida Console" pitchFamily="49" charset="0"/>
              </a:rPr>
              <a:t>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output$main_plot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&lt;- 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reactivePlot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function(){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hist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faithful$eruptions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probability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TRUE,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breaks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as.numeric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input$n_breaks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xlab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"Duration (minutes)",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main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"Geyser eruption duration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")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552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shinyServer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Lucida Console" pitchFamily="49" charset="0"/>
              </a:rPr>
              <a:t>function</a:t>
            </a:r>
            <a:r>
              <a:rPr lang="en-US" dirty="0">
                <a:latin typeface="Lucida Console" pitchFamily="49" charset="0"/>
              </a:rPr>
              <a:t>(input, output) </a:t>
            </a:r>
            <a:r>
              <a:rPr lang="en-US" dirty="0" smtClean="0">
                <a:latin typeface="Lucida Console" pitchFamily="49" charset="0"/>
              </a:rPr>
              <a:t>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output$main_plot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&lt;- </a:t>
            </a:r>
            <a:r>
              <a:rPr lang="en-US" dirty="0" err="1">
                <a:latin typeface="Lucida Console" pitchFamily="49" charset="0"/>
              </a:rPr>
              <a:t>reactivePlot</a:t>
            </a:r>
            <a:r>
              <a:rPr lang="en-US" dirty="0" smtClean="0"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Lucida Console" pitchFamily="49" charset="0"/>
              </a:rPr>
              <a:t>  function</a:t>
            </a:r>
            <a:r>
              <a:rPr lang="en-US" dirty="0" smtClean="0">
                <a:latin typeface="Lucida Console" pitchFamily="49" charset="0"/>
              </a:rPr>
              <a:t>(){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hist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faithful$eruptions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probability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TRUE,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breaks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as.numeric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Lucida Console" pitchFamily="49" charset="0"/>
              </a:rPr>
              <a:t>input$n_breaks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Lucida Console" pitchFamily="49" charset="0"/>
              </a:rPr>
              <a:t>xlab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"Duration (minutes)",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   main </a:t>
            </a:r>
            <a:r>
              <a:rPr lang="en-US" dirty="0">
                <a:solidFill>
                  <a:schemeClr val="bg2"/>
                </a:solidFill>
                <a:latin typeface="Lucida Console" pitchFamily="49" charset="0"/>
              </a:rPr>
              <a:t>= "Geyser eruption duration</a:t>
            </a:r>
            <a:r>
              <a:rPr lang="en-US" dirty="0" smtClean="0">
                <a:solidFill>
                  <a:schemeClr val="bg2"/>
                </a:solidFill>
                <a:latin typeface="Lucida Console" pitchFamily="49" charset="0"/>
              </a:rPr>
              <a:t>")</a:t>
            </a:r>
            <a:endParaRPr lang="en-US" dirty="0">
              <a:solidFill>
                <a:schemeClr val="bg2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626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shinyServer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Lucida Console" pitchFamily="49" charset="0"/>
              </a:rPr>
              <a:t>function</a:t>
            </a:r>
            <a:r>
              <a:rPr lang="en-US" dirty="0">
                <a:latin typeface="Lucida Console" pitchFamily="49" charset="0"/>
              </a:rPr>
              <a:t>(input, output) </a:t>
            </a:r>
            <a:r>
              <a:rPr lang="en-US" dirty="0" smtClean="0">
                <a:latin typeface="Lucida Console" pitchFamily="49" charset="0"/>
              </a:rPr>
              <a:t>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output$main_plot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&lt;- </a:t>
            </a:r>
            <a:r>
              <a:rPr lang="en-US" dirty="0" err="1">
                <a:latin typeface="Lucida Console" pitchFamily="49" charset="0"/>
              </a:rPr>
              <a:t>reactivePlot</a:t>
            </a:r>
            <a:r>
              <a:rPr lang="en-US" dirty="0" smtClean="0"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Lucida Console" pitchFamily="49" charset="0"/>
              </a:rPr>
              <a:t>  function</a:t>
            </a:r>
            <a:r>
              <a:rPr lang="en-US" dirty="0" smtClean="0">
                <a:latin typeface="Lucida Console" pitchFamily="49" charset="0"/>
              </a:rPr>
              <a:t>(){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hist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faithful$eruptions</a:t>
            </a:r>
            <a:r>
              <a:rPr lang="en-US" dirty="0"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probability </a:t>
            </a:r>
            <a:r>
              <a:rPr lang="en-US" dirty="0">
                <a:latin typeface="Lucida Console" pitchFamily="49" charset="0"/>
              </a:rPr>
              <a:t>= </a:t>
            </a:r>
            <a:r>
              <a:rPr lang="en-US" dirty="0">
                <a:solidFill>
                  <a:srgbClr val="00B0F0"/>
                </a:solidFill>
                <a:latin typeface="Lucida Console" pitchFamily="49" charset="0"/>
              </a:rPr>
              <a:t>TRUE</a:t>
            </a:r>
            <a:r>
              <a:rPr lang="en-US" dirty="0"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breaks </a:t>
            </a:r>
            <a:r>
              <a:rPr lang="en-US" dirty="0">
                <a:latin typeface="Lucida Console" pitchFamily="49" charset="0"/>
              </a:rPr>
              <a:t>= </a:t>
            </a:r>
            <a:r>
              <a:rPr lang="en-US" dirty="0" err="1">
                <a:latin typeface="Lucida Console" pitchFamily="49" charset="0"/>
              </a:rPr>
              <a:t>as.numeric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input$n_breaks</a:t>
            </a:r>
            <a:r>
              <a:rPr lang="en-US" dirty="0"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xlab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= "</a:t>
            </a:r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Duration (minutes)</a:t>
            </a:r>
            <a:r>
              <a:rPr lang="en-US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main </a:t>
            </a:r>
            <a:r>
              <a:rPr lang="en-US" dirty="0">
                <a:latin typeface="Lucida Console" pitchFamily="49" charset="0"/>
              </a:rPr>
              <a:t>= "</a:t>
            </a:r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Geyser eruption duration</a:t>
            </a:r>
            <a:r>
              <a:rPr lang="en-US" dirty="0" smtClean="0">
                <a:latin typeface="Lucida Console" pitchFamily="49" charset="0"/>
              </a:rPr>
              <a:t>")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647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47900"/>
            <a:ext cx="3886200" cy="3913666"/>
          </a:xfrm>
        </p:spPr>
        <p:txBody>
          <a:bodyPr>
            <a:normAutofit/>
          </a:bodyPr>
          <a:lstStyle/>
          <a:p>
            <a:r>
              <a:rPr lang="en-US" dirty="0" smtClean="0"/>
              <a:t>By day…</a:t>
            </a:r>
          </a:p>
          <a:p>
            <a:pPr marL="466725" lvl="1" indent="-273050"/>
            <a:r>
              <a:rPr lang="en-US" sz="2800" dirty="0" smtClean="0"/>
              <a:t>Computational Biologist at UT Southwestern</a:t>
            </a:r>
          </a:p>
          <a:p>
            <a:pPr marL="566738" lvl="2"/>
            <a:r>
              <a:rPr lang="en-US" sz="2400" dirty="0" smtClean="0"/>
              <a:t>Use R to analyze biomedical data</a:t>
            </a:r>
          </a:p>
          <a:p>
            <a:pPr marL="566738" lvl="2"/>
            <a:r>
              <a:rPr lang="en-US" sz="2400" dirty="0" smtClean="0"/>
              <a:t>Develop Java-based web application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2247900"/>
            <a:ext cx="3886200" cy="3913666"/>
          </a:xfrm>
        </p:spPr>
        <p:txBody>
          <a:bodyPr>
            <a:normAutofit/>
          </a:bodyPr>
          <a:lstStyle/>
          <a:p>
            <a:r>
              <a:rPr lang="en-US" sz="3200" dirty="0"/>
              <a:t>By night…</a:t>
            </a:r>
          </a:p>
          <a:p>
            <a:pPr marL="466725" lvl="1" indent="-273050"/>
            <a:r>
              <a:rPr lang="en-US" sz="2800" dirty="0"/>
              <a:t>Freelance consultant as Trestle Technology</a:t>
            </a:r>
          </a:p>
          <a:p>
            <a:pPr marL="682625" lvl="2"/>
            <a:r>
              <a:rPr lang="en-US" sz="2400" dirty="0"/>
              <a:t>Web development</a:t>
            </a:r>
          </a:p>
          <a:p>
            <a:pPr marL="682625" lvl="2"/>
            <a:r>
              <a:rPr lang="en-US" sz="2400" dirty="0"/>
              <a:t>Data analysis</a:t>
            </a:r>
          </a:p>
          <a:p>
            <a:pPr marL="682625" lvl="2"/>
            <a:r>
              <a:rPr lang="en-US" sz="2400" dirty="0"/>
              <a:t>IT consulting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76400"/>
            <a:ext cx="80772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MS Computer Science, SMU</a:t>
            </a:r>
          </a:p>
        </p:txBody>
      </p:sp>
    </p:spTree>
    <p:extLst>
      <p:ext uri="{BB962C8B-B14F-4D97-AF65-F5344CB8AC3E}">
        <p14:creationId xmlns:p14="http://schemas.microsoft.com/office/powerpoint/2010/main" val="40186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5769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235529" y="4960256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2188029" y="3768271"/>
            <a:ext cx="21771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0600" y="299357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017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UI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1800" y="36957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7773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7882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957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76600" y="4093030"/>
            <a:ext cx="435429" cy="58782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4093030"/>
            <a:ext cx="0" cy="1905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4093030"/>
            <a:ext cx="266700" cy="8871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4093030"/>
            <a:ext cx="0" cy="19267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 Reactive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276600" y="3309260"/>
            <a:ext cx="762000" cy="163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33909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4725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4834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3909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3276600" y="3472544"/>
            <a:ext cx="762000" cy="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0400" y="3614060"/>
            <a:ext cx="511629" cy="76199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3614060"/>
            <a:ext cx="0" cy="20791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614060"/>
            <a:ext cx="266700" cy="106135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14060"/>
            <a:ext cx="0" cy="210094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trestletechnology.net:3838/grn/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http://trestletechnology.net:3838/rgl/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RGL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offers “Glimmer”</a:t>
            </a:r>
          </a:p>
          <a:p>
            <a:pPr lvl="1"/>
            <a:r>
              <a:rPr lang="en-US" dirty="0" smtClean="0"/>
              <a:t>Free (for now) managed hosting platform for Shiny</a:t>
            </a:r>
          </a:p>
          <a:p>
            <a:r>
              <a:rPr lang="en-US" dirty="0" err="1" smtClean="0"/>
              <a:t>RStudio‘s</a:t>
            </a:r>
            <a:r>
              <a:rPr lang="en-US" dirty="0" smtClean="0"/>
              <a:t> Shiny-Server</a:t>
            </a:r>
          </a:p>
          <a:p>
            <a:pPr lvl="1"/>
            <a:r>
              <a:rPr lang="en-US" dirty="0"/>
              <a:t>Open sourced </a:t>
            </a:r>
            <a:r>
              <a:rPr lang="en-US" dirty="0" smtClean="0"/>
              <a:t>1/22/2013</a:t>
            </a:r>
            <a:endParaRPr lang="en-US" dirty="0"/>
          </a:p>
          <a:p>
            <a:pPr lvl="1"/>
            <a:r>
              <a:rPr lang="en-US" dirty="0" smtClean="0"/>
              <a:t>Written in Node.js</a:t>
            </a:r>
          </a:p>
          <a:p>
            <a:pPr lvl="1"/>
            <a:r>
              <a:rPr lang="en-US" dirty="0" smtClean="0"/>
              <a:t>Same software that powers Glimmer</a:t>
            </a:r>
          </a:p>
          <a:p>
            <a:pPr lvl="1"/>
            <a:r>
              <a:rPr lang="en-US" dirty="0" smtClean="0"/>
              <a:t>“Some assembly required”</a:t>
            </a:r>
          </a:p>
          <a:p>
            <a:pPr lvl="1"/>
            <a:r>
              <a:rPr lang="en-US" dirty="0" smtClean="0"/>
              <a:t>Hacks to support older IEs</a:t>
            </a:r>
          </a:p>
          <a:p>
            <a:r>
              <a:rPr lang="en-US" dirty="0" smtClean="0"/>
              <a:t>Amazon Machine Image on EC2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Shiny</a:t>
            </a:r>
          </a:p>
          <a:p>
            <a:r>
              <a:rPr lang="en-US" dirty="0" smtClean="0"/>
              <a:t>Reactive Programming</a:t>
            </a:r>
          </a:p>
          <a:p>
            <a:r>
              <a:rPr lang="en-US" dirty="0" smtClean="0"/>
              <a:t>Code Walkthroughs</a:t>
            </a:r>
          </a:p>
          <a:p>
            <a:pPr lvl="1"/>
            <a:r>
              <a:rPr lang="en-US" dirty="0" smtClean="0"/>
              <a:t>Simple histogram</a:t>
            </a:r>
          </a:p>
          <a:p>
            <a:pPr lvl="1"/>
            <a:r>
              <a:rPr lang="en-US" dirty="0" smtClean="0"/>
              <a:t>Advanced histogram</a:t>
            </a:r>
          </a:p>
          <a:p>
            <a:pPr lvl="1"/>
            <a:r>
              <a:rPr lang="en-US" dirty="0" smtClean="0"/>
              <a:t>Reactive histogram</a:t>
            </a:r>
          </a:p>
          <a:p>
            <a:pPr lvl="1"/>
            <a:r>
              <a:rPr lang="en-US" dirty="0" smtClean="0"/>
              <a:t>Custom outputs</a:t>
            </a:r>
          </a:p>
          <a:p>
            <a:r>
              <a:rPr lang="en-US" dirty="0" smtClean="0"/>
              <a:t>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at </a:t>
            </a:r>
          </a:p>
          <a:p>
            <a:pPr lvl="1"/>
            <a:r>
              <a:rPr lang="en-US" dirty="0" smtClean="0">
                <a:hlinkClick r:id="rId2"/>
              </a:rPr>
              <a:t>http://github.com/trestletech/shiny-sandbox</a:t>
            </a:r>
            <a:endParaRPr lang="en-US" dirty="0" smtClean="0"/>
          </a:p>
          <a:p>
            <a:r>
              <a:rPr lang="en-US" dirty="0" smtClean="0"/>
              <a:t>Slides at</a:t>
            </a:r>
          </a:p>
          <a:p>
            <a:pPr lvl="1"/>
            <a:r>
              <a:rPr lang="en-US" dirty="0" smtClean="0">
                <a:hlinkClick r:id="rId3"/>
              </a:rPr>
              <a:t>http://trestletechnology.net/blog/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25146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“R is great!”</a:t>
            </a:r>
            <a:endParaRPr lang="en-US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114800"/>
            <a:ext cx="754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“The Internet is great!”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955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get R into web browsers</a:t>
            </a:r>
          </a:p>
          <a:p>
            <a:r>
              <a:rPr lang="en-US" dirty="0" smtClean="0"/>
              <a:t>Previous approaches</a:t>
            </a:r>
          </a:p>
          <a:p>
            <a:pPr lvl="1"/>
            <a:r>
              <a:rPr lang="en-US" dirty="0" err="1" smtClean="0"/>
              <a:t>rApache</a:t>
            </a:r>
            <a:endParaRPr lang="en-US" dirty="0" smtClean="0"/>
          </a:p>
          <a:p>
            <a:pPr lvl="1"/>
            <a:r>
              <a:rPr lang="en-US" dirty="0" err="1" smtClean="0"/>
              <a:t>Rserve</a:t>
            </a:r>
            <a:r>
              <a:rPr lang="en-US" dirty="0" smtClean="0"/>
              <a:t> (Java, C++, C#, Python, Ruby, .NET)</a:t>
            </a:r>
          </a:p>
          <a:p>
            <a:pPr lvl="1"/>
            <a:r>
              <a:rPr lang="en-US" dirty="0" err="1" smtClean="0"/>
              <a:t>deployR</a:t>
            </a:r>
            <a:endParaRPr lang="en-US" dirty="0" smtClean="0"/>
          </a:p>
          <a:p>
            <a:pPr lvl="1"/>
            <a:r>
              <a:rPr lang="en-US" dirty="0" smtClean="0"/>
              <a:t>Custom hacks</a:t>
            </a:r>
          </a:p>
          <a:p>
            <a:r>
              <a:rPr lang="en-US" dirty="0" smtClean="0"/>
              <a:t>Just make R accessible to server-side programming languages (PHP, Ruby, Java,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Open-Sourced by </a:t>
            </a:r>
            <a:r>
              <a:rPr lang="en-US" dirty="0" err="1" smtClean="0"/>
              <a:t>RStudio</a:t>
            </a:r>
            <a:r>
              <a:rPr lang="en-US" dirty="0" smtClean="0"/>
              <a:t> 11/2012 on CRAN</a:t>
            </a:r>
          </a:p>
          <a:p>
            <a:r>
              <a:rPr lang="en-US" dirty="0" smtClean="0"/>
              <a:t>New model for web-accessible R code</a:t>
            </a:r>
          </a:p>
          <a:p>
            <a:r>
              <a:rPr lang="en-US" dirty="0" smtClean="0"/>
              <a:t>Able to generate basic web UIs</a:t>
            </a:r>
          </a:p>
          <a:p>
            <a:r>
              <a:rPr lang="en-US" dirty="0" smtClean="0"/>
              <a:t>Uses web sockets</a:t>
            </a:r>
          </a:p>
          <a:p>
            <a:pPr lvl="1"/>
            <a:r>
              <a:rPr lang="en-US" dirty="0" smtClean="0"/>
              <a:t>“The new HTTP”</a:t>
            </a:r>
          </a:p>
          <a:p>
            <a:r>
              <a:rPr lang="en-US" dirty="0" smtClean="0"/>
              <a:t>Built on a “Reactive Programming”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Entirely extensible</a:t>
            </a:r>
          </a:p>
          <a:p>
            <a:pPr lvl="1"/>
            <a:r>
              <a:rPr lang="en-US" dirty="0" smtClean="0"/>
              <a:t>Custom inputs and outputs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a &lt;- 3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b &lt;- a + 2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a &lt;- 7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b == ?</a:t>
            </a:r>
            <a:endParaRPr lang="en-US" sz="4000" dirty="0">
              <a:latin typeface="Lucida Console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4000" dirty="0" smtClean="0"/>
              <a:t>Imperative: b = 5</a:t>
            </a:r>
          </a:p>
          <a:p>
            <a:pPr marL="0" indent="0">
              <a:buNone/>
            </a:pPr>
            <a:r>
              <a:rPr lang="en-US" sz="4000" dirty="0" smtClean="0"/>
              <a:t>Reactive: b = 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9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477000" cy="40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rved Up Arrow 8"/>
          <p:cNvSpPr/>
          <p:nvPr/>
        </p:nvSpPr>
        <p:spPr>
          <a:xfrm flipH="1">
            <a:off x="3200400" y="4191000"/>
            <a:ext cx="2438400" cy="990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Shiny UI and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stleTheme">
  <a:themeElements>
    <a:clrScheme name="Trestle">
      <a:dk1>
        <a:srgbClr val="877E79"/>
      </a:dk1>
      <a:lt1>
        <a:srgbClr val="F2F2F2"/>
      </a:lt1>
      <a:dk2>
        <a:srgbClr val="877E79"/>
      </a:dk2>
      <a:lt2>
        <a:srgbClr val="FFFFFF"/>
      </a:lt2>
      <a:accent1>
        <a:srgbClr val="988E88"/>
      </a:accent1>
      <a:accent2>
        <a:srgbClr val="A1CC3A"/>
      </a:accent2>
      <a:accent3>
        <a:srgbClr val="DD8047"/>
      </a:accent3>
      <a:accent4>
        <a:srgbClr val="D8B25C"/>
      </a:accent4>
      <a:accent5>
        <a:srgbClr val="7BA79D"/>
      </a:accent5>
      <a:accent6>
        <a:srgbClr val="968C8C"/>
      </a:accent6>
      <a:hlink>
        <a:srgbClr val="A1CC3A"/>
      </a:hlink>
      <a:folHlink>
        <a:srgbClr val="6C892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TrestleTheme</Template>
  <TotalTime>1469</TotalTime>
  <Words>970</Words>
  <Application>Microsoft Office PowerPoint</Application>
  <PresentationFormat>On-screen Show (4:3)</PresentationFormat>
  <Paragraphs>272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TrestleTheme</vt:lpstr>
      <vt:lpstr>Building Interactive,  R-Powered Web Applications with Shiny</vt:lpstr>
      <vt:lpstr>About Me</vt:lpstr>
      <vt:lpstr>Overview</vt:lpstr>
      <vt:lpstr>Motivation</vt:lpstr>
      <vt:lpstr>Motivation</vt:lpstr>
      <vt:lpstr>Shiny</vt:lpstr>
      <vt:lpstr>Reactive Programming</vt:lpstr>
      <vt:lpstr>Reactive Programming Example</vt:lpstr>
      <vt:lpstr>Basic Shiny Example</vt:lpstr>
      <vt:lpstr>ui.R</vt:lpstr>
      <vt:lpstr>ui.R</vt:lpstr>
      <vt:lpstr>ui.R</vt:lpstr>
      <vt:lpstr>ui.R</vt:lpstr>
      <vt:lpstr>ui.R</vt:lpstr>
      <vt:lpstr>server.R</vt:lpstr>
      <vt:lpstr>server.R</vt:lpstr>
      <vt:lpstr>server.R</vt:lpstr>
      <vt:lpstr>server.R</vt:lpstr>
      <vt:lpstr>server.R</vt:lpstr>
      <vt:lpstr>Dependency Graph – Naïve</vt:lpstr>
      <vt:lpstr>Intermediate Shiny Example</vt:lpstr>
      <vt:lpstr>Dependency Graph – Naïve</vt:lpstr>
      <vt:lpstr>“Data Flow”– Naïve</vt:lpstr>
      <vt:lpstr>Reactive Shiny Example</vt:lpstr>
      <vt:lpstr>Dependency Graph – Reactive</vt:lpstr>
      <vt:lpstr>“Data Flow” – Reactive</vt:lpstr>
      <vt:lpstr>D3.JS Shiny Example</vt:lpstr>
      <vt:lpstr>RGL Shiny Example</vt:lpstr>
      <vt:lpstr>Hosting</vt:lpstr>
      <vt:lpstr>Questions?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175</cp:revision>
  <dcterms:created xsi:type="dcterms:W3CDTF">2013-02-07T23:01:55Z</dcterms:created>
  <dcterms:modified xsi:type="dcterms:W3CDTF">2013-02-09T15:07:38Z</dcterms:modified>
</cp:coreProperties>
</file>