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3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Folie mittels Klicken verschieben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BB99E4-0CF7-47CD-9888-94CE7D03A22C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medium.com/@wienke/the-things-network-building-a-global-iot-data-network-in-6-months-adc2c0b1ae9b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AC17A2-D0BB-43DE-8FC2-660780C37137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6BBD11-762E-44A8-BD4E-3CE91ADE0184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DB786E-9F9F-4C39-8C48-FD1517DA287F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A7A160-7A0D-47E1-BF54-5014D3E6A02C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0DE8ED-1EE4-44C6-A449-E2BA29B07719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79D3DD-BF38-4F00-9B91-F1BE68469B7B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073D58-7340-4392-ACF7-1F57A2AD5C12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5A4214-D05B-4513-A3F1-6C48D55F85E7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B79656-E154-4871-A160-DEFFFD38AB5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41922B-4293-4272-85C0-231B50FFAC98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In Aug-Sept 2015, the city center of Amsterdam was covered by crowdsourcing ±10 gateways (costing each around 1000 euros)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For more insight on this, see: </a:t>
            </a:r>
            <a:r>
              <a:rPr b="0" lang="de-DE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https://medium.com/@wienke/the-things-network-building-a-global-iot-data-network-in-6-months-adc2c0b1ae9b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A49F70-066C-45F5-BAA0-DACF62063EA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DBD1E8-64FC-4406-BF00-11EE349AA1F2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5D74CA-3F12-45A8-8776-ED2CA226B779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C00566-163F-4477-9DF4-08F6B883B4E7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6D0557-09D7-4BBC-9B65-2234518137A2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ED7811-0B13-4479-8D90-EA53E67EB72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288517-380B-4447-BB6C-05D553125F11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User are owners, not telcos.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Bottom-up development</a:t>
            </a:r>
            <a:endParaRPr b="0" lang="de-DE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Due to the low costs, we don’t have to rely on large corporations. We can be in charge of the network and data routing ourselves.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0A6E54-4BDE-4CB3-9239-C0239E04411E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1523880" y="2540520"/>
            <a:ext cx="9143640" cy="703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363636"/>
              </a:solidFill>
              <a:latin typeface="La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-402120" y="0"/>
            <a:ext cx="12716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BUILDING A GLOBAL INTERNET OF THINGS NETWORK TOGETHER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10" descr=""/>
          <p:cNvPicPr/>
          <p:nvPr/>
        </p:nvPicPr>
        <p:blipFill>
          <a:blip r:embed="rId4"/>
          <a:stretch/>
        </p:blipFill>
        <p:spPr>
          <a:xfrm>
            <a:off x="5322240" y="1086480"/>
            <a:ext cx="1564200" cy="120456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5630760" y="43066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363636"/>
                </a:solidFill>
                <a:latin typeface="Lato"/>
              </a:rPr>
              <a:t>Format des Gliederungstextes durch Klicken bearbeiten</a:t>
            </a:r>
            <a:endParaRPr b="0" lang="nl-NL" sz="2800" spc="-1" strike="noStrike">
              <a:solidFill>
                <a:srgbClr val="363636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Zweite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Dritte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Vierte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Fünfte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Sechste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Siebte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CLICK TO EDIT MASTER TITLE STYLE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nl-NL" sz="2400" spc="-1" strike="noStrike">
                <a:solidFill>
                  <a:srgbClr val="4a4a4a"/>
                </a:solidFill>
                <a:latin typeface="Lato"/>
                <a:ea typeface="Lato"/>
              </a:rPr>
              <a:t>Click to edit Master text styles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59696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C892C0-C566-4C66-82F0-ABA409A2D465}" type="datetime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12.07.19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505040" y="6356520"/>
            <a:ext cx="364788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320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35D18C-D48F-4E1F-A154-4AEAC5F0CA9B}" type="slidenum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85" name="Line 1"/>
          <p:cNvSpPr/>
          <p:nvPr/>
        </p:nvSpPr>
        <p:spPr>
          <a:xfrm>
            <a:off x="5630760" y="36082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23880" y="2282760"/>
            <a:ext cx="9143640" cy="13251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nl-NL" sz="32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CLICK TO EDIT MASTER TITLE STYLE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363636"/>
                </a:solidFill>
                <a:latin typeface="Lato"/>
              </a:rPr>
              <a:t>Format des Gliederungstextes durch Klicken bearbeiten</a:t>
            </a:r>
            <a:endParaRPr b="0" lang="nl-NL" sz="2800" spc="-1" strike="noStrike">
              <a:solidFill>
                <a:srgbClr val="363636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Zweite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Dritte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Vierte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Fünfte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Sechste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Siebte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CLICK TO EDIT MASTER TITLE STYLE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659960" y="2118600"/>
            <a:ext cx="4618080" cy="4057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nl-NL" sz="2400" spc="-1" strike="noStrike">
                <a:solidFill>
                  <a:srgbClr val="4a4a4a"/>
                </a:solidFill>
                <a:latin typeface="Lato"/>
                <a:ea typeface="Lato"/>
              </a:rPr>
              <a:t>Click to edit Master text styles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735240" y="2118600"/>
            <a:ext cx="4618080" cy="4057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nl-NL" sz="2400" spc="-1" strike="noStrike">
                <a:solidFill>
                  <a:srgbClr val="4a4a4a"/>
                </a:solidFill>
                <a:latin typeface="Lato"/>
                <a:ea typeface="Lato"/>
              </a:rPr>
              <a:t>Click to edit Master text styles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159696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9CB2D0-259E-44C2-B06E-717FF06DD89D}" type="datetime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12.07.19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4505040" y="6356520"/>
            <a:ext cx="364788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8320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9D549B-5197-431F-8D79-D7EA3A6B09D4}" type="slidenum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dt"/>
          </p:nvPr>
        </p:nvSpPr>
        <p:spPr>
          <a:xfrm>
            <a:off x="159696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28D364-1090-48B2-90C4-462AD9A68CAA}" type="datetime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12.07.19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/>
          </p:nvPr>
        </p:nvSpPr>
        <p:spPr>
          <a:xfrm>
            <a:off x="4505040" y="6356520"/>
            <a:ext cx="364788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8320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E7A9A3-DCC4-4027-A3B3-946C1187E6A0}" type="slidenum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363636"/>
                </a:solidFill>
                <a:latin typeface="Lato"/>
              </a:rPr>
              <a:t>Format des Gliederungstextes durch Klicken bearbeiten</a:t>
            </a:r>
            <a:endParaRPr b="0" lang="nl-NL" sz="2800" spc="-1" strike="noStrike">
              <a:solidFill>
                <a:srgbClr val="363636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Zweite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Dritte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Vierte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Fünfte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Sechste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Siebte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2193840" y="312480"/>
            <a:ext cx="7804080" cy="5937840"/>
          </a:xfrm>
          <a:prstGeom prst="rect">
            <a:avLst/>
          </a:prstGeom>
        </p:spPr>
        <p:txBody>
          <a:bodyPr lIns="71280" rIns="71280" tIns="71280" bIns="71280" anchor="ctr"/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HOOFDTEKST - NIVEAU ÉÉN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7" descr=""/>
          <p:cNvPicPr/>
          <p:nvPr/>
        </p:nvPicPr>
        <p:blipFill>
          <a:blip r:embed="rId2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CLICK TO EDIT MASTER TITLE STYLE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dt"/>
          </p:nvPr>
        </p:nvSpPr>
        <p:spPr>
          <a:xfrm>
            <a:off x="159696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121E7A8-E1C9-4770-A476-F53ADF6AFCEF}" type="datetime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12.07.19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/>
          </p:nvPr>
        </p:nvSpPr>
        <p:spPr>
          <a:xfrm>
            <a:off x="4505040" y="6356520"/>
            <a:ext cx="364788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Num"/>
          </p:nvPr>
        </p:nvSpPr>
        <p:spPr>
          <a:xfrm>
            <a:off x="8320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AC83CE-3ED7-46DD-A6D0-B6C9E675F8F4}" type="slidenum">
              <a:rPr b="0" lang="de-DE" sz="1200" spc="-1" strike="noStrike">
                <a:solidFill>
                  <a:srgbClr val="a7a7a7"/>
                </a:solidFill>
                <a:latin typeface="Lato"/>
                <a:ea typeface="Lato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363636"/>
                </a:solidFill>
                <a:latin typeface="Lato"/>
              </a:rPr>
              <a:t>Format des Gliederungstextes durch Klicken bearbeiten</a:t>
            </a:r>
            <a:endParaRPr b="0" lang="nl-NL" sz="2800" spc="-1" strike="noStrike">
              <a:solidFill>
                <a:srgbClr val="363636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Zweite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Dritte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363636"/>
                </a:solidFill>
                <a:latin typeface="Lato"/>
              </a:rPr>
              <a:t>Vierte Gliederungsebene</a:t>
            </a:r>
            <a:endParaRPr b="0" lang="nl-NL" sz="1800" spc="-1" strike="noStrike">
              <a:solidFill>
                <a:srgbClr val="363636"/>
              </a:solidFill>
              <a:latin typeface="La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Fünfte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Sechste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363636"/>
                </a:solidFill>
                <a:latin typeface="Lato"/>
              </a:rPr>
              <a:t>Siebte Gliederungsebene</a:t>
            </a:r>
            <a:endParaRPr b="0" lang="nl-NL" sz="20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61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523880" y="2540520"/>
            <a:ext cx="9143640" cy="151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BUILDING A GLOBAL INTERNET OF THINGS NETWORK TOGETHER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523880" y="4465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838800" y="1872000"/>
            <a:ext cx="4057200" cy="460980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6984000" y="2676240"/>
            <a:ext cx="2571480" cy="2723760"/>
          </a:xfrm>
          <a:prstGeom prst="rect">
            <a:avLst/>
          </a:prstGeom>
          <a:ln>
            <a:noFill/>
          </a:ln>
        </p:spPr>
      </p:pic>
      <p:sp>
        <p:nvSpPr>
          <p:cNvPr id="325" name="CustomShape 2"/>
          <p:cNvSpPr/>
          <p:nvPr/>
        </p:nvSpPr>
        <p:spPr>
          <a:xfrm>
            <a:off x="6948000" y="3312000"/>
            <a:ext cx="936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1008000" y="1872000"/>
            <a:ext cx="10162800" cy="120924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9658800" y="1800000"/>
            <a:ext cx="1584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4248000" y="3384000"/>
            <a:ext cx="402876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066680" y="2376000"/>
            <a:ext cx="10096200" cy="23140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9648000" y="5165640"/>
            <a:ext cx="1199880" cy="6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984000" y="2676240"/>
            <a:ext cx="2571480" cy="2723760"/>
          </a:xfrm>
          <a:prstGeom prst="rect">
            <a:avLst/>
          </a:prstGeom>
          <a:ln>
            <a:noFill/>
          </a:ln>
        </p:spPr>
      </p:pic>
      <p:sp>
        <p:nvSpPr>
          <p:cNvPr id="335" name="CustomShape 2"/>
          <p:cNvSpPr/>
          <p:nvPr/>
        </p:nvSpPr>
        <p:spPr>
          <a:xfrm>
            <a:off x="6948000" y="3312000"/>
            <a:ext cx="936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1008000" y="1872000"/>
            <a:ext cx="10162800" cy="120924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1152000" y="3039480"/>
            <a:ext cx="10048680" cy="3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32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Schritt für Schritt </a:t>
            </a:r>
            <a:br/>
            <a:r>
              <a:rPr b="0" lang="nl-NL" sz="32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zum Dashboard mit deinen Sensordaten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TagoIO Account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Integration der TTN Application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Dashboard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Dashboard erstellen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1224000" y="2376000"/>
            <a:ext cx="2571480" cy="2723760"/>
          </a:xfrm>
          <a:prstGeom prst="rect">
            <a:avLst/>
          </a:prstGeom>
          <a:ln>
            <a:noFill/>
          </a:ln>
        </p:spPr>
      </p:pic>
      <p:sp>
        <p:nvSpPr>
          <p:cNvPr id="342" name="CustomShape 2"/>
          <p:cNvSpPr/>
          <p:nvPr/>
        </p:nvSpPr>
        <p:spPr>
          <a:xfrm>
            <a:off x="2952000" y="4667760"/>
            <a:ext cx="936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5889600" y="2016000"/>
            <a:ext cx="6062400" cy="3672000"/>
          </a:xfrm>
          <a:prstGeom prst="rect">
            <a:avLst/>
          </a:prstGeom>
          <a:ln>
            <a:noFill/>
          </a:ln>
        </p:spPr>
      </p:pic>
      <p:sp>
        <p:nvSpPr>
          <p:cNvPr id="344" name="CustomShape 3"/>
          <p:cNvSpPr/>
          <p:nvPr/>
        </p:nvSpPr>
        <p:spPr>
          <a:xfrm>
            <a:off x="4248000" y="3528000"/>
            <a:ext cx="1224000" cy="648000"/>
          </a:xfrm>
          <a:custGeom>
            <a:avLst/>
            <a:gdLst/>
            <a:ahLst/>
            <a:rect l="0" t="0" r="r" b="b"/>
            <a:pathLst>
              <a:path w="3402" h="1801">
                <a:moveTo>
                  <a:pt x="0" y="450"/>
                </a:moveTo>
                <a:lnTo>
                  <a:pt x="2550" y="450"/>
                </a:lnTo>
                <a:lnTo>
                  <a:pt x="2550" y="0"/>
                </a:lnTo>
                <a:lnTo>
                  <a:pt x="3401" y="900"/>
                </a:lnTo>
                <a:lnTo>
                  <a:pt x="2550" y="1800"/>
                </a:lnTo>
                <a:lnTo>
                  <a:pt x="25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8542080" y="1728000"/>
            <a:ext cx="1969920" cy="4266000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Sensordaten mit             visualisieren</a:t>
            </a:r>
            <a:r>
              <a:rPr b="0" lang="nl-NL" sz="24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endParaRPr b="0" lang="nl-NL" sz="24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spcBef>
                <a:spcPts val="2951"/>
              </a:spcBef>
            </a:pPr>
            <a:r>
              <a:rPr b="0" lang="nl-NL" sz="32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r>
              <a:rPr b="0" lang="nl-NL" sz="2500" spc="299" strike="noStrike">
                <a:solidFill>
                  <a:srgbClr val="333333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5647680" y="761040"/>
            <a:ext cx="1840320" cy="96696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3"/>
          <a:stretch/>
        </p:blipFill>
        <p:spPr>
          <a:xfrm>
            <a:off x="915120" y="2065680"/>
            <a:ext cx="6284880" cy="41443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49" name="" descr=""/>
          <p:cNvPicPr/>
          <p:nvPr/>
        </p:nvPicPr>
        <p:blipFill>
          <a:blip r:embed="rId4"/>
          <a:stretch/>
        </p:blipFill>
        <p:spPr>
          <a:xfrm>
            <a:off x="11016000" y="2261880"/>
            <a:ext cx="648000" cy="61812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5"/>
          <a:stretch/>
        </p:blipFill>
        <p:spPr>
          <a:xfrm>
            <a:off x="10950480" y="3083040"/>
            <a:ext cx="785520" cy="7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523880" y="2540520"/>
            <a:ext cx="9143640" cy="151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nl-NL" sz="28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BUILDING A GLOBAL INTERNET OF THINGS NETWORK TOGETHER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523880" y="44650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523880" y="37666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br/>
            <a:r>
              <a:rPr b="0" lang="de-DE" sz="1600" spc="-1" strike="noStrike">
                <a:solidFill>
                  <a:srgbClr val="a7a7a7"/>
                </a:solidFill>
                <a:latin typeface="Lato"/>
                <a:ea typeface="Lato"/>
              </a:rPr>
              <a:t>13.07.2019 Thomas Fraißl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7128000" y="2066760"/>
            <a:ext cx="1840320" cy="966960"/>
          </a:xfrm>
          <a:prstGeom prst="rect">
            <a:avLst/>
          </a:prstGeom>
          <a:ln>
            <a:noFill/>
          </a:ln>
        </p:spPr>
      </p:pic>
      <p:sp>
        <p:nvSpPr>
          <p:cNvPr id="300" name="TextShape 2"/>
          <p:cNvSpPr txBox="1"/>
          <p:nvPr/>
        </p:nvSpPr>
        <p:spPr>
          <a:xfrm>
            <a:off x="1523880" y="2282760"/>
            <a:ext cx="9143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nl-NL" sz="3200" spc="299" strike="noStrike">
                <a:solidFill>
                  <a:srgbClr val="0d83d0"/>
                </a:solidFill>
                <a:latin typeface="League Spartan"/>
                <a:ea typeface="League Spartan"/>
              </a:rPr>
              <a:t>Sensordaten mit             visualisieren</a:t>
            </a:r>
            <a:br/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368000" y="626760"/>
            <a:ext cx="1872720" cy="165600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406800" y="4703400"/>
            <a:ext cx="4057200" cy="20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32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Schritt für Schritt </a:t>
            </a:r>
            <a:br/>
            <a:r>
              <a:rPr b="0" lang="nl-NL" sz="32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zum Dashboard mit deinen Sensordaten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TagoIO Account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Integration der TTN Application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Dashboard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576000" y="1814040"/>
            <a:ext cx="3528000" cy="4791960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TagoIO Account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lnSpc>
                <a:spcPct val="150000"/>
              </a:lnSpc>
              <a:spcBef>
                <a:spcPts val="2951"/>
              </a:spcBef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www.tagoio.net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560000" y="684000"/>
            <a:ext cx="767160" cy="684000"/>
          </a:xfrm>
          <a:prstGeom prst="rect">
            <a:avLst/>
          </a:prstGeom>
          <a:ln>
            <a:noFill/>
          </a:ln>
        </p:spPr>
      </p:pic>
      <p:sp>
        <p:nvSpPr>
          <p:cNvPr id="307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Integration der TTN Application      hinzufügen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Aufruf der TTN CONSOLE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b3b3b3"/>
                </a:solidFill>
                <a:latin typeface="League Spartan"/>
                <a:ea typeface="League Spartan"/>
              </a:rPr>
              <a:t>Deiner Application ein Access Key für TagIO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b3b3b3"/>
                </a:solidFill>
                <a:latin typeface="League Spartan"/>
                <a:ea typeface="League Spartan"/>
              </a:rPr>
              <a:t>Intergartion              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5503680" y="3997080"/>
            <a:ext cx="1984320" cy="10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Integration der TTN Application hinzufügen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Aufruf der TTN CONSOLE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Deiner Application ein Access Key für TagIO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TagoIO dein Device bekannt machen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Dashboard erstellen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96200" y="936000"/>
            <a:ext cx="11654640" cy="489600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9978840" y="2844000"/>
            <a:ext cx="1872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560000" y="684000"/>
            <a:ext cx="767160" cy="684000"/>
          </a:xfrm>
          <a:prstGeom prst="rect">
            <a:avLst/>
          </a:prstGeom>
          <a:ln>
            <a:noFill/>
          </a:ln>
        </p:spPr>
      </p:pic>
      <p:sp>
        <p:nvSpPr>
          <p:cNvPr id="313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Integration der TTN Application      hinzufügen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Aufruf der TTN CONSOLE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Deiner Application ein Access Key für TagIO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b3b3b3"/>
                </a:solidFill>
                <a:latin typeface="League Spartan"/>
                <a:ea typeface="League Spartan"/>
              </a:rPr>
              <a:t>Intergartion              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5503680" y="3997080"/>
            <a:ext cx="1984320" cy="10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333360" y="789120"/>
            <a:ext cx="11562840" cy="241884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10188000" y="2664000"/>
            <a:ext cx="1872000" cy="576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4176000" y="3442680"/>
            <a:ext cx="4464000" cy="296532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4176000" y="4752000"/>
            <a:ext cx="1872000" cy="115200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7560000" y="684000"/>
            <a:ext cx="767160" cy="684000"/>
          </a:xfrm>
          <a:prstGeom prst="rect">
            <a:avLst/>
          </a:prstGeom>
          <a:ln>
            <a:noFill/>
          </a:ln>
        </p:spPr>
      </p:pic>
      <p:sp>
        <p:nvSpPr>
          <p:cNvPr id="320" name="TextShape 1"/>
          <p:cNvSpPr txBox="1"/>
          <p:nvPr/>
        </p:nvSpPr>
        <p:spPr>
          <a:xfrm>
            <a:off x="720000" y="312480"/>
            <a:ext cx="10872000" cy="5937840"/>
          </a:xfrm>
          <a:prstGeom prst="rect">
            <a:avLst/>
          </a:prstGeom>
          <a:noFill/>
          <a:ln>
            <a:noFill/>
          </a:ln>
        </p:spPr>
        <p:txBody>
          <a:bodyPr lIns="71280" rIns="71280" tIns="71280" bIns="71280" anchor="ctr">
            <a:normAutofit/>
          </a:bodyPr>
          <a:p>
            <a:pPr algn="ctr">
              <a:lnSpc>
                <a:spcPct val="150000"/>
              </a:lnSpc>
              <a:spcBef>
                <a:spcPts val="2951"/>
              </a:spcBef>
            </a:pP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Integration der TTN Application      hinzufügen </a:t>
            </a:r>
            <a:r>
              <a:rPr b="0" lang="nl-NL" sz="2500" spc="299" strike="noStrike">
                <a:solidFill>
                  <a:srgbClr val="363636"/>
                </a:solidFill>
                <a:latin typeface="League Spartan"/>
                <a:ea typeface="League Spartan"/>
              </a:rPr>
              <a:t> 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Aufruf der TTN CONSOLE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Deiner Application ein Access Key für TagIO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r>
              <a:rPr b="0" lang="nl-NL" sz="2500" spc="299" strike="noStrike">
                <a:solidFill>
                  <a:srgbClr val="0084d1"/>
                </a:solidFill>
                <a:latin typeface="League Spartan"/>
                <a:ea typeface="League Spartan"/>
              </a:rPr>
              <a:t>Intergartion               hinzufügen</a:t>
            </a:r>
            <a:endParaRPr b="0" lang="nl-NL" sz="2500" spc="-1" strike="noStrike">
              <a:solidFill>
                <a:srgbClr val="363636"/>
              </a:solidFill>
              <a:latin typeface="Lato"/>
            </a:endParaRPr>
          </a:p>
          <a:p>
            <a:pPr marL="432000" indent="-324000" algn="ctr">
              <a:lnSpc>
                <a:spcPct val="150000"/>
              </a:lnSpc>
              <a:spcBef>
                <a:spcPts val="2951"/>
              </a:spcBef>
              <a:buClr>
                <a:srgbClr val="363636"/>
              </a:buClr>
              <a:buSzPct val="75000"/>
              <a:buFont typeface="Wingdings" charset="2"/>
              <a:buChar char=""/>
            </a:pPr>
            <a:endParaRPr b="0" lang="nl-NL" sz="2500" spc="-1" strike="noStrike">
              <a:solidFill>
                <a:srgbClr val="363636"/>
              </a:solidFill>
              <a:latin typeface="Lato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5503680" y="3997080"/>
            <a:ext cx="1984320" cy="10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Application>LibreOffice/6.0.0.3$Windows_X86_64 LibreOffice_project/64a0f66915f38c6217de274f0aa8e15618924765</Application>
  <Words>746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2016-03-31T08:21:43Z</dcterms:created>
  <dc:creator>Laurens</dc:creator>
  <dc:description/>
  <dc:language>de-DE</dc:language>
  <cp:lastModifiedBy>Thomas </cp:lastModifiedBy>
  <dcterms:modified xsi:type="dcterms:W3CDTF">2019-07-12T16:00:58Z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23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