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3" r:id="rId5"/>
    <p:sldId id="264" r:id="rId6"/>
    <p:sldId id="265"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B3DB6A-49D5-4363-9926-2D9BAB44EC55}"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ACAC7-8678-4952-849E-663DAC2CE7A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494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B3DB6A-49D5-4363-9926-2D9BAB44EC55}"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ACAC7-8678-4952-849E-663DAC2CE7A5}" type="slidenum">
              <a:rPr lang="en-US" smtClean="0"/>
              <a:t>‹#›</a:t>
            </a:fld>
            <a:endParaRPr lang="en-US"/>
          </a:p>
        </p:txBody>
      </p:sp>
    </p:spTree>
    <p:extLst>
      <p:ext uri="{BB962C8B-B14F-4D97-AF65-F5344CB8AC3E}">
        <p14:creationId xmlns:p14="http://schemas.microsoft.com/office/powerpoint/2010/main" val="2089818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B3DB6A-49D5-4363-9926-2D9BAB44EC55}"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ACAC7-8678-4952-849E-663DAC2CE7A5}" type="slidenum">
              <a:rPr lang="en-US" smtClean="0"/>
              <a:t>‹#›</a:t>
            </a:fld>
            <a:endParaRPr lang="en-US"/>
          </a:p>
        </p:txBody>
      </p:sp>
    </p:spTree>
    <p:extLst>
      <p:ext uri="{BB962C8B-B14F-4D97-AF65-F5344CB8AC3E}">
        <p14:creationId xmlns:p14="http://schemas.microsoft.com/office/powerpoint/2010/main" val="1013998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B3DB6A-49D5-4363-9926-2D9BAB44EC55}"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ACAC7-8678-4952-849E-663DAC2CE7A5}" type="slidenum">
              <a:rPr lang="en-US" smtClean="0"/>
              <a:t>‹#›</a:t>
            </a:fld>
            <a:endParaRPr lang="en-US"/>
          </a:p>
        </p:txBody>
      </p:sp>
    </p:spTree>
    <p:extLst>
      <p:ext uri="{BB962C8B-B14F-4D97-AF65-F5344CB8AC3E}">
        <p14:creationId xmlns:p14="http://schemas.microsoft.com/office/powerpoint/2010/main" val="1390454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B3DB6A-49D5-4363-9926-2D9BAB44EC55}"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ACAC7-8678-4952-849E-663DAC2CE7A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37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B3DB6A-49D5-4363-9926-2D9BAB44EC55}"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ACAC7-8678-4952-849E-663DAC2CE7A5}" type="slidenum">
              <a:rPr lang="en-US" smtClean="0"/>
              <a:t>‹#›</a:t>
            </a:fld>
            <a:endParaRPr lang="en-US"/>
          </a:p>
        </p:txBody>
      </p:sp>
    </p:spTree>
    <p:extLst>
      <p:ext uri="{BB962C8B-B14F-4D97-AF65-F5344CB8AC3E}">
        <p14:creationId xmlns:p14="http://schemas.microsoft.com/office/powerpoint/2010/main" val="2596687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B3DB6A-49D5-4363-9926-2D9BAB44EC55}" type="datetimeFigureOut">
              <a:rPr lang="en-US" smtClean="0"/>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EACAC7-8678-4952-849E-663DAC2CE7A5}" type="slidenum">
              <a:rPr lang="en-US" smtClean="0"/>
              <a:t>‹#›</a:t>
            </a:fld>
            <a:endParaRPr lang="en-US"/>
          </a:p>
        </p:txBody>
      </p:sp>
    </p:spTree>
    <p:extLst>
      <p:ext uri="{BB962C8B-B14F-4D97-AF65-F5344CB8AC3E}">
        <p14:creationId xmlns:p14="http://schemas.microsoft.com/office/powerpoint/2010/main" val="93303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B3DB6A-49D5-4363-9926-2D9BAB44EC55}" type="datetimeFigureOut">
              <a:rPr lang="en-US" smtClean="0"/>
              <a:t>5/8/2019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EACAC7-8678-4952-849E-663DAC2CE7A5}" type="slidenum">
              <a:rPr lang="en-US" smtClean="0"/>
              <a:t>‹#›</a:t>
            </a:fld>
            <a:endParaRPr lang="en-US"/>
          </a:p>
        </p:txBody>
      </p:sp>
    </p:spTree>
    <p:extLst>
      <p:ext uri="{BB962C8B-B14F-4D97-AF65-F5344CB8AC3E}">
        <p14:creationId xmlns:p14="http://schemas.microsoft.com/office/powerpoint/2010/main" val="2136657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0B3DB6A-49D5-4363-9926-2D9BAB44EC55}" type="datetimeFigureOut">
              <a:rPr lang="en-US" smtClean="0"/>
              <a:t>5/8/2019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EEACAC7-8678-4952-849E-663DAC2CE7A5}" type="slidenum">
              <a:rPr lang="en-US" smtClean="0"/>
              <a:t>‹#›</a:t>
            </a:fld>
            <a:endParaRPr lang="en-US"/>
          </a:p>
        </p:txBody>
      </p:sp>
    </p:spTree>
    <p:extLst>
      <p:ext uri="{BB962C8B-B14F-4D97-AF65-F5344CB8AC3E}">
        <p14:creationId xmlns:p14="http://schemas.microsoft.com/office/powerpoint/2010/main" val="2472988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0B3DB6A-49D5-4363-9926-2D9BAB44EC55}" type="datetimeFigureOut">
              <a:rPr lang="en-US" smtClean="0"/>
              <a:t>5/8/2019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EEACAC7-8678-4952-849E-663DAC2CE7A5}" type="slidenum">
              <a:rPr lang="en-US" smtClean="0"/>
              <a:t>‹#›</a:t>
            </a:fld>
            <a:endParaRPr lang="en-US"/>
          </a:p>
        </p:txBody>
      </p:sp>
    </p:spTree>
    <p:extLst>
      <p:ext uri="{BB962C8B-B14F-4D97-AF65-F5344CB8AC3E}">
        <p14:creationId xmlns:p14="http://schemas.microsoft.com/office/powerpoint/2010/main" val="171625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B3DB6A-49D5-4363-9926-2D9BAB44EC55}"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ACAC7-8678-4952-849E-663DAC2CE7A5}" type="slidenum">
              <a:rPr lang="en-US" smtClean="0"/>
              <a:t>‹#›</a:t>
            </a:fld>
            <a:endParaRPr lang="en-US"/>
          </a:p>
        </p:txBody>
      </p:sp>
    </p:spTree>
    <p:extLst>
      <p:ext uri="{BB962C8B-B14F-4D97-AF65-F5344CB8AC3E}">
        <p14:creationId xmlns:p14="http://schemas.microsoft.com/office/powerpoint/2010/main" val="1547185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0B3DB6A-49D5-4363-9926-2D9BAB44EC55}" type="datetimeFigureOut">
              <a:rPr lang="en-US" smtClean="0"/>
              <a:t>5/8/2019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EEACAC7-8678-4952-849E-663DAC2CE7A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223191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8187" y="488495"/>
            <a:ext cx="10058400" cy="3413804"/>
          </a:xfrm>
        </p:spPr>
        <p:txBody>
          <a:bodyPr>
            <a:noAutofit/>
          </a:bodyPr>
          <a:lstStyle/>
          <a:p>
            <a:pPr algn="ctr"/>
            <a:r>
              <a:rPr lang="en-US" err="1" smtClean="0">
                <a:latin typeface="Times New Roman" panose="02020603050405020304" pitchFamily="18" charset="0"/>
                <a:cs typeface="Times New Roman" panose="02020603050405020304" pitchFamily="18" charset="0"/>
              </a:rPr>
              <a:t>Xây</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dựng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hệ</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thống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mạng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công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ty</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phần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mềm</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070501" y="4507136"/>
            <a:ext cx="4087950" cy="1777755"/>
          </a:xfrm>
        </p:spPr>
        <p:txBody>
          <a:bodyPr>
            <a:normAutofit fontScale="92500" lnSpcReduction="10000"/>
          </a:bodyPr>
          <a:lstStyle/>
          <a:p>
            <a:r>
              <a:rPr lang="en-US" err="1" smtClean="0">
                <a:solidFill>
                  <a:schemeClr val="tx1">
                    <a:lumMod val="95000"/>
                    <a:lumOff val="5000"/>
                  </a:schemeClr>
                </a:solidFill>
                <a:latin typeface="Times New Roman" panose="02020603050405020304" pitchFamily="18" charset="0"/>
                <a:cs typeface="Times New Roman" panose="02020603050405020304" pitchFamily="18" charset="0"/>
              </a:rPr>
              <a:t>Đỗ</a:t>
            </a:r>
            <a:r>
              <a:rPr lang="en-US"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err="1" smtClean="0">
                <a:solidFill>
                  <a:schemeClr val="tx1">
                    <a:lumMod val="95000"/>
                    <a:lumOff val="5000"/>
                  </a:schemeClr>
                </a:solidFill>
                <a:latin typeface="Times New Roman" panose="02020603050405020304" pitchFamily="18" charset="0"/>
                <a:cs typeface="Times New Roman" panose="02020603050405020304" pitchFamily="18" charset="0"/>
              </a:rPr>
              <a:t>hồng</a:t>
            </a:r>
            <a:r>
              <a:rPr lang="en-US"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err="1" smtClean="0">
                <a:solidFill>
                  <a:schemeClr val="tx1">
                    <a:lumMod val="95000"/>
                    <a:lumOff val="5000"/>
                  </a:schemeClr>
                </a:solidFill>
                <a:latin typeface="Times New Roman" panose="02020603050405020304" pitchFamily="18" charset="0"/>
                <a:cs typeface="Times New Roman" panose="02020603050405020304" pitchFamily="18" charset="0"/>
              </a:rPr>
              <a:t>nhị</a:t>
            </a:r>
            <a:endParaRPr lang="en-US"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err="1" smtClean="0">
                <a:solidFill>
                  <a:schemeClr val="tx1">
                    <a:lumMod val="95000"/>
                    <a:lumOff val="5000"/>
                  </a:schemeClr>
                </a:solidFill>
                <a:latin typeface="Times New Roman" panose="02020603050405020304" pitchFamily="18" charset="0"/>
                <a:cs typeface="Times New Roman" panose="02020603050405020304" pitchFamily="18" charset="0"/>
              </a:rPr>
              <a:t>Đào</a:t>
            </a:r>
            <a:r>
              <a:rPr lang="en-US"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err="1" smtClean="0">
                <a:solidFill>
                  <a:schemeClr val="tx1">
                    <a:lumMod val="95000"/>
                    <a:lumOff val="5000"/>
                  </a:schemeClr>
                </a:solidFill>
                <a:latin typeface="Times New Roman" panose="02020603050405020304" pitchFamily="18" charset="0"/>
                <a:cs typeface="Times New Roman" panose="02020603050405020304" pitchFamily="18" charset="0"/>
              </a:rPr>
              <a:t>thị</a:t>
            </a:r>
            <a:r>
              <a:rPr lang="en-US"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err="1" smtClean="0">
                <a:solidFill>
                  <a:schemeClr val="tx1">
                    <a:lumMod val="95000"/>
                    <a:lumOff val="5000"/>
                  </a:schemeClr>
                </a:solidFill>
                <a:latin typeface="Times New Roman" panose="02020603050405020304" pitchFamily="18" charset="0"/>
                <a:cs typeface="Times New Roman" panose="02020603050405020304" pitchFamily="18" charset="0"/>
              </a:rPr>
              <a:t>huệ</a:t>
            </a:r>
            <a:endParaRPr lang="en-US"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err="1" smtClean="0">
                <a:solidFill>
                  <a:schemeClr val="tx1">
                    <a:lumMod val="95000"/>
                    <a:lumOff val="5000"/>
                  </a:schemeClr>
                </a:solidFill>
                <a:latin typeface="Times New Roman" panose="02020603050405020304" pitchFamily="18" charset="0"/>
                <a:cs typeface="Times New Roman" panose="02020603050405020304" pitchFamily="18" charset="0"/>
              </a:rPr>
              <a:t>Nguyễn</a:t>
            </a:r>
            <a:r>
              <a:rPr lang="en-US"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err="1" smtClean="0">
                <a:solidFill>
                  <a:schemeClr val="tx1">
                    <a:lumMod val="95000"/>
                    <a:lumOff val="5000"/>
                  </a:schemeClr>
                </a:solidFill>
                <a:latin typeface="Times New Roman" panose="02020603050405020304" pitchFamily="18" charset="0"/>
                <a:cs typeface="Times New Roman" panose="02020603050405020304" pitchFamily="18" charset="0"/>
              </a:rPr>
              <a:t>thị</a:t>
            </a:r>
            <a:r>
              <a:rPr lang="en-US"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err="1" smtClean="0">
                <a:solidFill>
                  <a:schemeClr val="tx1">
                    <a:lumMod val="95000"/>
                    <a:lumOff val="5000"/>
                  </a:schemeClr>
                </a:solidFill>
                <a:latin typeface="Times New Roman" panose="02020603050405020304" pitchFamily="18" charset="0"/>
                <a:cs typeface="Times New Roman" panose="02020603050405020304" pitchFamily="18" charset="0"/>
              </a:rPr>
              <a:t>mai</a:t>
            </a:r>
            <a:r>
              <a:rPr lang="en-US" smtClean="0">
                <a:solidFill>
                  <a:schemeClr val="tx1">
                    <a:lumMod val="95000"/>
                    <a:lumOff val="5000"/>
                  </a:schemeClr>
                </a:solidFill>
                <a:latin typeface="Times New Roman" panose="02020603050405020304" pitchFamily="18" charset="0"/>
                <a:cs typeface="Times New Roman" panose="02020603050405020304" pitchFamily="18" charset="0"/>
              </a:rPr>
              <a:t> dung</a:t>
            </a:r>
          </a:p>
          <a:p>
            <a:r>
              <a:rPr lang="en-US" err="1" smtClean="0">
                <a:solidFill>
                  <a:schemeClr val="tx1">
                    <a:lumMod val="95000"/>
                    <a:lumOff val="5000"/>
                  </a:schemeClr>
                </a:solidFill>
                <a:latin typeface="Times New Roman" panose="02020603050405020304" pitchFamily="18" charset="0"/>
                <a:cs typeface="Times New Roman" panose="02020603050405020304" pitchFamily="18" charset="0"/>
              </a:rPr>
              <a:t>Trần</a:t>
            </a:r>
            <a:r>
              <a:rPr lang="en-US"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err="1" smtClean="0">
                <a:solidFill>
                  <a:schemeClr val="tx1">
                    <a:lumMod val="95000"/>
                    <a:lumOff val="5000"/>
                  </a:schemeClr>
                </a:solidFill>
                <a:latin typeface="Times New Roman" panose="02020603050405020304" pitchFamily="18" charset="0"/>
                <a:cs typeface="Times New Roman" panose="02020603050405020304" pitchFamily="18" charset="0"/>
              </a:rPr>
              <a:t>thu</a:t>
            </a:r>
            <a:r>
              <a:rPr lang="en-US"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err="1" smtClean="0">
                <a:solidFill>
                  <a:schemeClr val="tx1">
                    <a:lumMod val="95000"/>
                    <a:lumOff val="5000"/>
                  </a:schemeClr>
                </a:solidFill>
                <a:latin typeface="Times New Roman" panose="02020603050405020304" pitchFamily="18" charset="0"/>
                <a:cs typeface="Times New Roman" panose="02020603050405020304" pitchFamily="18" charset="0"/>
              </a:rPr>
              <a:t>trang</a:t>
            </a:r>
            <a:endParaRPr lang="en-US">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463" y="4545773"/>
            <a:ext cx="1597507" cy="1582895"/>
          </a:xfrm>
          <a:prstGeom prst="rect">
            <a:avLst/>
          </a:prstGeom>
        </p:spPr>
      </p:pic>
    </p:spTree>
    <p:extLst>
      <p:ext uri="{BB962C8B-B14F-4D97-AF65-F5344CB8AC3E}">
        <p14:creationId xmlns:p14="http://schemas.microsoft.com/office/powerpoint/2010/main" val="2870643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1450757"/>
          </a:xfrm>
        </p:spPr>
        <p:txBody>
          <a:bodyPr>
            <a:normAutofit/>
          </a:bodyPr>
          <a:lstStyle/>
          <a:p>
            <a:r>
              <a:rPr lang="en-US" sz="5400" smtClean="0">
                <a:solidFill>
                  <a:schemeClr val="tx1">
                    <a:lumMod val="95000"/>
                    <a:lumOff val="5000"/>
                  </a:schemeClr>
                </a:solidFill>
                <a:latin typeface="Times New Roman" panose="02020603050405020304" pitchFamily="18" charset="0"/>
                <a:cs typeface="Times New Roman" panose="02020603050405020304" pitchFamily="18" charset="0"/>
              </a:rPr>
              <a:t>Yêu cầu hệ thống:</a:t>
            </a:r>
            <a:endParaRPr lang="en-US" sz="540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2051798"/>
            <a:ext cx="10058400" cy="4023360"/>
          </a:xfrm>
        </p:spPr>
        <p:txBody>
          <a:bodyPr/>
          <a:lstStyle/>
          <a:p>
            <a:r>
              <a:rPr lang="en-US" sz="3000">
                <a:solidFill>
                  <a:schemeClr val="tx1">
                    <a:lumMod val="95000"/>
                    <a:lumOff val="5000"/>
                  </a:schemeClr>
                </a:solidFill>
                <a:latin typeface="Times New Roman" panose="02020603050405020304" pitchFamily="18" charset="0"/>
                <a:cs typeface="Times New Roman" panose="02020603050405020304" pitchFamily="18" charset="0"/>
              </a:rPr>
              <a:t>- Các máy trong hệ thống phòng ban được trao đổi dữ liệu với nhau.</a:t>
            </a:r>
          </a:p>
          <a:p>
            <a:r>
              <a:rPr lang="en-US" sz="3000">
                <a:solidFill>
                  <a:schemeClr val="tx1">
                    <a:lumMod val="95000"/>
                    <a:lumOff val="5000"/>
                  </a:schemeClr>
                </a:solidFill>
                <a:latin typeface="Times New Roman" panose="02020603050405020304" pitchFamily="18" charset="0"/>
                <a:cs typeface="Times New Roman" panose="02020603050405020304" pitchFamily="18" charset="0"/>
              </a:rPr>
              <a:t>- Tốc độ xử lý cao.</a:t>
            </a:r>
          </a:p>
          <a:p>
            <a:r>
              <a:rPr lang="en-US" sz="3000">
                <a:solidFill>
                  <a:schemeClr val="tx1">
                    <a:lumMod val="95000"/>
                    <a:lumOff val="5000"/>
                  </a:schemeClr>
                </a:solidFill>
                <a:latin typeface="Times New Roman" panose="02020603050405020304" pitchFamily="18" charset="0"/>
                <a:cs typeface="Times New Roman" panose="02020603050405020304" pitchFamily="18" charset="0"/>
              </a:rPr>
              <a:t>- Chi phí thấp, dễ bảo trì, sửa chữa.</a:t>
            </a:r>
          </a:p>
          <a:p>
            <a:r>
              <a:rPr lang="en-US" sz="3000">
                <a:solidFill>
                  <a:schemeClr val="tx1">
                    <a:lumMod val="95000"/>
                    <a:lumOff val="5000"/>
                  </a:schemeClr>
                </a:solidFill>
                <a:latin typeface="Times New Roman" panose="02020603050405020304" pitchFamily="18" charset="0"/>
                <a:cs typeface="Times New Roman" panose="02020603050405020304" pitchFamily="18" charset="0"/>
              </a:rPr>
              <a:t>- Quản lý tập trung.</a:t>
            </a:r>
          </a:p>
          <a:p>
            <a:r>
              <a:rPr lang="en-US" sz="3000">
                <a:solidFill>
                  <a:schemeClr val="tx1">
                    <a:lumMod val="95000"/>
                    <a:lumOff val="5000"/>
                  </a:schemeClr>
                </a:solidFill>
                <a:latin typeface="Times New Roman" panose="02020603050405020304" pitchFamily="18" charset="0"/>
                <a:cs typeface="Times New Roman" panose="02020603050405020304" pitchFamily="18" charset="0"/>
              </a:rPr>
              <a:t>- Công ty xây dựng 1 web server chỉ để phục vụ nhân viên trong công ty, bảo mật hoàn toàn với bên ngoài.</a:t>
            </a:r>
          </a:p>
          <a:p>
            <a:endParaRPr lang="en-US"/>
          </a:p>
        </p:txBody>
      </p:sp>
    </p:spTree>
    <p:extLst>
      <p:ext uri="{BB962C8B-B14F-4D97-AF65-F5344CB8AC3E}">
        <p14:creationId xmlns:p14="http://schemas.microsoft.com/office/powerpoint/2010/main" val="1277862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9763"/>
            <a:ext cx="10058400" cy="1450757"/>
          </a:xfrm>
        </p:spPr>
        <p:txBody>
          <a:bodyPr>
            <a:normAutofit/>
          </a:bodyPr>
          <a:lstStyle/>
          <a:p>
            <a:r>
              <a:rPr lang="en-US" sz="5400" smtClean="0">
                <a:solidFill>
                  <a:schemeClr val="tx1">
                    <a:lumMod val="95000"/>
                    <a:lumOff val="5000"/>
                  </a:schemeClr>
                </a:solidFill>
                <a:latin typeface="Times New Roman" panose="02020603050405020304" pitchFamily="18" charset="0"/>
                <a:cs typeface="Times New Roman" panose="02020603050405020304" pitchFamily="18" charset="0"/>
              </a:rPr>
              <a:t>Hệ thống cơ sở hạ tầng:</a:t>
            </a:r>
            <a:endParaRPr lang="en-US" sz="540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4"/>
            <a:ext cx="10058400" cy="4696734"/>
          </a:xfrm>
        </p:spPr>
        <p:txBody>
          <a:bodyPr>
            <a:noAutofit/>
          </a:bodyPr>
          <a:lstStyle/>
          <a:p>
            <a:r>
              <a:rPr lang="en-US" sz="2300">
                <a:solidFill>
                  <a:schemeClr val="tx1">
                    <a:lumMod val="95000"/>
                    <a:lumOff val="5000"/>
                  </a:schemeClr>
                </a:solidFill>
                <a:latin typeface="Times New Roman" panose="02020603050405020304" pitchFamily="18" charset="0"/>
                <a:cs typeface="Times New Roman" panose="02020603050405020304" pitchFamily="18" charset="0"/>
              </a:rPr>
              <a:t>H</a:t>
            </a:r>
            <a:r>
              <a:rPr lang="en-US" sz="2300" smtClean="0">
                <a:solidFill>
                  <a:schemeClr val="tx1">
                    <a:lumMod val="95000"/>
                    <a:lumOff val="5000"/>
                  </a:schemeClr>
                </a:solidFill>
                <a:latin typeface="Times New Roman" panose="02020603050405020304" pitchFamily="18" charset="0"/>
                <a:cs typeface="Times New Roman" panose="02020603050405020304" pitchFamily="18" charset="0"/>
              </a:rPr>
              <a:t>ệ </a:t>
            </a:r>
            <a:r>
              <a:rPr lang="en-US" sz="2300">
                <a:solidFill>
                  <a:schemeClr val="tx1">
                    <a:lumMod val="95000"/>
                    <a:lumOff val="5000"/>
                  </a:schemeClr>
                </a:solidFill>
                <a:latin typeface="Times New Roman" panose="02020603050405020304" pitchFamily="18" charset="0"/>
                <a:cs typeface="Times New Roman" panose="02020603050405020304" pitchFamily="18" charset="0"/>
              </a:rPr>
              <a:t>thống mạng nội bộ trong phạm vi: 1 tòa nhà 1 tầng có 6 nút mạng, 4 phòng ban gồm 20 nút mạng được bố trí các thiết bị (các tủ phân phối, các thiết bị mạng, các máy tính, máy chủ, máy in…)</a:t>
            </a:r>
            <a:endParaRPr lang="en-US" sz="230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300" smtClean="0">
                <a:solidFill>
                  <a:schemeClr val="tx1">
                    <a:lumMod val="95000"/>
                    <a:lumOff val="5000"/>
                  </a:schemeClr>
                </a:solidFill>
                <a:latin typeface="Times New Roman" panose="02020603050405020304" pitchFamily="18" charset="0"/>
                <a:cs typeface="Times New Roman" panose="02020603050405020304" pitchFamily="18" charset="0"/>
              </a:rPr>
              <a:t>- Phòng giám đốc: 2 PC </a:t>
            </a:r>
          </a:p>
          <a:p>
            <a:r>
              <a:rPr lang="en-US" sz="2300" smtClean="0">
                <a:solidFill>
                  <a:schemeClr val="tx1">
                    <a:lumMod val="95000"/>
                    <a:lumOff val="5000"/>
                  </a:schemeClr>
                </a:solidFill>
                <a:latin typeface="Times New Roman" panose="02020603050405020304" pitchFamily="18" charset="0"/>
                <a:cs typeface="Times New Roman" panose="02020603050405020304" pitchFamily="18" charset="0"/>
              </a:rPr>
              <a:t>- Phòng nhân sự: 5 PC </a:t>
            </a:r>
          </a:p>
          <a:p>
            <a:r>
              <a:rPr lang="en-US" sz="2300" smtClean="0">
                <a:solidFill>
                  <a:schemeClr val="tx1">
                    <a:lumMod val="95000"/>
                    <a:lumOff val="5000"/>
                  </a:schemeClr>
                </a:solidFill>
                <a:latin typeface="Times New Roman" panose="02020603050405020304" pitchFamily="18" charset="0"/>
                <a:cs typeface="Times New Roman" panose="02020603050405020304" pitchFamily="18" charset="0"/>
              </a:rPr>
              <a:t>- Phòng tài chính: 5 PC </a:t>
            </a:r>
          </a:p>
          <a:p>
            <a:r>
              <a:rPr lang="en-US" sz="2300" smtClean="0">
                <a:solidFill>
                  <a:schemeClr val="tx1">
                    <a:lumMod val="95000"/>
                    <a:lumOff val="5000"/>
                  </a:schemeClr>
                </a:solidFill>
                <a:latin typeface="Times New Roman" panose="02020603050405020304" pitchFamily="18" charset="0"/>
                <a:cs typeface="Times New Roman" panose="02020603050405020304" pitchFamily="18" charset="0"/>
              </a:rPr>
              <a:t>- Phòng IT: 5 PC </a:t>
            </a:r>
          </a:p>
          <a:p>
            <a:r>
              <a:rPr lang="en-US" sz="2300" smtClean="0">
                <a:solidFill>
                  <a:schemeClr val="tx1">
                    <a:lumMod val="95000"/>
                    <a:lumOff val="5000"/>
                  </a:schemeClr>
                </a:solidFill>
                <a:latin typeface="Times New Roman" panose="02020603050405020304" pitchFamily="18" charset="0"/>
                <a:cs typeface="Times New Roman" panose="02020603050405020304" pitchFamily="18" charset="0"/>
              </a:rPr>
              <a:t>- Server: 3 máy chủ, 1 máy in.</a:t>
            </a:r>
          </a:p>
          <a:p>
            <a:r>
              <a:rPr lang="en-US" sz="2300">
                <a:solidFill>
                  <a:schemeClr val="tx1">
                    <a:lumMod val="95000"/>
                    <a:lumOff val="5000"/>
                  </a:schemeClr>
                </a:solidFill>
                <a:latin typeface="Times New Roman" panose="02020603050405020304" pitchFamily="18" charset="0"/>
                <a:cs typeface="Times New Roman" panose="02020603050405020304" pitchFamily="18" charset="0"/>
              </a:rPr>
              <a:t>Các phòng có thể trao đổi thông tin với nhau. Cung cấp kết nối internet cho tất cả các phòng.</a:t>
            </a:r>
            <a:endParaRPr lang="en-US" sz="230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996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1450757"/>
          </a:xfrm>
        </p:spPr>
        <p:txBody>
          <a:bodyPr>
            <a:normAutofit/>
          </a:bodyPr>
          <a:lstStyle/>
          <a:p>
            <a:r>
              <a:rPr lang="en-US" sz="5400" smtClean="0">
                <a:solidFill>
                  <a:schemeClr val="tx1">
                    <a:lumMod val="95000"/>
                    <a:lumOff val="5000"/>
                  </a:schemeClr>
                </a:solidFill>
                <a:latin typeface="Times New Roman" panose="02020603050405020304" pitchFamily="18" charset="0"/>
                <a:cs typeface="Times New Roman" panose="02020603050405020304" pitchFamily="18" charset="0"/>
              </a:rPr>
              <a:t>Thành phần hệ thống:</a:t>
            </a:r>
            <a:endParaRPr lang="en-US" sz="540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82669" y="1961644"/>
            <a:ext cx="8087621" cy="4349004"/>
          </a:xfrm>
          <a:prstGeom prst="rect">
            <a:avLst/>
          </a:prstGeom>
        </p:spPr>
      </p:pic>
    </p:spTree>
    <p:extLst>
      <p:ext uri="{BB962C8B-B14F-4D97-AF65-F5344CB8AC3E}">
        <p14:creationId xmlns:p14="http://schemas.microsoft.com/office/powerpoint/2010/main" val="322927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1450757"/>
          </a:xfrm>
        </p:spPr>
        <p:txBody>
          <a:bodyPr>
            <a:normAutofit/>
          </a:bodyPr>
          <a:lstStyle/>
          <a:p>
            <a:r>
              <a:rPr lang="en-US" sz="5400" smtClean="0">
                <a:latin typeface="Times New Roman" panose="02020603050405020304" pitchFamily="18" charset="0"/>
                <a:cs typeface="Times New Roman" panose="02020603050405020304" pitchFamily="18" charset="0"/>
              </a:rPr>
              <a:t>Sơ đồ vật lý:</a:t>
            </a:r>
            <a:endParaRPr lang="en-US" sz="540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812452"/>
            <a:ext cx="12310135" cy="4614106"/>
          </a:xfrm>
        </p:spPr>
      </p:pic>
    </p:spTree>
    <p:extLst>
      <p:ext uri="{BB962C8B-B14F-4D97-AF65-F5344CB8AC3E}">
        <p14:creationId xmlns:p14="http://schemas.microsoft.com/office/powerpoint/2010/main" val="1318361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72" y="2434751"/>
            <a:ext cx="10113645" cy="1802398"/>
          </a:xfrm>
        </p:spPr>
        <p:txBody>
          <a:bodyPr/>
          <a:lstStyle/>
          <a:p>
            <a:pPr algn="ctr"/>
            <a:r>
              <a:rPr lang="en-US" sz="10600" smtClean="0">
                <a:solidFill>
                  <a:schemeClr val="tx1">
                    <a:lumMod val="95000"/>
                    <a:lumOff val="5000"/>
                  </a:schemeClr>
                </a:solidFill>
                <a:latin typeface="Times New Roman" panose="02020603050405020304" pitchFamily="18" charset="0"/>
                <a:cs typeface="Times New Roman" panose="02020603050405020304" pitchFamily="18" charset="0"/>
              </a:rPr>
              <a:t>Thanks for</a:t>
            </a:r>
            <a:br>
              <a:rPr lang="en-US" sz="10600" smtClean="0">
                <a:solidFill>
                  <a:schemeClr val="tx1">
                    <a:lumMod val="95000"/>
                    <a:lumOff val="5000"/>
                  </a:schemeClr>
                </a:solidFill>
                <a:latin typeface="Times New Roman" panose="02020603050405020304" pitchFamily="18" charset="0"/>
                <a:cs typeface="Times New Roman" panose="02020603050405020304" pitchFamily="18" charset="0"/>
              </a:rPr>
            </a:br>
            <a:r>
              <a:rPr lang="en-US" sz="10600" smtClean="0">
                <a:solidFill>
                  <a:schemeClr val="tx1">
                    <a:lumMod val="95000"/>
                    <a:lumOff val="5000"/>
                  </a:schemeClr>
                </a:solidFill>
                <a:latin typeface="Times New Roman" panose="02020603050405020304" pitchFamily="18" charset="0"/>
                <a:cs typeface="Times New Roman" panose="02020603050405020304" pitchFamily="18" charset="0"/>
              </a:rPr>
              <a:t> watching!</a:t>
            </a:r>
            <a:endParaRPr lang="en-US" sz="1060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152446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8" y="0"/>
            <a:ext cx="4108361" cy="2408349"/>
          </a:xfrm>
        </p:spPr>
        <p:txBody>
          <a:bodyPr>
            <a:normAutofit/>
          </a:bodyPr>
          <a:lstStyle/>
          <a:p>
            <a:pPr algn="ctr"/>
            <a:r>
              <a:rPr lang="en-US" sz="4800" smtClean="0">
                <a:latin typeface="Times New Roman" panose="02020603050405020304" pitchFamily="18" charset="0"/>
                <a:cs typeface="Times New Roman" panose="02020603050405020304" pitchFamily="18" charset="0"/>
              </a:rPr>
              <a:t>Thành phần hệ thống mạng</a:t>
            </a:r>
            <a:endParaRPr lang="en-US" sz="480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p:txBody>
          <a:bodyPr>
            <a:normAutofit/>
          </a:bodyPr>
          <a:lstStyle/>
          <a:p>
            <a:r>
              <a:rPr lang="en-US" sz="4500" smtClean="0">
                <a:latin typeface="Times New Roman" panose="02020603050405020304" pitchFamily="18" charset="0"/>
                <a:cs typeface="Times New Roman" panose="02020603050405020304" pitchFamily="18" charset="0"/>
              </a:rPr>
              <a:t>1. Router</a:t>
            </a:r>
          </a:p>
          <a:p>
            <a:pPr marL="914400" indent="-914400">
              <a:buAutoNum type="arabicPeriod"/>
            </a:pPr>
            <a:endParaRPr lang="en-US" sz="4500" smtClean="0">
              <a:latin typeface="Times New Roman" panose="02020603050405020304" pitchFamily="18" charset="0"/>
              <a:cs typeface="Times New Roman" panose="02020603050405020304" pitchFamily="18" charset="0"/>
            </a:endParaRPr>
          </a:p>
          <a:p>
            <a:endParaRPr lang="en-US" sz="300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4826357" y="502276"/>
            <a:ext cx="6492240" cy="6104586"/>
          </a:xfrm>
        </p:spPr>
        <p:txBody>
          <a:bodyPr>
            <a:noAutofit/>
          </a:bodyPr>
          <a:lstStyle/>
          <a:p>
            <a:pPr lvl="1"/>
            <a:r>
              <a:rPr lang="en-US" sz="2500">
                <a:latin typeface="Times New Roman" panose="02020603050405020304" pitchFamily="18" charset="0"/>
                <a:cs typeface="Times New Roman" panose="02020603050405020304" pitchFamily="18" charset="0"/>
              </a:rPr>
              <a:t>T</a:t>
            </a:r>
            <a:r>
              <a:rPr lang="en-US" sz="2500" smtClean="0">
                <a:latin typeface="Times New Roman" panose="02020603050405020304" pitchFamily="18" charset="0"/>
                <a:cs typeface="Times New Roman" panose="02020603050405020304" pitchFamily="18" charset="0"/>
              </a:rPr>
              <a:t>hiết </a:t>
            </a:r>
            <a:r>
              <a:rPr lang="en-US" sz="2500">
                <a:latin typeface="Times New Roman" panose="02020603050405020304" pitchFamily="18" charset="0"/>
                <a:cs typeface="Times New Roman" panose="02020603050405020304" pitchFamily="18" charset="0"/>
              </a:rPr>
              <a:t>bị </a:t>
            </a:r>
            <a:r>
              <a:rPr lang="en-US" sz="2500">
                <a:latin typeface="Times New Roman" panose="02020603050405020304" pitchFamily="18" charset="0"/>
                <a:cs typeface="Times New Roman" panose="02020603050405020304" pitchFamily="18" charset="0"/>
              </a:rPr>
              <a:t>định </a:t>
            </a:r>
            <a:r>
              <a:rPr lang="en-US" sz="2500" smtClean="0">
                <a:latin typeface="Times New Roman" panose="02020603050405020304" pitchFamily="18" charset="0"/>
                <a:cs typeface="Times New Roman" panose="02020603050405020304" pitchFamily="18" charset="0"/>
              </a:rPr>
              <a:t>tuyến, là thiết </a:t>
            </a:r>
            <a:r>
              <a:rPr lang="en-US" sz="2500">
                <a:latin typeface="Times New Roman" panose="02020603050405020304" pitchFamily="18" charset="0"/>
                <a:cs typeface="Times New Roman" panose="02020603050405020304" pitchFamily="18" charset="0"/>
              </a:rPr>
              <a:t>bị mạng máy tính dùng để chuyển các gói dữ liệu qua một liên mạng và đến các đầu cuối, thông qua một tiến trình được gọi là định tuyến. Router dựa vào bảng định tuyến (Routing table) để tìm đường đi cho gói dữ liệu. Bảng định tuyến được quản trị mạng cấu hình tĩnh </a:t>
            </a:r>
            <a:r>
              <a:rPr lang="en-US" sz="2500">
                <a:latin typeface="Times New Roman" panose="02020603050405020304" pitchFamily="18" charset="0"/>
                <a:cs typeface="Times New Roman" panose="02020603050405020304" pitchFamily="18" charset="0"/>
              </a:rPr>
              <a:t>(</a:t>
            </a:r>
            <a:r>
              <a:rPr lang="en-US" sz="2500" smtClean="0">
                <a:latin typeface="Times New Roman" panose="02020603050405020304" pitchFamily="18" charset="0"/>
                <a:cs typeface="Times New Roman" panose="02020603050405020304" pitchFamily="18" charset="0"/>
              </a:rPr>
              <a:t>Static) </a:t>
            </a:r>
            <a:r>
              <a:rPr lang="en-US" sz="2500">
                <a:latin typeface="Times New Roman" panose="02020603050405020304" pitchFamily="18" charset="0"/>
                <a:cs typeface="Times New Roman" panose="02020603050405020304" pitchFamily="18" charset="0"/>
              </a:rPr>
              <a:t>hoặc động </a:t>
            </a:r>
            <a:r>
              <a:rPr lang="en-US" sz="2500">
                <a:latin typeface="Times New Roman" panose="02020603050405020304" pitchFamily="18" charset="0"/>
                <a:cs typeface="Times New Roman" panose="02020603050405020304" pitchFamily="18" charset="0"/>
              </a:rPr>
              <a:t>(</a:t>
            </a:r>
            <a:r>
              <a:rPr lang="en-US" sz="2500" smtClean="0">
                <a:latin typeface="Times New Roman" panose="02020603050405020304" pitchFamily="18" charset="0"/>
                <a:cs typeface="Times New Roman" panose="02020603050405020304" pitchFamily="18" charset="0"/>
              </a:rPr>
              <a:t>Dynamic).</a:t>
            </a:r>
          </a:p>
          <a:p>
            <a:endParaRPr lang="en-US" sz="2700">
              <a:latin typeface="Times New Roman" panose="02020603050405020304" pitchFamily="18" charset="0"/>
              <a:cs typeface="Times New Roman" panose="02020603050405020304" pitchFamily="18" charset="0"/>
            </a:endParaRPr>
          </a:p>
          <a:p>
            <a:endParaRPr lang="en-US" sz="2700" smtClean="0">
              <a:latin typeface="Times New Roman" panose="02020603050405020304" pitchFamily="18" charset="0"/>
              <a:cs typeface="Times New Roman" panose="02020603050405020304" pitchFamily="18" charset="0"/>
            </a:endParaRPr>
          </a:p>
          <a:p>
            <a:endParaRPr lang="en-US" sz="2700" smtClean="0">
              <a:latin typeface="Times New Roman" panose="02020603050405020304" pitchFamily="18" charset="0"/>
              <a:cs typeface="Times New Roman" panose="02020603050405020304" pitchFamily="18" charset="0"/>
            </a:endParaRPr>
          </a:p>
          <a:p>
            <a:endParaRPr lang="en-US" sz="2700" smtClean="0">
              <a:latin typeface="Times New Roman" panose="02020603050405020304" pitchFamily="18" charset="0"/>
              <a:cs typeface="Times New Roman" panose="02020603050405020304" pitchFamily="18" charset="0"/>
            </a:endParaRPr>
          </a:p>
          <a:p>
            <a:endParaRPr lang="en-US" sz="2700">
              <a:latin typeface="Times New Roman" panose="02020603050405020304" pitchFamily="18" charset="0"/>
              <a:cs typeface="Times New Roman" panose="02020603050405020304" pitchFamily="18" charset="0"/>
            </a:endParaRPr>
          </a:p>
          <a:p>
            <a:pPr lvl="1"/>
            <a:r>
              <a:rPr lang="en-US" sz="2500" smtClean="0">
                <a:latin typeface="Times New Roman" panose="02020603050405020304" pitchFamily="18" charset="0"/>
                <a:cs typeface="Times New Roman" panose="02020603050405020304" pitchFamily="18" charset="0"/>
              </a:rPr>
              <a:t>Ký hiệu</a:t>
            </a:r>
            <a:endParaRPr lang="en-US" sz="2500">
              <a:latin typeface="Times New Roman" panose="02020603050405020304" pitchFamily="18" charset="0"/>
              <a:cs typeface="Times New Roman" panose="02020603050405020304" pitchFamily="18" charset="0"/>
            </a:endParaRPr>
          </a:p>
          <a:p>
            <a:pPr lvl="1"/>
            <a:endParaRPr lang="en-US" sz="2500">
              <a:latin typeface="Times New Roman" panose="02020603050405020304" pitchFamily="18" charset="0"/>
              <a:cs typeface="Times New Roman" panose="02020603050405020304" pitchFamily="18" charset="0"/>
            </a:endParaRPr>
          </a:p>
        </p:txBody>
      </p:sp>
      <p:pic>
        <p:nvPicPr>
          <p:cNvPr id="7" name="Content Placeholder 4"/>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164471" y="3451536"/>
            <a:ext cx="4009839" cy="1584103"/>
          </a:xfrm>
          <a:prstGeom prst="rect">
            <a:avLst/>
          </a:prstGeom>
          <a:noFill/>
          <a:ln>
            <a:noFill/>
          </a:ln>
        </p:spPr>
      </p:pic>
      <p:pic>
        <p:nvPicPr>
          <p:cNvPr id="10" name="Picture 9"/>
          <p:cNvPicPr>
            <a:picLocks noChangeAspect="1"/>
          </p:cNvPicPr>
          <p:nvPr/>
        </p:nvPicPr>
        <p:blipFill>
          <a:blip r:embed="rId3"/>
          <a:stretch>
            <a:fillRect/>
          </a:stretch>
        </p:blipFill>
        <p:spPr>
          <a:xfrm>
            <a:off x="6552127" y="5669127"/>
            <a:ext cx="1535805" cy="990379"/>
          </a:xfrm>
          <a:prstGeom prst="rect">
            <a:avLst/>
          </a:prstGeom>
        </p:spPr>
      </p:pic>
    </p:spTree>
    <p:extLst>
      <p:ext uri="{BB962C8B-B14F-4D97-AF65-F5344CB8AC3E}">
        <p14:creationId xmlns:p14="http://schemas.microsoft.com/office/powerpoint/2010/main" val="4076158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0600" y="553792"/>
            <a:ext cx="6492240" cy="5903812"/>
          </a:xfrm>
        </p:spPr>
        <p:txBody>
          <a:bodyPr>
            <a:normAutofit lnSpcReduction="10000"/>
          </a:bodyPr>
          <a:lstStyle/>
          <a:p>
            <a:pPr lvl="1"/>
            <a:r>
              <a:rPr lang="en-US" sz="2500" smtClean="0">
                <a:latin typeface="Times New Roman" panose="02020603050405020304" pitchFamily="18" charset="0"/>
                <a:cs typeface="Times New Roman" panose="02020603050405020304" pitchFamily="18" charset="0"/>
              </a:rPr>
              <a:t>Switch </a:t>
            </a:r>
            <a:r>
              <a:rPr lang="en-US" sz="2500">
                <a:latin typeface="Times New Roman" panose="02020603050405020304" pitchFamily="18" charset="0"/>
                <a:cs typeface="Times New Roman" panose="02020603050405020304" pitchFamily="18" charset="0"/>
              </a:rPr>
              <a:t>là thiết bị chuyển mạch</a:t>
            </a:r>
            <a:r>
              <a:rPr lang="en-US" sz="2500">
                <a:latin typeface="Times New Roman" panose="02020603050405020304" pitchFamily="18" charset="0"/>
                <a:cs typeface="Times New Roman" panose="02020603050405020304" pitchFamily="18" charset="0"/>
              </a:rPr>
              <a:t>, </a:t>
            </a:r>
            <a:r>
              <a:rPr lang="en-US" sz="2500" smtClean="0">
                <a:latin typeface="Times New Roman" panose="02020603050405020304" pitchFamily="18" charset="0"/>
                <a:cs typeface="Times New Roman" panose="02020603050405020304" pitchFamily="18" charset="0"/>
              </a:rPr>
              <a:t>một </a:t>
            </a:r>
            <a:r>
              <a:rPr lang="en-US" sz="2500">
                <a:latin typeface="Times New Roman" panose="02020603050405020304" pitchFamily="18" charset="0"/>
                <a:cs typeface="Times New Roman" panose="02020603050405020304" pitchFamily="18" charset="0"/>
              </a:rPr>
              <a:t>thiết bị dùng để kết nối các đoạn mạng với nhau theo mô hình mạng hình sao. Theo mô hình này, switch đóng vai trò là thiết bị trung tâm, tất cả các máy tính đều được nối về đây. Switch làm việc như một Bridge nhiều </a:t>
            </a:r>
            <a:r>
              <a:rPr lang="en-US" sz="2500">
                <a:latin typeface="Times New Roman" panose="02020603050405020304" pitchFamily="18" charset="0"/>
                <a:cs typeface="Times New Roman" panose="02020603050405020304" pitchFamily="18" charset="0"/>
              </a:rPr>
              <a:t>cổng</a:t>
            </a:r>
            <a:r>
              <a:rPr lang="en-US" sz="2500" smtClean="0">
                <a:latin typeface="Times New Roman" panose="02020603050405020304" pitchFamily="18" charset="0"/>
                <a:cs typeface="Times New Roman" panose="02020603050405020304" pitchFamily="18" charset="0"/>
              </a:rPr>
              <a:t>.</a:t>
            </a:r>
          </a:p>
          <a:p>
            <a:endParaRPr lang="en-US" sz="2700">
              <a:latin typeface="Times New Roman" panose="02020603050405020304" pitchFamily="18" charset="0"/>
              <a:cs typeface="Times New Roman" panose="02020603050405020304" pitchFamily="18" charset="0"/>
            </a:endParaRPr>
          </a:p>
          <a:p>
            <a:endParaRPr lang="en-US" sz="2700" smtClean="0">
              <a:latin typeface="Times New Roman" panose="02020603050405020304" pitchFamily="18" charset="0"/>
              <a:cs typeface="Times New Roman" panose="02020603050405020304" pitchFamily="18" charset="0"/>
            </a:endParaRPr>
          </a:p>
          <a:p>
            <a:endParaRPr lang="en-US" sz="2700" smtClean="0">
              <a:latin typeface="Times New Roman" panose="02020603050405020304" pitchFamily="18" charset="0"/>
              <a:cs typeface="Times New Roman" panose="02020603050405020304" pitchFamily="18" charset="0"/>
            </a:endParaRPr>
          </a:p>
          <a:p>
            <a:endParaRPr lang="en-US" sz="2700">
              <a:latin typeface="Times New Roman" panose="02020603050405020304" pitchFamily="18" charset="0"/>
              <a:cs typeface="Times New Roman" panose="02020603050405020304" pitchFamily="18" charset="0"/>
            </a:endParaRPr>
          </a:p>
          <a:p>
            <a:endParaRPr lang="en-US" sz="2700" smtClean="0">
              <a:latin typeface="Times New Roman" panose="02020603050405020304" pitchFamily="18" charset="0"/>
              <a:cs typeface="Times New Roman" panose="02020603050405020304" pitchFamily="18" charset="0"/>
            </a:endParaRPr>
          </a:p>
          <a:p>
            <a:endParaRPr lang="en-US" sz="2700" smtClean="0">
              <a:latin typeface="Times New Roman" panose="02020603050405020304" pitchFamily="18" charset="0"/>
              <a:cs typeface="Times New Roman" panose="02020603050405020304" pitchFamily="18" charset="0"/>
            </a:endParaRPr>
          </a:p>
          <a:p>
            <a:pPr lvl="1"/>
            <a:r>
              <a:rPr lang="en-US" sz="2500">
                <a:solidFill>
                  <a:schemeClr val="tx1">
                    <a:lumMod val="95000"/>
                    <a:lumOff val="5000"/>
                  </a:schemeClr>
                </a:solidFill>
                <a:latin typeface="Times New Roman" panose="02020603050405020304" pitchFamily="18" charset="0"/>
                <a:cs typeface="Times New Roman" panose="02020603050405020304" pitchFamily="18" charset="0"/>
              </a:rPr>
              <a:t>Ký hiệu:</a:t>
            </a:r>
          </a:p>
          <a:p>
            <a:endParaRPr lang="en-US" sz="270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0786" y="-15027"/>
            <a:ext cx="4108361" cy="240834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pPr algn="ctr"/>
            <a:r>
              <a:rPr lang="en-US" sz="4800" smtClean="0">
                <a:latin typeface="Times New Roman" panose="02020603050405020304" pitchFamily="18" charset="0"/>
                <a:cs typeface="Times New Roman" panose="02020603050405020304" pitchFamily="18" charset="0"/>
              </a:rPr>
              <a:t>Thành phần hệ thống mạng</a:t>
            </a:r>
            <a:endParaRPr lang="en-US" sz="4800">
              <a:latin typeface="Times New Roman" panose="02020603050405020304" pitchFamily="18" charset="0"/>
              <a:cs typeface="Times New Roman" panose="02020603050405020304" pitchFamily="18" charset="0"/>
            </a:endParaRPr>
          </a:p>
        </p:txBody>
      </p:sp>
      <p:sp>
        <p:nvSpPr>
          <p:cNvPr id="6" name="Text Placeholder 3"/>
          <p:cNvSpPr txBox="1">
            <a:spLocks/>
          </p:cNvSpPr>
          <p:nvPr/>
        </p:nvSpPr>
        <p:spPr>
          <a:xfrm>
            <a:off x="480810" y="3078480"/>
            <a:ext cx="3200400" cy="337912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1500" kern="1200">
                <a:solidFill>
                  <a:srgbClr val="FFFFFF"/>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9pPr>
          </a:lstStyle>
          <a:p>
            <a:r>
              <a:rPr lang="en-US" sz="4500" smtClean="0">
                <a:latin typeface="Times New Roman" panose="02020603050405020304" pitchFamily="18" charset="0"/>
                <a:cs typeface="Times New Roman" panose="02020603050405020304" pitchFamily="18" charset="0"/>
              </a:rPr>
              <a:t>2. Switch</a:t>
            </a:r>
          </a:p>
          <a:p>
            <a:pPr marL="914400" indent="-914400">
              <a:buFont typeface="Calibri" panose="020F0502020204030204" pitchFamily="34" charset="0"/>
              <a:buAutoNum type="arabicPeriod"/>
            </a:pPr>
            <a:endParaRPr lang="en-US" sz="4500" smtClean="0">
              <a:latin typeface="Times New Roman" panose="02020603050405020304" pitchFamily="18" charset="0"/>
              <a:cs typeface="Times New Roman" panose="02020603050405020304" pitchFamily="18" charset="0"/>
            </a:endParaRPr>
          </a:p>
          <a:p>
            <a:endParaRPr lang="en-US" sz="3000">
              <a:latin typeface="Times New Roman" panose="02020603050405020304" pitchFamily="18" charset="0"/>
              <a:cs typeface="Times New Roman" panose="02020603050405020304" pitchFamily="18" charset="0"/>
            </a:endParaRPr>
          </a:p>
        </p:txBody>
      </p:sp>
      <p:pic>
        <p:nvPicPr>
          <p:cNvPr id="7" name="Picture 6" descr="Kết quả hình ảnh cho Switch CISCO Catalyst 2960 WS-C2960+24TC-S"/>
          <p:cNvPicPr/>
          <p:nvPr/>
        </p:nvPicPr>
        <p:blipFill>
          <a:blip r:embed="rId2">
            <a:extLst>
              <a:ext uri="{28A0092B-C50C-407E-A947-70E740481C1C}">
                <a14:useLocalDpi xmlns:a14="http://schemas.microsoft.com/office/drawing/2010/main" val="0"/>
              </a:ext>
            </a:extLst>
          </a:blip>
          <a:srcRect/>
          <a:stretch>
            <a:fillRect/>
          </a:stretch>
        </p:blipFill>
        <p:spPr bwMode="auto">
          <a:xfrm>
            <a:off x="6323527" y="2609229"/>
            <a:ext cx="3940935" cy="1792938"/>
          </a:xfrm>
          <a:prstGeom prst="rect">
            <a:avLst/>
          </a:prstGeom>
          <a:noFill/>
          <a:ln>
            <a:noFill/>
          </a:ln>
        </p:spPr>
      </p:pic>
      <p:pic>
        <p:nvPicPr>
          <p:cNvPr id="8" name="Picture 7"/>
          <p:cNvPicPr>
            <a:picLocks noChangeAspect="1"/>
          </p:cNvPicPr>
          <p:nvPr/>
        </p:nvPicPr>
        <p:blipFill>
          <a:blip r:embed="rId3"/>
          <a:stretch>
            <a:fillRect/>
          </a:stretch>
        </p:blipFill>
        <p:spPr>
          <a:xfrm>
            <a:off x="6635774" y="5200467"/>
            <a:ext cx="1387764" cy="821880"/>
          </a:xfrm>
          <a:prstGeom prst="rect">
            <a:avLst/>
          </a:prstGeom>
        </p:spPr>
      </p:pic>
    </p:spTree>
    <p:extLst>
      <p:ext uri="{BB962C8B-B14F-4D97-AF65-F5344CB8AC3E}">
        <p14:creationId xmlns:p14="http://schemas.microsoft.com/office/powerpoint/2010/main" val="189645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59505"/>
            <a:ext cx="3966693" cy="2286000"/>
          </a:xfrm>
        </p:spPr>
        <p:txBody>
          <a:bodyPr>
            <a:noAutofit/>
          </a:bodyPr>
          <a:lstStyle/>
          <a:p>
            <a:pPr algn="ctr"/>
            <a:r>
              <a:rPr lang="en-US" sz="5000">
                <a:latin typeface="Times New Roman" panose="02020603050405020304" pitchFamily="18" charset="0"/>
                <a:cs typeface="Times New Roman" panose="02020603050405020304" pitchFamily="18" charset="0"/>
              </a:rPr>
              <a:t>Thành phần hệ thống mạng</a:t>
            </a:r>
            <a:br>
              <a:rPr lang="en-US" sz="5000">
                <a:latin typeface="Times New Roman" panose="02020603050405020304" pitchFamily="18" charset="0"/>
                <a:cs typeface="Times New Roman" panose="02020603050405020304" pitchFamily="18" charset="0"/>
              </a:rPr>
            </a:br>
            <a:endParaRPr lang="en-US" sz="5000"/>
          </a:p>
        </p:txBody>
      </p:sp>
      <p:sp>
        <p:nvSpPr>
          <p:cNvPr id="3" name="Content Placeholder 2"/>
          <p:cNvSpPr>
            <a:spLocks noGrp="1"/>
          </p:cNvSpPr>
          <p:nvPr>
            <p:ph idx="1"/>
          </p:nvPr>
        </p:nvSpPr>
        <p:spPr>
          <a:xfrm>
            <a:off x="4813478" y="831326"/>
            <a:ext cx="6492240" cy="5729815"/>
          </a:xfrm>
        </p:spPr>
        <p:txBody>
          <a:bodyPr/>
          <a:lstStyle/>
          <a:p>
            <a:pPr lvl="1"/>
            <a:r>
              <a:rPr lang="en-US" sz="2300">
                <a:solidFill>
                  <a:schemeClr val="tx1">
                    <a:lumMod val="95000"/>
                    <a:lumOff val="5000"/>
                  </a:schemeClr>
                </a:solidFill>
                <a:latin typeface="Times New Roman" panose="02020603050405020304" pitchFamily="18" charset="0"/>
                <a:cs typeface="Times New Roman" panose="02020603050405020304" pitchFamily="18" charset="0"/>
              </a:rPr>
              <a:t>Các loại cable trong mạng </a:t>
            </a:r>
            <a:r>
              <a:rPr lang="en-US" sz="2300">
                <a:solidFill>
                  <a:schemeClr val="tx1">
                    <a:lumMod val="95000"/>
                    <a:lumOff val="5000"/>
                  </a:schemeClr>
                </a:solidFill>
                <a:latin typeface="Times New Roman" panose="02020603050405020304" pitchFamily="18" charset="0"/>
                <a:cs typeface="Times New Roman" panose="02020603050405020304" pitchFamily="18" charset="0"/>
              </a:rPr>
              <a:t>Ethernet </a:t>
            </a:r>
            <a:r>
              <a:rPr lang="en-US" sz="2300" smtClean="0">
                <a:solidFill>
                  <a:schemeClr val="tx1">
                    <a:lumMod val="95000"/>
                    <a:lumOff val="5000"/>
                  </a:schemeClr>
                </a:solidFill>
                <a:latin typeface="Times New Roman" panose="02020603050405020304" pitchFamily="18" charset="0"/>
                <a:cs typeface="Times New Roman" panose="02020603050405020304" pitchFamily="18" charset="0"/>
              </a:rPr>
              <a:t>gồm: </a:t>
            </a:r>
            <a:r>
              <a:rPr lang="en-US" sz="2300">
                <a:solidFill>
                  <a:schemeClr val="tx1">
                    <a:lumMod val="95000"/>
                    <a:lumOff val="5000"/>
                  </a:schemeClr>
                </a:solidFill>
                <a:latin typeface="Times New Roman" panose="02020603050405020304" pitchFamily="18" charset="0"/>
                <a:cs typeface="Times New Roman" panose="02020603050405020304" pitchFamily="18" charset="0"/>
              </a:rPr>
              <a:t>cáp xoắn, </a:t>
            </a:r>
            <a:r>
              <a:rPr lang="en-US" sz="2300">
                <a:solidFill>
                  <a:schemeClr val="tx1">
                    <a:lumMod val="95000"/>
                    <a:lumOff val="5000"/>
                  </a:schemeClr>
                </a:solidFill>
                <a:latin typeface="Times New Roman" panose="02020603050405020304" pitchFamily="18" charset="0"/>
                <a:cs typeface="Times New Roman" panose="02020603050405020304" pitchFamily="18" charset="0"/>
              </a:rPr>
              <a:t>cáp </a:t>
            </a:r>
            <a:r>
              <a:rPr lang="en-US" sz="2300" smtClean="0">
                <a:solidFill>
                  <a:schemeClr val="tx1">
                    <a:lumMod val="95000"/>
                    <a:lumOff val="5000"/>
                  </a:schemeClr>
                </a:solidFill>
                <a:latin typeface="Times New Roman" panose="02020603050405020304" pitchFamily="18" charset="0"/>
                <a:cs typeface="Times New Roman" panose="02020603050405020304" pitchFamily="18" charset="0"/>
              </a:rPr>
              <a:t>đồng trục và </a:t>
            </a:r>
            <a:r>
              <a:rPr lang="en-US" sz="2300">
                <a:solidFill>
                  <a:schemeClr val="tx1">
                    <a:lumMod val="95000"/>
                    <a:lumOff val="5000"/>
                  </a:schemeClr>
                </a:solidFill>
                <a:latin typeface="Times New Roman" panose="02020603050405020304" pitchFamily="18" charset="0"/>
                <a:cs typeface="Times New Roman" panose="02020603050405020304" pitchFamily="18" charset="0"/>
              </a:rPr>
              <a:t>cáp </a:t>
            </a:r>
            <a:r>
              <a:rPr lang="en-US" sz="2300">
                <a:solidFill>
                  <a:schemeClr val="tx1">
                    <a:lumMod val="95000"/>
                    <a:lumOff val="5000"/>
                  </a:schemeClr>
                </a:solidFill>
                <a:latin typeface="Times New Roman" panose="02020603050405020304" pitchFamily="18" charset="0"/>
                <a:cs typeface="Times New Roman" panose="02020603050405020304" pitchFamily="18" charset="0"/>
              </a:rPr>
              <a:t>quang</a:t>
            </a:r>
            <a:r>
              <a:rPr lang="en-US" sz="2300" smtClean="0">
                <a:solidFill>
                  <a:schemeClr val="tx1">
                    <a:lumMod val="95000"/>
                    <a:lumOff val="5000"/>
                  </a:schemeClr>
                </a:solidFill>
                <a:latin typeface="Times New Roman" panose="02020603050405020304" pitchFamily="18" charset="0"/>
                <a:cs typeface="Times New Roman" panose="02020603050405020304" pitchFamily="18" charset="0"/>
              </a:rPr>
              <a:t>.</a:t>
            </a:r>
          </a:p>
          <a:p>
            <a:pPr lvl="2"/>
            <a:endParaRPr lang="en-US" sz="1900" smtClean="0">
              <a:solidFill>
                <a:schemeClr val="tx1">
                  <a:lumMod val="95000"/>
                  <a:lumOff val="5000"/>
                </a:schemeClr>
              </a:solidFill>
              <a:latin typeface="Times New Roman" panose="02020603050405020304" pitchFamily="18" charset="0"/>
              <a:cs typeface="Times New Roman" panose="02020603050405020304" pitchFamily="18" charset="0"/>
            </a:endParaRPr>
          </a:p>
          <a:p>
            <a:pPr lvl="2"/>
            <a:endParaRPr lang="en-US" sz="190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384048" lvl="2" indent="0">
              <a:buNone/>
            </a:pPr>
            <a:r>
              <a:rPr lang="en-US" sz="1900" smtClean="0">
                <a:solidFill>
                  <a:schemeClr val="tx1">
                    <a:lumMod val="95000"/>
                    <a:lumOff val="5000"/>
                  </a:schemeClr>
                </a:solidFill>
                <a:latin typeface="Times New Roman" panose="02020603050405020304" pitchFamily="18" charset="0"/>
                <a:cs typeface="Times New Roman" panose="02020603050405020304" pitchFamily="18" charset="0"/>
              </a:rPr>
              <a:t>* Cáp xoắn: </a:t>
            </a:r>
          </a:p>
          <a:p>
            <a:pPr lvl="2">
              <a:buFont typeface="Arial" panose="020B0604020202020204" pitchFamily="34" charset="0"/>
              <a:buChar char="•"/>
            </a:pPr>
            <a:endParaRPr lang="en-US" sz="1900">
              <a:solidFill>
                <a:schemeClr val="tx1">
                  <a:lumMod val="95000"/>
                  <a:lumOff val="5000"/>
                </a:schemeClr>
              </a:solidFill>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sz="190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384048" lvl="2" indent="0">
              <a:buNone/>
            </a:pPr>
            <a:endParaRPr lang="en-US" sz="1900">
              <a:solidFill>
                <a:schemeClr val="tx1">
                  <a:lumMod val="95000"/>
                  <a:lumOff val="5000"/>
                </a:schemeClr>
              </a:solidFill>
              <a:latin typeface="Times New Roman" panose="02020603050405020304" pitchFamily="18" charset="0"/>
              <a:cs typeface="Times New Roman" panose="02020603050405020304" pitchFamily="18" charset="0"/>
            </a:endParaRPr>
          </a:p>
          <a:p>
            <a:pPr marL="384048" lvl="2" indent="0">
              <a:buNone/>
            </a:pPr>
            <a:r>
              <a:rPr lang="en-US" sz="1900" smtClean="0">
                <a:solidFill>
                  <a:schemeClr val="tx1">
                    <a:lumMod val="95000"/>
                    <a:lumOff val="5000"/>
                  </a:schemeClr>
                </a:solidFill>
                <a:latin typeface="Times New Roman" panose="02020603050405020304" pitchFamily="18" charset="0"/>
                <a:cs typeface="Times New Roman" panose="02020603050405020304" pitchFamily="18" charset="0"/>
              </a:rPr>
              <a:t>* Cáp đồng trục: </a:t>
            </a:r>
          </a:p>
          <a:p>
            <a:endParaRPr lang="en-US">
              <a:solidFill>
                <a:schemeClr val="tx1">
                  <a:lumMod val="95000"/>
                  <a:lumOff val="5000"/>
                </a:schemeClr>
              </a:solidFill>
            </a:endParaRPr>
          </a:p>
          <a:p>
            <a:pPr marL="0" indent="0">
              <a:buNone/>
            </a:pPr>
            <a:endParaRPr lang="en-US" smtClean="0">
              <a:solidFill>
                <a:schemeClr val="tx1">
                  <a:lumMod val="95000"/>
                  <a:lumOff val="5000"/>
                </a:schemeClr>
              </a:solidFill>
            </a:endParaRPr>
          </a:p>
          <a:p>
            <a:pPr marL="0" indent="0">
              <a:buNone/>
            </a:pPr>
            <a:endParaRPr lang="en-US" smtClean="0">
              <a:solidFill>
                <a:schemeClr val="tx1">
                  <a:lumMod val="95000"/>
                  <a:lumOff val="5000"/>
                </a:schemeClr>
              </a:solidFill>
            </a:endParaRPr>
          </a:p>
          <a:p>
            <a:pPr marL="201168" lvl="1" indent="0">
              <a:buNone/>
            </a:pPr>
            <a:r>
              <a:rPr lang="en-US" sz="200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smtClean="0">
                <a:solidFill>
                  <a:schemeClr val="tx1">
                    <a:lumMod val="95000"/>
                    <a:lumOff val="5000"/>
                  </a:schemeClr>
                </a:solidFill>
                <a:latin typeface="Times New Roman" panose="02020603050405020304" pitchFamily="18" charset="0"/>
                <a:cs typeface="Times New Roman" panose="02020603050405020304" pitchFamily="18" charset="0"/>
              </a:rPr>
              <a:t>  * Cáp quang:</a:t>
            </a:r>
            <a:endParaRPr lang="en-US" sz="200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p:txBody>
          <a:bodyPr>
            <a:normAutofit/>
          </a:bodyPr>
          <a:lstStyle/>
          <a:p>
            <a:r>
              <a:rPr lang="en-US" sz="4500" smtClean="0">
                <a:latin typeface="Times New Roman" panose="02020603050405020304" pitchFamily="18" charset="0"/>
                <a:cs typeface="Times New Roman" panose="02020603050405020304" pitchFamily="18" charset="0"/>
              </a:rPr>
              <a:t>3. Cable</a:t>
            </a:r>
            <a:endParaRPr lang="en-US" sz="4500">
              <a:latin typeface="Times New Roman" panose="02020603050405020304" pitchFamily="18" charset="0"/>
              <a:cs typeface="Times New Roman" panose="02020603050405020304" pitchFamily="18" charset="0"/>
            </a:endParaRPr>
          </a:p>
        </p:txBody>
      </p:sp>
      <p:pic>
        <p:nvPicPr>
          <p:cNvPr id="5" name="Picture 4" descr="Káº¿t quáº£ hÃ¬nh áº£nh cho cÃ¡p xoáº¯n ÄÃ´i STP vÃ  UTP"/>
          <p:cNvPicPr/>
          <p:nvPr/>
        </p:nvPicPr>
        <p:blipFill>
          <a:blip r:embed="rId2">
            <a:extLst>
              <a:ext uri="{28A0092B-C50C-407E-A947-70E740481C1C}">
                <a14:useLocalDpi xmlns:a14="http://schemas.microsoft.com/office/drawing/2010/main" val="0"/>
              </a:ext>
            </a:extLst>
          </a:blip>
          <a:srcRect/>
          <a:stretch>
            <a:fillRect/>
          </a:stretch>
        </p:blipFill>
        <p:spPr bwMode="auto">
          <a:xfrm>
            <a:off x="7529989" y="1665234"/>
            <a:ext cx="2824625" cy="1180997"/>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7529989" y="3196539"/>
            <a:ext cx="2940535" cy="1220920"/>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7542867" y="4835099"/>
            <a:ext cx="2940536" cy="1127818"/>
          </a:xfrm>
          <a:prstGeom prst="rect">
            <a:avLst/>
          </a:prstGeom>
          <a:noFill/>
          <a:ln>
            <a:noFill/>
          </a:ln>
        </p:spPr>
      </p:pic>
    </p:spTree>
    <p:extLst>
      <p:ext uri="{BB962C8B-B14F-4D97-AF65-F5344CB8AC3E}">
        <p14:creationId xmlns:p14="http://schemas.microsoft.com/office/powerpoint/2010/main" val="324975833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75</TotalTime>
  <Words>424</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Retrospect</vt:lpstr>
      <vt:lpstr>Xây dựng hệ thống mạng công ty phần mềm</vt:lpstr>
      <vt:lpstr>Yêu cầu hệ thống:</vt:lpstr>
      <vt:lpstr>Hệ thống cơ sở hạ tầng:</vt:lpstr>
      <vt:lpstr>Thành phần hệ thống:</vt:lpstr>
      <vt:lpstr>Sơ đồ vật lý:</vt:lpstr>
      <vt:lpstr>Thanks for  watching!</vt:lpstr>
      <vt:lpstr>Thành phần hệ thống mạng</vt:lpstr>
      <vt:lpstr>PowerPoint Presentation</vt:lpstr>
      <vt:lpstr>Thành phần hệ thống mạng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mạng công ty phần mềm</dc:title>
  <dc:creator>Trang Tran</dc:creator>
  <cp:lastModifiedBy>Trang Tran</cp:lastModifiedBy>
  <cp:revision>8</cp:revision>
  <dcterms:created xsi:type="dcterms:W3CDTF">2019-05-07T18:58:32Z</dcterms:created>
  <dcterms:modified xsi:type="dcterms:W3CDTF">2019-05-07T20:13:43Z</dcterms:modified>
</cp:coreProperties>
</file>