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8" r:id="rId21"/>
  </p:sldIdLst>
  <p:sldSz cx="9144000" cy="6858000" type="screen4x3"/>
  <p:notesSz cx="10234613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 autoAdjust="0"/>
    <p:restoredTop sz="89655" autoAdjust="0"/>
  </p:normalViewPr>
  <p:slideViewPr>
    <p:cSldViewPr>
      <p:cViewPr varScale="1">
        <p:scale>
          <a:sx n="62" d="100"/>
          <a:sy n="62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1782" y="-96"/>
      </p:cViewPr>
      <p:guideLst>
        <p:guide orient="horz" pos="2237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17E16C-5C8E-4AAF-A4FA-8E2E020BCAF0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F5D65A-53D3-4DF7-8BE7-75C253D9A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717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788C-30A7-4C81-AC0B-CB703CF94DFD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ADD4-FDAE-426A-96C1-07D283434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gởi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HTTP proxy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URI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tin: protocol, host, port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161234"/>
            <a:ext cx="9144000" cy="269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82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8534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  <a:p>
            <a:endParaRPr lang="en-US"/>
          </a:p>
        </p:txBody>
      </p:sp>
      <p:pic>
        <p:nvPicPr>
          <p:cNvPr id="1030" name="Picture 6" descr="D:\Dropbox\SS-Slides\DeCuong-CDIO\TemplateCDIOv1\HinhAnh\LogoCDI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85" y="613071"/>
            <a:ext cx="1702215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SS-Slides\DeCuong-CDIO\TemplateCDIOv1\HinhAnh\LogoTruong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25771"/>
            <a:ext cx="1231847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51D7-14DA-43BC-8870-8C998FF7AA91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190E-2147-4CF2-AA59-19FFFC398201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WinFX__LineGlow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143000"/>
            <a:ext cx="9144000" cy="228600"/>
          </a:xfrm>
          <a:prstGeom prst="rect">
            <a:avLst/>
          </a:prstGeom>
          <a:noFill/>
        </p:spPr>
      </p:pic>
      <p:pic>
        <p:nvPicPr>
          <p:cNvPr id="11" name="Picture 5" descr="WinFX_WCF__03a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534216" y="6400800"/>
            <a:ext cx="609784" cy="4572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F8D9FE-600F-4C18-A062-8FFF3F999B58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09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WinFX_WCF__03a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92375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8" descr="WinFX__LineGlow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r="16667" b="33333"/>
          <a:stretch>
            <a:fillRect/>
          </a:stretch>
        </p:blipFill>
        <p:spPr bwMode="auto">
          <a:xfrm>
            <a:off x="1524000" y="1905000"/>
            <a:ext cx="7620000" cy="152400"/>
          </a:xfrm>
          <a:prstGeom prst="rect">
            <a:avLst/>
          </a:prstGeom>
          <a:noFill/>
        </p:spPr>
      </p:pic>
      <p:pic>
        <p:nvPicPr>
          <p:cNvPr id="9" name="Picture 8" descr="WinFX__LineGlow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l="15000" t="33333"/>
          <a:stretch>
            <a:fillRect/>
          </a:stretch>
        </p:blipFill>
        <p:spPr bwMode="auto">
          <a:xfrm>
            <a:off x="0" y="4343400"/>
            <a:ext cx="7772400" cy="1524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:\Dropbox\SS-Slides\DeCuong-CDIO\TemplateCDIOv1\HinhAnh\LogoCDIO_Transparent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08" y="863599"/>
            <a:ext cx="1052692" cy="5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CDIOv1\HinhAnh\LogoTruong_Transparent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2" y="815955"/>
            <a:ext cx="762308" cy="6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/>
          <a:srcRect b="29359"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 t="45907"/>
          <a:stretch>
            <a:fillRect/>
          </a:stretch>
        </p:blipFill>
        <p:spPr bwMode="auto">
          <a:xfrm>
            <a:off x="0" y="0"/>
            <a:ext cx="9144000" cy="152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E:\04_Image Collection\01_ICON\Question\Help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sz="40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8021C0-D1B6-4ECB-8908-45C3B85BEE9B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E8EC91-8A40-4CB4-B428-FE8F2E7EBF68}" type="datetime1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400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 descr="WinFX__LineGlow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295400"/>
            <a:ext cx="91440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233-B014-4D10-B0DF-9C4B297BEFCC}" type="datetime1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3B47-D958-4AA3-808C-2D9A66A78809}" type="datetime1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7A16-6884-4919-9B7E-DCE07F9EF7FC}" type="datetime1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2CE8-D688-40F4-86C8-C8CBA6BCACC1}" type="datetime1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s.com/isaserver" TargetMode="External"/><Relationship Id="rId2" Type="http://schemas.openxmlformats.org/officeDocument/2006/relationships/hyperlink" Target="http://www.squid-cach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590800"/>
            <a:ext cx="8610600" cy="1470025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Chương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11 : PROXY</a:t>
            </a:r>
            <a:b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endParaRPr 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proxy –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458200" cy="46783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client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server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HTTP</a:t>
            </a:r>
          </a:p>
          <a:p>
            <a:pPr algn="just"/>
            <a:r>
              <a:rPr lang="en-US" dirty="0" smtClean="0"/>
              <a:t>Caching</a:t>
            </a:r>
          </a:p>
          <a:p>
            <a:pPr lvl="1" algn="just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(download)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algn="just"/>
            <a:r>
              <a:rPr lang="en-US" dirty="0" smtClean="0"/>
              <a:t>Privacy: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pPr lvl="1" algn="just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server</a:t>
            </a:r>
          </a:p>
          <a:p>
            <a:pPr algn="just"/>
            <a:r>
              <a:rPr lang="en-US" dirty="0" smtClean="0"/>
              <a:t>Audit:</a:t>
            </a:r>
          </a:p>
          <a:p>
            <a:pPr lvl="1" algn="just"/>
            <a:r>
              <a:rPr lang="en-US" dirty="0" smtClean="0"/>
              <a:t>Log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 smtClean="0"/>
          </a:p>
          <a:p>
            <a:pPr algn="just"/>
            <a:r>
              <a:rPr lang="en-US" dirty="0" smtClean="0"/>
              <a:t>Filtering:</a:t>
            </a:r>
          </a:p>
          <a:p>
            <a:pPr lvl="1" algn="just"/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endParaRPr lang="en-US" dirty="0" smtClean="0"/>
          </a:p>
          <a:p>
            <a:pPr algn="just"/>
            <a:endParaRPr lang="en-US" dirty="0" smtClean="0"/>
          </a:p>
          <a:p>
            <a:pPr lvl="1" algn="just"/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proxy –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25972" y="3132083"/>
            <a:ext cx="5029200" cy="25146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8" name="Arc 29"/>
          <p:cNvSpPr>
            <a:spLocks/>
          </p:cNvSpPr>
          <p:nvPr/>
        </p:nvSpPr>
        <p:spPr bwMode="auto">
          <a:xfrm>
            <a:off x="4320134" y="2979683"/>
            <a:ext cx="3221038" cy="137160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" name="Arc 26"/>
          <p:cNvSpPr>
            <a:spLocks/>
          </p:cNvSpPr>
          <p:nvPr/>
        </p:nvSpPr>
        <p:spPr bwMode="auto">
          <a:xfrm>
            <a:off x="4378872" y="3230508"/>
            <a:ext cx="2781300" cy="882650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chemeClr val="accent1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" name="Arc 29"/>
          <p:cNvSpPr>
            <a:spLocks/>
          </p:cNvSpPr>
          <p:nvPr/>
        </p:nvSpPr>
        <p:spPr bwMode="auto">
          <a:xfrm rot="20569616">
            <a:off x="1637055" y="3469777"/>
            <a:ext cx="2198743" cy="105979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" name="Arc 26"/>
          <p:cNvSpPr>
            <a:spLocks/>
          </p:cNvSpPr>
          <p:nvPr/>
        </p:nvSpPr>
        <p:spPr bwMode="auto">
          <a:xfrm rot="21181834">
            <a:off x="1800560" y="3683646"/>
            <a:ext cx="1678452" cy="2021423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chemeClr val="accent1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931572" y="2217683"/>
            <a:ext cx="1133644" cy="1420812"/>
            <a:chOff x="7010400" y="2057400"/>
            <a:chExt cx="1133644" cy="1420812"/>
          </a:xfrm>
        </p:grpSpPr>
        <p:pic>
          <p:nvPicPr>
            <p:cNvPr id="13" name="Picture 18" descr="Server01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7239000" y="2438400"/>
              <a:ext cx="884237" cy="1039812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7010400" y="20574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tuoitre.vn</a:t>
              </a:r>
              <a:endParaRPr lang="vi-V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572" y="2952695"/>
            <a:ext cx="3962400" cy="3277275"/>
            <a:chOff x="533400" y="2792412"/>
            <a:chExt cx="3962400" cy="3277275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auto">
            <a:xfrm>
              <a:off x="2209800" y="50038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b="1" dirty="0" smtClean="0"/>
                <a:t>192.168.1.3</a:t>
              </a:r>
              <a:endParaRPr lang="en-US" b="1" dirty="0"/>
            </a:p>
          </p:txBody>
        </p:sp>
        <p:grpSp>
          <p:nvGrpSpPr>
            <p:cNvPr id="17" name="Group 77"/>
            <p:cNvGrpSpPr/>
            <p:nvPr/>
          </p:nvGrpSpPr>
          <p:grpSpPr>
            <a:xfrm>
              <a:off x="533400" y="2792412"/>
              <a:ext cx="3962400" cy="3277275"/>
              <a:chOff x="533400" y="2792412"/>
              <a:chExt cx="3962400" cy="3277275"/>
            </a:xfrm>
          </p:grpSpPr>
          <p:grpSp>
            <p:nvGrpSpPr>
              <p:cNvPr id="18" name="Group 16"/>
              <p:cNvGrpSpPr/>
              <p:nvPr/>
            </p:nvGrpSpPr>
            <p:grpSpPr>
              <a:xfrm>
                <a:off x="533400" y="2792412"/>
                <a:ext cx="3962400" cy="3277275"/>
                <a:chOff x="685800" y="2487612"/>
                <a:chExt cx="3962400" cy="3277275"/>
              </a:xfrm>
            </p:grpSpPr>
            <p:pic>
              <p:nvPicPr>
                <p:cNvPr id="21" name="Picture 22" descr="Computer_DesktopComputerSansKeyboard0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295400" y="3494087"/>
                  <a:ext cx="760412" cy="925513"/>
                </a:xfrm>
                <a:prstGeom prst="rect">
                  <a:avLst/>
                </a:prstGeom>
                <a:noFill/>
              </p:spPr>
            </p:pic>
            <p:sp>
              <p:nvSpPr>
                <p:cNvPr id="22" name="AutoShape 33"/>
                <p:cNvSpPr>
                  <a:spLocks noChangeArrowheads="1"/>
                </p:cNvSpPr>
                <p:nvPr/>
              </p:nvSpPr>
              <p:spPr bwMode="auto">
                <a:xfrm>
                  <a:off x="685800" y="4267200"/>
                  <a:ext cx="1562100" cy="635000"/>
                </a:xfrm>
                <a:prstGeom prst="roundRect">
                  <a:avLst>
                    <a:gd name="adj" fmla="val 6329"/>
                  </a:avLst>
                </a:prstGeom>
                <a:noFill/>
                <a:ln w="9525" algn="ctr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anchor="ctr"/>
                <a:lstStyle/>
                <a:p>
                  <a:pPr algn="ctr" eaLnBrk="0" hangingPunct="0"/>
                  <a:r>
                    <a:rPr lang="en-US" b="1" dirty="0" smtClean="0"/>
                    <a:t>192.168.1.2</a:t>
                  </a:r>
                  <a:endParaRPr lang="en-US" b="1" dirty="0"/>
                </a:p>
              </p:txBody>
            </p:sp>
            <p:grpSp>
              <p:nvGrpSpPr>
                <p:cNvPr id="2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2514600" y="3200400"/>
                  <a:ext cx="771811" cy="394368"/>
                  <a:chOff x="2976" y="3327"/>
                  <a:chExt cx="463" cy="198"/>
                </a:xfrm>
              </p:grpSpPr>
              <p:sp>
                <p:nvSpPr>
                  <p:cNvPr id="29" name="AutoShape 5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976" y="3327"/>
                    <a:ext cx="463" cy="19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grpSp>
                <p:nvGrpSpPr>
                  <p:cNvPr id="30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76" y="3327"/>
                    <a:ext cx="460" cy="195"/>
                    <a:chOff x="2976" y="3327"/>
                    <a:chExt cx="460" cy="195"/>
                  </a:xfrm>
                </p:grpSpPr>
                <p:sp>
                  <p:nvSpPr>
                    <p:cNvPr id="50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3432"/>
                      <a:ext cx="351" cy="90"/>
                    </a:xfrm>
                    <a:prstGeom prst="rect">
                      <a:avLst/>
                    </a:prstGeom>
                    <a:solidFill>
                      <a:srgbClr val="0096D5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7" y="3433"/>
                      <a:ext cx="349" cy="88"/>
                    </a:xfrm>
                    <a:prstGeom prst="rect">
                      <a:avLst/>
                    </a:prstGeom>
                    <a:solidFill>
                      <a:srgbClr val="0096D5"/>
                    </a:solidFill>
                    <a:ln w="4763">
                      <a:solidFill>
                        <a:srgbClr val="AAE6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2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27" y="3327"/>
                      <a:ext cx="109" cy="195"/>
                    </a:xfrm>
                    <a:custGeom>
                      <a:avLst/>
                      <a:gdLst>
                        <a:gd name="T0" fmla="*/ 0 w 109"/>
                        <a:gd name="T1" fmla="*/ 105 h 195"/>
                        <a:gd name="T2" fmla="*/ 109 w 109"/>
                        <a:gd name="T3" fmla="*/ 0 h 195"/>
                        <a:gd name="T4" fmla="*/ 109 w 109"/>
                        <a:gd name="T5" fmla="*/ 89 h 195"/>
                        <a:gd name="T6" fmla="*/ 0 w 109"/>
                        <a:gd name="T7" fmla="*/ 195 h 195"/>
                        <a:gd name="T8" fmla="*/ 0 w 109"/>
                        <a:gd name="T9" fmla="*/ 105 h 1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9"/>
                        <a:gd name="T16" fmla="*/ 0 h 195"/>
                        <a:gd name="T17" fmla="*/ 109 w 109"/>
                        <a:gd name="T18" fmla="*/ 195 h 19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9" h="195">
                          <a:moveTo>
                            <a:pt x="0" y="105"/>
                          </a:moveTo>
                          <a:lnTo>
                            <a:pt x="109" y="0"/>
                          </a:lnTo>
                          <a:lnTo>
                            <a:pt x="109" y="89"/>
                          </a:lnTo>
                          <a:lnTo>
                            <a:pt x="0" y="195"/>
                          </a:lnTo>
                          <a:lnTo>
                            <a:pt x="0" y="105"/>
                          </a:lnTo>
                          <a:close/>
                        </a:path>
                      </a:pathLst>
                    </a:custGeom>
                    <a:solidFill>
                      <a:srgbClr val="005A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3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327" y="3327"/>
                      <a:ext cx="109" cy="195"/>
                    </a:xfrm>
                    <a:custGeom>
                      <a:avLst/>
                      <a:gdLst>
                        <a:gd name="T0" fmla="*/ 0 w 109"/>
                        <a:gd name="T1" fmla="*/ 105 h 195"/>
                        <a:gd name="T2" fmla="*/ 109 w 109"/>
                        <a:gd name="T3" fmla="*/ 0 h 195"/>
                        <a:gd name="T4" fmla="*/ 109 w 109"/>
                        <a:gd name="T5" fmla="*/ 89 h 195"/>
                        <a:gd name="T6" fmla="*/ 0 w 109"/>
                        <a:gd name="T7" fmla="*/ 195 h 195"/>
                        <a:gd name="T8" fmla="*/ 0 w 109"/>
                        <a:gd name="T9" fmla="*/ 105 h 1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9"/>
                        <a:gd name="T16" fmla="*/ 0 h 195"/>
                        <a:gd name="T17" fmla="*/ 109 w 109"/>
                        <a:gd name="T18" fmla="*/ 195 h 19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9" h="195">
                          <a:moveTo>
                            <a:pt x="0" y="105"/>
                          </a:moveTo>
                          <a:lnTo>
                            <a:pt x="109" y="0"/>
                          </a:lnTo>
                          <a:lnTo>
                            <a:pt x="109" y="89"/>
                          </a:lnTo>
                          <a:lnTo>
                            <a:pt x="0" y="195"/>
                          </a:lnTo>
                          <a:lnTo>
                            <a:pt x="0" y="105"/>
                          </a:lnTo>
                          <a:close/>
                        </a:path>
                      </a:pathLst>
                    </a:custGeom>
                    <a:solidFill>
                      <a:srgbClr val="005A80"/>
                    </a:solidFill>
                    <a:ln w="4763">
                      <a:solidFill>
                        <a:srgbClr val="AAE6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4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2976" y="3327"/>
                      <a:ext cx="460" cy="105"/>
                    </a:xfrm>
                    <a:custGeom>
                      <a:avLst/>
                      <a:gdLst>
                        <a:gd name="T0" fmla="*/ 351 w 460"/>
                        <a:gd name="T1" fmla="*/ 105 h 105"/>
                        <a:gd name="T2" fmla="*/ 460 w 460"/>
                        <a:gd name="T3" fmla="*/ 0 h 105"/>
                        <a:gd name="T4" fmla="*/ 109 w 460"/>
                        <a:gd name="T5" fmla="*/ 0 h 105"/>
                        <a:gd name="T6" fmla="*/ 0 w 460"/>
                        <a:gd name="T7" fmla="*/ 105 h 105"/>
                        <a:gd name="T8" fmla="*/ 351 w 460"/>
                        <a:gd name="T9" fmla="*/ 105 h 1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60"/>
                        <a:gd name="T16" fmla="*/ 0 h 105"/>
                        <a:gd name="T17" fmla="*/ 460 w 460"/>
                        <a:gd name="T18" fmla="*/ 105 h 1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60" h="105">
                          <a:moveTo>
                            <a:pt x="351" y="105"/>
                          </a:moveTo>
                          <a:lnTo>
                            <a:pt x="460" y="0"/>
                          </a:lnTo>
                          <a:lnTo>
                            <a:pt x="109" y="0"/>
                          </a:lnTo>
                          <a:lnTo>
                            <a:pt x="0" y="105"/>
                          </a:lnTo>
                          <a:lnTo>
                            <a:pt x="351" y="105"/>
                          </a:lnTo>
                          <a:close/>
                        </a:path>
                      </a:pathLst>
                    </a:custGeom>
                    <a:solidFill>
                      <a:srgbClr val="00B4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5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976" y="3327"/>
                      <a:ext cx="460" cy="105"/>
                    </a:xfrm>
                    <a:custGeom>
                      <a:avLst/>
                      <a:gdLst>
                        <a:gd name="T0" fmla="*/ 351 w 460"/>
                        <a:gd name="T1" fmla="*/ 105 h 105"/>
                        <a:gd name="T2" fmla="*/ 460 w 460"/>
                        <a:gd name="T3" fmla="*/ 0 h 105"/>
                        <a:gd name="T4" fmla="*/ 109 w 460"/>
                        <a:gd name="T5" fmla="*/ 0 h 105"/>
                        <a:gd name="T6" fmla="*/ 0 w 460"/>
                        <a:gd name="T7" fmla="*/ 105 h 105"/>
                        <a:gd name="T8" fmla="*/ 351 w 460"/>
                        <a:gd name="T9" fmla="*/ 105 h 1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60"/>
                        <a:gd name="T16" fmla="*/ 0 h 105"/>
                        <a:gd name="T17" fmla="*/ 460 w 460"/>
                        <a:gd name="T18" fmla="*/ 105 h 1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60" h="105">
                          <a:moveTo>
                            <a:pt x="351" y="105"/>
                          </a:moveTo>
                          <a:lnTo>
                            <a:pt x="460" y="0"/>
                          </a:lnTo>
                          <a:lnTo>
                            <a:pt x="109" y="0"/>
                          </a:lnTo>
                          <a:lnTo>
                            <a:pt x="0" y="105"/>
                          </a:lnTo>
                          <a:lnTo>
                            <a:pt x="351" y="105"/>
                          </a:lnTo>
                          <a:close/>
                        </a:path>
                      </a:pathLst>
                    </a:custGeom>
                    <a:solidFill>
                      <a:srgbClr val="00B4FF"/>
                    </a:solidFill>
                    <a:ln w="4763">
                      <a:solidFill>
                        <a:srgbClr val="AAE6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027" y="3330"/>
                    <a:ext cx="355" cy="96"/>
                    <a:chOff x="3027" y="3330"/>
                    <a:chExt cx="355" cy="96"/>
                  </a:xfrm>
                </p:grpSpPr>
                <p:grpSp>
                  <p:nvGrpSpPr>
                    <p:cNvPr id="32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27" y="3330"/>
                      <a:ext cx="351" cy="93"/>
                      <a:chOff x="3027" y="3330"/>
                      <a:chExt cx="351" cy="93"/>
                    </a:xfrm>
                  </p:grpSpPr>
                  <p:sp>
                    <p:nvSpPr>
                      <p:cNvPr id="4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4" y="3375"/>
                        <a:ext cx="150" cy="35"/>
                      </a:xfrm>
                      <a:custGeom>
                        <a:avLst/>
                        <a:gdLst>
                          <a:gd name="T0" fmla="*/ 12 w 150"/>
                          <a:gd name="T1" fmla="*/ 6 h 35"/>
                          <a:gd name="T2" fmla="*/ 0 w 150"/>
                          <a:gd name="T3" fmla="*/ 19 h 35"/>
                          <a:gd name="T4" fmla="*/ 89 w 150"/>
                          <a:gd name="T5" fmla="*/ 19 h 35"/>
                          <a:gd name="T6" fmla="*/ 76 w 150"/>
                          <a:gd name="T7" fmla="*/ 35 h 35"/>
                          <a:gd name="T8" fmla="*/ 150 w 150"/>
                          <a:gd name="T9" fmla="*/ 16 h 35"/>
                          <a:gd name="T10" fmla="*/ 111 w 150"/>
                          <a:gd name="T11" fmla="*/ 0 h 35"/>
                          <a:gd name="T12" fmla="*/ 102 w 150"/>
                          <a:gd name="T13" fmla="*/ 6 h 35"/>
                          <a:gd name="T14" fmla="*/ 12 w 150"/>
                          <a:gd name="T15" fmla="*/ 6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2" y="6"/>
                            </a:moveTo>
                            <a:lnTo>
                              <a:pt x="0" y="19"/>
                            </a:lnTo>
                            <a:lnTo>
                              <a:pt x="89" y="19"/>
                            </a:lnTo>
                            <a:lnTo>
                              <a:pt x="76" y="35"/>
                            </a:lnTo>
                            <a:lnTo>
                              <a:pt x="150" y="16"/>
                            </a:lnTo>
                            <a:lnTo>
                              <a:pt x="111" y="0"/>
                            </a:lnTo>
                            <a:lnTo>
                              <a:pt x="102" y="6"/>
                            </a:lnTo>
                            <a:lnTo>
                              <a:pt x="12" y="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3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4" y="3375"/>
                        <a:ext cx="150" cy="35"/>
                      </a:xfrm>
                      <a:custGeom>
                        <a:avLst/>
                        <a:gdLst>
                          <a:gd name="T0" fmla="*/ 12 w 150"/>
                          <a:gd name="T1" fmla="*/ 6 h 35"/>
                          <a:gd name="T2" fmla="*/ 0 w 150"/>
                          <a:gd name="T3" fmla="*/ 19 h 35"/>
                          <a:gd name="T4" fmla="*/ 89 w 150"/>
                          <a:gd name="T5" fmla="*/ 19 h 35"/>
                          <a:gd name="T6" fmla="*/ 76 w 150"/>
                          <a:gd name="T7" fmla="*/ 35 h 35"/>
                          <a:gd name="T8" fmla="*/ 150 w 150"/>
                          <a:gd name="T9" fmla="*/ 16 h 35"/>
                          <a:gd name="T10" fmla="*/ 111 w 150"/>
                          <a:gd name="T11" fmla="*/ 0 h 35"/>
                          <a:gd name="T12" fmla="*/ 102 w 150"/>
                          <a:gd name="T13" fmla="*/ 6 h 35"/>
                          <a:gd name="T14" fmla="*/ 12 w 150"/>
                          <a:gd name="T15" fmla="*/ 6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2" y="6"/>
                            </a:moveTo>
                            <a:lnTo>
                              <a:pt x="0" y="19"/>
                            </a:lnTo>
                            <a:lnTo>
                              <a:pt x="89" y="19"/>
                            </a:lnTo>
                            <a:lnTo>
                              <a:pt x="76" y="35"/>
                            </a:lnTo>
                            <a:lnTo>
                              <a:pt x="150" y="16"/>
                            </a:lnTo>
                            <a:lnTo>
                              <a:pt x="111" y="0"/>
                            </a:lnTo>
                            <a:lnTo>
                              <a:pt x="102" y="6"/>
                            </a:lnTo>
                            <a:lnTo>
                              <a:pt x="12" y="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4" name="Freeform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28" y="3330"/>
                        <a:ext cx="150" cy="39"/>
                      </a:xfrm>
                      <a:custGeom>
                        <a:avLst/>
                        <a:gdLst>
                          <a:gd name="T0" fmla="*/ 13 w 150"/>
                          <a:gd name="T1" fmla="*/ 10 h 39"/>
                          <a:gd name="T2" fmla="*/ 0 w 150"/>
                          <a:gd name="T3" fmla="*/ 23 h 39"/>
                          <a:gd name="T4" fmla="*/ 90 w 150"/>
                          <a:gd name="T5" fmla="*/ 23 h 39"/>
                          <a:gd name="T6" fmla="*/ 74 w 150"/>
                          <a:gd name="T7" fmla="*/ 39 h 39"/>
                          <a:gd name="T8" fmla="*/ 150 w 150"/>
                          <a:gd name="T9" fmla="*/ 16 h 39"/>
                          <a:gd name="T10" fmla="*/ 109 w 150"/>
                          <a:gd name="T11" fmla="*/ 0 h 39"/>
                          <a:gd name="T12" fmla="*/ 102 w 150"/>
                          <a:gd name="T13" fmla="*/ 10 h 39"/>
                          <a:gd name="T14" fmla="*/ 13 w 150"/>
                          <a:gd name="T15" fmla="*/ 10 h 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9"/>
                          <a:gd name="T26" fmla="*/ 150 w 150"/>
                          <a:gd name="T27" fmla="*/ 39 h 3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9">
                            <a:moveTo>
                              <a:pt x="13" y="10"/>
                            </a:moveTo>
                            <a:lnTo>
                              <a:pt x="0" y="23"/>
                            </a:lnTo>
                            <a:lnTo>
                              <a:pt x="90" y="23"/>
                            </a:lnTo>
                            <a:lnTo>
                              <a:pt x="74" y="39"/>
                            </a:lnTo>
                            <a:lnTo>
                              <a:pt x="150" y="16"/>
                            </a:lnTo>
                            <a:lnTo>
                              <a:pt x="109" y="0"/>
                            </a:lnTo>
                            <a:lnTo>
                              <a:pt x="102" y="10"/>
                            </a:lnTo>
                            <a:lnTo>
                              <a:pt x="13" y="1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5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28" y="3330"/>
                        <a:ext cx="150" cy="39"/>
                      </a:xfrm>
                      <a:custGeom>
                        <a:avLst/>
                        <a:gdLst>
                          <a:gd name="T0" fmla="*/ 13 w 150"/>
                          <a:gd name="T1" fmla="*/ 10 h 39"/>
                          <a:gd name="T2" fmla="*/ 0 w 150"/>
                          <a:gd name="T3" fmla="*/ 23 h 39"/>
                          <a:gd name="T4" fmla="*/ 90 w 150"/>
                          <a:gd name="T5" fmla="*/ 23 h 39"/>
                          <a:gd name="T6" fmla="*/ 74 w 150"/>
                          <a:gd name="T7" fmla="*/ 39 h 39"/>
                          <a:gd name="T8" fmla="*/ 150 w 150"/>
                          <a:gd name="T9" fmla="*/ 16 h 39"/>
                          <a:gd name="T10" fmla="*/ 109 w 150"/>
                          <a:gd name="T11" fmla="*/ 0 h 39"/>
                          <a:gd name="T12" fmla="*/ 102 w 150"/>
                          <a:gd name="T13" fmla="*/ 10 h 39"/>
                          <a:gd name="T14" fmla="*/ 13 w 150"/>
                          <a:gd name="T15" fmla="*/ 10 h 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9"/>
                          <a:gd name="T26" fmla="*/ 150 w 150"/>
                          <a:gd name="T27" fmla="*/ 39 h 3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9">
                            <a:moveTo>
                              <a:pt x="13" y="10"/>
                            </a:moveTo>
                            <a:lnTo>
                              <a:pt x="0" y="23"/>
                            </a:lnTo>
                            <a:lnTo>
                              <a:pt x="90" y="23"/>
                            </a:lnTo>
                            <a:lnTo>
                              <a:pt x="74" y="39"/>
                            </a:lnTo>
                            <a:lnTo>
                              <a:pt x="150" y="16"/>
                            </a:lnTo>
                            <a:lnTo>
                              <a:pt x="109" y="0"/>
                            </a:lnTo>
                            <a:lnTo>
                              <a:pt x="102" y="10"/>
                            </a:lnTo>
                            <a:lnTo>
                              <a:pt x="13" y="1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6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27" y="3388"/>
                        <a:ext cx="150" cy="35"/>
                      </a:xfrm>
                      <a:custGeom>
                        <a:avLst/>
                        <a:gdLst>
                          <a:gd name="T0" fmla="*/ 137 w 150"/>
                          <a:gd name="T1" fmla="*/ 28 h 35"/>
                          <a:gd name="T2" fmla="*/ 150 w 150"/>
                          <a:gd name="T3" fmla="*/ 16 h 35"/>
                          <a:gd name="T4" fmla="*/ 58 w 150"/>
                          <a:gd name="T5" fmla="*/ 16 h 35"/>
                          <a:gd name="T6" fmla="*/ 74 w 150"/>
                          <a:gd name="T7" fmla="*/ 0 h 35"/>
                          <a:gd name="T8" fmla="*/ 0 w 150"/>
                          <a:gd name="T9" fmla="*/ 19 h 35"/>
                          <a:gd name="T10" fmla="*/ 38 w 150"/>
                          <a:gd name="T11" fmla="*/ 35 h 35"/>
                          <a:gd name="T12" fmla="*/ 45 w 150"/>
                          <a:gd name="T13" fmla="*/ 28 h 35"/>
                          <a:gd name="T14" fmla="*/ 137 w 150"/>
                          <a:gd name="T15" fmla="*/ 28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7" y="28"/>
                            </a:moveTo>
                            <a:lnTo>
                              <a:pt x="150" y="16"/>
                            </a:lnTo>
                            <a:lnTo>
                              <a:pt x="58" y="16"/>
                            </a:lnTo>
                            <a:lnTo>
                              <a:pt x="74" y="0"/>
                            </a:lnTo>
                            <a:lnTo>
                              <a:pt x="0" y="19"/>
                            </a:lnTo>
                            <a:lnTo>
                              <a:pt x="38" y="35"/>
                            </a:lnTo>
                            <a:lnTo>
                              <a:pt x="45" y="28"/>
                            </a:lnTo>
                            <a:lnTo>
                              <a:pt x="137" y="2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7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27" y="3388"/>
                        <a:ext cx="150" cy="35"/>
                      </a:xfrm>
                      <a:custGeom>
                        <a:avLst/>
                        <a:gdLst>
                          <a:gd name="T0" fmla="*/ 137 w 150"/>
                          <a:gd name="T1" fmla="*/ 28 h 35"/>
                          <a:gd name="T2" fmla="*/ 150 w 150"/>
                          <a:gd name="T3" fmla="*/ 16 h 35"/>
                          <a:gd name="T4" fmla="*/ 58 w 150"/>
                          <a:gd name="T5" fmla="*/ 16 h 35"/>
                          <a:gd name="T6" fmla="*/ 74 w 150"/>
                          <a:gd name="T7" fmla="*/ 0 h 35"/>
                          <a:gd name="T8" fmla="*/ 0 w 150"/>
                          <a:gd name="T9" fmla="*/ 19 h 35"/>
                          <a:gd name="T10" fmla="*/ 38 w 150"/>
                          <a:gd name="T11" fmla="*/ 35 h 35"/>
                          <a:gd name="T12" fmla="*/ 45 w 150"/>
                          <a:gd name="T13" fmla="*/ 28 h 35"/>
                          <a:gd name="T14" fmla="*/ 137 w 150"/>
                          <a:gd name="T15" fmla="*/ 28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7" y="28"/>
                            </a:moveTo>
                            <a:lnTo>
                              <a:pt x="150" y="16"/>
                            </a:lnTo>
                            <a:lnTo>
                              <a:pt x="58" y="16"/>
                            </a:lnTo>
                            <a:lnTo>
                              <a:pt x="74" y="0"/>
                            </a:lnTo>
                            <a:lnTo>
                              <a:pt x="0" y="19"/>
                            </a:lnTo>
                            <a:lnTo>
                              <a:pt x="38" y="35"/>
                            </a:lnTo>
                            <a:lnTo>
                              <a:pt x="45" y="28"/>
                            </a:lnTo>
                            <a:lnTo>
                              <a:pt x="137" y="2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8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69" y="3343"/>
                        <a:ext cx="150" cy="38"/>
                      </a:xfrm>
                      <a:custGeom>
                        <a:avLst/>
                        <a:gdLst>
                          <a:gd name="T0" fmla="*/ 137 w 150"/>
                          <a:gd name="T1" fmla="*/ 29 h 38"/>
                          <a:gd name="T2" fmla="*/ 150 w 150"/>
                          <a:gd name="T3" fmla="*/ 16 h 38"/>
                          <a:gd name="T4" fmla="*/ 60 w 150"/>
                          <a:gd name="T5" fmla="*/ 16 h 38"/>
                          <a:gd name="T6" fmla="*/ 76 w 150"/>
                          <a:gd name="T7" fmla="*/ 0 h 38"/>
                          <a:gd name="T8" fmla="*/ 0 w 150"/>
                          <a:gd name="T9" fmla="*/ 22 h 38"/>
                          <a:gd name="T10" fmla="*/ 41 w 150"/>
                          <a:gd name="T11" fmla="*/ 38 h 38"/>
                          <a:gd name="T12" fmla="*/ 47 w 150"/>
                          <a:gd name="T13" fmla="*/ 29 h 38"/>
                          <a:gd name="T14" fmla="*/ 137 w 150"/>
                          <a:gd name="T15" fmla="*/ 29 h 3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8"/>
                          <a:gd name="T26" fmla="*/ 150 w 150"/>
                          <a:gd name="T27" fmla="*/ 38 h 3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8">
                            <a:moveTo>
                              <a:pt x="137" y="29"/>
                            </a:moveTo>
                            <a:lnTo>
                              <a:pt x="150" y="16"/>
                            </a:lnTo>
                            <a:lnTo>
                              <a:pt x="60" y="16"/>
                            </a:lnTo>
                            <a:lnTo>
                              <a:pt x="76" y="0"/>
                            </a:lnTo>
                            <a:lnTo>
                              <a:pt x="0" y="22"/>
                            </a:lnTo>
                            <a:lnTo>
                              <a:pt x="41" y="38"/>
                            </a:lnTo>
                            <a:lnTo>
                              <a:pt x="47" y="29"/>
                            </a:lnTo>
                            <a:lnTo>
                              <a:pt x="137" y="2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9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69" y="3343"/>
                        <a:ext cx="150" cy="38"/>
                      </a:xfrm>
                      <a:custGeom>
                        <a:avLst/>
                        <a:gdLst>
                          <a:gd name="T0" fmla="*/ 137 w 150"/>
                          <a:gd name="T1" fmla="*/ 29 h 38"/>
                          <a:gd name="T2" fmla="*/ 150 w 150"/>
                          <a:gd name="T3" fmla="*/ 16 h 38"/>
                          <a:gd name="T4" fmla="*/ 60 w 150"/>
                          <a:gd name="T5" fmla="*/ 16 h 38"/>
                          <a:gd name="T6" fmla="*/ 76 w 150"/>
                          <a:gd name="T7" fmla="*/ 0 h 38"/>
                          <a:gd name="T8" fmla="*/ 0 w 150"/>
                          <a:gd name="T9" fmla="*/ 22 h 38"/>
                          <a:gd name="T10" fmla="*/ 41 w 150"/>
                          <a:gd name="T11" fmla="*/ 38 h 38"/>
                          <a:gd name="T12" fmla="*/ 47 w 150"/>
                          <a:gd name="T13" fmla="*/ 29 h 38"/>
                          <a:gd name="T14" fmla="*/ 137 w 150"/>
                          <a:gd name="T15" fmla="*/ 29 h 3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8"/>
                          <a:gd name="T26" fmla="*/ 150 w 150"/>
                          <a:gd name="T27" fmla="*/ 38 h 3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8">
                            <a:moveTo>
                              <a:pt x="137" y="29"/>
                            </a:moveTo>
                            <a:lnTo>
                              <a:pt x="150" y="16"/>
                            </a:lnTo>
                            <a:lnTo>
                              <a:pt x="60" y="16"/>
                            </a:lnTo>
                            <a:lnTo>
                              <a:pt x="76" y="0"/>
                            </a:lnTo>
                            <a:lnTo>
                              <a:pt x="0" y="22"/>
                            </a:lnTo>
                            <a:lnTo>
                              <a:pt x="41" y="38"/>
                            </a:lnTo>
                            <a:lnTo>
                              <a:pt x="47" y="29"/>
                            </a:lnTo>
                            <a:lnTo>
                              <a:pt x="137" y="2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33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30" y="3333"/>
                      <a:ext cx="352" cy="93"/>
                      <a:chOff x="3030" y="3333"/>
                      <a:chExt cx="352" cy="93"/>
                    </a:xfrm>
                  </p:grpSpPr>
                  <p:sp>
                    <p:nvSpPr>
                      <p:cNvPr id="34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7" y="3378"/>
                        <a:ext cx="150" cy="35"/>
                      </a:xfrm>
                      <a:custGeom>
                        <a:avLst/>
                        <a:gdLst>
                          <a:gd name="T0" fmla="*/ 13 w 150"/>
                          <a:gd name="T1" fmla="*/ 6 h 35"/>
                          <a:gd name="T2" fmla="*/ 0 w 150"/>
                          <a:gd name="T3" fmla="*/ 19 h 35"/>
                          <a:gd name="T4" fmla="*/ 89 w 150"/>
                          <a:gd name="T5" fmla="*/ 19 h 35"/>
                          <a:gd name="T6" fmla="*/ 76 w 150"/>
                          <a:gd name="T7" fmla="*/ 35 h 35"/>
                          <a:gd name="T8" fmla="*/ 150 w 150"/>
                          <a:gd name="T9" fmla="*/ 16 h 35"/>
                          <a:gd name="T10" fmla="*/ 112 w 150"/>
                          <a:gd name="T11" fmla="*/ 0 h 35"/>
                          <a:gd name="T12" fmla="*/ 102 w 150"/>
                          <a:gd name="T13" fmla="*/ 6 h 35"/>
                          <a:gd name="T14" fmla="*/ 13 w 150"/>
                          <a:gd name="T15" fmla="*/ 6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" y="6"/>
                            </a:moveTo>
                            <a:lnTo>
                              <a:pt x="0" y="19"/>
                            </a:lnTo>
                            <a:lnTo>
                              <a:pt x="89" y="19"/>
                            </a:lnTo>
                            <a:lnTo>
                              <a:pt x="76" y="35"/>
                            </a:lnTo>
                            <a:lnTo>
                              <a:pt x="150" y="16"/>
                            </a:lnTo>
                            <a:lnTo>
                              <a:pt x="112" y="0"/>
                            </a:lnTo>
                            <a:lnTo>
                              <a:pt x="102" y="6"/>
                            </a:lnTo>
                            <a:lnTo>
                              <a:pt x="13" y="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5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7" y="3378"/>
                        <a:ext cx="150" cy="35"/>
                      </a:xfrm>
                      <a:custGeom>
                        <a:avLst/>
                        <a:gdLst>
                          <a:gd name="T0" fmla="*/ 13 w 150"/>
                          <a:gd name="T1" fmla="*/ 6 h 35"/>
                          <a:gd name="T2" fmla="*/ 0 w 150"/>
                          <a:gd name="T3" fmla="*/ 19 h 35"/>
                          <a:gd name="T4" fmla="*/ 89 w 150"/>
                          <a:gd name="T5" fmla="*/ 19 h 35"/>
                          <a:gd name="T6" fmla="*/ 76 w 150"/>
                          <a:gd name="T7" fmla="*/ 35 h 35"/>
                          <a:gd name="T8" fmla="*/ 150 w 150"/>
                          <a:gd name="T9" fmla="*/ 16 h 35"/>
                          <a:gd name="T10" fmla="*/ 112 w 150"/>
                          <a:gd name="T11" fmla="*/ 0 h 35"/>
                          <a:gd name="T12" fmla="*/ 102 w 150"/>
                          <a:gd name="T13" fmla="*/ 6 h 35"/>
                          <a:gd name="T14" fmla="*/ 13 w 150"/>
                          <a:gd name="T15" fmla="*/ 6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" y="6"/>
                            </a:moveTo>
                            <a:lnTo>
                              <a:pt x="0" y="19"/>
                            </a:lnTo>
                            <a:lnTo>
                              <a:pt x="89" y="19"/>
                            </a:lnTo>
                            <a:lnTo>
                              <a:pt x="76" y="35"/>
                            </a:lnTo>
                            <a:lnTo>
                              <a:pt x="150" y="16"/>
                            </a:lnTo>
                            <a:lnTo>
                              <a:pt x="112" y="0"/>
                            </a:lnTo>
                            <a:lnTo>
                              <a:pt x="102" y="6"/>
                            </a:lnTo>
                            <a:lnTo>
                              <a:pt x="13" y="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6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31" y="3333"/>
                        <a:ext cx="151" cy="39"/>
                      </a:xfrm>
                      <a:custGeom>
                        <a:avLst/>
                        <a:gdLst>
                          <a:gd name="T0" fmla="*/ 13 w 151"/>
                          <a:gd name="T1" fmla="*/ 10 h 39"/>
                          <a:gd name="T2" fmla="*/ 0 w 151"/>
                          <a:gd name="T3" fmla="*/ 23 h 39"/>
                          <a:gd name="T4" fmla="*/ 90 w 151"/>
                          <a:gd name="T5" fmla="*/ 23 h 39"/>
                          <a:gd name="T6" fmla="*/ 74 w 151"/>
                          <a:gd name="T7" fmla="*/ 39 h 39"/>
                          <a:gd name="T8" fmla="*/ 151 w 151"/>
                          <a:gd name="T9" fmla="*/ 16 h 39"/>
                          <a:gd name="T10" fmla="*/ 109 w 151"/>
                          <a:gd name="T11" fmla="*/ 0 h 39"/>
                          <a:gd name="T12" fmla="*/ 103 w 151"/>
                          <a:gd name="T13" fmla="*/ 10 h 39"/>
                          <a:gd name="T14" fmla="*/ 13 w 151"/>
                          <a:gd name="T15" fmla="*/ 10 h 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1"/>
                          <a:gd name="T25" fmla="*/ 0 h 39"/>
                          <a:gd name="T26" fmla="*/ 151 w 151"/>
                          <a:gd name="T27" fmla="*/ 39 h 3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1" h="39">
                            <a:moveTo>
                              <a:pt x="13" y="10"/>
                            </a:moveTo>
                            <a:lnTo>
                              <a:pt x="0" y="23"/>
                            </a:lnTo>
                            <a:lnTo>
                              <a:pt x="90" y="23"/>
                            </a:lnTo>
                            <a:lnTo>
                              <a:pt x="74" y="39"/>
                            </a:lnTo>
                            <a:lnTo>
                              <a:pt x="151" y="16"/>
                            </a:lnTo>
                            <a:lnTo>
                              <a:pt x="109" y="0"/>
                            </a:lnTo>
                            <a:lnTo>
                              <a:pt x="103" y="10"/>
                            </a:lnTo>
                            <a:lnTo>
                              <a:pt x="13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7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31" y="3333"/>
                        <a:ext cx="151" cy="39"/>
                      </a:xfrm>
                      <a:custGeom>
                        <a:avLst/>
                        <a:gdLst>
                          <a:gd name="T0" fmla="*/ 13 w 151"/>
                          <a:gd name="T1" fmla="*/ 10 h 39"/>
                          <a:gd name="T2" fmla="*/ 0 w 151"/>
                          <a:gd name="T3" fmla="*/ 23 h 39"/>
                          <a:gd name="T4" fmla="*/ 90 w 151"/>
                          <a:gd name="T5" fmla="*/ 23 h 39"/>
                          <a:gd name="T6" fmla="*/ 74 w 151"/>
                          <a:gd name="T7" fmla="*/ 39 h 39"/>
                          <a:gd name="T8" fmla="*/ 151 w 151"/>
                          <a:gd name="T9" fmla="*/ 16 h 39"/>
                          <a:gd name="T10" fmla="*/ 109 w 151"/>
                          <a:gd name="T11" fmla="*/ 0 h 39"/>
                          <a:gd name="T12" fmla="*/ 103 w 151"/>
                          <a:gd name="T13" fmla="*/ 10 h 39"/>
                          <a:gd name="T14" fmla="*/ 13 w 151"/>
                          <a:gd name="T15" fmla="*/ 10 h 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1"/>
                          <a:gd name="T25" fmla="*/ 0 h 39"/>
                          <a:gd name="T26" fmla="*/ 151 w 151"/>
                          <a:gd name="T27" fmla="*/ 39 h 3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1" h="39">
                            <a:moveTo>
                              <a:pt x="13" y="10"/>
                            </a:moveTo>
                            <a:lnTo>
                              <a:pt x="0" y="23"/>
                            </a:lnTo>
                            <a:lnTo>
                              <a:pt x="90" y="23"/>
                            </a:lnTo>
                            <a:lnTo>
                              <a:pt x="74" y="39"/>
                            </a:lnTo>
                            <a:lnTo>
                              <a:pt x="151" y="16"/>
                            </a:lnTo>
                            <a:lnTo>
                              <a:pt x="109" y="0"/>
                            </a:lnTo>
                            <a:lnTo>
                              <a:pt x="103" y="10"/>
                            </a:lnTo>
                            <a:lnTo>
                              <a:pt x="13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8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0" y="3391"/>
                        <a:ext cx="150" cy="35"/>
                      </a:xfrm>
                      <a:custGeom>
                        <a:avLst/>
                        <a:gdLst>
                          <a:gd name="T0" fmla="*/ 138 w 150"/>
                          <a:gd name="T1" fmla="*/ 29 h 35"/>
                          <a:gd name="T2" fmla="*/ 150 w 150"/>
                          <a:gd name="T3" fmla="*/ 16 h 35"/>
                          <a:gd name="T4" fmla="*/ 58 w 150"/>
                          <a:gd name="T5" fmla="*/ 16 h 35"/>
                          <a:gd name="T6" fmla="*/ 74 w 150"/>
                          <a:gd name="T7" fmla="*/ 0 h 35"/>
                          <a:gd name="T8" fmla="*/ 0 w 150"/>
                          <a:gd name="T9" fmla="*/ 19 h 35"/>
                          <a:gd name="T10" fmla="*/ 39 w 150"/>
                          <a:gd name="T11" fmla="*/ 35 h 35"/>
                          <a:gd name="T12" fmla="*/ 45 w 150"/>
                          <a:gd name="T13" fmla="*/ 29 h 35"/>
                          <a:gd name="T14" fmla="*/ 138 w 150"/>
                          <a:gd name="T15" fmla="*/ 29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8" y="29"/>
                            </a:moveTo>
                            <a:lnTo>
                              <a:pt x="150" y="16"/>
                            </a:lnTo>
                            <a:lnTo>
                              <a:pt x="58" y="16"/>
                            </a:lnTo>
                            <a:lnTo>
                              <a:pt x="74" y="0"/>
                            </a:lnTo>
                            <a:lnTo>
                              <a:pt x="0" y="19"/>
                            </a:lnTo>
                            <a:lnTo>
                              <a:pt x="39" y="35"/>
                            </a:lnTo>
                            <a:lnTo>
                              <a:pt x="45" y="29"/>
                            </a:lnTo>
                            <a:lnTo>
                              <a:pt x="138" y="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9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0" y="3391"/>
                        <a:ext cx="150" cy="35"/>
                      </a:xfrm>
                      <a:custGeom>
                        <a:avLst/>
                        <a:gdLst>
                          <a:gd name="T0" fmla="*/ 138 w 150"/>
                          <a:gd name="T1" fmla="*/ 29 h 35"/>
                          <a:gd name="T2" fmla="*/ 150 w 150"/>
                          <a:gd name="T3" fmla="*/ 16 h 35"/>
                          <a:gd name="T4" fmla="*/ 58 w 150"/>
                          <a:gd name="T5" fmla="*/ 16 h 35"/>
                          <a:gd name="T6" fmla="*/ 74 w 150"/>
                          <a:gd name="T7" fmla="*/ 0 h 35"/>
                          <a:gd name="T8" fmla="*/ 0 w 150"/>
                          <a:gd name="T9" fmla="*/ 19 h 35"/>
                          <a:gd name="T10" fmla="*/ 39 w 150"/>
                          <a:gd name="T11" fmla="*/ 35 h 35"/>
                          <a:gd name="T12" fmla="*/ 45 w 150"/>
                          <a:gd name="T13" fmla="*/ 29 h 35"/>
                          <a:gd name="T14" fmla="*/ 138 w 150"/>
                          <a:gd name="T15" fmla="*/ 29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8" y="29"/>
                            </a:moveTo>
                            <a:lnTo>
                              <a:pt x="150" y="16"/>
                            </a:lnTo>
                            <a:lnTo>
                              <a:pt x="58" y="16"/>
                            </a:lnTo>
                            <a:lnTo>
                              <a:pt x="74" y="0"/>
                            </a:lnTo>
                            <a:lnTo>
                              <a:pt x="0" y="19"/>
                            </a:lnTo>
                            <a:lnTo>
                              <a:pt x="39" y="35"/>
                            </a:lnTo>
                            <a:lnTo>
                              <a:pt x="45" y="29"/>
                            </a:lnTo>
                            <a:lnTo>
                              <a:pt x="138" y="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0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3346"/>
                        <a:ext cx="150" cy="38"/>
                      </a:xfrm>
                      <a:custGeom>
                        <a:avLst/>
                        <a:gdLst>
                          <a:gd name="T0" fmla="*/ 137 w 150"/>
                          <a:gd name="T1" fmla="*/ 29 h 38"/>
                          <a:gd name="T2" fmla="*/ 150 w 150"/>
                          <a:gd name="T3" fmla="*/ 16 h 38"/>
                          <a:gd name="T4" fmla="*/ 60 w 150"/>
                          <a:gd name="T5" fmla="*/ 16 h 38"/>
                          <a:gd name="T6" fmla="*/ 76 w 150"/>
                          <a:gd name="T7" fmla="*/ 0 h 38"/>
                          <a:gd name="T8" fmla="*/ 0 w 150"/>
                          <a:gd name="T9" fmla="*/ 23 h 38"/>
                          <a:gd name="T10" fmla="*/ 41 w 150"/>
                          <a:gd name="T11" fmla="*/ 38 h 38"/>
                          <a:gd name="T12" fmla="*/ 48 w 150"/>
                          <a:gd name="T13" fmla="*/ 29 h 38"/>
                          <a:gd name="T14" fmla="*/ 137 w 150"/>
                          <a:gd name="T15" fmla="*/ 29 h 3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8"/>
                          <a:gd name="T26" fmla="*/ 150 w 150"/>
                          <a:gd name="T27" fmla="*/ 38 h 3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8">
                            <a:moveTo>
                              <a:pt x="137" y="29"/>
                            </a:moveTo>
                            <a:lnTo>
                              <a:pt x="150" y="16"/>
                            </a:lnTo>
                            <a:lnTo>
                              <a:pt x="60" y="16"/>
                            </a:lnTo>
                            <a:lnTo>
                              <a:pt x="76" y="0"/>
                            </a:lnTo>
                            <a:lnTo>
                              <a:pt x="0" y="23"/>
                            </a:lnTo>
                            <a:lnTo>
                              <a:pt x="41" y="38"/>
                            </a:lnTo>
                            <a:lnTo>
                              <a:pt x="48" y="29"/>
                            </a:lnTo>
                            <a:lnTo>
                              <a:pt x="137" y="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1" name="Freeform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3346"/>
                        <a:ext cx="150" cy="38"/>
                      </a:xfrm>
                      <a:custGeom>
                        <a:avLst/>
                        <a:gdLst>
                          <a:gd name="T0" fmla="*/ 137 w 150"/>
                          <a:gd name="T1" fmla="*/ 29 h 38"/>
                          <a:gd name="T2" fmla="*/ 150 w 150"/>
                          <a:gd name="T3" fmla="*/ 16 h 38"/>
                          <a:gd name="T4" fmla="*/ 60 w 150"/>
                          <a:gd name="T5" fmla="*/ 16 h 38"/>
                          <a:gd name="T6" fmla="*/ 76 w 150"/>
                          <a:gd name="T7" fmla="*/ 0 h 38"/>
                          <a:gd name="T8" fmla="*/ 0 w 150"/>
                          <a:gd name="T9" fmla="*/ 23 h 38"/>
                          <a:gd name="T10" fmla="*/ 41 w 150"/>
                          <a:gd name="T11" fmla="*/ 38 h 38"/>
                          <a:gd name="T12" fmla="*/ 48 w 150"/>
                          <a:gd name="T13" fmla="*/ 29 h 38"/>
                          <a:gd name="T14" fmla="*/ 137 w 150"/>
                          <a:gd name="T15" fmla="*/ 29 h 3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8"/>
                          <a:gd name="T26" fmla="*/ 150 w 150"/>
                          <a:gd name="T27" fmla="*/ 38 h 3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8">
                            <a:moveTo>
                              <a:pt x="137" y="29"/>
                            </a:moveTo>
                            <a:lnTo>
                              <a:pt x="150" y="16"/>
                            </a:lnTo>
                            <a:lnTo>
                              <a:pt x="60" y="16"/>
                            </a:lnTo>
                            <a:lnTo>
                              <a:pt x="76" y="0"/>
                            </a:lnTo>
                            <a:lnTo>
                              <a:pt x="0" y="23"/>
                            </a:lnTo>
                            <a:lnTo>
                              <a:pt x="41" y="38"/>
                            </a:lnTo>
                            <a:lnTo>
                              <a:pt x="48" y="29"/>
                            </a:lnTo>
                            <a:lnTo>
                              <a:pt x="137" y="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24" name="Straight Connector 23"/>
                <p:cNvCxnSpPr>
                  <a:endCxn id="21" idx="3"/>
                </p:cNvCxnSpPr>
                <p:nvPr/>
              </p:nvCxnSpPr>
              <p:spPr>
                <a:xfrm rot="10800000" flipV="1">
                  <a:off x="2055812" y="3581400"/>
                  <a:ext cx="611188" cy="375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endCxn id="26" idx="1"/>
                </p:cNvCxnSpPr>
                <p:nvPr/>
              </p:nvCxnSpPr>
              <p:spPr>
                <a:xfrm flipV="1">
                  <a:off x="2961350" y="3007519"/>
                  <a:ext cx="626400" cy="2247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Picture 19" descr="Server0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3587750" y="2487612"/>
                  <a:ext cx="884238" cy="1039813"/>
                </a:xfrm>
                <a:prstGeom prst="rect">
                  <a:avLst/>
                </a:prstGeom>
                <a:noFill/>
              </p:spPr>
            </p:pic>
            <p:sp>
              <p:nvSpPr>
                <p:cNvPr id="27" name="AutoShape 35"/>
                <p:cNvSpPr>
                  <a:spLocks noChangeArrowheads="1"/>
                </p:cNvSpPr>
                <p:nvPr/>
              </p:nvSpPr>
              <p:spPr bwMode="auto">
                <a:xfrm>
                  <a:off x="3086100" y="3276600"/>
                  <a:ext cx="1562100" cy="635000"/>
                </a:xfrm>
                <a:prstGeom prst="roundRect">
                  <a:avLst>
                    <a:gd name="adj" fmla="val 6329"/>
                  </a:avLst>
                </a:prstGeom>
                <a:noFill/>
                <a:ln w="9525" algn="ctr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anchor="ctr"/>
                <a:lstStyle/>
                <a:p>
                  <a:pPr algn="ctr" eaLnBrk="0" hangingPunct="0"/>
                  <a:r>
                    <a:rPr lang="en-US" sz="1800" b="1" dirty="0" smtClean="0"/>
                    <a:t>192.168.1.1</a:t>
                  </a:r>
                  <a:endParaRPr lang="en-US" sz="1800" b="1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362200" y="5334000"/>
                  <a:ext cx="206979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 smtClean="0">
                      <a:solidFill>
                        <a:srgbClr val="FF0000"/>
                      </a:solidFill>
                    </a:rPr>
                    <a:t>192.168.1.0/24</a:t>
                  </a:r>
                  <a:endParaRPr lang="en-US" sz="2200" b="1" dirty="0">
                    <a:solidFill>
                      <a:srgbClr val="FF0000"/>
                    </a:solidFill>
                  </a:endParaRPr>
                </a:p>
              </p:txBody>
            </p:sp>
          </p:grpSp>
          <p:pic>
            <p:nvPicPr>
              <p:cNvPr id="19" name="Picture 22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19400" y="4230687"/>
                <a:ext cx="760412" cy="925513"/>
              </a:xfrm>
              <a:prstGeom prst="rect">
                <a:avLst/>
              </a:prstGeom>
              <a:noFill/>
            </p:spPr>
          </p:pic>
          <p:cxnSp>
            <p:nvCxnSpPr>
              <p:cNvPr id="20" name="Straight Connector 19"/>
              <p:cNvCxnSpPr>
                <a:stCxn id="27" idx="1"/>
                <a:endCxn id="19" idx="0"/>
              </p:cNvCxnSpPr>
              <p:nvPr/>
            </p:nvCxnSpPr>
            <p:spPr>
              <a:xfrm rot="10800000" flipH="1" flipV="1">
                <a:off x="2933700" y="3898899"/>
                <a:ext cx="265906" cy="331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ounded Rectangle 55"/>
          <p:cNvSpPr/>
          <p:nvPr/>
        </p:nvSpPr>
        <p:spPr>
          <a:xfrm>
            <a:off x="152400" y="3352800"/>
            <a:ext cx="305062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Request: http://tuoitre.vn</a:t>
            </a:r>
          </a:p>
          <a:p>
            <a:pPr algn="ctr"/>
            <a:r>
              <a:rPr lang="en-US" dirty="0" err="1" smtClean="0"/>
              <a:t>Dst</a:t>
            </a:r>
            <a:r>
              <a:rPr lang="en-US" dirty="0" smtClean="0"/>
              <a:t>: Proxy</a:t>
            </a:r>
            <a:endParaRPr lang="vi-VN" dirty="0"/>
          </a:p>
        </p:txBody>
      </p:sp>
      <p:sp>
        <p:nvSpPr>
          <p:cNvPr id="57" name="Rounded Rectangle 56"/>
          <p:cNvSpPr/>
          <p:nvPr/>
        </p:nvSpPr>
        <p:spPr>
          <a:xfrm>
            <a:off x="3578772" y="4960883"/>
            <a:ext cx="204804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R: http://tuoitre.vn </a:t>
            </a:r>
            <a:r>
              <a:rPr lang="en-US" dirty="0" err="1" smtClean="0">
                <a:solidFill>
                  <a:schemeClr val="lt1"/>
                </a:solidFill>
              </a:rPr>
              <a:t>Dst</a:t>
            </a:r>
            <a:r>
              <a:rPr lang="en-US" dirty="0" smtClean="0">
                <a:solidFill>
                  <a:schemeClr val="lt1"/>
                </a:solidFill>
              </a:rPr>
              <a:t>: Proxy</a:t>
            </a:r>
            <a:endParaRPr lang="vi-VN" dirty="0" smtClean="0">
              <a:solidFill>
                <a:schemeClr val="lt1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3247696" y="3518338"/>
            <a:ext cx="4130566" cy="2293883"/>
          </a:xfrm>
          <a:custGeom>
            <a:avLst/>
            <a:gdLst>
              <a:gd name="connsiteX0" fmla="*/ 0 w 4130566"/>
              <a:gd name="connsiteY0" fmla="*/ 1781504 h 2293883"/>
              <a:gd name="connsiteX1" fmla="*/ 2349062 w 4130566"/>
              <a:gd name="connsiteY1" fmla="*/ 2002221 h 2293883"/>
              <a:gd name="connsiteX2" fmla="*/ 4035973 w 4130566"/>
              <a:gd name="connsiteY2" fmla="*/ 31531 h 2293883"/>
              <a:gd name="connsiteX3" fmla="*/ 4035973 w 4130566"/>
              <a:gd name="connsiteY3" fmla="*/ 31531 h 2293883"/>
              <a:gd name="connsiteX4" fmla="*/ 4130566 w 4130566"/>
              <a:gd name="connsiteY4" fmla="*/ 0 h 229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0566" h="2293883">
                <a:moveTo>
                  <a:pt x="0" y="1781504"/>
                </a:moveTo>
                <a:cubicBezTo>
                  <a:pt x="838200" y="2037693"/>
                  <a:pt x="1676400" y="2293883"/>
                  <a:pt x="2349062" y="2002221"/>
                </a:cubicBezTo>
                <a:cubicBezTo>
                  <a:pt x="3021724" y="1710559"/>
                  <a:pt x="4035973" y="31531"/>
                  <a:pt x="4035973" y="31531"/>
                </a:cubicBezTo>
                <a:lnTo>
                  <a:pt x="4035973" y="31531"/>
                </a:lnTo>
                <a:lnTo>
                  <a:pt x="4130566" y="0"/>
                </a:lnTo>
              </a:path>
            </a:pathLst>
          </a:cu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Freeform 58"/>
          <p:cNvSpPr/>
          <p:nvPr/>
        </p:nvSpPr>
        <p:spPr>
          <a:xfrm>
            <a:off x="1371600" y="1905000"/>
            <a:ext cx="5849006" cy="2117835"/>
          </a:xfrm>
          <a:custGeom>
            <a:avLst/>
            <a:gdLst>
              <a:gd name="connsiteX0" fmla="*/ 0 w 5849006"/>
              <a:gd name="connsiteY0" fmla="*/ 2117835 h 2117835"/>
              <a:gd name="connsiteX1" fmla="*/ 1781503 w 5849006"/>
              <a:gd name="connsiteY1" fmla="*/ 210207 h 2117835"/>
              <a:gd name="connsiteX2" fmla="*/ 5849006 w 5849006"/>
              <a:gd name="connsiteY2" fmla="*/ 856593 h 211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006" h="2117835">
                <a:moveTo>
                  <a:pt x="0" y="2117835"/>
                </a:moveTo>
                <a:cubicBezTo>
                  <a:pt x="403334" y="1269124"/>
                  <a:pt x="806669" y="420414"/>
                  <a:pt x="1781503" y="210207"/>
                </a:cubicBezTo>
                <a:cubicBezTo>
                  <a:pt x="2756337" y="0"/>
                  <a:pt x="4302671" y="428296"/>
                  <a:pt x="5849006" y="856593"/>
                </a:cubicBezTo>
              </a:path>
            </a:pathLst>
          </a:cu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Freeform 59"/>
          <p:cNvSpPr/>
          <p:nvPr/>
        </p:nvSpPr>
        <p:spPr>
          <a:xfrm>
            <a:off x="3421117" y="3975538"/>
            <a:ext cx="409903" cy="804042"/>
          </a:xfrm>
          <a:custGeom>
            <a:avLst/>
            <a:gdLst>
              <a:gd name="connsiteX0" fmla="*/ 0 w 409903"/>
              <a:gd name="connsiteY0" fmla="*/ 804042 h 804042"/>
              <a:gd name="connsiteX1" fmla="*/ 346841 w 409903"/>
              <a:gd name="connsiteY1" fmla="*/ 520262 h 804042"/>
              <a:gd name="connsiteX2" fmla="*/ 378372 w 409903"/>
              <a:gd name="connsiteY2" fmla="*/ 0 h 80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03" h="804042">
                <a:moveTo>
                  <a:pt x="0" y="804042"/>
                </a:moveTo>
                <a:cubicBezTo>
                  <a:pt x="141889" y="729155"/>
                  <a:pt x="283779" y="654269"/>
                  <a:pt x="346841" y="520262"/>
                </a:cubicBezTo>
                <a:cubicBezTo>
                  <a:pt x="409903" y="386255"/>
                  <a:pt x="394137" y="193127"/>
                  <a:pt x="378372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" name="Freeform 60"/>
          <p:cNvSpPr/>
          <p:nvPr/>
        </p:nvSpPr>
        <p:spPr>
          <a:xfrm rot="11557139">
            <a:off x="3256571" y="3851976"/>
            <a:ext cx="409903" cy="638284"/>
          </a:xfrm>
          <a:custGeom>
            <a:avLst/>
            <a:gdLst>
              <a:gd name="connsiteX0" fmla="*/ 0 w 409903"/>
              <a:gd name="connsiteY0" fmla="*/ 804042 h 804042"/>
              <a:gd name="connsiteX1" fmla="*/ 346841 w 409903"/>
              <a:gd name="connsiteY1" fmla="*/ 520262 h 804042"/>
              <a:gd name="connsiteX2" fmla="*/ 378372 w 409903"/>
              <a:gd name="connsiteY2" fmla="*/ 0 h 80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03" h="804042">
                <a:moveTo>
                  <a:pt x="0" y="804042"/>
                </a:moveTo>
                <a:cubicBezTo>
                  <a:pt x="141889" y="729155"/>
                  <a:pt x="283779" y="654269"/>
                  <a:pt x="346841" y="520262"/>
                </a:cubicBezTo>
                <a:cubicBezTo>
                  <a:pt x="409903" y="386255"/>
                  <a:pt x="394137" y="193127"/>
                  <a:pt x="378372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5" name="Rounded Rectangle 64"/>
          <p:cNvSpPr/>
          <p:nvPr/>
        </p:nvSpPr>
        <p:spPr>
          <a:xfrm>
            <a:off x="3505200" y="2743200"/>
            <a:ext cx="305062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tuoitre.vn</a:t>
            </a:r>
          </a:p>
          <a:p>
            <a:pPr algn="ctr"/>
            <a:r>
              <a:rPr lang="en-US" dirty="0" err="1" smtClean="0"/>
              <a:t>Dst</a:t>
            </a:r>
            <a:r>
              <a:rPr lang="en-US" dirty="0" smtClean="0"/>
              <a:t>: tuoitre.vn</a:t>
            </a:r>
            <a:endParaRPr lang="vi-VN" dirty="0"/>
          </a:p>
        </p:txBody>
      </p:sp>
      <p:sp>
        <p:nvSpPr>
          <p:cNvPr id="66" name="Rounded Rectangle 65"/>
          <p:cNvSpPr/>
          <p:nvPr/>
        </p:nvSpPr>
        <p:spPr>
          <a:xfrm>
            <a:off x="5410200" y="3352800"/>
            <a:ext cx="2048044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Data</a:t>
            </a:r>
          </a:p>
          <a:p>
            <a:pPr algn="ctr"/>
            <a:r>
              <a:rPr lang="en-US" dirty="0" err="1" smtClean="0"/>
              <a:t>Dst</a:t>
            </a:r>
            <a:r>
              <a:rPr lang="en-US" dirty="0" smtClean="0"/>
              <a:t>: Proxy</a:t>
            </a:r>
            <a:endParaRPr lang="vi-VN" dirty="0"/>
          </a:p>
        </p:txBody>
      </p:sp>
      <p:sp>
        <p:nvSpPr>
          <p:cNvPr id="67" name="Rounded Rectangle 66"/>
          <p:cNvSpPr/>
          <p:nvPr/>
        </p:nvSpPr>
        <p:spPr>
          <a:xfrm>
            <a:off x="2295356" y="3657600"/>
            <a:ext cx="2048044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Data</a:t>
            </a:r>
          </a:p>
          <a:p>
            <a:pPr algn="ctr"/>
            <a:r>
              <a:rPr lang="en-US" dirty="0" err="1" smtClean="0"/>
              <a:t>Dst</a:t>
            </a:r>
            <a:r>
              <a:rPr lang="en-US" dirty="0" smtClean="0"/>
              <a:t>: 192.168.1.2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9071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proxy –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1600200"/>
            <a:ext cx="3810000" cy="9906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smtClean="0"/>
              <a:t>Client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smtClean="0"/>
              <a:t>request </a:t>
            </a:r>
            <a:r>
              <a:rPr lang="en-US" dirty="0" err="1" smtClean="0"/>
              <a:t>đến</a:t>
            </a:r>
            <a:r>
              <a:rPr lang="en-US" dirty="0" smtClean="0"/>
              <a:t> Proxy </a:t>
            </a:r>
            <a:r>
              <a:rPr lang="en-US" dirty="0" err="1" smtClean="0"/>
              <a:t>chứa</a:t>
            </a:r>
            <a:r>
              <a:rPr lang="en-US" dirty="0" smtClean="0"/>
              <a:t> Full URL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181600" y="1981200"/>
            <a:ext cx="2895600" cy="5334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en-US" dirty="0" smtClean="0"/>
              <a:t> Proxy </a:t>
            </a:r>
            <a:r>
              <a:rPr lang="en-US" dirty="0" err="1" smtClean="0"/>
              <a:t>nhận</a:t>
            </a:r>
            <a:r>
              <a:rPr lang="en-US" dirty="0" smtClean="0"/>
              <a:t> request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267200" y="1981200"/>
            <a:ext cx="990600" cy="228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57200" y="3124200"/>
            <a:ext cx="3733800" cy="7620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FF0000"/>
                </a:solidFill>
              </a:rPr>
              <a:t>7.</a:t>
            </a:r>
            <a:r>
              <a:rPr lang="en-US" dirty="0" smtClean="0"/>
              <a:t> client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smtClean="0"/>
              <a:t>Proxy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hiển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thị</a:t>
            </a:r>
            <a:endParaRPr 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029200" y="5667375"/>
            <a:ext cx="3276600" cy="73342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</a:rPr>
              <a:t>5.</a:t>
            </a:r>
            <a:r>
              <a:rPr lang="en-US" dirty="0"/>
              <a:t> </a:t>
            </a:r>
            <a:r>
              <a:rPr lang="en-US" smtClean="0"/>
              <a:t>Proxy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</a:t>
            </a:r>
            <a:r>
              <a:rPr lang="en-US" dirty="0" err="1" smtClean="0"/>
              <a:t>thật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057" y="1230868"/>
            <a:ext cx="276235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Truy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cập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đến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một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URL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724400" y="4419600"/>
            <a:ext cx="3810000" cy="6858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solidFill>
                  <a:srgbClr val="FF0000"/>
                </a:solidFill>
              </a:rPr>
              <a:t>4.</a:t>
            </a:r>
            <a:r>
              <a:rPr lang="en-US" dirty="0" smtClean="0"/>
              <a:t> Proxy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request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rot="5400000">
            <a:off x="6323806" y="2819400"/>
            <a:ext cx="610394" cy="794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257800" y="3124200"/>
            <a:ext cx="2667000" cy="762000"/>
          </a:xfrm>
          <a:prstGeom prst="diamond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solidFill>
                  <a:srgbClr val="FF0000"/>
                </a:solidFill>
              </a:rPr>
              <a:t>3.</a:t>
            </a:r>
            <a:r>
              <a:rPr lang="en-US" dirty="0" smtClean="0"/>
              <a:t> Cache?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4267200" y="3505200"/>
            <a:ext cx="1066800" cy="1588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4690646" y="3124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vi-V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362700" y="4152106"/>
            <a:ext cx="533400" cy="1588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</p:cxnSp>
      <p:cxnSp>
        <p:nvCxnSpPr>
          <p:cNvPr id="35" name="Straight Arrow Connector 34"/>
          <p:cNvCxnSpPr/>
          <p:nvPr/>
        </p:nvCxnSpPr>
        <p:spPr>
          <a:xfrm rot="5400000">
            <a:off x="6287294" y="5371306"/>
            <a:ext cx="533400" cy="1588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</p:cxnSp>
      <p:cxnSp>
        <p:nvCxnSpPr>
          <p:cNvPr id="37" name="Shape 36"/>
          <p:cNvCxnSpPr>
            <a:stCxn id="18" idx="1"/>
          </p:cNvCxnSpPr>
          <p:nvPr/>
        </p:nvCxnSpPr>
        <p:spPr>
          <a:xfrm rot="10800000">
            <a:off x="4572000" y="3505200"/>
            <a:ext cx="457200" cy="2528888"/>
          </a:xfrm>
          <a:prstGeom prst="bentConnector2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41" name="TextBox 40"/>
          <p:cNvSpPr txBox="1"/>
          <p:nvPr/>
        </p:nvSpPr>
        <p:spPr>
          <a:xfrm>
            <a:off x="6705600" y="39624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vi-V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18" idx="1"/>
          </p:cNvCxnSpPr>
          <p:nvPr/>
        </p:nvCxnSpPr>
        <p:spPr>
          <a:xfrm rot="10800000">
            <a:off x="3657600" y="6019800"/>
            <a:ext cx="1371600" cy="14288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</p:cxn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838200" y="5819775"/>
            <a:ext cx="2819400" cy="50482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err="1" smtClean="0"/>
              <a:t>Poxy</a:t>
            </a:r>
            <a:r>
              <a:rPr lang="en-US" dirty="0" smtClean="0"/>
              <a:t> cache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6" grpId="0" animBg="1"/>
      <p:bldP spid="18" grpId="0" animBg="1"/>
      <p:bldP spid="21" grpId="0" animBg="1"/>
      <p:bldP spid="25" grpId="0" animBg="1"/>
      <p:bldP spid="31" grpId="0"/>
      <p:bldP spid="41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proxy - caching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cache</a:t>
            </a:r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1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Proxy - tools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Squid</a:t>
            </a:r>
          </a:p>
          <a:p>
            <a:pPr lvl="1"/>
            <a:r>
              <a:rPr lang="en-US" dirty="0" smtClean="0">
                <a:hlinkClick r:id="rId2"/>
              </a:rPr>
              <a:t>F</a:t>
            </a:r>
            <a:r>
              <a:rPr lang="en-US" dirty="0" smtClean="0"/>
              <a:t>ree</a:t>
            </a:r>
          </a:p>
          <a:p>
            <a:pPr lvl="1"/>
            <a:r>
              <a:rPr lang="en-US" dirty="0" smtClean="0">
                <a:hlinkClick r:id="rId2"/>
              </a:rPr>
              <a:t>http://www.squid-cache.org</a:t>
            </a:r>
            <a:endParaRPr lang="en-US" dirty="0" smtClean="0"/>
          </a:p>
          <a:p>
            <a:r>
              <a:rPr lang="en-US" dirty="0" smtClean="0"/>
              <a:t>ISA </a:t>
            </a:r>
            <a:r>
              <a:rPr lang="en-US" dirty="0" err="1" smtClean="0"/>
              <a:t>của</a:t>
            </a:r>
            <a:r>
              <a:rPr lang="en-US" dirty="0" smtClean="0"/>
              <a:t> Microsoft</a:t>
            </a:r>
          </a:p>
          <a:p>
            <a:pPr lvl="1"/>
            <a:r>
              <a:rPr lang="en-US" dirty="0" smtClean="0">
                <a:hlinkClick r:id="rId3"/>
              </a:rPr>
              <a:t>http://www.microsofts.com/isaserver</a:t>
            </a:r>
            <a:endParaRPr lang="en-US" dirty="0" smtClean="0"/>
          </a:p>
          <a:p>
            <a:r>
              <a:rPr lang="en-US" dirty="0" smtClean="0"/>
              <a:t>Apache</a:t>
            </a:r>
          </a:p>
          <a:p>
            <a:r>
              <a:rPr lang="en-US" dirty="0" smtClean="0"/>
              <a:t>Cisco cache engine</a:t>
            </a:r>
          </a:p>
          <a:p>
            <a:r>
              <a:rPr lang="en-US" dirty="0" smtClean="0"/>
              <a:t>CERN/W3C </a:t>
            </a:r>
            <a:r>
              <a:rPr lang="en-US" dirty="0" err="1" smtClean="0"/>
              <a:t>HTTPd</a:t>
            </a:r>
            <a:endParaRPr lang="en-US" dirty="0" smtClean="0"/>
          </a:p>
          <a:p>
            <a:r>
              <a:rPr lang="en-US" dirty="0" err="1" smtClean="0"/>
              <a:t>Cesca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</a:t>
            </a:r>
            <a:r>
              <a:rPr lang="en-US" dirty="0" err="1" smtClean="0"/>
              <a:t>vs</a:t>
            </a:r>
            <a:r>
              <a:rPr lang="en-US" dirty="0" smtClean="0"/>
              <a:t> VPN </a:t>
            </a:r>
            <a:r>
              <a:rPr lang="en-US" dirty="0" err="1" smtClean="0"/>
              <a:t>vs</a:t>
            </a:r>
            <a:r>
              <a:rPr lang="en-US" dirty="0" smtClean="0"/>
              <a:t> Proxy</a:t>
            </a:r>
            <a:endParaRPr lang="vi-V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37715695"/>
              </p:ext>
            </p:extLst>
          </p:nvPr>
        </p:nvGraphicFramePr>
        <p:xfrm>
          <a:off x="457200" y="1371600"/>
          <a:ext cx="7924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828800"/>
                <a:gridCol w="19050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VPN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Proxy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Tunneling </a:t>
                      </a:r>
                      <a:r>
                        <a:rPr lang="en-US" dirty="0" err="1" smtClean="0"/>
                        <a:t>gói</a:t>
                      </a:r>
                      <a:r>
                        <a:rPr lang="en-US" baseline="0" dirty="0" smtClean="0"/>
                        <a:t> tin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mặt</a:t>
                      </a:r>
                      <a:r>
                        <a:rPr lang="en-US" baseline="0" dirty="0" smtClean="0"/>
                        <a:t> client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ngoài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3400" y="2523982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vi-VN" dirty="0"/>
          </a:p>
        </p:txBody>
      </p:sp>
      <p:sp>
        <p:nvSpPr>
          <p:cNvPr id="9" name="Oval 8"/>
          <p:cNvSpPr/>
          <p:nvPr/>
        </p:nvSpPr>
        <p:spPr>
          <a:xfrm>
            <a:off x="3886200" y="2523982"/>
            <a:ext cx="13716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</a:t>
            </a:r>
            <a:endParaRPr lang="vi-VN" dirty="0"/>
          </a:p>
        </p:txBody>
      </p:sp>
      <p:sp>
        <p:nvSpPr>
          <p:cNvPr id="10" name="Oval 9"/>
          <p:cNvSpPr/>
          <p:nvPr/>
        </p:nvSpPr>
        <p:spPr>
          <a:xfrm>
            <a:off x="7162800" y="2523982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vi-VN" dirty="0"/>
          </a:p>
        </p:txBody>
      </p:sp>
      <p:cxnSp>
        <p:nvCxnSpPr>
          <p:cNvPr id="12" name="Straight Connector 11"/>
          <p:cNvCxnSpPr>
            <a:stCxn id="8" idx="5"/>
          </p:cNvCxnSpPr>
          <p:nvPr/>
        </p:nvCxnSpPr>
        <p:spPr>
          <a:xfrm rot="16200000" flipH="1">
            <a:off x="2945653" y="2193034"/>
            <a:ext cx="3829" cy="24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5"/>
            <a:endCxn id="10" idx="3"/>
          </p:cNvCxnSpPr>
          <p:nvPr/>
        </p:nvCxnSpPr>
        <p:spPr>
          <a:xfrm rot="16200000" flipH="1">
            <a:off x="6210300" y="2281187"/>
            <a:ext cx="1588" cy="23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828800" y="2752582"/>
            <a:ext cx="838200" cy="722499"/>
            <a:chOff x="1828800" y="4953000"/>
            <a:chExt cx="838200" cy="722499"/>
          </a:xfrm>
        </p:grpSpPr>
        <p:pic>
          <p:nvPicPr>
            <p:cNvPr id="1026" name="Picture 2" descr="C:\Users\Trang T. M. TRUONG\Pictures\bike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28800" y="5105400"/>
              <a:ext cx="838200" cy="570099"/>
            </a:xfrm>
            <a:prstGeom prst="rect">
              <a:avLst/>
            </a:prstGeom>
            <a:noFill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81200" y="4953000"/>
              <a:ext cx="371475" cy="557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/>
          <p:cNvGrpSpPr/>
          <p:nvPr/>
        </p:nvGrpSpPr>
        <p:grpSpPr>
          <a:xfrm rot="21057467">
            <a:off x="3962400" y="2766084"/>
            <a:ext cx="1204912" cy="801814"/>
            <a:chOff x="3962400" y="5029200"/>
            <a:chExt cx="1204912" cy="801814"/>
          </a:xfrm>
        </p:grpSpPr>
        <p:pic>
          <p:nvPicPr>
            <p:cNvPr id="1029" name="Picture 5" descr="C:\Users\Trang T. M. TRUONG\Pictures\motobike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62400" y="5029200"/>
              <a:ext cx="1204912" cy="801814"/>
            </a:xfrm>
            <a:prstGeom prst="rect">
              <a:avLst/>
            </a:prstGeom>
            <a:noFill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52544" y="5029200"/>
              <a:ext cx="371856" cy="557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Oval 22"/>
          <p:cNvSpPr/>
          <p:nvPr/>
        </p:nvSpPr>
        <p:spPr>
          <a:xfrm>
            <a:off x="457200" y="4038600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vi-VN" dirty="0"/>
          </a:p>
        </p:txBody>
      </p:sp>
      <p:sp>
        <p:nvSpPr>
          <p:cNvPr id="24" name="Oval 23"/>
          <p:cNvSpPr/>
          <p:nvPr/>
        </p:nvSpPr>
        <p:spPr>
          <a:xfrm>
            <a:off x="3810000" y="4038600"/>
            <a:ext cx="13716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</a:t>
            </a:r>
            <a:endParaRPr lang="vi-VN" dirty="0"/>
          </a:p>
        </p:txBody>
      </p:sp>
      <p:sp>
        <p:nvSpPr>
          <p:cNvPr id="25" name="Oval 24"/>
          <p:cNvSpPr/>
          <p:nvPr/>
        </p:nvSpPr>
        <p:spPr>
          <a:xfrm>
            <a:off x="7086600" y="4038600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vi-VN" dirty="0"/>
          </a:p>
        </p:txBody>
      </p:sp>
      <p:cxnSp>
        <p:nvCxnSpPr>
          <p:cNvPr id="26" name="Straight Connector 25"/>
          <p:cNvCxnSpPr>
            <a:stCxn id="23" idx="5"/>
          </p:cNvCxnSpPr>
          <p:nvPr/>
        </p:nvCxnSpPr>
        <p:spPr>
          <a:xfrm rot="16200000" flipH="1">
            <a:off x="2869453" y="3707652"/>
            <a:ext cx="3829" cy="24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5"/>
            <a:endCxn id="25" idx="3"/>
          </p:cNvCxnSpPr>
          <p:nvPr/>
        </p:nvCxnSpPr>
        <p:spPr>
          <a:xfrm rot="16200000" flipH="1">
            <a:off x="6134100" y="3795805"/>
            <a:ext cx="1588" cy="23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52600" y="4267200"/>
            <a:ext cx="838200" cy="722499"/>
            <a:chOff x="1828800" y="4953000"/>
            <a:chExt cx="838200" cy="722499"/>
          </a:xfrm>
        </p:grpSpPr>
        <p:pic>
          <p:nvPicPr>
            <p:cNvPr id="30" name="Picture 2" descr="C:\Users\Trang T. M. TRUONG\Pictures\bike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28800" y="5105400"/>
              <a:ext cx="838200" cy="570099"/>
            </a:xfrm>
            <a:prstGeom prst="rect">
              <a:avLst/>
            </a:prstGeom>
            <a:noFill/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81200" y="4953000"/>
              <a:ext cx="371475" cy="557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2" name="Picture 8" descr="C:\Users\Trang T. M. TRUONG\Pictures\truck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943350"/>
            <a:ext cx="1143000" cy="1143000"/>
          </a:xfrm>
          <a:prstGeom prst="rect">
            <a:avLst/>
          </a:prstGeom>
          <a:noFill/>
        </p:spPr>
      </p:pic>
      <p:sp>
        <p:nvSpPr>
          <p:cNvPr id="33" name="Oval 32"/>
          <p:cNvSpPr/>
          <p:nvPr/>
        </p:nvSpPr>
        <p:spPr>
          <a:xfrm>
            <a:off x="457200" y="5562600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vi-VN" dirty="0"/>
          </a:p>
        </p:txBody>
      </p:sp>
      <p:sp>
        <p:nvSpPr>
          <p:cNvPr id="34" name="Oval 33"/>
          <p:cNvSpPr/>
          <p:nvPr/>
        </p:nvSpPr>
        <p:spPr>
          <a:xfrm>
            <a:off x="3810000" y="5562600"/>
            <a:ext cx="13716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vi-VN" dirty="0"/>
          </a:p>
        </p:txBody>
      </p:sp>
      <p:sp>
        <p:nvSpPr>
          <p:cNvPr id="35" name="Oval 34"/>
          <p:cNvSpPr/>
          <p:nvPr/>
        </p:nvSpPr>
        <p:spPr>
          <a:xfrm>
            <a:off x="7086600" y="5562600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vi-VN" dirty="0"/>
          </a:p>
        </p:txBody>
      </p:sp>
      <p:cxnSp>
        <p:nvCxnSpPr>
          <p:cNvPr id="36" name="Straight Connector 35"/>
          <p:cNvCxnSpPr>
            <a:stCxn id="33" idx="5"/>
          </p:cNvCxnSpPr>
          <p:nvPr/>
        </p:nvCxnSpPr>
        <p:spPr>
          <a:xfrm rot="16200000" flipH="1">
            <a:off x="2869453" y="5231652"/>
            <a:ext cx="3829" cy="24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5"/>
            <a:endCxn id="35" idx="3"/>
          </p:cNvCxnSpPr>
          <p:nvPr/>
        </p:nvCxnSpPr>
        <p:spPr>
          <a:xfrm rot="16200000" flipH="1">
            <a:off x="6134100" y="5319805"/>
            <a:ext cx="1588" cy="23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52600" y="5791200"/>
            <a:ext cx="838200" cy="722499"/>
            <a:chOff x="1828800" y="4953000"/>
            <a:chExt cx="838200" cy="722499"/>
          </a:xfrm>
        </p:grpSpPr>
        <p:pic>
          <p:nvPicPr>
            <p:cNvPr id="39" name="Picture 2" descr="C:\Users\Trang T. M. TRUONG\Pictures\bike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28800" y="5105400"/>
              <a:ext cx="838200" cy="570099"/>
            </a:xfrm>
            <a:prstGeom prst="rect">
              <a:avLst/>
            </a:prstGeom>
            <a:noFill/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81200" y="4953000"/>
              <a:ext cx="371475" cy="557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5" name="Group 44"/>
          <p:cNvGrpSpPr/>
          <p:nvPr/>
        </p:nvGrpSpPr>
        <p:grpSpPr>
          <a:xfrm>
            <a:off x="4038600" y="5766816"/>
            <a:ext cx="838200" cy="746883"/>
            <a:chOff x="4114800" y="5766816"/>
            <a:chExt cx="838200" cy="746883"/>
          </a:xfrm>
        </p:grpSpPr>
        <p:pic>
          <p:nvPicPr>
            <p:cNvPr id="42" name="Picture 2" descr="C:\Users\Trang T. M. TRUONG\Pictures\bike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4800" y="5943600"/>
              <a:ext cx="838200" cy="570099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7200" y="5766816"/>
              <a:ext cx="371856" cy="557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18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34584 0.0030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34167 -0.0192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62 L 0.3625 0.0016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3" grpId="0" animBg="1"/>
      <p:bldP spid="24" grpId="0" animBg="1"/>
      <p:bldP spid="25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 Proxy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Proxy server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ISA Server = Microsoft  Internet Security and Acceleration Sever</a:t>
            </a:r>
          </a:p>
          <a:p>
            <a:pPr lvl="1"/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cache (download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cache)</a:t>
            </a:r>
          </a:p>
          <a:p>
            <a:pPr lvl="1"/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smtClean="0"/>
              <a:t>VPN</a:t>
            </a:r>
          </a:p>
          <a:p>
            <a:pPr lvl="1"/>
            <a:r>
              <a:rPr lang="en-US" dirty="0" smtClean="0"/>
              <a:t>NAT</a:t>
            </a:r>
          </a:p>
          <a:p>
            <a:pPr lvl="1"/>
            <a:r>
              <a:rPr lang="en-US" dirty="0" smtClean="0"/>
              <a:t>…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868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ISA Server </a:t>
            </a:r>
            <a:r>
              <a:rPr lang="en-US" dirty="0" err="1" smtClean="0"/>
              <a:t>để</a:t>
            </a:r>
            <a:endParaRPr lang="en-US" dirty="0" smtClean="0"/>
          </a:p>
          <a:p>
            <a:pPr lvl="1"/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Internet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192.168.1.0/24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192.168.1.100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Internet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*.</a:t>
            </a:r>
            <a:r>
              <a:rPr lang="en-US" dirty="0" err="1" smtClean="0"/>
              <a:t>facebook.com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tuoitre.vn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81000" y="3810000"/>
            <a:ext cx="4114800" cy="25146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grpSp>
        <p:nvGrpSpPr>
          <p:cNvPr id="11" name="Group 16"/>
          <p:cNvGrpSpPr/>
          <p:nvPr/>
        </p:nvGrpSpPr>
        <p:grpSpPr>
          <a:xfrm>
            <a:off x="304800" y="3630612"/>
            <a:ext cx="4229100" cy="2591475"/>
            <a:chOff x="685800" y="2487612"/>
            <a:chExt cx="4229100" cy="2591475"/>
          </a:xfrm>
        </p:grpSpPr>
        <p:pic>
          <p:nvPicPr>
            <p:cNvPr id="12" name="Picture 22" descr="Computer_DesktopComputerSansKeyboard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5400" y="3494087"/>
              <a:ext cx="760412" cy="925513"/>
            </a:xfrm>
            <a:prstGeom prst="rect">
              <a:avLst/>
            </a:prstGeom>
            <a:noFill/>
          </p:spPr>
        </p:pic>
        <p:sp>
          <p:nvSpPr>
            <p:cNvPr id="13" name="AutoShape 33"/>
            <p:cNvSpPr>
              <a:spLocks noChangeArrowheads="1"/>
            </p:cNvSpPr>
            <p:nvPr/>
          </p:nvSpPr>
          <p:spPr bwMode="auto">
            <a:xfrm>
              <a:off x="685800" y="42672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b="1" dirty="0" smtClean="0"/>
                <a:t>192.168.1.2</a:t>
              </a:r>
              <a:endParaRPr lang="en-US" b="1" dirty="0"/>
            </a:p>
          </p:txBody>
        </p: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>
              <a:off x="2514600" y="3200400"/>
              <a:ext cx="771811" cy="394368"/>
              <a:chOff x="2976" y="3327"/>
              <a:chExt cx="463" cy="198"/>
            </a:xfrm>
          </p:grpSpPr>
          <p:sp>
            <p:nvSpPr>
              <p:cNvPr id="20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2976" y="3327"/>
                <a:ext cx="463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grpSp>
            <p:nvGrpSpPr>
              <p:cNvPr id="21" name="Group 6"/>
              <p:cNvGrpSpPr>
                <a:grpSpLocks/>
              </p:cNvGrpSpPr>
              <p:nvPr/>
            </p:nvGrpSpPr>
            <p:grpSpPr bwMode="auto">
              <a:xfrm>
                <a:off x="2976" y="3327"/>
                <a:ext cx="460" cy="195"/>
                <a:chOff x="2976" y="3327"/>
                <a:chExt cx="460" cy="195"/>
              </a:xfrm>
            </p:grpSpPr>
            <p:sp>
              <p:nvSpPr>
                <p:cNvPr id="41" name="Rectangle 7"/>
                <p:cNvSpPr>
                  <a:spLocks noChangeArrowheads="1"/>
                </p:cNvSpPr>
                <p:nvPr/>
              </p:nvSpPr>
              <p:spPr bwMode="auto">
                <a:xfrm>
                  <a:off x="2976" y="3432"/>
                  <a:ext cx="351" cy="90"/>
                </a:xfrm>
                <a:prstGeom prst="rect">
                  <a:avLst/>
                </a:prstGeom>
                <a:solidFill>
                  <a:srgbClr val="0096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2" name="Rectangle 8"/>
                <p:cNvSpPr>
                  <a:spLocks noChangeArrowheads="1"/>
                </p:cNvSpPr>
                <p:nvPr/>
              </p:nvSpPr>
              <p:spPr bwMode="auto">
                <a:xfrm>
                  <a:off x="2977" y="3433"/>
                  <a:ext cx="349" cy="88"/>
                </a:xfrm>
                <a:prstGeom prst="rect">
                  <a:avLst/>
                </a:prstGeom>
                <a:solidFill>
                  <a:srgbClr val="0096D5"/>
                </a:solidFill>
                <a:ln w="4763">
                  <a:solidFill>
                    <a:srgbClr val="AAE6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3" name="Freeform 9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4" name="Freeform 10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5" name="Freeform 11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6" name="Freeform 12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2" name="Group 13"/>
              <p:cNvGrpSpPr>
                <a:grpSpLocks/>
              </p:cNvGrpSpPr>
              <p:nvPr/>
            </p:nvGrpSpPr>
            <p:grpSpPr bwMode="auto">
              <a:xfrm>
                <a:off x="3027" y="3330"/>
                <a:ext cx="355" cy="96"/>
                <a:chOff x="3027" y="3330"/>
                <a:chExt cx="355" cy="96"/>
              </a:xfrm>
            </p:grpSpPr>
            <p:grpSp>
              <p:nvGrpSpPr>
                <p:cNvPr id="23" name="Group 14"/>
                <p:cNvGrpSpPr>
                  <a:grpSpLocks/>
                </p:cNvGrpSpPr>
                <p:nvPr/>
              </p:nvGrpSpPr>
              <p:grpSpPr bwMode="auto">
                <a:xfrm>
                  <a:off x="3027" y="3330"/>
                  <a:ext cx="351" cy="93"/>
                  <a:chOff x="3027" y="3330"/>
                  <a:chExt cx="351" cy="93"/>
                </a:xfrm>
              </p:grpSpPr>
              <p:sp>
                <p:nvSpPr>
                  <p:cNvPr id="33" name="Freeform 15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4" name="Freeform 16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5" name="Freeform 17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6" name="Freeform 18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" name="Freeform 19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" name="Freeform 20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9" name="Freeform 21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0" name="Freeform 22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4" name="Group 23"/>
                <p:cNvGrpSpPr>
                  <a:grpSpLocks/>
                </p:cNvGrpSpPr>
                <p:nvPr/>
              </p:nvGrpSpPr>
              <p:grpSpPr bwMode="auto">
                <a:xfrm>
                  <a:off x="3030" y="3333"/>
                  <a:ext cx="352" cy="93"/>
                  <a:chOff x="3030" y="3333"/>
                  <a:chExt cx="352" cy="93"/>
                </a:xfrm>
              </p:grpSpPr>
              <p:sp>
                <p:nvSpPr>
                  <p:cNvPr id="25" name="Freeform 24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" name="Freeform 25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" name="Freeform 26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8" name="Freeform 27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" name="Freeform 28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" name="Freeform 29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1" name="Freeform 30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" name="Freeform 31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cxnSp>
          <p:nvCxnSpPr>
            <p:cNvPr id="15" name="Straight Connector 14"/>
            <p:cNvCxnSpPr>
              <a:endCxn id="12" idx="3"/>
            </p:cNvCxnSpPr>
            <p:nvPr/>
          </p:nvCxnSpPr>
          <p:spPr>
            <a:xfrm rot="10800000" flipV="1">
              <a:off x="2055812" y="3581400"/>
              <a:ext cx="611188" cy="37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2961350" y="3007519"/>
              <a:ext cx="626400" cy="224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9" descr="Server01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3587750" y="2487612"/>
              <a:ext cx="679450" cy="1039813"/>
            </a:xfrm>
            <a:prstGeom prst="rect">
              <a:avLst/>
            </a:prstGeom>
            <a:noFill/>
          </p:spPr>
        </p:pic>
        <p:sp>
          <p:nvSpPr>
            <p:cNvPr id="18" name="AutoShape 35"/>
            <p:cNvSpPr>
              <a:spLocks noChangeArrowheads="1"/>
            </p:cNvSpPr>
            <p:nvPr/>
          </p:nvSpPr>
          <p:spPr bwMode="auto">
            <a:xfrm>
              <a:off x="3352800" y="35560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sz="1800" b="1" dirty="0" smtClean="0"/>
                <a:t>ISA server</a:t>
              </a:r>
            </a:p>
            <a:p>
              <a:pPr algn="ctr" eaLnBrk="0" hangingPunct="0"/>
              <a:r>
                <a:rPr lang="en-US" sz="1800" b="1" dirty="0" smtClean="0"/>
                <a:t>192.168.1.1</a:t>
              </a:r>
              <a:endParaRPr lang="en-US" sz="1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4648200"/>
              <a:ext cx="20697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bg1"/>
                  </a:solidFill>
                </a:rPr>
                <a:t>192.168.1.0/24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Cloud 49"/>
          <p:cNvSpPr/>
          <p:nvPr/>
        </p:nvSpPr>
        <p:spPr>
          <a:xfrm>
            <a:off x="6096000" y="4267200"/>
            <a:ext cx="26670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vi-VN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019415">
            <a:off x="4503552" y="4809314"/>
            <a:ext cx="1641101" cy="23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3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229600" cy="4525963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 – </a:t>
            </a:r>
            <a:r>
              <a:rPr lang="en-US" dirty="0" err="1" smtClean="0"/>
              <a:t>Trường</a:t>
            </a:r>
            <a:r>
              <a:rPr lang="en-US" dirty="0" smtClean="0"/>
              <a:t> ĐH KHTN Tp. HCM</a:t>
            </a:r>
          </a:p>
          <a:p>
            <a:r>
              <a:rPr lang="en-US" dirty="0" err="1" smtClean="0"/>
              <a:t>Proxying</a:t>
            </a:r>
            <a:r>
              <a:rPr lang="en-US" dirty="0" smtClean="0"/>
              <a:t> – why and how, </a:t>
            </a:r>
            <a:r>
              <a:rPr lang="en-US" dirty="0" err="1" smtClean="0"/>
              <a:t>Alon</a:t>
            </a:r>
            <a:r>
              <a:rPr lang="en-US" dirty="0" smtClean="0"/>
              <a:t> Altman, Haifa Linux Club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Proxy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HTTP Proxy Server </a:t>
            </a:r>
            <a:r>
              <a:rPr lang="en-US" dirty="0" err="1" smtClean="0"/>
              <a:t>bằng</a:t>
            </a:r>
            <a:r>
              <a:rPr lang="en-US" dirty="0" smtClean="0"/>
              <a:t> 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HTTP Proxy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Proxy server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37956" y="3607713"/>
            <a:ext cx="5029200" cy="25146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rc 29"/>
          <p:cNvSpPr>
            <a:spLocks/>
          </p:cNvSpPr>
          <p:nvPr/>
        </p:nvSpPr>
        <p:spPr bwMode="auto">
          <a:xfrm>
            <a:off x="4332118" y="3455313"/>
            <a:ext cx="3221038" cy="137160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6" name="Arc 26"/>
          <p:cNvSpPr>
            <a:spLocks/>
          </p:cNvSpPr>
          <p:nvPr/>
        </p:nvSpPr>
        <p:spPr bwMode="auto">
          <a:xfrm>
            <a:off x="4390856" y="3706138"/>
            <a:ext cx="2781300" cy="882650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chemeClr val="accent1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" name="Arc 29"/>
          <p:cNvSpPr>
            <a:spLocks/>
          </p:cNvSpPr>
          <p:nvPr/>
        </p:nvSpPr>
        <p:spPr bwMode="auto">
          <a:xfrm rot="20569616">
            <a:off x="1649039" y="3945407"/>
            <a:ext cx="2198743" cy="105979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7" name="Arc 26"/>
          <p:cNvSpPr>
            <a:spLocks/>
          </p:cNvSpPr>
          <p:nvPr/>
        </p:nvSpPr>
        <p:spPr bwMode="auto">
          <a:xfrm rot="21181834">
            <a:off x="1812544" y="4159276"/>
            <a:ext cx="1678452" cy="2021423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chemeClr val="accent1">
                <a:lumMod val="50000"/>
              </a:schemeClr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6943556" y="2693313"/>
            <a:ext cx="1133644" cy="1420812"/>
            <a:chOff x="7010400" y="2057400"/>
            <a:chExt cx="1133644" cy="1420812"/>
          </a:xfrm>
        </p:grpSpPr>
        <p:pic>
          <p:nvPicPr>
            <p:cNvPr id="8" name="Picture 18" descr="Server01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7239000" y="2438400"/>
              <a:ext cx="884237" cy="1039812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7010400" y="20574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tuoitre.vn</a:t>
              </a:r>
              <a:endParaRPr lang="vi-VN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6556" y="3428325"/>
            <a:ext cx="3962400" cy="3277275"/>
            <a:chOff x="533400" y="2792412"/>
            <a:chExt cx="3962400" cy="3277275"/>
          </a:xfrm>
        </p:grpSpPr>
        <p:sp>
          <p:nvSpPr>
            <p:cNvPr id="74" name="AutoShape 33"/>
            <p:cNvSpPr>
              <a:spLocks noChangeArrowheads="1"/>
            </p:cNvSpPr>
            <p:nvPr/>
          </p:nvSpPr>
          <p:spPr bwMode="auto">
            <a:xfrm>
              <a:off x="2209800" y="50038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b="1" dirty="0" smtClean="0"/>
                <a:t>192.168.1.3</a:t>
              </a:r>
              <a:endParaRPr lang="en-US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33400" y="2792412"/>
              <a:ext cx="3962400" cy="3277275"/>
              <a:chOff x="533400" y="2792412"/>
              <a:chExt cx="3962400" cy="32772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3400" y="2792412"/>
                <a:ext cx="3962400" cy="3277275"/>
                <a:chOff x="685800" y="2487612"/>
                <a:chExt cx="3962400" cy="3277275"/>
              </a:xfrm>
            </p:grpSpPr>
            <p:pic>
              <p:nvPicPr>
                <p:cNvPr id="19" name="Picture 22" descr="Computer_DesktopComputerSansKeyboard0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295400" y="3494087"/>
                  <a:ext cx="760412" cy="925513"/>
                </a:xfrm>
                <a:prstGeom prst="rect">
                  <a:avLst/>
                </a:prstGeom>
                <a:noFill/>
              </p:spPr>
            </p:pic>
            <p:sp>
              <p:nvSpPr>
                <p:cNvPr id="20" name="AutoShape 33"/>
                <p:cNvSpPr>
                  <a:spLocks noChangeArrowheads="1"/>
                </p:cNvSpPr>
                <p:nvPr/>
              </p:nvSpPr>
              <p:spPr bwMode="auto">
                <a:xfrm>
                  <a:off x="685800" y="4267200"/>
                  <a:ext cx="1562100" cy="635000"/>
                </a:xfrm>
                <a:prstGeom prst="roundRect">
                  <a:avLst>
                    <a:gd name="adj" fmla="val 6329"/>
                  </a:avLst>
                </a:prstGeom>
                <a:noFill/>
                <a:ln w="9525" algn="ctr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anchor="ctr"/>
                <a:lstStyle/>
                <a:p>
                  <a:pPr algn="ctr" eaLnBrk="0" hangingPunct="0"/>
                  <a:r>
                    <a:rPr lang="en-US" b="1" dirty="0" smtClean="0"/>
                    <a:t>192.168.1.2</a:t>
                  </a:r>
                  <a:endParaRPr lang="en-US" b="1" dirty="0"/>
                </a:p>
              </p:txBody>
            </p:sp>
            <p:grpSp>
              <p:nvGrpSpPr>
                <p:cNvPr id="22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2514600" y="3200400"/>
                  <a:ext cx="771811" cy="394368"/>
                  <a:chOff x="2976" y="3327"/>
                  <a:chExt cx="463" cy="198"/>
                </a:xfrm>
              </p:grpSpPr>
              <p:sp>
                <p:nvSpPr>
                  <p:cNvPr id="29" name="AutoShape 5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976" y="3327"/>
                    <a:ext cx="463" cy="19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grpSp>
                <p:nvGrpSpPr>
                  <p:cNvPr id="30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976" y="3327"/>
                    <a:ext cx="460" cy="195"/>
                    <a:chOff x="2976" y="3327"/>
                    <a:chExt cx="460" cy="195"/>
                  </a:xfrm>
                </p:grpSpPr>
                <p:sp>
                  <p:nvSpPr>
                    <p:cNvPr id="50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3432"/>
                      <a:ext cx="351" cy="90"/>
                    </a:xfrm>
                    <a:prstGeom prst="rect">
                      <a:avLst/>
                    </a:prstGeom>
                    <a:solidFill>
                      <a:srgbClr val="0096D5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7" y="3433"/>
                      <a:ext cx="349" cy="88"/>
                    </a:xfrm>
                    <a:prstGeom prst="rect">
                      <a:avLst/>
                    </a:prstGeom>
                    <a:solidFill>
                      <a:srgbClr val="0096D5"/>
                    </a:solidFill>
                    <a:ln w="4763">
                      <a:solidFill>
                        <a:srgbClr val="AAE6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2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27" y="3327"/>
                      <a:ext cx="109" cy="195"/>
                    </a:xfrm>
                    <a:custGeom>
                      <a:avLst/>
                      <a:gdLst>
                        <a:gd name="T0" fmla="*/ 0 w 109"/>
                        <a:gd name="T1" fmla="*/ 105 h 195"/>
                        <a:gd name="T2" fmla="*/ 109 w 109"/>
                        <a:gd name="T3" fmla="*/ 0 h 195"/>
                        <a:gd name="T4" fmla="*/ 109 w 109"/>
                        <a:gd name="T5" fmla="*/ 89 h 195"/>
                        <a:gd name="T6" fmla="*/ 0 w 109"/>
                        <a:gd name="T7" fmla="*/ 195 h 195"/>
                        <a:gd name="T8" fmla="*/ 0 w 109"/>
                        <a:gd name="T9" fmla="*/ 105 h 1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9"/>
                        <a:gd name="T16" fmla="*/ 0 h 195"/>
                        <a:gd name="T17" fmla="*/ 109 w 109"/>
                        <a:gd name="T18" fmla="*/ 195 h 19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9" h="195">
                          <a:moveTo>
                            <a:pt x="0" y="105"/>
                          </a:moveTo>
                          <a:lnTo>
                            <a:pt x="109" y="0"/>
                          </a:lnTo>
                          <a:lnTo>
                            <a:pt x="109" y="89"/>
                          </a:lnTo>
                          <a:lnTo>
                            <a:pt x="0" y="195"/>
                          </a:lnTo>
                          <a:lnTo>
                            <a:pt x="0" y="105"/>
                          </a:lnTo>
                          <a:close/>
                        </a:path>
                      </a:pathLst>
                    </a:custGeom>
                    <a:solidFill>
                      <a:srgbClr val="005A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3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327" y="3327"/>
                      <a:ext cx="109" cy="195"/>
                    </a:xfrm>
                    <a:custGeom>
                      <a:avLst/>
                      <a:gdLst>
                        <a:gd name="T0" fmla="*/ 0 w 109"/>
                        <a:gd name="T1" fmla="*/ 105 h 195"/>
                        <a:gd name="T2" fmla="*/ 109 w 109"/>
                        <a:gd name="T3" fmla="*/ 0 h 195"/>
                        <a:gd name="T4" fmla="*/ 109 w 109"/>
                        <a:gd name="T5" fmla="*/ 89 h 195"/>
                        <a:gd name="T6" fmla="*/ 0 w 109"/>
                        <a:gd name="T7" fmla="*/ 195 h 195"/>
                        <a:gd name="T8" fmla="*/ 0 w 109"/>
                        <a:gd name="T9" fmla="*/ 105 h 1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9"/>
                        <a:gd name="T16" fmla="*/ 0 h 195"/>
                        <a:gd name="T17" fmla="*/ 109 w 109"/>
                        <a:gd name="T18" fmla="*/ 195 h 19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9" h="195">
                          <a:moveTo>
                            <a:pt x="0" y="105"/>
                          </a:moveTo>
                          <a:lnTo>
                            <a:pt x="109" y="0"/>
                          </a:lnTo>
                          <a:lnTo>
                            <a:pt x="109" y="89"/>
                          </a:lnTo>
                          <a:lnTo>
                            <a:pt x="0" y="195"/>
                          </a:lnTo>
                          <a:lnTo>
                            <a:pt x="0" y="105"/>
                          </a:lnTo>
                          <a:close/>
                        </a:path>
                      </a:pathLst>
                    </a:custGeom>
                    <a:solidFill>
                      <a:srgbClr val="005A80"/>
                    </a:solidFill>
                    <a:ln w="4763">
                      <a:solidFill>
                        <a:srgbClr val="AAE6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4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2976" y="3327"/>
                      <a:ext cx="460" cy="105"/>
                    </a:xfrm>
                    <a:custGeom>
                      <a:avLst/>
                      <a:gdLst>
                        <a:gd name="T0" fmla="*/ 351 w 460"/>
                        <a:gd name="T1" fmla="*/ 105 h 105"/>
                        <a:gd name="T2" fmla="*/ 460 w 460"/>
                        <a:gd name="T3" fmla="*/ 0 h 105"/>
                        <a:gd name="T4" fmla="*/ 109 w 460"/>
                        <a:gd name="T5" fmla="*/ 0 h 105"/>
                        <a:gd name="T6" fmla="*/ 0 w 460"/>
                        <a:gd name="T7" fmla="*/ 105 h 105"/>
                        <a:gd name="T8" fmla="*/ 351 w 460"/>
                        <a:gd name="T9" fmla="*/ 105 h 1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60"/>
                        <a:gd name="T16" fmla="*/ 0 h 105"/>
                        <a:gd name="T17" fmla="*/ 460 w 460"/>
                        <a:gd name="T18" fmla="*/ 105 h 1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60" h="105">
                          <a:moveTo>
                            <a:pt x="351" y="105"/>
                          </a:moveTo>
                          <a:lnTo>
                            <a:pt x="460" y="0"/>
                          </a:lnTo>
                          <a:lnTo>
                            <a:pt x="109" y="0"/>
                          </a:lnTo>
                          <a:lnTo>
                            <a:pt x="0" y="105"/>
                          </a:lnTo>
                          <a:lnTo>
                            <a:pt x="351" y="105"/>
                          </a:lnTo>
                          <a:close/>
                        </a:path>
                      </a:pathLst>
                    </a:custGeom>
                    <a:solidFill>
                      <a:srgbClr val="00B4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5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976" y="3327"/>
                      <a:ext cx="460" cy="105"/>
                    </a:xfrm>
                    <a:custGeom>
                      <a:avLst/>
                      <a:gdLst>
                        <a:gd name="T0" fmla="*/ 351 w 460"/>
                        <a:gd name="T1" fmla="*/ 105 h 105"/>
                        <a:gd name="T2" fmla="*/ 460 w 460"/>
                        <a:gd name="T3" fmla="*/ 0 h 105"/>
                        <a:gd name="T4" fmla="*/ 109 w 460"/>
                        <a:gd name="T5" fmla="*/ 0 h 105"/>
                        <a:gd name="T6" fmla="*/ 0 w 460"/>
                        <a:gd name="T7" fmla="*/ 105 h 105"/>
                        <a:gd name="T8" fmla="*/ 351 w 460"/>
                        <a:gd name="T9" fmla="*/ 105 h 10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60"/>
                        <a:gd name="T16" fmla="*/ 0 h 105"/>
                        <a:gd name="T17" fmla="*/ 460 w 460"/>
                        <a:gd name="T18" fmla="*/ 105 h 10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60" h="105">
                          <a:moveTo>
                            <a:pt x="351" y="105"/>
                          </a:moveTo>
                          <a:lnTo>
                            <a:pt x="460" y="0"/>
                          </a:lnTo>
                          <a:lnTo>
                            <a:pt x="109" y="0"/>
                          </a:lnTo>
                          <a:lnTo>
                            <a:pt x="0" y="105"/>
                          </a:lnTo>
                          <a:lnTo>
                            <a:pt x="351" y="105"/>
                          </a:lnTo>
                          <a:close/>
                        </a:path>
                      </a:pathLst>
                    </a:custGeom>
                    <a:solidFill>
                      <a:srgbClr val="00B4FF"/>
                    </a:solidFill>
                    <a:ln w="4763">
                      <a:solidFill>
                        <a:srgbClr val="AAE6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dirty="0">
                        <a:latin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027" y="3330"/>
                    <a:ext cx="355" cy="96"/>
                    <a:chOff x="3027" y="3330"/>
                    <a:chExt cx="355" cy="96"/>
                  </a:xfrm>
                </p:grpSpPr>
                <p:grpSp>
                  <p:nvGrpSpPr>
                    <p:cNvPr id="32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27" y="3330"/>
                      <a:ext cx="351" cy="93"/>
                      <a:chOff x="3027" y="3330"/>
                      <a:chExt cx="351" cy="93"/>
                    </a:xfrm>
                  </p:grpSpPr>
                  <p:sp>
                    <p:nvSpPr>
                      <p:cNvPr id="4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4" y="3375"/>
                        <a:ext cx="150" cy="35"/>
                      </a:xfrm>
                      <a:custGeom>
                        <a:avLst/>
                        <a:gdLst>
                          <a:gd name="T0" fmla="*/ 12 w 150"/>
                          <a:gd name="T1" fmla="*/ 6 h 35"/>
                          <a:gd name="T2" fmla="*/ 0 w 150"/>
                          <a:gd name="T3" fmla="*/ 19 h 35"/>
                          <a:gd name="T4" fmla="*/ 89 w 150"/>
                          <a:gd name="T5" fmla="*/ 19 h 35"/>
                          <a:gd name="T6" fmla="*/ 76 w 150"/>
                          <a:gd name="T7" fmla="*/ 35 h 35"/>
                          <a:gd name="T8" fmla="*/ 150 w 150"/>
                          <a:gd name="T9" fmla="*/ 16 h 35"/>
                          <a:gd name="T10" fmla="*/ 111 w 150"/>
                          <a:gd name="T11" fmla="*/ 0 h 35"/>
                          <a:gd name="T12" fmla="*/ 102 w 150"/>
                          <a:gd name="T13" fmla="*/ 6 h 35"/>
                          <a:gd name="T14" fmla="*/ 12 w 150"/>
                          <a:gd name="T15" fmla="*/ 6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2" y="6"/>
                            </a:moveTo>
                            <a:lnTo>
                              <a:pt x="0" y="19"/>
                            </a:lnTo>
                            <a:lnTo>
                              <a:pt x="89" y="19"/>
                            </a:lnTo>
                            <a:lnTo>
                              <a:pt x="76" y="35"/>
                            </a:lnTo>
                            <a:lnTo>
                              <a:pt x="150" y="16"/>
                            </a:lnTo>
                            <a:lnTo>
                              <a:pt x="111" y="0"/>
                            </a:lnTo>
                            <a:lnTo>
                              <a:pt x="102" y="6"/>
                            </a:lnTo>
                            <a:lnTo>
                              <a:pt x="12" y="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3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4" y="3375"/>
                        <a:ext cx="150" cy="35"/>
                      </a:xfrm>
                      <a:custGeom>
                        <a:avLst/>
                        <a:gdLst>
                          <a:gd name="T0" fmla="*/ 12 w 150"/>
                          <a:gd name="T1" fmla="*/ 6 h 35"/>
                          <a:gd name="T2" fmla="*/ 0 w 150"/>
                          <a:gd name="T3" fmla="*/ 19 h 35"/>
                          <a:gd name="T4" fmla="*/ 89 w 150"/>
                          <a:gd name="T5" fmla="*/ 19 h 35"/>
                          <a:gd name="T6" fmla="*/ 76 w 150"/>
                          <a:gd name="T7" fmla="*/ 35 h 35"/>
                          <a:gd name="T8" fmla="*/ 150 w 150"/>
                          <a:gd name="T9" fmla="*/ 16 h 35"/>
                          <a:gd name="T10" fmla="*/ 111 w 150"/>
                          <a:gd name="T11" fmla="*/ 0 h 35"/>
                          <a:gd name="T12" fmla="*/ 102 w 150"/>
                          <a:gd name="T13" fmla="*/ 6 h 35"/>
                          <a:gd name="T14" fmla="*/ 12 w 150"/>
                          <a:gd name="T15" fmla="*/ 6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2" y="6"/>
                            </a:moveTo>
                            <a:lnTo>
                              <a:pt x="0" y="19"/>
                            </a:lnTo>
                            <a:lnTo>
                              <a:pt x="89" y="19"/>
                            </a:lnTo>
                            <a:lnTo>
                              <a:pt x="76" y="35"/>
                            </a:lnTo>
                            <a:lnTo>
                              <a:pt x="150" y="16"/>
                            </a:lnTo>
                            <a:lnTo>
                              <a:pt x="111" y="0"/>
                            </a:lnTo>
                            <a:lnTo>
                              <a:pt x="102" y="6"/>
                            </a:lnTo>
                            <a:lnTo>
                              <a:pt x="12" y="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4" name="Freeform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28" y="3330"/>
                        <a:ext cx="150" cy="39"/>
                      </a:xfrm>
                      <a:custGeom>
                        <a:avLst/>
                        <a:gdLst>
                          <a:gd name="T0" fmla="*/ 13 w 150"/>
                          <a:gd name="T1" fmla="*/ 10 h 39"/>
                          <a:gd name="T2" fmla="*/ 0 w 150"/>
                          <a:gd name="T3" fmla="*/ 23 h 39"/>
                          <a:gd name="T4" fmla="*/ 90 w 150"/>
                          <a:gd name="T5" fmla="*/ 23 h 39"/>
                          <a:gd name="T6" fmla="*/ 74 w 150"/>
                          <a:gd name="T7" fmla="*/ 39 h 39"/>
                          <a:gd name="T8" fmla="*/ 150 w 150"/>
                          <a:gd name="T9" fmla="*/ 16 h 39"/>
                          <a:gd name="T10" fmla="*/ 109 w 150"/>
                          <a:gd name="T11" fmla="*/ 0 h 39"/>
                          <a:gd name="T12" fmla="*/ 102 w 150"/>
                          <a:gd name="T13" fmla="*/ 10 h 39"/>
                          <a:gd name="T14" fmla="*/ 13 w 150"/>
                          <a:gd name="T15" fmla="*/ 10 h 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9"/>
                          <a:gd name="T26" fmla="*/ 150 w 150"/>
                          <a:gd name="T27" fmla="*/ 39 h 3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9">
                            <a:moveTo>
                              <a:pt x="13" y="10"/>
                            </a:moveTo>
                            <a:lnTo>
                              <a:pt x="0" y="23"/>
                            </a:lnTo>
                            <a:lnTo>
                              <a:pt x="90" y="23"/>
                            </a:lnTo>
                            <a:lnTo>
                              <a:pt x="74" y="39"/>
                            </a:lnTo>
                            <a:lnTo>
                              <a:pt x="150" y="16"/>
                            </a:lnTo>
                            <a:lnTo>
                              <a:pt x="109" y="0"/>
                            </a:lnTo>
                            <a:lnTo>
                              <a:pt x="102" y="10"/>
                            </a:lnTo>
                            <a:lnTo>
                              <a:pt x="13" y="1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5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28" y="3330"/>
                        <a:ext cx="150" cy="39"/>
                      </a:xfrm>
                      <a:custGeom>
                        <a:avLst/>
                        <a:gdLst>
                          <a:gd name="T0" fmla="*/ 13 w 150"/>
                          <a:gd name="T1" fmla="*/ 10 h 39"/>
                          <a:gd name="T2" fmla="*/ 0 w 150"/>
                          <a:gd name="T3" fmla="*/ 23 h 39"/>
                          <a:gd name="T4" fmla="*/ 90 w 150"/>
                          <a:gd name="T5" fmla="*/ 23 h 39"/>
                          <a:gd name="T6" fmla="*/ 74 w 150"/>
                          <a:gd name="T7" fmla="*/ 39 h 39"/>
                          <a:gd name="T8" fmla="*/ 150 w 150"/>
                          <a:gd name="T9" fmla="*/ 16 h 39"/>
                          <a:gd name="T10" fmla="*/ 109 w 150"/>
                          <a:gd name="T11" fmla="*/ 0 h 39"/>
                          <a:gd name="T12" fmla="*/ 102 w 150"/>
                          <a:gd name="T13" fmla="*/ 10 h 39"/>
                          <a:gd name="T14" fmla="*/ 13 w 150"/>
                          <a:gd name="T15" fmla="*/ 10 h 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9"/>
                          <a:gd name="T26" fmla="*/ 150 w 150"/>
                          <a:gd name="T27" fmla="*/ 39 h 3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9">
                            <a:moveTo>
                              <a:pt x="13" y="10"/>
                            </a:moveTo>
                            <a:lnTo>
                              <a:pt x="0" y="23"/>
                            </a:lnTo>
                            <a:lnTo>
                              <a:pt x="90" y="23"/>
                            </a:lnTo>
                            <a:lnTo>
                              <a:pt x="74" y="39"/>
                            </a:lnTo>
                            <a:lnTo>
                              <a:pt x="150" y="16"/>
                            </a:lnTo>
                            <a:lnTo>
                              <a:pt x="109" y="0"/>
                            </a:lnTo>
                            <a:lnTo>
                              <a:pt x="102" y="10"/>
                            </a:lnTo>
                            <a:lnTo>
                              <a:pt x="13" y="1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6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27" y="3388"/>
                        <a:ext cx="150" cy="35"/>
                      </a:xfrm>
                      <a:custGeom>
                        <a:avLst/>
                        <a:gdLst>
                          <a:gd name="T0" fmla="*/ 137 w 150"/>
                          <a:gd name="T1" fmla="*/ 28 h 35"/>
                          <a:gd name="T2" fmla="*/ 150 w 150"/>
                          <a:gd name="T3" fmla="*/ 16 h 35"/>
                          <a:gd name="T4" fmla="*/ 58 w 150"/>
                          <a:gd name="T5" fmla="*/ 16 h 35"/>
                          <a:gd name="T6" fmla="*/ 74 w 150"/>
                          <a:gd name="T7" fmla="*/ 0 h 35"/>
                          <a:gd name="T8" fmla="*/ 0 w 150"/>
                          <a:gd name="T9" fmla="*/ 19 h 35"/>
                          <a:gd name="T10" fmla="*/ 38 w 150"/>
                          <a:gd name="T11" fmla="*/ 35 h 35"/>
                          <a:gd name="T12" fmla="*/ 45 w 150"/>
                          <a:gd name="T13" fmla="*/ 28 h 35"/>
                          <a:gd name="T14" fmla="*/ 137 w 150"/>
                          <a:gd name="T15" fmla="*/ 28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7" y="28"/>
                            </a:moveTo>
                            <a:lnTo>
                              <a:pt x="150" y="16"/>
                            </a:lnTo>
                            <a:lnTo>
                              <a:pt x="58" y="16"/>
                            </a:lnTo>
                            <a:lnTo>
                              <a:pt x="74" y="0"/>
                            </a:lnTo>
                            <a:lnTo>
                              <a:pt x="0" y="19"/>
                            </a:lnTo>
                            <a:lnTo>
                              <a:pt x="38" y="35"/>
                            </a:lnTo>
                            <a:lnTo>
                              <a:pt x="45" y="28"/>
                            </a:lnTo>
                            <a:lnTo>
                              <a:pt x="137" y="2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7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27" y="3388"/>
                        <a:ext cx="150" cy="35"/>
                      </a:xfrm>
                      <a:custGeom>
                        <a:avLst/>
                        <a:gdLst>
                          <a:gd name="T0" fmla="*/ 137 w 150"/>
                          <a:gd name="T1" fmla="*/ 28 h 35"/>
                          <a:gd name="T2" fmla="*/ 150 w 150"/>
                          <a:gd name="T3" fmla="*/ 16 h 35"/>
                          <a:gd name="T4" fmla="*/ 58 w 150"/>
                          <a:gd name="T5" fmla="*/ 16 h 35"/>
                          <a:gd name="T6" fmla="*/ 74 w 150"/>
                          <a:gd name="T7" fmla="*/ 0 h 35"/>
                          <a:gd name="T8" fmla="*/ 0 w 150"/>
                          <a:gd name="T9" fmla="*/ 19 h 35"/>
                          <a:gd name="T10" fmla="*/ 38 w 150"/>
                          <a:gd name="T11" fmla="*/ 35 h 35"/>
                          <a:gd name="T12" fmla="*/ 45 w 150"/>
                          <a:gd name="T13" fmla="*/ 28 h 35"/>
                          <a:gd name="T14" fmla="*/ 137 w 150"/>
                          <a:gd name="T15" fmla="*/ 28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7" y="28"/>
                            </a:moveTo>
                            <a:lnTo>
                              <a:pt x="150" y="16"/>
                            </a:lnTo>
                            <a:lnTo>
                              <a:pt x="58" y="16"/>
                            </a:lnTo>
                            <a:lnTo>
                              <a:pt x="74" y="0"/>
                            </a:lnTo>
                            <a:lnTo>
                              <a:pt x="0" y="19"/>
                            </a:lnTo>
                            <a:lnTo>
                              <a:pt x="38" y="35"/>
                            </a:lnTo>
                            <a:lnTo>
                              <a:pt x="45" y="28"/>
                            </a:lnTo>
                            <a:lnTo>
                              <a:pt x="137" y="2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8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69" y="3343"/>
                        <a:ext cx="150" cy="38"/>
                      </a:xfrm>
                      <a:custGeom>
                        <a:avLst/>
                        <a:gdLst>
                          <a:gd name="T0" fmla="*/ 137 w 150"/>
                          <a:gd name="T1" fmla="*/ 29 h 38"/>
                          <a:gd name="T2" fmla="*/ 150 w 150"/>
                          <a:gd name="T3" fmla="*/ 16 h 38"/>
                          <a:gd name="T4" fmla="*/ 60 w 150"/>
                          <a:gd name="T5" fmla="*/ 16 h 38"/>
                          <a:gd name="T6" fmla="*/ 76 w 150"/>
                          <a:gd name="T7" fmla="*/ 0 h 38"/>
                          <a:gd name="T8" fmla="*/ 0 w 150"/>
                          <a:gd name="T9" fmla="*/ 22 h 38"/>
                          <a:gd name="T10" fmla="*/ 41 w 150"/>
                          <a:gd name="T11" fmla="*/ 38 h 38"/>
                          <a:gd name="T12" fmla="*/ 47 w 150"/>
                          <a:gd name="T13" fmla="*/ 29 h 38"/>
                          <a:gd name="T14" fmla="*/ 137 w 150"/>
                          <a:gd name="T15" fmla="*/ 29 h 3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8"/>
                          <a:gd name="T26" fmla="*/ 150 w 150"/>
                          <a:gd name="T27" fmla="*/ 38 h 3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8">
                            <a:moveTo>
                              <a:pt x="137" y="29"/>
                            </a:moveTo>
                            <a:lnTo>
                              <a:pt x="150" y="16"/>
                            </a:lnTo>
                            <a:lnTo>
                              <a:pt x="60" y="16"/>
                            </a:lnTo>
                            <a:lnTo>
                              <a:pt x="76" y="0"/>
                            </a:lnTo>
                            <a:lnTo>
                              <a:pt x="0" y="22"/>
                            </a:lnTo>
                            <a:lnTo>
                              <a:pt x="41" y="38"/>
                            </a:lnTo>
                            <a:lnTo>
                              <a:pt x="47" y="29"/>
                            </a:lnTo>
                            <a:lnTo>
                              <a:pt x="137" y="2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9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69" y="3343"/>
                        <a:ext cx="150" cy="38"/>
                      </a:xfrm>
                      <a:custGeom>
                        <a:avLst/>
                        <a:gdLst>
                          <a:gd name="T0" fmla="*/ 137 w 150"/>
                          <a:gd name="T1" fmla="*/ 29 h 38"/>
                          <a:gd name="T2" fmla="*/ 150 w 150"/>
                          <a:gd name="T3" fmla="*/ 16 h 38"/>
                          <a:gd name="T4" fmla="*/ 60 w 150"/>
                          <a:gd name="T5" fmla="*/ 16 h 38"/>
                          <a:gd name="T6" fmla="*/ 76 w 150"/>
                          <a:gd name="T7" fmla="*/ 0 h 38"/>
                          <a:gd name="T8" fmla="*/ 0 w 150"/>
                          <a:gd name="T9" fmla="*/ 22 h 38"/>
                          <a:gd name="T10" fmla="*/ 41 w 150"/>
                          <a:gd name="T11" fmla="*/ 38 h 38"/>
                          <a:gd name="T12" fmla="*/ 47 w 150"/>
                          <a:gd name="T13" fmla="*/ 29 h 38"/>
                          <a:gd name="T14" fmla="*/ 137 w 150"/>
                          <a:gd name="T15" fmla="*/ 29 h 3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8"/>
                          <a:gd name="T26" fmla="*/ 150 w 150"/>
                          <a:gd name="T27" fmla="*/ 38 h 3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8">
                            <a:moveTo>
                              <a:pt x="137" y="29"/>
                            </a:moveTo>
                            <a:lnTo>
                              <a:pt x="150" y="16"/>
                            </a:lnTo>
                            <a:lnTo>
                              <a:pt x="60" y="16"/>
                            </a:lnTo>
                            <a:lnTo>
                              <a:pt x="76" y="0"/>
                            </a:lnTo>
                            <a:lnTo>
                              <a:pt x="0" y="22"/>
                            </a:lnTo>
                            <a:lnTo>
                              <a:pt x="41" y="38"/>
                            </a:lnTo>
                            <a:lnTo>
                              <a:pt x="47" y="29"/>
                            </a:lnTo>
                            <a:lnTo>
                              <a:pt x="137" y="2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</p:grpSp>
                <p:grpSp>
                  <p:nvGrpSpPr>
                    <p:cNvPr id="33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30" y="3333"/>
                      <a:ext cx="352" cy="93"/>
                      <a:chOff x="3030" y="3333"/>
                      <a:chExt cx="352" cy="93"/>
                    </a:xfrm>
                  </p:grpSpPr>
                  <p:sp>
                    <p:nvSpPr>
                      <p:cNvPr id="34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7" y="3378"/>
                        <a:ext cx="150" cy="35"/>
                      </a:xfrm>
                      <a:custGeom>
                        <a:avLst/>
                        <a:gdLst>
                          <a:gd name="T0" fmla="*/ 13 w 150"/>
                          <a:gd name="T1" fmla="*/ 6 h 35"/>
                          <a:gd name="T2" fmla="*/ 0 w 150"/>
                          <a:gd name="T3" fmla="*/ 19 h 35"/>
                          <a:gd name="T4" fmla="*/ 89 w 150"/>
                          <a:gd name="T5" fmla="*/ 19 h 35"/>
                          <a:gd name="T6" fmla="*/ 76 w 150"/>
                          <a:gd name="T7" fmla="*/ 35 h 35"/>
                          <a:gd name="T8" fmla="*/ 150 w 150"/>
                          <a:gd name="T9" fmla="*/ 16 h 35"/>
                          <a:gd name="T10" fmla="*/ 112 w 150"/>
                          <a:gd name="T11" fmla="*/ 0 h 35"/>
                          <a:gd name="T12" fmla="*/ 102 w 150"/>
                          <a:gd name="T13" fmla="*/ 6 h 35"/>
                          <a:gd name="T14" fmla="*/ 13 w 150"/>
                          <a:gd name="T15" fmla="*/ 6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" y="6"/>
                            </a:moveTo>
                            <a:lnTo>
                              <a:pt x="0" y="19"/>
                            </a:lnTo>
                            <a:lnTo>
                              <a:pt x="89" y="19"/>
                            </a:lnTo>
                            <a:lnTo>
                              <a:pt x="76" y="35"/>
                            </a:lnTo>
                            <a:lnTo>
                              <a:pt x="150" y="16"/>
                            </a:lnTo>
                            <a:lnTo>
                              <a:pt x="112" y="0"/>
                            </a:lnTo>
                            <a:lnTo>
                              <a:pt x="102" y="6"/>
                            </a:lnTo>
                            <a:lnTo>
                              <a:pt x="13" y="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5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7" y="3378"/>
                        <a:ext cx="150" cy="35"/>
                      </a:xfrm>
                      <a:custGeom>
                        <a:avLst/>
                        <a:gdLst>
                          <a:gd name="T0" fmla="*/ 13 w 150"/>
                          <a:gd name="T1" fmla="*/ 6 h 35"/>
                          <a:gd name="T2" fmla="*/ 0 w 150"/>
                          <a:gd name="T3" fmla="*/ 19 h 35"/>
                          <a:gd name="T4" fmla="*/ 89 w 150"/>
                          <a:gd name="T5" fmla="*/ 19 h 35"/>
                          <a:gd name="T6" fmla="*/ 76 w 150"/>
                          <a:gd name="T7" fmla="*/ 35 h 35"/>
                          <a:gd name="T8" fmla="*/ 150 w 150"/>
                          <a:gd name="T9" fmla="*/ 16 h 35"/>
                          <a:gd name="T10" fmla="*/ 112 w 150"/>
                          <a:gd name="T11" fmla="*/ 0 h 35"/>
                          <a:gd name="T12" fmla="*/ 102 w 150"/>
                          <a:gd name="T13" fmla="*/ 6 h 35"/>
                          <a:gd name="T14" fmla="*/ 13 w 150"/>
                          <a:gd name="T15" fmla="*/ 6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" y="6"/>
                            </a:moveTo>
                            <a:lnTo>
                              <a:pt x="0" y="19"/>
                            </a:lnTo>
                            <a:lnTo>
                              <a:pt x="89" y="19"/>
                            </a:lnTo>
                            <a:lnTo>
                              <a:pt x="76" y="35"/>
                            </a:lnTo>
                            <a:lnTo>
                              <a:pt x="150" y="16"/>
                            </a:lnTo>
                            <a:lnTo>
                              <a:pt x="112" y="0"/>
                            </a:lnTo>
                            <a:lnTo>
                              <a:pt x="102" y="6"/>
                            </a:lnTo>
                            <a:lnTo>
                              <a:pt x="13" y="6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6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31" y="3333"/>
                        <a:ext cx="151" cy="39"/>
                      </a:xfrm>
                      <a:custGeom>
                        <a:avLst/>
                        <a:gdLst>
                          <a:gd name="T0" fmla="*/ 13 w 151"/>
                          <a:gd name="T1" fmla="*/ 10 h 39"/>
                          <a:gd name="T2" fmla="*/ 0 w 151"/>
                          <a:gd name="T3" fmla="*/ 23 h 39"/>
                          <a:gd name="T4" fmla="*/ 90 w 151"/>
                          <a:gd name="T5" fmla="*/ 23 h 39"/>
                          <a:gd name="T6" fmla="*/ 74 w 151"/>
                          <a:gd name="T7" fmla="*/ 39 h 39"/>
                          <a:gd name="T8" fmla="*/ 151 w 151"/>
                          <a:gd name="T9" fmla="*/ 16 h 39"/>
                          <a:gd name="T10" fmla="*/ 109 w 151"/>
                          <a:gd name="T11" fmla="*/ 0 h 39"/>
                          <a:gd name="T12" fmla="*/ 103 w 151"/>
                          <a:gd name="T13" fmla="*/ 10 h 39"/>
                          <a:gd name="T14" fmla="*/ 13 w 151"/>
                          <a:gd name="T15" fmla="*/ 10 h 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1"/>
                          <a:gd name="T25" fmla="*/ 0 h 39"/>
                          <a:gd name="T26" fmla="*/ 151 w 151"/>
                          <a:gd name="T27" fmla="*/ 39 h 3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1" h="39">
                            <a:moveTo>
                              <a:pt x="13" y="10"/>
                            </a:moveTo>
                            <a:lnTo>
                              <a:pt x="0" y="23"/>
                            </a:lnTo>
                            <a:lnTo>
                              <a:pt x="90" y="23"/>
                            </a:lnTo>
                            <a:lnTo>
                              <a:pt x="74" y="39"/>
                            </a:lnTo>
                            <a:lnTo>
                              <a:pt x="151" y="16"/>
                            </a:lnTo>
                            <a:lnTo>
                              <a:pt x="109" y="0"/>
                            </a:lnTo>
                            <a:lnTo>
                              <a:pt x="103" y="10"/>
                            </a:lnTo>
                            <a:lnTo>
                              <a:pt x="13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7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31" y="3333"/>
                        <a:ext cx="151" cy="39"/>
                      </a:xfrm>
                      <a:custGeom>
                        <a:avLst/>
                        <a:gdLst>
                          <a:gd name="T0" fmla="*/ 13 w 151"/>
                          <a:gd name="T1" fmla="*/ 10 h 39"/>
                          <a:gd name="T2" fmla="*/ 0 w 151"/>
                          <a:gd name="T3" fmla="*/ 23 h 39"/>
                          <a:gd name="T4" fmla="*/ 90 w 151"/>
                          <a:gd name="T5" fmla="*/ 23 h 39"/>
                          <a:gd name="T6" fmla="*/ 74 w 151"/>
                          <a:gd name="T7" fmla="*/ 39 h 39"/>
                          <a:gd name="T8" fmla="*/ 151 w 151"/>
                          <a:gd name="T9" fmla="*/ 16 h 39"/>
                          <a:gd name="T10" fmla="*/ 109 w 151"/>
                          <a:gd name="T11" fmla="*/ 0 h 39"/>
                          <a:gd name="T12" fmla="*/ 103 w 151"/>
                          <a:gd name="T13" fmla="*/ 10 h 39"/>
                          <a:gd name="T14" fmla="*/ 13 w 151"/>
                          <a:gd name="T15" fmla="*/ 10 h 3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1"/>
                          <a:gd name="T25" fmla="*/ 0 h 39"/>
                          <a:gd name="T26" fmla="*/ 151 w 151"/>
                          <a:gd name="T27" fmla="*/ 39 h 39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1" h="39">
                            <a:moveTo>
                              <a:pt x="13" y="10"/>
                            </a:moveTo>
                            <a:lnTo>
                              <a:pt x="0" y="23"/>
                            </a:lnTo>
                            <a:lnTo>
                              <a:pt x="90" y="23"/>
                            </a:lnTo>
                            <a:lnTo>
                              <a:pt x="74" y="39"/>
                            </a:lnTo>
                            <a:lnTo>
                              <a:pt x="151" y="16"/>
                            </a:lnTo>
                            <a:lnTo>
                              <a:pt x="109" y="0"/>
                            </a:lnTo>
                            <a:lnTo>
                              <a:pt x="103" y="10"/>
                            </a:lnTo>
                            <a:lnTo>
                              <a:pt x="13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8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0" y="3391"/>
                        <a:ext cx="150" cy="35"/>
                      </a:xfrm>
                      <a:custGeom>
                        <a:avLst/>
                        <a:gdLst>
                          <a:gd name="T0" fmla="*/ 138 w 150"/>
                          <a:gd name="T1" fmla="*/ 29 h 35"/>
                          <a:gd name="T2" fmla="*/ 150 w 150"/>
                          <a:gd name="T3" fmla="*/ 16 h 35"/>
                          <a:gd name="T4" fmla="*/ 58 w 150"/>
                          <a:gd name="T5" fmla="*/ 16 h 35"/>
                          <a:gd name="T6" fmla="*/ 74 w 150"/>
                          <a:gd name="T7" fmla="*/ 0 h 35"/>
                          <a:gd name="T8" fmla="*/ 0 w 150"/>
                          <a:gd name="T9" fmla="*/ 19 h 35"/>
                          <a:gd name="T10" fmla="*/ 39 w 150"/>
                          <a:gd name="T11" fmla="*/ 35 h 35"/>
                          <a:gd name="T12" fmla="*/ 45 w 150"/>
                          <a:gd name="T13" fmla="*/ 29 h 35"/>
                          <a:gd name="T14" fmla="*/ 138 w 150"/>
                          <a:gd name="T15" fmla="*/ 29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8" y="29"/>
                            </a:moveTo>
                            <a:lnTo>
                              <a:pt x="150" y="16"/>
                            </a:lnTo>
                            <a:lnTo>
                              <a:pt x="58" y="16"/>
                            </a:lnTo>
                            <a:lnTo>
                              <a:pt x="74" y="0"/>
                            </a:lnTo>
                            <a:lnTo>
                              <a:pt x="0" y="19"/>
                            </a:lnTo>
                            <a:lnTo>
                              <a:pt x="39" y="35"/>
                            </a:lnTo>
                            <a:lnTo>
                              <a:pt x="45" y="29"/>
                            </a:lnTo>
                            <a:lnTo>
                              <a:pt x="138" y="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39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0" y="3391"/>
                        <a:ext cx="150" cy="35"/>
                      </a:xfrm>
                      <a:custGeom>
                        <a:avLst/>
                        <a:gdLst>
                          <a:gd name="T0" fmla="*/ 138 w 150"/>
                          <a:gd name="T1" fmla="*/ 29 h 35"/>
                          <a:gd name="T2" fmla="*/ 150 w 150"/>
                          <a:gd name="T3" fmla="*/ 16 h 35"/>
                          <a:gd name="T4" fmla="*/ 58 w 150"/>
                          <a:gd name="T5" fmla="*/ 16 h 35"/>
                          <a:gd name="T6" fmla="*/ 74 w 150"/>
                          <a:gd name="T7" fmla="*/ 0 h 35"/>
                          <a:gd name="T8" fmla="*/ 0 w 150"/>
                          <a:gd name="T9" fmla="*/ 19 h 35"/>
                          <a:gd name="T10" fmla="*/ 39 w 150"/>
                          <a:gd name="T11" fmla="*/ 35 h 35"/>
                          <a:gd name="T12" fmla="*/ 45 w 150"/>
                          <a:gd name="T13" fmla="*/ 29 h 35"/>
                          <a:gd name="T14" fmla="*/ 138 w 150"/>
                          <a:gd name="T15" fmla="*/ 29 h 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5"/>
                          <a:gd name="T26" fmla="*/ 150 w 150"/>
                          <a:gd name="T27" fmla="*/ 35 h 3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5">
                            <a:moveTo>
                              <a:pt x="138" y="29"/>
                            </a:moveTo>
                            <a:lnTo>
                              <a:pt x="150" y="16"/>
                            </a:lnTo>
                            <a:lnTo>
                              <a:pt x="58" y="16"/>
                            </a:lnTo>
                            <a:lnTo>
                              <a:pt x="74" y="0"/>
                            </a:lnTo>
                            <a:lnTo>
                              <a:pt x="0" y="19"/>
                            </a:lnTo>
                            <a:lnTo>
                              <a:pt x="39" y="35"/>
                            </a:lnTo>
                            <a:lnTo>
                              <a:pt x="45" y="29"/>
                            </a:lnTo>
                            <a:lnTo>
                              <a:pt x="138" y="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0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3346"/>
                        <a:ext cx="150" cy="38"/>
                      </a:xfrm>
                      <a:custGeom>
                        <a:avLst/>
                        <a:gdLst>
                          <a:gd name="T0" fmla="*/ 137 w 150"/>
                          <a:gd name="T1" fmla="*/ 29 h 38"/>
                          <a:gd name="T2" fmla="*/ 150 w 150"/>
                          <a:gd name="T3" fmla="*/ 16 h 38"/>
                          <a:gd name="T4" fmla="*/ 60 w 150"/>
                          <a:gd name="T5" fmla="*/ 16 h 38"/>
                          <a:gd name="T6" fmla="*/ 76 w 150"/>
                          <a:gd name="T7" fmla="*/ 0 h 38"/>
                          <a:gd name="T8" fmla="*/ 0 w 150"/>
                          <a:gd name="T9" fmla="*/ 23 h 38"/>
                          <a:gd name="T10" fmla="*/ 41 w 150"/>
                          <a:gd name="T11" fmla="*/ 38 h 38"/>
                          <a:gd name="T12" fmla="*/ 48 w 150"/>
                          <a:gd name="T13" fmla="*/ 29 h 38"/>
                          <a:gd name="T14" fmla="*/ 137 w 150"/>
                          <a:gd name="T15" fmla="*/ 29 h 3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8"/>
                          <a:gd name="T26" fmla="*/ 150 w 150"/>
                          <a:gd name="T27" fmla="*/ 38 h 3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8">
                            <a:moveTo>
                              <a:pt x="137" y="29"/>
                            </a:moveTo>
                            <a:lnTo>
                              <a:pt x="150" y="16"/>
                            </a:lnTo>
                            <a:lnTo>
                              <a:pt x="60" y="16"/>
                            </a:lnTo>
                            <a:lnTo>
                              <a:pt x="76" y="0"/>
                            </a:lnTo>
                            <a:lnTo>
                              <a:pt x="0" y="23"/>
                            </a:lnTo>
                            <a:lnTo>
                              <a:pt x="41" y="38"/>
                            </a:lnTo>
                            <a:lnTo>
                              <a:pt x="48" y="29"/>
                            </a:lnTo>
                            <a:lnTo>
                              <a:pt x="137" y="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41" name="Freeform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2" y="3346"/>
                        <a:ext cx="150" cy="38"/>
                      </a:xfrm>
                      <a:custGeom>
                        <a:avLst/>
                        <a:gdLst>
                          <a:gd name="T0" fmla="*/ 137 w 150"/>
                          <a:gd name="T1" fmla="*/ 29 h 38"/>
                          <a:gd name="T2" fmla="*/ 150 w 150"/>
                          <a:gd name="T3" fmla="*/ 16 h 38"/>
                          <a:gd name="T4" fmla="*/ 60 w 150"/>
                          <a:gd name="T5" fmla="*/ 16 h 38"/>
                          <a:gd name="T6" fmla="*/ 76 w 150"/>
                          <a:gd name="T7" fmla="*/ 0 h 38"/>
                          <a:gd name="T8" fmla="*/ 0 w 150"/>
                          <a:gd name="T9" fmla="*/ 23 h 38"/>
                          <a:gd name="T10" fmla="*/ 41 w 150"/>
                          <a:gd name="T11" fmla="*/ 38 h 38"/>
                          <a:gd name="T12" fmla="*/ 48 w 150"/>
                          <a:gd name="T13" fmla="*/ 29 h 38"/>
                          <a:gd name="T14" fmla="*/ 137 w 150"/>
                          <a:gd name="T15" fmla="*/ 29 h 3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0"/>
                          <a:gd name="T25" fmla="*/ 0 h 38"/>
                          <a:gd name="T26" fmla="*/ 150 w 150"/>
                          <a:gd name="T27" fmla="*/ 38 h 3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0" h="38">
                            <a:moveTo>
                              <a:pt x="137" y="29"/>
                            </a:moveTo>
                            <a:lnTo>
                              <a:pt x="150" y="16"/>
                            </a:lnTo>
                            <a:lnTo>
                              <a:pt x="60" y="16"/>
                            </a:lnTo>
                            <a:lnTo>
                              <a:pt x="76" y="0"/>
                            </a:lnTo>
                            <a:lnTo>
                              <a:pt x="0" y="23"/>
                            </a:lnTo>
                            <a:lnTo>
                              <a:pt x="41" y="38"/>
                            </a:lnTo>
                            <a:lnTo>
                              <a:pt x="48" y="29"/>
                            </a:lnTo>
                            <a:lnTo>
                              <a:pt x="137" y="2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 dirty="0">
                          <a:latin typeface="Times New Roman" pitchFamily="18" charset="0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23" name="Straight Connector 22"/>
                <p:cNvCxnSpPr>
                  <a:endCxn id="19" idx="3"/>
                </p:cNvCxnSpPr>
                <p:nvPr/>
              </p:nvCxnSpPr>
              <p:spPr>
                <a:xfrm rot="10800000" flipV="1">
                  <a:off x="2055812" y="3581400"/>
                  <a:ext cx="611188" cy="375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endCxn id="26" idx="1"/>
                </p:cNvCxnSpPr>
                <p:nvPr/>
              </p:nvCxnSpPr>
              <p:spPr>
                <a:xfrm flipV="1">
                  <a:off x="2961350" y="3007519"/>
                  <a:ext cx="626400" cy="2247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Picture 19" descr="Server0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3587750" y="2487612"/>
                  <a:ext cx="884238" cy="1039813"/>
                </a:xfrm>
                <a:prstGeom prst="rect">
                  <a:avLst/>
                </a:prstGeom>
                <a:noFill/>
              </p:spPr>
            </p:pic>
            <p:sp>
              <p:nvSpPr>
                <p:cNvPr id="27" name="AutoShape 35"/>
                <p:cNvSpPr>
                  <a:spLocks noChangeArrowheads="1"/>
                </p:cNvSpPr>
                <p:nvPr/>
              </p:nvSpPr>
              <p:spPr bwMode="auto">
                <a:xfrm>
                  <a:off x="3086100" y="3276600"/>
                  <a:ext cx="1562100" cy="635000"/>
                </a:xfrm>
                <a:prstGeom prst="roundRect">
                  <a:avLst>
                    <a:gd name="adj" fmla="val 6329"/>
                  </a:avLst>
                </a:prstGeom>
                <a:noFill/>
                <a:ln w="9525" algn="ctr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anchor="ctr"/>
                <a:lstStyle/>
                <a:p>
                  <a:pPr algn="ctr" eaLnBrk="0" hangingPunct="0"/>
                  <a:r>
                    <a:rPr lang="en-US" sz="1800" b="1" dirty="0" smtClean="0"/>
                    <a:t>192.168.1.1</a:t>
                  </a:r>
                  <a:endParaRPr lang="en-US" sz="1800" b="1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362200" y="5334000"/>
                  <a:ext cx="206979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 smtClean="0">
                      <a:solidFill>
                        <a:srgbClr val="FF0000"/>
                      </a:solidFill>
                    </a:rPr>
                    <a:t>192.168.1.0/24</a:t>
                  </a:r>
                  <a:endParaRPr lang="en-US" sz="2200" b="1" dirty="0">
                    <a:solidFill>
                      <a:srgbClr val="FF0000"/>
                    </a:solidFill>
                  </a:endParaRPr>
                </a:p>
              </p:txBody>
            </p:sp>
          </p:grpSp>
          <p:pic>
            <p:nvPicPr>
              <p:cNvPr id="73" name="Picture 22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19400" y="4230687"/>
                <a:ext cx="760412" cy="925513"/>
              </a:xfrm>
              <a:prstGeom prst="rect">
                <a:avLst/>
              </a:prstGeom>
              <a:noFill/>
            </p:spPr>
          </p:pic>
          <p:cxnSp>
            <p:nvCxnSpPr>
              <p:cNvPr id="75" name="Straight Connector 74"/>
              <p:cNvCxnSpPr>
                <a:stCxn id="27" idx="1"/>
                <a:endCxn id="73" idx="0"/>
              </p:cNvCxnSpPr>
              <p:nvPr/>
            </p:nvCxnSpPr>
            <p:spPr>
              <a:xfrm rot="10800000" flipH="1" flipV="1">
                <a:off x="2933700" y="3898899"/>
                <a:ext cx="265906" cy="331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ounded Rectangle 80"/>
          <p:cNvSpPr/>
          <p:nvPr/>
        </p:nvSpPr>
        <p:spPr>
          <a:xfrm>
            <a:off x="314156" y="3912513"/>
            <a:ext cx="220044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tuoitre.vn </a:t>
            </a:r>
            <a:r>
              <a:rPr lang="en-US" dirty="0" err="1" smtClean="0"/>
              <a:t>Dst</a:t>
            </a:r>
            <a:r>
              <a:rPr lang="en-US" dirty="0" smtClean="0"/>
              <a:t>: tuoitre.vn</a:t>
            </a:r>
            <a:endParaRPr lang="vi-VN" dirty="0"/>
          </a:p>
        </p:txBody>
      </p:sp>
      <p:sp>
        <p:nvSpPr>
          <p:cNvPr id="82" name="Rounded Rectangle 81"/>
          <p:cNvSpPr/>
          <p:nvPr/>
        </p:nvSpPr>
        <p:spPr>
          <a:xfrm>
            <a:off x="3590756" y="5436513"/>
            <a:ext cx="2048044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tuoitre.vn </a:t>
            </a:r>
            <a:r>
              <a:rPr lang="en-US" dirty="0" err="1" smtClean="0"/>
              <a:t>Dst</a:t>
            </a:r>
            <a:r>
              <a:rPr lang="en-US" dirty="0" smtClean="0"/>
              <a:t>: tuoitre.vn</a:t>
            </a:r>
            <a:endParaRPr lang="vi-VN" dirty="0"/>
          </a:p>
        </p:txBody>
      </p:sp>
      <p:sp>
        <p:nvSpPr>
          <p:cNvPr id="83" name="Freeform 82"/>
          <p:cNvSpPr/>
          <p:nvPr/>
        </p:nvSpPr>
        <p:spPr>
          <a:xfrm>
            <a:off x="3259680" y="3993968"/>
            <a:ext cx="4130566" cy="2293883"/>
          </a:xfrm>
          <a:custGeom>
            <a:avLst/>
            <a:gdLst>
              <a:gd name="connsiteX0" fmla="*/ 0 w 4130566"/>
              <a:gd name="connsiteY0" fmla="*/ 1781504 h 2293883"/>
              <a:gd name="connsiteX1" fmla="*/ 2349062 w 4130566"/>
              <a:gd name="connsiteY1" fmla="*/ 2002221 h 2293883"/>
              <a:gd name="connsiteX2" fmla="*/ 4035973 w 4130566"/>
              <a:gd name="connsiteY2" fmla="*/ 31531 h 2293883"/>
              <a:gd name="connsiteX3" fmla="*/ 4035973 w 4130566"/>
              <a:gd name="connsiteY3" fmla="*/ 31531 h 2293883"/>
              <a:gd name="connsiteX4" fmla="*/ 4130566 w 4130566"/>
              <a:gd name="connsiteY4" fmla="*/ 0 h 229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0566" h="2293883">
                <a:moveTo>
                  <a:pt x="0" y="1781504"/>
                </a:moveTo>
                <a:cubicBezTo>
                  <a:pt x="838200" y="2037693"/>
                  <a:pt x="1676400" y="2293883"/>
                  <a:pt x="2349062" y="2002221"/>
                </a:cubicBezTo>
                <a:cubicBezTo>
                  <a:pt x="3021724" y="1710559"/>
                  <a:pt x="4035973" y="31531"/>
                  <a:pt x="4035973" y="31531"/>
                </a:cubicBezTo>
                <a:lnTo>
                  <a:pt x="4035973" y="31531"/>
                </a:lnTo>
                <a:lnTo>
                  <a:pt x="4130566" y="0"/>
                </a:lnTo>
              </a:path>
            </a:pathLst>
          </a:cu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Freeform 83"/>
          <p:cNvSpPr/>
          <p:nvPr/>
        </p:nvSpPr>
        <p:spPr>
          <a:xfrm>
            <a:off x="1383584" y="2380630"/>
            <a:ext cx="5849006" cy="2117835"/>
          </a:xfrm>
          <a:custGeom>
            <a:avLst/>
            <a:gdLst>
              <a:gd name="connsiteX0" fmla="*/ 0 w 5849006"/>
              <a:gd name="connsiteY0" fmla="*/ 2117835 h 2117835"/>
              <a:gd name="connsiteX1" fmla="*/ 1781503 w 5849006"/>
              <a:gd name="connsiteY1" fmla="*/ 210207 h 2117835"/>
              <a:gd name="connsiteX2" fmla="*/ 5849006 w 5849006"/>
              <a:gd name="connsiteY2" fmla="*/ 856593 h 211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006" h="2117835">
                <a:moveTo>
                  <a:pt x="0" y="2117835"/>
                </a:moveTo>
                <a:cubicBezTo>
                  <a:pt x="403334" y="1269124"/>
                  <a:pt x="806669" y="420414"/>
                  <a:pt x="1781503" y="210207"/>
                </a:cubicBezTo>
                <a:cubicBezTo>
                  <a:pt x="2756337" y="0"/>
                  <a:pt x="4302671" y="428296"/>
                  <a:pt x="5849006" y="856593"/>
                </a:cubicBezTo>
              </a:path>
            </a:pathLst>
          </a:cu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Freeform 85"/>
          <p:cNvSpPr/>
          <p:nvPr/>
        </p:nvSpPr>
        <p:spPr>
          <a:xfrm>
            <a:off x="3433101" y="4451168"/>
            <a:ext cx="409903" cy="804042"/>
          </a:xfrm>
          <a:custGeom>
            <a:avLst/>
            <a:gdLst>
              <a:gd name="connsiteX0" fmla="*/ 0 w 409903"/>
              <a:gd name="connsiteY0" fmla="*/ 804042 h 804042"/>
              <a:gd name="connsiteX1" fmla="*/ 346841 w 409903"/>
              <a:gd name="connsiteY1" fmla="*/ 520262 h 804042"/>
              <a:gd name="connsiteX2" fmla="*/ 378372 w 409903"/>
              <a:gd name="connsiteY2" fmla="*/ 0 h 80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03" h="804042">
                <a:moveTo>
                  <a:pt x="0" y="804042"/>
                </a:moveTo>
                <a:cubicBezTo>
                  <a:pt x="141889" y="729155"/>
                  <a:pt x="283779" y="654269"/>
                  <a:pt x="346841" y="520262"/>
                </a:cubicBezTo>
                <a:cubicBezTo>
                  <a:pt x="409903" y="386255"/>
                  <a:pt x="394137" y="193127"/>
                  <a:pt x="378372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7" name="Freeform 86"/>
          <p:cNvSpPr/>
          <p:nvPr/>
        </p:nvSpPr>
        <p:spPr>
          <a:xfrm rot="11557139">
            <a:off x="3268555" y="4327606"/>
            <a:ext cx="409903" cy="638284"/>
          </a:xfrm>
          <a:custGeom>
            <a:avLst/>
            <a:gdLst>
              <a:gd name="connsiteX0" fmla="*/ 0 w 409903"/>
              <a:gd name="connsiteY0" fmla="*/ 804042 h 804042"/>
              <a:gd name="connsiteX1" fmla="*/ 346841 w 409903"/>
              <a:gd name="connsiteY1" fmla="*/ 520262 h 804042"/>
              <a:gd name="connsiteX2" fmla="*/ 378372 w 409903"/>
              <a:gd name="connsiteY2" fmla="*/ 0 h 80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03" h="804042">
                <a:moveTo>
                  <a:pt x="0" y="804042"/>
                </a:moveTo>
                <a:cubicBezTo>
                  <a:pt x="141889" y="729155"/>
                  <a:pt x="283779" y="654269"/>
                  <a:pt x="346841" y="520262"/>
                </a:cubicBezTo>
                <a:cubicBezTo>
                  <a:pt x="409903" y="386255"/>
                  <a:pt x="394137" y="193127"/>
                  <a:pt x="378372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8" name="Arc 29"/>
          <p:cNvSpPr>
            <a:spLocks/>
          </p:cNvSpPr>
          <p:nvPr/>
        </p:nvSpPr>
        <p:spPr bwMode="auto">
          <a:xfrm>
            <a:off x="4332118" y="3455313"/>
            <a:ext cx="3221038" cy="137160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6983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9" name="Arc 26"/>
          <p:cNvSpPr>
            <a:spLocks/>
          </p:cNvSpPr>
          <p:nvPr/>
        </p:nvSpPr>
        <p:spPr bwMode="auto">
          <a:xfrm>
            <a:off x="4390856" y="3706138"/>
            <a:ext cx="2781300" cy="882650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6983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3656" y="1507567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/>
              </a:rPr>
              <a:t>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Tốn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thời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gian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băng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“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lấy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”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lại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trước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đó</a:t>
            </a:r>
            <a:endParaRPr lang="vi-VN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53000" y="1743479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/>
              </a:rPr>
              <a:t>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/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Kiểm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soát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luồng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truy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cập</a:t>
            </a:r>
            <a:r>
              <a:rPr lang="en-US" sz="20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vi-VN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019415">
            <a:off x="4295258" y="3764894"/>
            <a:ext cx="882175" cy="1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3505200"/>
            <a:ext cx="1874982" cy="77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58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1" grpId="1" animBg="1"/>
      <p:bldP spid="16" grpId="0" animBg="1"/>
      <p:bldP spid="16" grpId="1" animBg="1"/>
      <p:bldP spid="58" grpId="0" animBg="1"/>
      <p:bldP spid="58" grpId="1" animBg="1"/>
      <p:bldP spid="67" grpId="0" animBg="1"/>
      <p:bldP spid="67" grpId="1" animBg="1"/>
      <p:bldP spid="81" grpId="0" animBg="1"/>
      <p:bldP spid="81" grpId="1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server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229600" cy="31242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”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r>
              <a:rPr lang="en-US" i="1" dirty="0" err="1" smtClean="0"/>
              <a:t>người</a:t>
            </a:r>
            <a:r>
              <a:rPr lang="en-US" dirty="0" smtClean="0"/>
              <a:t> “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”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i="1" dirty="0" smtClean="0"/>
              <a:t>client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vi-V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04800" y="4828402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vi-VN" dirty="0"/>
          </a:p>
        </p:txBody>
      </p:sp>
      <p:sp>
        <p:nvSpPr>
          <p:cNvPr id="71" name="Oval 70"/>
          <p:cNvSpPr/>
          <p:nvPr/>
        </p:nvSpPr>
        <p:spPr>
          <a:xfrm>
            <a:off x="3657600" y="4828402"/>
            <a:ext cx="13716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vi-VN" dirty="0"/>
          </a:p>
        </p:txBody>
      </p:sp>
      <p:sp>
        <p:nvSpPr>
          <p:cNvPr id="72" name="Oval 71"/>
          <p:cNvSpPr/>
          <p:nvPr/>
        </p:nvSpPr>
        <p:spPr>
          <a:xfrm>
            <a:off x="6934200" y="4828402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vi-VN" dirty="0"/>
          </a:p>
        </p:txBody>
      </p:sp>
      <p:cxnSp>
        <p:nvCxnSpPr>
          <p:cNvPr id="73" name="Straight Arrow Connector 72"/>
          <p:cNvCxnSpPr>
            <a:stCxn id="69" idx="7"/>
            <a:endCxn id="71" idx="1"/>
          </p:cNvCxnSpPr>
          <p:nvPr/>
        </p:nvCxnSpPr>
        <p:spPr>
          <a:xfrm rot="5400000" flipH="1" flipV="1">
            <a:off x="2667000" y="3793165"/>
            <a:ext cx="1588" cy="23829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7"/>
            <a:endCxn id="72" idx="1"/>
          </p:cNvCxnSpPr>
          <p:nvPr/>
        </p:nvCxnSpPr>
        <p:spPr>
          <a:xfrm rot="5400000" flipH="1" flipV="1">
            <a:off x="5981700" y="3831265"/>
            <a:ext cx="1588" cy="23067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3"/>
            <a:endCxn id="71" idx="5"/>
          </p:cNvCxnSpPr>
          <p:nvPr/>
        </p:nvCxnSpPr>
        <p:spPr>
          <a:xfrm rot="5400000">
            <a:off x="5981700" y="4585607"/>
            <a:ext cx="1588" cy="23067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3"/>
            <a:endCxn id="69" idx="5"/>
          </p:cNvCxnSpPr>
          <p:nvPr/>
        </p:nvCxnSpPr>
        <p:spPr>
          <a:xfrm rot="5400000">
            <a:off x="2667000" y="4547507"/>
            <a:ext cx="1588" cy="23829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66717" y="4651013"/>
            <a:ext cx="28584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1. Client </a:t>
            </a:r>
            <a:r>
              <a:rPr lang="en-US" sz="1500" dirty="0" err="1" smtClean="0"/>
              <a:t>gởi</a:t>
            </a:r>
            <a:r>
              <a:rPr lang="en-US" sz="1500" dirty="0" smtClean="0"/>
              <a:t> </a:t>
            </a:r>
            <a:r>
              <a:rPr lang="en-US" sz="1500" dirty="0" err="1" smtClean="0"/>
              <a:t>yêu</a:t>
            </a:r>
            <a:r>
              <a:rPr lang="en-US" sz="1500" dirty="0" smtClean="0"/>
              <a:t> </a:t>
            </a:r>
            <a:r>
              <a:rPr lang="en-US" sz="1500" dirty="0" err="1" smtClean="0"/>
              <a:t>cầu</a:t>
            </a:r>
            <a:r>
              <a:rPr lang="en-US" sz="1500" dirty="0" smtClean="0"/>
              <a:t> </a:t>
            </a:r>
            <a:r>
              <a:rPr lang="en-US" sz="1500" dirty="0" err="1" smtClean="0"/>
              <a:t>cho</a:t>
            </a:r>
            <a:r>
              <a:rPr lang="en-US" sz="1500" dirty="0" smtClean="0"/>
              <a:t> Proxy</a:t>
            </a:r>
            <a:endParaRPr lang="vi-VN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4516387" y="4660672"/>
            <a:ext cx="29322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2. Proxy </a:t>
            </a:r>
            <a:r>
              <a:rPr lang="en-US" sz="1500" dirty="0" err="1" smtClean="0"/>
              <a:t>gởi</a:t>
            </a:r>
            <a:r>
              <a:rPr lang="en-US" sz="1500" dirty="0" smtClean="0"/>
              <a:t> </a:t>
            </a:r>
            <a:r>
              <a:rPr lang="en-US" sz="1500" dirty="0" err="1" smtClean="0"/>
              <a:t>yêu</a:t>
            </a:r>
            <a:r>
              <a:rPr lang="en-US" sz="1500" dirty="0" smtClean="0"/>
              <a:t> </a:t>
            </a:r>
            <a:r>
              <a:rPr lang="en-US" sz="1500" dirty="0" err="1" smtClean="0"/>
              <a:t>cầu</a:t>
            </a:r>
            <a:r>
              <a:rPr lang="en-US" sz="1500" dirty="0" smtClean="0"/>
              <a:t> </a:t>
            </a:r>
            <a:r>
              <a:rPr lang="en-US" sz="1500" dirty="0" err="1" smtClean="0"/>
              <a:t>cho</a:t>
            </a:r>
            <a:r>
              <a:rPr lang="en-US" sz="1500" dirty="0" smtClean="0"/>
              <a:t> Server</a:t>
            </a:r>
            <a:endParaRPr lang="vi-VN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1524000" y="5772835"/>
            <a:ext cx="23439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4. Proxy </a:t>
            </a:r>
            <a:r>
              <a:rPr lang="en-US" sz="1500" dirty="0" err="1" smtClean="0"/>
              <a:t>trả</a:t>
            </a:r>
            <a:r>
              <a:rPr lang="en-US" sz="1500" dirty="0" smtClean="0"/>
              <a:t> </a:t>
            </a:r>
            <a:r>
              <a:rPr lang="en-US" sz="1500" dirty="0" err="1" smtClean="0"/>
              <a:t>lời</a:t>
            </a:r>
            <a:r>
              <a:rPr lang="en-US" sz="1500" dirty="0" smtClean="0"/>
              <a:t> </a:t>
            </a:r>
            <a:r>
              <a:rPr lang="en-US" sz="1500" dirty="0" err="1" smtClean="0"/>
              <a:t>cho</a:t>
            </a:r>
            <a:r>
              <a:rPr lang="en-US" sz="1500" dirty="0" smtClean="0"/>
              <a:t> Client</a:t>
            </a:r>
            <a:endParaRPr lang="vi-VN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821350" y="5742802"/>
            <a:ext cx="24176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3. Server </a:t>
            </a:r>
            <a:r>
              <a:rPr lang="en-US" sz="1500" dirty="0" err="1" smtClean="0"/>
              <a:t>trả</a:t>
            </a:r>
            <a:r>
              <a:rPr lang="en-US" sz="1500" dirty="0" smtClean="0"/>
              <a:t> </a:t>
            </a:r>
            <a:r>
              <a:rPr lang="en-US" sz="1500" dirty="0" err="1" smtClean="0"/>
              <a:t>lời</a:t>
            </a:r>
            <a:r>
              <a:rPr lang="en-US" sz="1500" dirty="0" smtClean="0"/>
              <a:t> </a:t>
            </a:r>
            <a:r>
              <a:rPr lang="en-US" sz="1500" dirty="0" err="1" smtClean="0"/>
              <a:t>cho</a:t>
            </a:r>
            <a:r>
              <a:rPr lang="en-US" sz="1500" dirty="0" smtClean="0"/>
              <a:t> Proxy</a:t>
            </a:r>
            <a:endParaRPr lang="vi-VN" sz="1500" dirty="0"/>
          </a:p>
        </p:txBody>
      </p:sp>
    </p:spTree>
    <p:extLst>
      <p:ext uri="{BB962C8B-B14F-4D97-AF65-F5344CB8AC3E}">
        <p14:creationId xmlns:p14="http://schemas.microsoft.com/office/powerpoint/2010/main" val="30938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71" grpId="0" animBg="1"/>
      <p:bldP spid="72" grpId="0" animBg="1"/>
      <p:bldP spid="77" grpId="0"/>
      <p:bldP spid="78" grpId="0"/>
      <p:bldP spid="79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giấu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client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smtClean="0"/>
              <a:t>Caching 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tăng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tốc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độ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nguyên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Tiết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kiệm</a:t>
            </a:r>
            <a:r>
              <a:rPr lang="en-US" dirty="0" smtClean="0">
                <a:sym typeface="Wingdings" pitchFamily="2" charset="2"/>
              </a:rPr>
              <a:t> bandwidth</a:t>
            </a:r>
          </a:p>
          <a:p>
            <a:r>
              <a:rPr lang="en-US" dirty="0" err="1" smtClean="0">
                <a:sym typeface="Wingdings" pitchFamily="2" charset="2"/>
              </a:rPr>
              <a:t>Kiểm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soát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lượng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mạng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Firewall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Auditing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logging</a:t>
            </a:r>
          </a:p>
          <a:p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chai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proxy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Proxy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bên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(internal network)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ngoài</a:t>
            </a:r>
            <a:r>
              <a:rPr lang="en-US" dirty="0" smtClean="0">
                <a:sym typeface="Wingdings" pitchFamily="2" charset="2"/>
              </a:rPr>
              <a:t> (external network)</a:t>
            </a:r>
          </a:p>
          <a:p>
            <a:r>
              <a:rPr lang="en-US" dirty="0" smtClean="0">
                <a:sym typeface="Wingdings" pitchFamily="2" charset="2"/>
              </a:rPr>
              <a:t>Caching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Thông</a:t>
            </a:r>
            <a:r>
              <a:rPr lang="en-US" dirty="0" smtClean="0">
                <a:sym typeface="Wingdings" pitchFamily="2" charset="2"/>
              </a:rPr>
              <a:t> tin client </a:t>
            </a:r>
            <a:r>
              <a:rPr lang="en-US" dirty="0" err="1" smtClean="0">
                <a:sym typeface="Wingdings" pitchFamily="2" charset="2"/>
              </a:rPr>
              <a:t>nhận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lỗi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thời</a:t>
            </a:r>
            <a:r>
              <a:rPr lang="en-US" dirty="0" smtClean="0">
                <a:sym typeface="Wingdings" pitchFamily="2" charset="2"/>
              </a:rPr>
              <a:t> (out-of-date)</a:t>
            </a:r>
          </a:p>
          <a:p>
            <a:r>
              <a:rPr lang="en-US" dirty="0" smtClean="0">
                <a:sym typeface="Wingdings" pitchFamily="2" charset="2"/>
              </a:rPr>
              <a:t>Proxy </a:t>
            </a:r>
            <a:r>
              <a:rPr lang="en-US" dirty="0" err="1" smtClean="0">
                <a:sym typeface="Wingdings" pitchFamily="2" charset="2"/>
              </a:rPr>
              <a:t>phải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dịch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vụ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mà</a:t>
            </a:r>
            <a:r>
              <a:rPr lang="en-US" dirty="0" smtClean="0">
                <a:sym typeface="Wingdings" pitchFamily="2" charset="2"/>
              </a:rPr>
              <a:t> client </a:t>
            </a:r>
            <a:r>
              <a:rPr lang="en-US" dirty="0" err="1" smtClean="0">
                <a:sym typeface="Wingdings" pitchFamily="2" charset="2"/>
              </a:rPr>
              <a:t>cần</a:t>
            </a:r>
            <a:endParaRPr lang="en-US" dirty="0" smtClean="0">
              <a:sym typeface="Wingdings" pitchFamily="2" charset="2"/>
            </a:endParaRPr>
          </a:p>
          <a:p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Proxy</a:t>
            </a:r>
          </a:p>
          <a:p>
            <a:pPr lvl="1"/>
            <a:r>
              <a:rPr lang="en-US" dirty="0" smtClean="0"/>
              <a:t>HTTP Proxy</a:t>
            </a:r>
          </a:p>
          <a:p>
            <a:pPr lvl="1"/>
            <a:r>
              <a:rPr lang="en-US" dirty="0" smtClean="0"/>
              <a:t>FTP Proxy</a:t>
            </a:r>
          </a:p>
          <a:p>
            <a:pPr lvl="1"/>
            <a:r>
              <a:rPr lang="en-US" dirty="0" smtClean="0"/>
              <a:t>SOCKs Proxy</a:t>
            </a:r>
          </a:p>
          <a:p>
            <a:pPr lvl="1"/>
            <a:r>
              <a:rPr lang="en-US" dirty="0" smtClean="0"/>
              <a:t>SSL Proxy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HTTP Proxy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Proxy server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1700</TotalTime>
  <Words>728</Words>
  <Application>Microsoft Office PowerPoint</Application>
  <PresentationFormat>On-screen Show (4:3)</PresentationFormat>
  <Paragraphs>177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Orange</vt:lpstr>
      <vt:lpstr>Chương 11 : PROXY </vt:lpstr>
      <vt:lpstr>Mục tiêu bài học</vt:lpstr>
      <vt:lpstr>Nội dung</vt:lpstr>
      <vt:lpstr>Đặt vấn đề</vt:lpstr>
      <vt:lpstr>Proxy server</vt:lpstr>
      <vt:lpstr>Proxy – hỗ trợ</vt:lpstr>
      <vt:lpstr>Proxy – bất lợi</vt:lpstr>
      <vt:lpstr>Proxy – phân loại</vt:lpstr>
      <vt:lpstr>Nội dung</vt:lpstr>
      <vt:lpstr>http proxy – tính năng</vt:lpstr>
      <vt:lpstr>http proxy – cơ chế hoạt động</vt:lpstr>
      <vt:lpstr>HTTP proxy – cơ chế hoạt động</vt:lpstr>
      <vt:lpstr>http proxy - caching</vt:lpstr>
      <vt:lpstr>HTTP Proxy - tools</vt:lpstr>
      <vt:lpstr>NAT vs VPN vs Proxy</vt:lpstr>
      <vt:lpstr>Nội dung</vt:lpstr>
      <vt:lpstr>ISA</vt:lpstr>
      <vt:lpstr>Mô hình cài đặt</vt:lpstr>
      <vt:lpstr>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tdquang</dc:creator>
  <cp:lastModifiedBy>THANHLONG</cp:lastModifiedBy>
  <cp:revision>117</cp:revision>
  <dcterms:created xsi:type="dcterms:W3CDTF">2010-02-17T03:02:53Z</dcterms:created>
  <dcterms:modified xsi:type="dcterms:W3CDTF">2014-05-05T16:10:16Z</dcterms:modified>
</cp:coreProperties>
</file>