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embeddedFontLst>
    <p:embeddedFont>
      <p:font typeface="Calibri" panose="020F050202020403020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AACF8BE-4FB9-431F-99B4-14584E4F346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17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17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17.png"/><Relationship Id="rId7" Type="http://schemas.openxmlformats.org/officeDocument/2006/relationships/image" Target="../media/image16.jpeg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tags" Target="../tags/tag8.xml"/><Relationship Id="rId3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305197" y="1456187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BÁO CÁO TỐT NGHIỆP</a:t>
            </a:r>
            <a:endParaRPr sz="3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767859" y="2553553"/>
          <a:ext cx="10949650" cy="3000000"/>
        </p:xfrm>
        <a:graphic>
          <a:graphicData uri="http://schemas.openxmlformats.org/drawingml/2006/table">
            <a:tbl>
              <a:tblPr>
                <a:noFill/>
                <a:tableStyleId>{9AACF8BE-4FB9-431F-99B4-14584E4F3462}</a:tableStyleId>
              </a:tblPr>
              <a:tblGrid>
                <a:gridCol w="10949650"/>
              </a:tblGrid>
              <a:tr h="1185025">
                <a:tc>
                  <a:txBody>
                    <a:bodyPr/>
                    <a:lstStyle/>
                    <a:p>
                      <a:pPr marL="165735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XÂY DỰNG WEBSITE QUẢN TRỊ RỦI RO CƠ SỞ VẬT CHẤT UTC2</a:t>
                      </a:r>
                      <a:endParaRPr sz="2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cxnSp>
        <p:nvCxnSpPr>
          <p:cNvPr id="91" name="Google Shape;91;p1"/>
          <p:cNvCxnSpPr/>
          <p:nvPr/>
        </p:nvCxnSpPr>
        <p:spPr>
          <a:xfrm>
            <a:off x="2509195" y="4985298"/>
            <a:ext cx="7276367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218457" y="5165123"/>
            <a:ext cx="559838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Giảng viên hướng dẫn : TS. Trần Phong Nhã</a:t>
            </a: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715721" y="5568945"/>
            <a:ext cx="6603853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Sinh viên thực hiện: Trần Tấn Nhựt – CNTT.K60</a:t>
            </a: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44977" y="-26884"/>
            <a:ext cx="10502047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PHÂN HIỆU TRƯỜNG ĐẠI  HỌC GIAO THÔNG VẬN TẢI TẠI TPHCM</a:t>
            </a:r>
            <a:b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BỘ MÔN CÔNG NGHỆ THÔNG TIN</a:t>
            </a:r>
            <a:endParaRPr sz="24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0"/>
          <p:cNvSpPr txBox="1"/>
          <p:nvPr/>
        </p:nvSpPr>
        <p:spPr>
          <a:xfrm>
            <a:off x="-5253843" y="7574087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BÁO CÁO TỐT NGHIỆP</a:t>
            </a:r>
            <a:endParaRPr sz="3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59" name="Google Shape;259;p10"/>
          <p:cNvGraphicFramePr/>
          <p:nvPr/>
        </p:nvGraphicFramePr>
        <p:xfrm>
          <a:off x="236329" y="2389581"/>
          <a:ext cx="11719350" cy="3000000"/>
        </p:xfrm>
        <a:graphic>
          <a:graphicData uri="http://schemas.openxmlformats.org/drawingml/2006/table">
            <a:tbl>
              <a:tblPr>
                <a:noFill/>
                <a:tableStyleId>{9AACF8BE-4FB9-431F-99B4-14584E4F3462}</a:tableStyleId>
              </a:tblPr>
              <a:tblGrid>
                <a:gridCol w="11719350"/>
              </a:tblGrid>
              <a:tr h="2314700">
                <a:tc>
                  <a:txBody>
                    <a:bodyPr/>
                    <a:lstStyle/>
                    <a:p>
                      <a:pPr marL="165735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300" b="1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EM XIN TRÂN TRỌNG CẢM ƠN QUÝ THẦY CÔ VÀ CÁC BẠN</a:t>
                      </a:r>
                      <a:endParaRPr lang="en-US" sz="5300" b="1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67725" marR="167725" marT="0" marB="0"/>
                </a:tc>
              </a:tr>
            </a:tbl>
          </a:graphicData>
        </a:graphic>
      </p:graphicFrame>
      <p:sp>
        <p:nvSpPr>
          <p:cNvPr id="260" name="Google Shape;260;p10"/>
          <p:cNvSpPr txBox="1"/>
          <p:nvPr/>
        </p:nvSpPr>
        <p:spPr>
          <a:xfrm>
            <a:off x="844977" y="-26884"/>
            <a:ext cx="10502047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PHÂN HIỆU TRƯỜNG ĐẠI  HỌC GIAO THÔNG VẬN TẢI TẠI TPHCM</a:t>
            </a:r>
            <a:b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24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BỘ MÔN CÔNG NGHỆ THÔNG TIN</a:t>
            </a:r>
            <a:endParaRPr sz="24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1" name="Google Shape;261;p10"/>
          <p:cNvCxnSpPr/>
          <p:nvPr/>
        </p:nvCxnSpPr>
        <p:spPr>
          <a:xfrm>
            <a:off x="1077296" y="5015580"/>
            <a:ext cx="1003740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305197" y="279283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NỘI DUNG</a:t>
            </a:r>
            <a:endParaRPr lang="en-US" sz="3200" b="1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9086" y="2835159"/>
            <a:ext cx="3782034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1. Tổng quan đề tài</a:t>
            </a:r>
            <a:endParaRPr lang="en-US" sz="2800" b="0" i="0" u="none" strike="noStrike" cap="none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573951" y="2835159"/>
            <a:ext cx="4572000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2. Phân tích thiết kế hệ thống</a:t>
            </a:r>
            <a:endParaRPr lang="en-US" sz="2800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838781" y="2835159"/>
            <a:ext cx="4318612" cy="1384995"/>
          </a:xfrm>
          <a:prstGeom prst="chevron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23F4F"/>
                </a:solidFill>
                <a:latin typeface="Nunito"/>
                <a:ea typeface="Nunito"/>
                <a:cs typeface="Nunito"/>
                <a:sym typeface="Nunito"/>
              </a:rPr>
              <a:t>3. Demo ứng dụng</a:t>
            </a:r>
            <a:endParaRPr lang="en-US" sz="2800">
              <a:solidFill>
                <a:srgbClr val="323F4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3356781" y="2835159"/>
            <a:ext cx="692498" cy="1384995"/>
            <a:chOff x="3356781" y="2835159"/>
            <a:chExt cx="692498" cy="1384995"/>
          </a:xfrm>
        </p:grpSpPr>
        <p:cxnSp>
          <p:nvCxnSpPr>
            <p:cNvPr id="109" name="Google Shape;109;p2"/>
            <p:cNvCxnSpPr/>
            <p:nvPr/>
          </p:nvCxnSpPr>
          <p:spPr>
            <a:xfrm>
              <a:off x="3356781" y="2835159"/>
              <a:ext cx="692498" cy="692498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2"/>
            <p:cNvCxnSpPr/>
            <p:nvPr/>
          </p:nvCxnSpPr>
          <p:spPr>
            <a:xfrm flipH="1">
              <a:off x="3356781" y="3527657"/>
              <a:ext cx="692498" cy="692497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7629063" y="2835159"/>
            <a:ext cx="692498" cy="1384995"/>
            <a:chOff x="7629063" y="2835159"/>
            <a:chExt cx="692498" cy="1384995"/>
          </a:xfrm>
        </p:grpSpPr>
        <p:cxnSp>
          <p:nvCxnSpPr>
            <p:cNvPr id="112" name="Google Shape;112;p2"/>
            <p:cNvCxnSpPr/>
            <p:nvPr/>
          </p:nvCxnSpPr>
          <p:spPr>
            <a:xfrm>
              <a:off x="7629063" y="2835159"/>
              <a:ext cx="692498" cy="692498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2"/>
            <p:cNvCxnSpPr/>
            <p:nvPr/>
          </p:nvCxnSpPr>
          <p:spPr>
            <a:xfrm flipH="1">
              <a:off x="7629063" y="3527657"/>
              <a:ext cx="692498" cy="692497"/>
            </a:xfrm>
            <a:prstGeom prst="straightConnector1">
              <a:avLst/>
            </a:prstGeom>
            <a:noFill/>
            <a:ln w="12700" cap="flat" cmpd="sng">
              <a:solidFill>
                <a:srgbClr val="F4B08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3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121" name="Google Shape;121;p3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923287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TỔNG QUAN ĐỀ TÀI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24" name="Google Shape;124;p3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203200" y="1402286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1.1 Đặt vấn đề.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" name="Google Shape;127;p3" descr="viết app mobil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3472982" y="7777365"/>
            <a:ext cx="3744204" cy="26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 descr="Best Application Development Company in Abu Dhabi, Dubai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392" y="1909824"/>
            <a:ext cx="6430016" cy="428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 descr="Services - Android Application Development from Delhi Delhi India by Mag  Studios | ID - 54429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243913" y="1780683"/>
            <a:ext cx="65246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6359395" y="1909824"/>
            <a:ext cx="496482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Nhu cầu thực tế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Công nghệ số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 panose="020B0604020202020204"/>
              <a:buChar char="•"/>
            </a:pPr>
            <a:r>
              <a:rPr lang="en-US" sz="48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Khoa học</a:t>
            </a:r>
            <a:endParaRPr lang="en-US" sz="4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137" name="Google Shape;137;p4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923287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TỔNG QUAN ĐỀ TÀI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40" name="Google Shape;140;p4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203200" y="1402286"/>
            <a:ext cx="28905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1.2 Mục tiêu đề tài.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199255" y="2132965"/>
            <a:ext cx="518223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Mang lại sự </a:t>
            </a:r>
            <a:r>
              <a:rPr lang="en-US" sz="28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Thống nhất </a:t>
            </a: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và Linh hoạt</a:t>
            </a:r>
            <a:endParaRPr sz="2800"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50360" y="3627755"/>
            <a:ext cx="3929380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Tiết kiệm Chi Phí Quản Lý và </a:t>
            </a:r>
            <a:r>
              <a:rPr lang="en-US" sz="2800" b="1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Thời Gian </a:t>
            </a:r>
            <a:endParaRPr sz="28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079875" y="5229225"/>
            <a:ext cx="755015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Quản trị rủi ro chính xác và tin cậy</a:t>
            </a:r>
            <a:endParaRPr sz="2800"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</p:blipFill>
        <p:spPr>
          <a:xfrm>
            <a:off x="2567940" y="4941570"/>
            <a:ext cx="1464310" cy="99123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</p:blipFill>
        <p:spPr>
          <a:xfrm>
            <a:off x="2750185" y="1988820"/>
            <a:ext cx="1550670" cy="93535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</p:blipFill>
        <p:spPr>
          <a:xfrm>
            <a:off x="2567940" y="3475355"/>
            <a:ext cx="1613535" cy="11709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5"/>
          <p:cNvCxnSpPr/>
          <p:nvPr/>
        </p:nvCxnSpPr>
        <p:spPr>
          <a:xfrm>
            <a:off x="3525519" y="2912456"/>
            <a:ext cx="1841700" cy="96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5"/>
          <p:cNvCxnSpPr/>
          <p:nvPr/>
        </p:nvCxnSpPr>
        <p:spPr>
          <a:xfrm rot="10800000" flipH="1">
            <a:off x="3525519" y="3873352"/>
            <a:ext cx="1841700" cy="107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5"/>
          <p:cNvCxnSpPr/>
          <p:nvPr/>
        </p:nvCxnSpPr>
        <p:spPr>
          <a:xfrm>
            <a:off x="6824663" y="3873239"/>
            <a:ext cx="1364400" cy="107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0" name="Google Shape;160;p5"/>
          <p:cNvGrpSpPr/>
          <p:nvPr/>
        </p:nvGrpSpPr>
        <p:grpSpPr>
          <a:xfrm>
            <a:off x="1194509" y="237565"/>
            <a:ext cx="6520741" cy="668137"/>
            <a:chOff x="923287" y="1054140"/>
            <a:chExt cx="6520741" cy="668137"/>
          </a:xfrm>
        </p:grpSpPr>
        <p:sp>
          <p:nvSpPr>
            <p:cNvPr id="161" name="Google Shape;161;p5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923287" y="1054140"/>
              <a:ext cx="65207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63" name="Google Shape;163;p5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64" name="Google Shape;164;p5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5"/>
          <p:cNvSpPr txBox="1"/>
          <p:nvPr/>
        </p:nvSpPr>
        <p:spPr>
          <a:xfrm>
            <a:off x="203200" y="1402286"/>
            <a:ext cx="35621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2.1 Công nghệ sử dụng.</a:t>
            </a:r>
            <a:endParaRPr lang="en-US"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5313044" y="3428765"/>
            <a:ext cx="1655445" cy="1524000"/>
            <a:chOff x="3155121" y="2743199"/>
            <a:chExt cx="2465343" cy="2269592"/>
          </a:xfrm>
        </p:grpSpPr>
        <p:sp>
          <p:nvSpPr>
            <p:cNvPr id="168" name="Google Shape;168;p5"/>
            <p:cNvSpPr/>
            <p:nvPr/>
          </p:nvSpPr>
          <p:spPr>
            <a:xfrm>
              <a:off x="3263872" y="2743199"/>
              <a:ext cx="2185427" cy="13712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chemeClr val="lt2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8E2F3"/>
                  </a:solidFill>
                  <a:latin typeface="Nunito"/>
                  <a:ea typeface="Nunito"/>
                  <a:cs typeface="Nunito"/>
                  <a:sym typeface="Nunito"/>
                </a:rPr>
                <a:t>Application</a:t>
              </a:r>
              <a:endParaRPr lang="en-US" sz="1800">
                <a:solidFill>
                  <a:srgbClr val="D8E2F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169;p5"/>
            <p:cNvSpPr txBox="1"/>
            <p:nvPr/>
          </p:nvSpPr>
          <p:spPr>
            <a:xfrm flipH="1">
              <a:off x="3155121" y="4282739"/>
              <a:ext cx="2465343" cy="73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Ứng dụng quản trị rủi ro</a:t>
              </a:r>
              <a:endParaRPr lang="en-US" sz="1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73" name="Google Shape;173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4223" y="4373270"/>
            <a:ext cx="2553145" cy="127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</p:blipFill>
        <p:spPr>
          <a:xfrm>
            <a:off x="1415415" y="2360295"/>
            <a:ext cx="1932940" cy="108331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4"/>
        </p:blipFill>
        <p:spPr>
          <a:xfrm>
            <a:off x="1410335" y="4434205"/>
            <a:ext cx="1951355" cy="12172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Thứ Hai, 26 Tháng Sáu 2023</a:t>
            </a:r>
            <a:endParaRPr lang="en-US"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6"/>
          <p:cNvGrpSpPr/>
          <p:nvPr/>
        </p:nvGrpSpPr>
        <p:grpSpPr>
          <a:xfrm>
            <a:off x="1194509" y="237565"/>
            <a:ext cx="6520741" cy="668137"/>
            <a:chOff x="923287" y="1054140"/>
            <a:chExt cx="6520741" cy="668137"/>
          </a:xfrm>
        </p:grpSpPr>
        <p:sp>
          <p:nvSpPr>
            <p:cNvPr id="181" name="Google Shape;181;p6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923287" y="1054140"/>
              <a:ext cx="65207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83" name="Google Shape;183;p6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84" name="Google Shape;184;p6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6"/>
          <p:cNvSpPr txBox="1"/>
          <p:nvPr/>
        </p:nvSpPr>
        <p:spPr>
          <a:xfrm>
            <a:off x="203200" y="1402286"/>
            <a:ext cx="5537093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2.2 Tạo ticket và quản trị rủi ro</a:t>
            </a:r>
            <a:endParaRPr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</p:blipFill>
        <p:spPr>
          <a:xfrm>
            <a:off x="1559560" y="1981200"/>
            <a:ext cx="2143125" cy="178181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</p:blipFill>
        <p:spPr>
          <a:xfrm>
            <a:off x="4584065" y="2132965"/>
            <a:ext cx="2143125" cy="144653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/>
        </p:blipFill>
        <p:spPr>
          <a:xfrm>
            <a:off x="7608570" y="1988503"/>
            <a:ext cx="2628900" cy="17430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5"/>
        </p:blipFill>
        <p:spPr>
          <a:xfrm>
            <a:off x="1559560" y="4396740"/>
            <a:ext cx="2174875" cy="16002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6"/>
        </p:blipFill>
        <p:spPr>
          <a:xfrm>
            <a:off x="4584065" y="4220845"/>
            <a:ext cx="2143125" cy="15741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7"/>
        </p:blipFill>
        <p:spPr>
          <a:xfrm>
            <a:off x="7770178" y="4149090"/>
            <a:ext cx="2466975" cy="1847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42000" y="3238500"/>
            <a:ext cx="360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8"/>
        </p:blipFill>
        <p:spPr>
          <a:xfrm>
            <a:off x="3359785" y="2564765"/>
            <a:ext cx="1059180" cy="511810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9"/>
            </p:custDataLst>
          </p:nvPr>
        </p:nvPicPr>
        <p:blipFill>
          <a:blip r:embed="rId8"/>
        </p:blipFill>
        <p:spPr>
          <a:xfrm>
            <a:off x="6816090" y="2637155"/>
            <a:ext cx="1059180" cy="51181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10"/>
        </p:blipFill>
        <p:spPr>
          <a:xfrm>
            <a:off x="10488930" y="2132965"/>
            <a:ext cx="890270" cy="1292225"/>
          </a:xfrm>
          <a:prstGeom prst="rect">
            <a:avLst/>
          </a:prstGeom>
        </p:spPr>
      </p:pic>
      <p:pic>
        <p:nvPicPr>
          <p:cNvPr id="12" name="Picture 11"/>
          <p:cNvPicPr/>
          <p:nvPr>
            <p:custDataLst>
              <p:tags r:id="rId11"/>
            </p:custDataLst>
          </p:nvPr>
        </p:nvPicPr>
        <p:blipFill>
          <a:blip r:embed="rId10"/>
        </p:blipFill>
        <p:spPr>
          <a:xfrm>
            <a:off x="479425" y="4551045"/>
            <a:ext cx="890270" cy="1292225"/>
          </a:xfrm>
          <a:prstGeom prst="rect">
            <a:avLst/>
          </a:prstGeom>
        </p:spPr>
      </p:pic>
      <p:pic>
        <p:nvPicPr>
          <p:cNvPr id="13" name="Picture 12"/>
          <p:cNvPicPr/>
          <p:nvPr>
            <p:custDataLst>
              <p:tags r:id="rId12"/>
            </p:custDataLst>
          </p:nvPr>
        </p:nvPicPr>
        <p:blipFill>
          <a:blip r:embed="rId8"/>
        </p:blipFill>
        <p:spPr>
          <a:xfrm>
            <a:off x="3863975" y="4989830"/>
            <a:ext cx="1059180" cy="511810"/>
          </a:xfrm>
          <a:prstGeom prst="rect">
            <a:avLst/>
          </a:prstGeom>
        </p:spPr>
      </p:pic>
      <p:pic>
        <p:nvPicPr>
          <p:cNvPr id="14" name="Picture 13"/>
          <p:cNvPicPr/>
          <p:nvPr>
            <p:custDataLst>
              <p:tags r:id="rId13"/>
            </p:custDataLst>
          </p:nvPr>
        </p:nvPicPr>
        <p:blipFill>
          <a:blip r:embed="rId8"/>
        </p:blipFill>
        <p:spPr>
          <a:xfrm>
            <a:off x="6549390" y="4940935"/>
            <a:ext cx="1059180" cy="511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7"/>
          <p:cNvGrpSpPr/>
          <p:nvPr/>
        </p:nvGrpSpPr>
        <p:grpSpPr>
          <a:xfrm>
            <a:off x="1194509" y="237565"/>
            <a:ext cx="6558841" cy="668137"/>
            <a:chOff x="923287" y="1054140"/>
            <a:chExt cx="6558841" cy="668137"/>
          </a:xfrm>
        </p:grpSpPr>
        <p:sp>
          <p:nvSpPr>
            <p:cNvPr id="194" name="Google Shape;194;p7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923287" y="1054140"/>
              <a:ext cx="655884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PHÂN TÍCH THIẾT KẾ HỆ THỐNG</a:t>
              </a:r>
              <a:endParaRPr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197" name="Google Shape;197;p7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endParaRPr lang="en-US"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4295775" y="1268730"/>
            <a:ext cx="5926455" cy="5711190"/>
            <a:chOff x="4574120" y="1230603"/>
            <a:chExt cx="5926707" cy="4879231"/>
          </a:xfrm>
        </p:grpSpPr>
        <p:sp>
          <p:nvSpPr>
            <p:cNvPr id="203" name="Google Shape;203;p7"/>
            <p:cNvSpPr/>
            <p:nvPr/>
          </p:nvSpPr>
          <p:spPr>
            <a:xfrm>
              <a:off x="6122316" y="4153110"/>
              <a:ext cx="4378511" cy="1956724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122124" y="1230603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Tạo ticket mô tả vấn đề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05" name="Google Shape;205;p7"/>
            <p:cNvGrpSpPr/>
            <p:nvPr/>
          </p:nvGrpSpPr>
          <p:grpSpPr>
            <a:xfrm>
              <a:off x="4574120" y="1303672"/>
              <a:ext cx="1770817" cy="791305"/>
              <a:chOff x="4574120" y="1506867"/>
              <a:chExt cx="1770817" cy="791305"/>
            </a:xfrm>
          </p:grpSpPr>
          <p:sp>
            <p:nvSpPr>
              <p:cNvPr id="206" name="Google Shape;206;p7"/>
              <p:cNvSpPr/>
              <p:nvPr/>
            </p:nvSpPr>
            <p:spPr>
              <a:xfrm>
                <a:off x="4574120" y="1506867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676997" y="1568451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Tạo ticket</a:t>
                </a: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08" name="Google Shape;208;p7"/>
            <p:cNvSpPr/>
            <p:nvPr/>
          </p:nvSpPr>
          <p:spPr>
            <a:xfrm>
              <a:off x="6122124" y="2198338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Quản lý ticket đã tạo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09" name="Google Shape;209;p7"/>
            <p:cNvGrpSpPr/>
            <p:nvPr/>
          </p:nvGrpSpPr>
          <p:grpSpPr>
            <a:xfrm>
              <a:off x="4584485" y="2254425"/>
              <a:ext cx="1770817" cy="791305"/>
              <a:chOff x="4584485" y="2457620"/>
              <a:chExt cx="1770817" cy="791305"/>
            </a:xfrm>
          </p:grpSpPr>
          <p:sp>
            <p:nvSpPr>
              <p:cNvPr id="210" name="Google Shape;210;p7"/>
              <p:cNvSpPr/>
              <p:nvPr/>
            </p:nvSpPr>
            <p:spPr>
              <a:xfrm>
                <a:off x="4584485" y="2457620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4676996" y="2523242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Quản lý ticket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12" name="Google Shape;212;p7"/>
            <p:cNvSpPr/>
            <p:nvPr/>
          </p:nvSpPr>
          <p:spPr>
            <a:xfrm>
              <a:off x="6122124" y="3175778"/>
              <a:ext cx="4282440" cy="937442"/>
            </a:xfrm>
            <a:prstGeom prst="roundRect">
              <a:avLst>
                <a:gd name="adj" fmla="val 16667"/>
              </a:avLst>
            </a:prstGeom>
            <a:solidFill>
              <a:srgbClr val="D4D9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Char char="•"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Người bảo trì nhận ticket và tiến hành xử lý</a:t>
              </a: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" name="Google Shape;213;p7"/>
            <p:cNvGrpSpPr/>
            <p:nvPr/>
          </p:nvGrpSpPr>
          <p:grpSpPr>
            <a:xfrm>
              <a:off x="4609285" y="4128324"/>
              <a:ext cx="1770817" cy="1965873"/>
              <a:chOff x="4609285" y="4331519"/>
              <a:chExt cx="1770817" cy="1965873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4609285" y="4433872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4677233" y="4331519"/>
                <a:ext cx="1515809" cy="196587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Theo dõi ticket theo thời gian thực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6" name="Google Shape;216;p7"/>
            <p:cNvGrpSpPr/>
            <p:nvPr/>
          </p:nvGrpSpPr>
          <p:grpSpPr>
            <a:xfrm>
              <a:off x="4609286" y="3276075"/>
              <a:ext cx="1770817" cy="791305"/>
              <a:chOff x="4609286" y="3479270"/>
              <a:chExt cx="1770817" cy="791305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4609286" y="3479270"/>
                <a:ext cx="1770817" cy="791305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4701796" y="3534152"/>
                <a:ext cx="1515463" cy="66813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Nhận ticket</a:t>
                </a:r>
                <a:endParaRPr lang="en-US" sz="18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" name="Google Shape;219;p7"/>
          <p:cNvSpPr txBox="1"/>
          <p:nvPr/>
        </p:nvSpPr>
        <p:spPr>
          <a:xfrm>
            <a:off x="203200" y="1402286"/>
            <a:ext cx="43829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2.2 Tổng quan chức năng.</a:t>
            </a:r>
            <a:endParaRPr sz="24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6392748" y="4914693"/>
            <a:ext cx="3197542" cy="21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email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ticket trên website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qua tính năng chat trực tuyến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Theo dõi ở tính năng thống kê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1991994" y="2996965"/>
            <a:ext cx="1655445" cy="1524000"/>
            <a:chOff x="3155121" y="2743199"/>
            <a:chExt cx="2465343" cy="2269592"/>
          </a:xfrm>
        </p:grpSpPr>
        <p:sp>
          <p:nvSpPr>
            <p:cNvPr id="168" name="Google Shape;168;p5"/>
            <p:cNvSpPr/>
            <p:nvPr>
              <p:custDataLst>
                <p:tags r:id="rId2"/>
              </p:custDataLst>
            </p:nvPr>
          </p:nvSpPr>
          <p:spPr>
            <a:xfrm>
              <a:off x="3263872" y="2743199"/>
              <a:ext cx="2185427" cy="13712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chemeClr val="lt2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8E2F3"/>
                  </a:solidFill>
                  <a:latin typeface="Nunito"/>
                  <a:ea typeface="Nunito"/>
                  <a:cs typeface="Nunito"/>
                  <a:sym typeface="Nunito"/>
                </a:rPr>
                <a:t>Application</a:t>
              </a:r>
              <a:endParaRPr lang="en-US" sz="1800">
                <a:solidFill>
                  <a:srgbClr val="D8E2F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9" name="Google Shape;169;p5"/>
            <p:cNvSpPr txBox="1"/>
            <p:nvPr>
              <p:custDataLst>
                <p:tags r:id="rId3"/>
              </p:custDataLst>
            </p:nvPr>
          </p:nvSpPr>
          <p:spPr>
            <a:xfrm flipH="1">
              <a:off x="3155121" y="4282739"/>
              <a:ext cx="2465343" cy="730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Ứng dụng quản trị rủi ro</a:t>
              </a:r>
              <a:endParaRPr lang="en-US" sz="13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8"/>
          <p:cNvGrpSpPr/>
          <p:nvPr/>
        </p:nvGrpSpPr>
        <p:grpSpPr>
          <a:xfrm>
            <a:off x="1194509" y="237565"/>
            <a:ext cx="6136682" cy="668137"/>
            <a:chOff x="923287" y="1054140"/>
            <a:chExt cx="6136682" cy="668137"/>
          </a:xfrm>
        </p:grpSpPr>
        <p:sp>
          <p:nvSpPr>
            <p:cNvPr id="228" name="Google Shape;228;p8"/>
            <p:cNvSpPr/>
            <p:nvPr/>
          </p:nvSpPr>
          <p:spPr>
            <a:xfrm>
              <a:off x="2397950" y="1054140"/>
              <a:ext cx="4662019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923287" y="1054140"/>
              <a:ext cx="5815891" cy="66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225" tIns="55225" rIns="55225" bIns="552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Nunito"/>
                <a:buNone/>
              </a:pPr>
              <a:r>
                <a:rPr lang="en-US" sz="29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DEMO ỨNG DỤNG</a:t>
              </a:r>
              <a:endParaRPr lang="en-US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71222" y="292077"/>
            <a:ext cx="757478" cy="559113"/>
            <a:chOff x="0" y="1108652"/>
            <a:chExt cx="1951634" cy="559113"/>
          </a:xfrm>
        </p:grpSpPr>
        <p:sp>
          <p:nvSpPr>
            <p:cNvPr id="231" name="Google Shape;231;p8"/>
            <p:cNvSpPr/>
            <p:nvPr/>
          </p:nvSpPr>
          <p:spPr>
            <a:xfrm>
              <a:off x="0" y="1108652"/>
              <a:ext cx="1951634" cy="559113"/>
            </a:xfrm>
            <a:prstGeom prst="round2SameRect">
              <a:avLst>
                <a:gd name="adj1" fmla="val 16670"/>
                <a:gd name="adj2" fmla="val 0"/>
              </a:avLst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27299" y="1135951"/>
              <a:ext cx="1897036" cy="531814"/>
            </a:xfrm>
            <a:prstGeom prst="rect">
              <a:avLst/>
            </a:prstGeom>
            <a:gradFill>
              <a:gsLst>
                <a:gs pos="0">
                  <a:srgbClr val="213F76"/>
                </a:gs>
                <a:gs pos="50000">
                  <a:srgbClr val="2F5CAB"/>
                </a:gs>
                <a:gs pos="100000">
                  <a:srgbClr val="3A6FCD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55225" tIns="55225" rIns="55225" bIns="5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 panose="020F0502020204030204"/>
                <a:buNone/>
              </a:pPr>
              <a:r>
                <a:rPr lang="en-US" sz="290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3</a:t>
              </a:r>
              <a:endParaRPr sz="29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" name="Picture 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765" y="1196340"/>
            <a:ext cx="6967220" cy="29140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65370" y="3337560"/>
            <a:ext cx="7326630" cy="35032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/>
        </p:nvSpPr>
        <p:spPr>
          <a:xfrm>
            <a:off x="2305197" y="279283"/>
            <a:ext cx="75816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KẾT LUẬN</a:t>
            </a:r>
            <a:endParaRPr lang="en-US" sz="3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733806" y="2438838"/>
            <a:ext cx="4299104" cy="3968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Hoàn thành được mục tiêu đề tài</a:t>
            </a:r>
            <a:endParaRPr lang="en-US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Hoàn thành được chức năng của Website quản trị rủi ro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Hiểu rõ hơn về việc xây Website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7504580" y="2521757"/>
            <a:ext cx="4073237" cy="4521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Không chỉ quản trị rủi ro cơ sở vật chất UTC2 mà còn hướng đến quản lý rủi ro những lĩnh vực khác.</a:t>
            </a:r>
            <a:endParaRPr lang="en-US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Tích hợp đánh giá phản hồi và phản hồi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marR="0" lvl="0" indent="-133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9"/>
          <p:cNvSpPr txBox="1"/>
          <p:nvPr/>
        </p:nvSpPr>
        <p:spPr>
          <a:xfrm flipH="1">
            <a:off x="5231765" y="2830195"/>
            <a:ext cx="1454150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Ứng dụng quản trị rủi ro UTC2</a:t>
            </a:r>
            <a:endParaRPr lang="en-US" sz="18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46" name="Google Shape;246;p9"/>
          <p:cNvGrpSpPr/>
          <p:nvPr/>
        </p:nvGrpSpPr>
        <p:grpSpPr>
          <a:xfrm>
            <a:off x="7591399" y="1678734"/>
            <a:ext cx="3460790" cy="584776"/>
            <a:chOff x="7591399" y="1556814"/>
            <a:chExt cx="3460790" cy="584776"/>
          </a:xfrm>
        </p:grpSpPr>
        <p:sp>
          <p:nvSpPr>
            <p:cNvPr id="247" name="Google Shape;247;p9"/>
            <p:cNvSpPr txBox="1"/>
            <p:nvPr/>
          </p:nvSpPr>
          <p:spPr>
            <a:xfrm>
              <a:off x="8289894" y="1741480"/>
              <a:ext cx="27622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HƯỚNG PHÁT TRIỂN</a:t>
              </a:r>
              <a:endParaRPr lang="en-US"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48" name="Google Shape;248;p9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591399" y="1556814"/>
              <a:ext cx="526207" cy="5262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9"/>
          <p:cNvGrpSpPr/>
          <p:nvPr/>
        </p:nvGrpSpPr>
        <p:grpSpPr>
          <a:xfrm>
            <a:off x="1046563" y="1625755"/>
            <a:ext cx="3285914" cy="594273"/>
            <a:chOff x="1046563" y="1625755"/>
            <a:chExt cx="3285914" cy="594273"/>
          </a:xfrm>
        </p:grpSpPr>
        <p:sp>
          <p:nvSpPr>
            <p:cNvPr id="250" name="Google Shape;250;p9"/>
            <p:cNvSpPr txBox="1"/>
            <p:nvPr/>
          </p:nvSpPr>
          <p:spPr>
            <a:xfrm>
              <a:off x="1570182" y="1819918"/>
              <a:ext cx="27622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rPr>
                <a:t>KẾT QUẢ ĐẠT ĐƯỢC</a:t>
              </a:r>
              <a:endParaRPr lang="en-US" sz="2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251" name="Google Shape;251;p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046563" y="1625755"/>
              <a:ext cx="485057" cy="4850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Presentation</Application>
  <PresentationFormat/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Nunito</vt:lpstr>
      <vt:lpstr>Segoe Print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quoc khanh</dc:creator>
  <cp:lastModifiedBy>AD</cp:lastModifiedBy>
  <cp:revision>2</cp:revision>
  <dcterms:created xsi:type="dcterms:W3CDTF">2024-06-27T16:14:00Z</dcterms:created>
  <dcterms:modified xsi:type="dcterms:W3CDTF">2024-06-27T22:08:08Z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241EB411C24F44D4969EE620F7253574_12</vt:lpwstr>
  </property>
  <property fmtid="{D5CDD505-2E9C-101B-9397-08002B2CF9AE}" pid="3" name="KSOProductBuildVer">
    <vt:lpwstr>1033-12.2.0.17119</vt:lpwstr>
  </property>
</Properties>
</file>