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8"/>
  </p:notesMasterIdLst>
  <p:sldIdLst>
    <p:sldId id="256" r:id="rId2"/>
    <p:sldId id="259" r:id="rId3"/>
    <p:sldId id="261" r:id="rId4"/>
    <p:sldId id="262" r:id="rId5"/>
    <p:sldId id="263" r:id="rId6"/>
    <p:sldId id="264" r:id="rId7"/>
    <p:sldId id="277" r:id="rId8"/>
    <p:sldId id="265" r:id="rId9"/>
    <p:sldId id="266" r:id="rId10"/>
    <p:sldId id="267" r:id="rId11"/>
    <p:sldId id="268" r:id="rId12"/>
    <p:sldId id="269" r:id="rId13"/>
    <p:sldId id="270" r:id="rId14"/>
    <p:sldId id="272" r:id="rId15"/>
    <p:sldId id="273" r:id="rId16"/>
    <p:sldId id="271" r:id="rId17"/>
    <p:sldId id="278" r:id="rId18"/>
    <p:sldId id="279" r:id="rId19"/>
    <p:sldId id="280" r:id="rId20"/>
    <p:sldId id="281" r:id="rId21"/>
    <p:sldId id="282" r:id="rId22"/>
    <p:sldId id="284" r:id="rId23"/>
    <p:sldId id="283" r:id="rId24"/>
    <p:sldId id="285" r:id="rId25"/>
    <p:sldId id="286" r:id="rId26"/>
    <p:sldId id="287" r:id="rId27"/>
    <p:sldId id="288" r:id="rId28"/>
    <p:sldId id="289" r:id="rId29"/>
    <p:sldId id="290" r:id="rId30"/>
    <p:sldId id="291" r:id="rId31"/>
    <p:sldId id="292" r:id="rId32"/>
    <p:sldId id="294" r:id="rId33"/>
    <p:sldId id="293" r:id="rId34"/>
    <p:sldId id="295" r:id="rId35"/>
    <p:sldId id="296" r:id="rId36"/>
    <p:sldId id="297" r:id="rId37"/>
    <p:sldId id="298" r:id="rId38"/>
    <p:sldId id="299" r:id="rId39"/>
    <p:sldId id="300" r:id="rId40"/>
    <p:sldId id="302" r:id="rId41"/>
    <p:sldId id="301" r:id="rId42"/>
    <p:sldId id="303" r:id="rId43"/>
    <p:sldId id="304" r:id="rId44"/>
    <p:sldId id="305" r:id="rId45"/>
    <p:sldId id="306" r:id="rId46"/>
    <p:sldId id="307" r:id="rId47"/>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6DFB85"/>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76" autoAdjust="0"/>
    <p:restoredTop sz="72605" autoAdjust="0"/>
  </p:normalViewPr>
  <p:slideViewPr>
    <p:cSldViewPr>
      <p:cViewPr varScale="1">
        <p:scale>
          <a:sx n="52" d="100"/>
          <a:sy n="52" d="100"/>
        </p:scale>
        <p:origin x="-159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B59136-7F74-4509-B20E-AE351757F38F}" type="datetimeFigureOut">
              <a:rPr lang="vi-VN" smtClean="0"/>
              <a:t>08/01/2015</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A7600A-770C-47F1-89C1-5023B6D362E3}" type="slidenum">
              <a:rPr lang="vi-VN" smtClean="0"/>
              <a:t>‹#›</a:t>
            </a:fld>
            <a:endParaRPr lang="vi-VN"/>
          </a:p>
        </p:txBody>
      </p:sp>
    </p:spTree>
    <p:extLst>
      <p:ext uri="{BB962C8B-B14F-4D97-AF65-F5344CB8AC3E}">
        <p14:creationId xmlns:p14="http://schemas.microsoft.com/office/powerpoint/2010/main" val="475374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F68E398-2F6C-4593-8EEE-8DC7A0A69EB4}" type="slidenum">
              <a:rPr lang="en-US"/>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 OleDb Provider (System.Data.OleDb)</a:t>
            </a:r>
            <a:r>
              <a:rPr lang="en-US" baseline="0" smtClean="0"/>
              <a:t> dùng để truy xuất đến bất kì CSDL nào có hỗ trợ OleDb</a:t>
            </a:r>
          </a:p>
          <a:p>
            <a:r>
              <a:rPr lang="en-US" smtClean="0"/>
              <a:t>- SQL Provider (nằm</a:t>
            </a:r>
            <a:r>
              <a:rPr lang="en-US" baseline="0" smtClean="0"/>
              <a:t> trong System.Data.SQLClient) chuyên dùng để truy xuất đến csdl SQL Server</a:t>
            </a:r>
            <a:endParaRPr lang="en-US"/>
          </a:p>
        </p:txBody>
      </p:sp>
      <p:sp>
        <p:nvSpPr>
          <p:cNvPr id="4" name="Slide Number Placeholder 3"/>
          <p:cNvSpPr>
            <a:spLocks noGrp="1"/>
          </p:cNvSpPr>
          <p:nvPr>
            <p:ph type="sldNum" sz="quarter" idx="10"/>
          </p:nvPr>
        </p:nvSpPr>
        <p:spPr/>
        <p:txBody>
          <a:bodyPr/>
          <a:lstStyle/>
          <a:p>
            <a:fld id="{EEA7600A-770C-47F1-89C1-5023B6D362E3}" type="slidenum">
              <a:rPr lang="vi-VN" smtClean="0"/>
              <a:pPr/>
              <a:t>5</a:t>
            </a:fld>
            <a:endParaRPr lang="vi-V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1. Connection: Kết</a:t>
            </a:r>
            <a:r>
              <a:rPr lang="en-US" baseline="0" smtClean="0"/>
              <a:t> nối đến csdl</a:t>
            </a:r>
          </a:p>
          <a:p>
            <a:r>
              <a:rPr lang="en-US" smtClean="0"/>
              <a:t>2. Command: Thực</a:t>
            </a:r>
            <a:r>
              <a:rPr lang="en-US" baseline="0" smtClean="0"/>
              <a:t> hiện các câu lệnh SQL thao tác với cơ sở dữ liệu như: Insert, Update, Select, Delete</a:t>
            </a:r>
          </a:p>
          <a:p>
            <a:r>
              <a:rPr lang="en-US" baseline="0" smtClean="0"/>
              <a:t>3. DataReader: truy vấn và nhận về dữ liệu được trả về từ phương thức ExecuteReader của đối tượng command</a:t>
            </a:r>
          </a:p>
          <a:p>
            <a:r>
              <a:rPr lang="en-US" baseline="0" smtClean="0"/>
              <a:t>4.  DataAdapter: có chức năng như một cấu nối giữa nguồn dữ liệu và các bảng được cached trong bộ nhớ (đối tượng DataSet). DataAdapter sử dụng phương thức Fill() để nhận dữ liệu từ nguồn dữ liệu vào một dataset</a:t>
            </a:r>
          </a:p>
          <a:p>
            <a:r>
              <a:rPr lang="en-US" baseline="0" smtClean="0"/>
              <a:t>5. Dataset: dùng để thao tác với dữ liệu theo mô hình phi kết nối. Nó được coi như một kho chứa các bảng (table). Người dùng có thể thay đổi dữ liệu trong các bảng này và khi thực sự muốn cập nhật vào csdl thì dataset sẽ thực hiện cập nhật thông qua lớp DataAdapter</a:t>
            </a:r>
          </a:p>
          <a:p>
            <a:endParaRPr lang="en-US"/>
          </a:p>
        </p:txBody>
      </p:sp>
      <p:sp>
        <p:nvSpPr>
          <p:cNvPr id="4" name="Slide Number Placeholder 3"/>
          <p:cNvSpPr>
            <a:spLocks noGrp="1"/>
          </p:cNvSpPr>
          <p:nvPr>
            <p:ph type="sldNum" sz="quarter" idx="10"/>
          </p:nvPr>
        </p:nvSpPr>
        <p:spPr/>
        <p:txBody>
          <a:bodyPr/>
          <a:lstStyle/>
          <a:p>
            <a:fld id="{EEA7600A-770C-47F1-89C1-5023B6D362E3}" type="slidenum">
              <a:rPr lang="vi-VN" smtClean="0"/>
              <a:t>6</a:t>
            </a:fld>
            <a:endParaRPr lang="vi-VN"/>
          </a:p>
        </p:txBody>
      </p:sp>
    </p:spTree>
    <p:extLst>
      <p:ext uri="{BB962C8B-B14F-4D97-AF65-F5344CB8AC3E}">
        <p14:creationId xmlns:p14="http://schemas.microsoft.com/office/powerpoint/2010/main" val="1046138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smtClean="0">
                <a:solidFill>
                  <a:schemeClr val="tx1"/>
                </a:solidFill>
                <a:effectLst/>
                <a:latin typeface="+mn-lt"/>
                <a:ea typeface="+mn-ea"/>
                <a:cs typeface="+mn-cs"/>
              </a:rPr>
              <a:t>DDL</a:t>
            </a:r>
            <a:r>
              <a:rPr lang="vi-VN" sz="1200" b="0" i="0" kern="1200" baseline="0" smtClean="0">
                <a:solidFill>
                  <a:schemeClr val="tx1"/>
                </a:solidFill>
                <a:effectLst/>
                <a:latin typeface="+mn-lt"/>
                <a:ea typeface="+mn-ea"/>
                <a:cs typeface="+mn-cs"/>
              </a:rPr>
              <a:t> - </a:t>
            </a:r>
            <a:r>
              <a:rPr lang="vi-VN" sz="1200" b="0" i="0" kern="1200" smtClean="0">
                <a:solidFill>
                  <a:schemeClr val="tx1"/>
                </a:solidFill>
                <a:effectLst/>
                <a:latin typeface="+mn-lt"/>
                <a:ea typeface="+mn-ea"/>
                <a:cs typeface="+mn-cs"/>
              </a:rPr>
              <a:t>data definition language</a:t>
            </a:r>
          </a:p>
          <a:p>
            <a:r>
              <a:rPr lang="vi-VN" sz="1200" b="0" i="0" kern="1200" smtClean="0">
                <a:solidFill>
                  <a:schemeClr val="tx1"/>
                </a:solidFill>
                <a:effectLst/>
                <a:latin typeface="+mn-lt"/>
                <a:ea typeface="+mn-ea"/>
                <a:cs typeface="+mn-cs"/>
              </a:rPr>
              <a:t>DML - data manipulation language</a:t>
            </a:r>
            <a:endParaRPr lang="vi-VN" b="0"/>
          </a:p>
        </p:txBody>
      </p:sp>
      <p:sp>
        <p:nvSpPr>
          <p:cNvPr id="4" name="Slide Number Placeholder 3"/>
          <p:cNvSpPr>
            <a:spLocks noGrp="1"/>
          </p:cNvSpPr>
          <p:nvPr>
            <p:ph type="sldNum" sz="quarter" idx="10"/>
          </p:nvPr>
        </p:nvSpPr>
        <p:spPr/>
        <p:txBody>
          <a:bodyPr/>
          <a:lstStyle/>
          <a:p>
            <a:fld id="{EEA7600A-770C-47F1-89C1-5023B6D362E3}" type="slidenum">
              <a:rPr lang="vi-VN" smtClean="0"/>
              <a:t>10</a:t>
            </a:fld>
            <a:endParaRPr lang="vi-VN"/>
          </a:p>
        </p:txBody>
      </p:sp>
    </p:spTree>
    <p:extLst>
      <p:ext uri="{BB962C8B-B14F-4D97-AF65-F5344CB8AC3E}">
        <p14:creationId xmlns:p14="http://schemas.microsoft.com/office/powerpoint/2010/main" val="41831283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24"/>
          <p:cNvSpPr>
            <a:spLocks noChangeArrowheads="1"/>
          </p:cNvSpPr>
          <p:nvPr/>
        </p:nvSpPr>
        <p:spPr bwMode="auto">
          <a:xfrm>
            <a:off x="1066800" y="3581400"/>
            <a:ext cx="7543800" cy="76200"/>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28575">
            <a:solidFill>
              <a:schemeClr val="accent2"/>
            </a:solidFill>
            <a:round/>
            <a:headEnd/>
            <a:tailEnd/>
          </a:ln>
        </p:spPr>
        <p:txBody>
          <a:bodyPr/>
          <a:lstStyle/>
          <a:p>
            <a:endParaRPr lang="vi-VN"/>
          </a:p>
        </p:txBody>
      </p:sp>
      <p:sp>
        <p:nvSpPr>
          <p:cNvPr id="5122" name="Rectangle 2"/>
          <p:cNvSpPr>
            <a:spLocks noGrp="1" noChangeArrowheads="1"/>
          </p:cNvSpPr>
          <p:nvPr>
            <p:ph type="ctrTitle"/>
          </p:nvPr>
        </p:nvSpPr>
        <p:spPr>
          <a:xfrm>
            <a:off x="1066800" y="2590800"/>
            <a:ext cx="7620000" cy="990600"/>
          </a:xfrm>
        </p:spPr>
        <p:txBody>
          <a:bodyPr/>
          <a:lstStyle>
            <a:lvl1pPr algn="ctr">
              <a:defRPr sz="3600" b="1">
                <a:solidFill>
                  <a:schemeClr val="tx1"/>
                </a:solidFill>
                <a:effectLst>
                  <a:outerShdw blurRad="38100" dist="38100" dir="2700000" algn="tl">
                    <a:srgbClr val="000000">
                      <a:alpha val="43137"/>
                    </a:srgbClr>
                  </a:outerShdw>
                  <a:reflection blurRad="6350" stA="60000" endA="900" endPos="58000" dir="5400000" sy="-100000" algn="bl" rotWithShape="0"/>
                </a:effectLst>
              </a:defRPr>
            </a:lvl1pPr>
          </a:lstStyle>
          <a:p>
            <a:r>
              <a:rPr lang="en-US" dirty="0" smtClean="0"/>
              <a:t>Click to edit Master title style</a:t>
            </a:r>
            <a:endParaRPr lang="en-GB" dirty="0"/>
          </a:p>
        </p:txBody>
      </p:sp>
      <p:sp>
        <p:nvSpPr>
          <p:cNvPr id="5123" name="Rectangle 3"/>
          <p:cNvSpPr>
            <a:spLocks noGrp="1" noChangeArrowheads="1"/>
          </p:cNvSpPr>
          <p:nvPr>
            <p:ph type="subTitle" idx="1"/>
          </p:nvPr>
        </p:nvSpPr>
        <p:spPr>
          <a:xfrm>
            <a:off x="1295400" y="4495800"/>
            <a:ext cx="7010400" cy="990600"/>
          </a:xfrm>
        </p:spPr>
        <p:txBody>
          <a:bodyPr/>
          <a:lstStyle>
            <a:lvl1pPr marL="0" indent="0" algn="ctr">
              <a:buFont typeface="Wingdings" pitchFamily="2" charset="2"/>
              <a:buNone/>
              <a:defRPr sz="2200" b="1">
                <a:solidFill>
                  <a:srgbClr val="000066"/>
                </a:solidFill>
              </a:defRPr>
            </a:lvl1pPr>
          </a:lstStyle>
          <a:p>
            <a:r>
              <a:rPr lang="en-US" dirty="0" smtClean="0"/>
              <a:t>Click to edit Master subtitle style</a:t>
            </a:r>
            <a:endParaRPr lang="en-GB" dirty="0"/>
          </a:p>
        </p:txBody>
      </p:sp>
      <p:sp>
        <p:nvSpPr>
          <p:cNvPr id="6" name="Rectangle 5"/>
          <p:cNvSpPr>
            <a:spLocks noGrp="1" noChangeArrowheads="1"/>
          </p:cNvSpPr>
          <p:nvPr>
            <p:ph type="dt" sz="half" idx="10"/>
          </p:nvPr>
        </p:nvSpPr>
        <p:spPr>
          <a:xfrm>
            <a:off x="685800" y="6248400"/>
            <a:ext cx="1905000" cy="457200"/>
          </a:xfrm>
        </p:spPr>
        <p:txBody>
          <a:bodyPr/>
          <a:lstStyle>
            <a:lvl1pPr>
              <a:defRPr smtClean="0"/>
            </a:lvl1pPr>
          </a:lstStyle>
          <a:p>
            <a:fld id="{79F22D2A-A04D-4AE7-8713-D3A7F013EDB2}" type="datetime1">
              <a:rPr lang="vi-VN" smtClean="0"/>
              <a:t>08/01/2015</a:t>
            </a:fld>
            <a:endParaRPr lang="vi-VN"/>
          </a:p>
        </p:txBody>
      </p:sp>
      <p:sp>
        <p:nvSpPr>
          <p:cNvPr id="7" name="Rectangle 6"/>
          <p:cNvSpPr>
            <a:spLocks noGrp="1" noChangeArrowheads="1"/>
          </p:cNvSpPr>
          <p:nvPr>
            <p:ph type="ftr" sz="quarter" idx="11"/>
          </p:nvPr>
        </p:nvSpPr>
        <p:spPr>
          <a:xfrm>
            <a:off x="2643188" y="6248400"/>
            <a:ext cx="4357687" cy="457200"/>
          </a:xfrm>
        </p:spPr>
        <p:txBody>
          <a:bodyPr/>
          <a:lstStyle>
            <a:lvl1pPr>
              <a:defRPr smtClean="0"/>
            </a:lvl1pPr>
          </a:lstStyle>
          <a:p>
            <a:r>
              <a:rPr lang="vi-VN" smtClean="0"/>
              <a:t>Chương 5. Lập trình cơ sở dữ liệu</a:t>
            </a:r>
            <a:endParaRPr lang="vi-VN"/>
          </a:p>
        </p:txBody>
      </p:sp>
      <p:sp>
        <p:nvSpPr>
          <p:cNvPr id="8" name="Rectangle 7"/>
          <p:cNvSpPr>
            <a:spLocks noGrp="1" noChangeArrowheads="1"/>
          </p:cNvSpPr>
          <p:nvPr>
            <p:ph type="sldNum" sz="quarter" idx="12"/>
          </p:nvPr>
        </p:nvSpPr>
        <p:spPr>
          <a:xfrm>
            <a:off x="7215188" y="6248400"/>
            <a:ext cx="1243012" cy="457200"/>
          </a:xfrm>
        </p:spPr>
        <p:txBody>
          <a:bodyPr/>
          <a:lstStyle>
            <a:lvl1pPr>
              <a:defRPr/>
            </a:lvl1pPr>
          </a:lstStyle>
          <a:p>
            <a:fld id="{5AB95402-1E0D-474E-8D8C-CBE7F053639E}" type="slidenum">
              <a:rPr lang="vi-VN" smtClean="0"/>
              <a:t>‹#›</a:t>
            </a:fld>
            <a:endParaRPr lang="vi-VN"/>
          </a:p>
        </p:txBody>
      </p:sp>
      <p:pic>
        <p:nvPicPr>
          <p:cNvPr id="9" name="Content Placeholder 3"/>
          <p:cNvPicPr>
            <a:picLocks noChangeAspect="1"/>
          </p:cNvPicPr>
          <p:nvPr userDrawn="1"/>
        </p:nvPicPr>
        <p:blipFill rotWithShape="1">
          <a:blip r:embed="rId2">
            <a:extLst>
              <a:ext uri="{28A0092B-C50C-407E-A947-70E740481C1C}">
                <a14:useLocalDpi xmlns:a14="http://schemas.microsoft.com/office/drawing/2010/main" val="0"/>
              </a:ext>
            </a:extLst>
          </a:blip>
          <a:srcRect t="7736" b="29726"/>
          <a:stretch/>
        </p:blipFill>
        <p:spPr bwMode="auto">
          <a:xfrm>
            <a:off x="0" y="2153"/>
            <a:ext cx="9144000" cy="1561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1499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lgn="just">
              <a:defRPr sz="2800"/>
            </a:lvl1pPr>
            <a:lvl2pPr algn="just">
              <a:defRPr sz="2400">
                <a:solidFill>
                  <a:srgbClr val="0000FF"/>
                </a:solidFill>
              </a:defRPr>
            </a:lvl2pPr>
            <a:lvl3pPr algn="just">
              <a:defRPr sz="2000">
                <a:solidFill>
                  <a:srgbClr val="002060"/>
                </a:solidFill>
              </a:defRPr>
            </a:lvl3pPr>
            <a:lvl4pPr algn="just">
              <a:defRPr sz="1800">
                <a:solidFill>
                  <a:srgbClr val="000066"/>
                </a:solidFill>
              </a:defRPr>
            </a:lvl4pPr>
            <a:lvl5pPr algn="just">
              <a:defRPr sz="1800">
                <a:solidFill>
                  <a:schemeClr val="tx1">
                    <a:lumMod val="95000"/>
                    <a:lumOff val="5000"/>
                  </a:schemeClr>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fld id="{598B5117-EA9C-4497-8280-D9F8F53CEDD4}" type="datetime1">
              <a:rPr lang="vi-VN" smtClean="0"/>
              <a:t>08/01/2015</a:t>
            </a:fld>
            <a:endParaRPr lang="vi-VN"/>
          </a:p>
        </p:txBody>
      </p:sp>
      <p:sp>
        <p:nvSpPr>
          <p:cNvPr id="5" name="Rectangle 7"/>
          <p:cNvSpPr>
            <a:spLocks noGrp="1" noChangeArrowheads="1"/>
          </p:cNvSpPr>
          <p:nvPr>
            <p:ph type="ftr" sz="quarter" idx="11"/>
          </p:nvPr>
        </p:nvSpPr>
        <p:spPr>
          <a:ln/>
        </p:spPr>
        <p:txBody>
          <a:bodyPr/>
          <a:lstStyle>
            <a:lvl1pPr>
              <a:defRPr/>
            </a:lvl1pPr>
          </a:lstStyle>
          <a:p>
            <a:r>
              <a:rPr lang="vi-VN" smtClean="0"/>
              <a:t>Chương 5. Lập trình cơ sở dữ liệu</a:t>
            </a:r>
            <a:endParaRPr lang="vi-VN"/>
          </a:p>
        </p:txBody>
      </p:sp>
      <p:sp>
        <p:nvSpPr>
          <p:cNvPr id="6" name="Rectangle 8"/>
          <p:cNvSpPr>
            <a:spLocks noGrp="1" noChangeArrowheads="1"/>
          </p:cNvSpPr>
          <p:nvPr>
            <p:ph type="sldNum" sz="quarter" idx="12"/>
          </p:nvPr>
        </p:nvSpPr>
        <p:spPr>
          <a:ln/>
        </p:spPr>
        <p:txBody>
          <a:bodyPr/>
          <a:lstStyle>
            <a:lvl1pPr>
              <a:defRPr/>
            </a:lvl1pPr>
          </a:lstStyle>
          <a:p>
            <a:fld id="{5AB95402-1E0D-474E-8D8C-CBE7F053639E}" type="slidenum">
              <a:rPr lang="vi-VN" smtClean="0"/>
              <a:pPr/>
              <a:t>‹#›</a:t>
            </a:fld>
            <a:r>
              <a:rPr lang="vi-VN" smtClean="0"/>
              <a:t>/46</a:t>
            </a:r>
            <a:endParaRPr lang="vi-VN"/>
          </a:p>
        </p:txBody>
      </p:sp>
    </p:spTree>
    <p:extLst>
      <p:ext uri="{BB962C8B-B14F-4D97-AF65-F5344CB8AC3E}">
        <p14:creationId xmlns:p14="http://schemas.microsoft.com/office/powerpoint/2010/main" val="683437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1143000"/>
            <a:ext cx="3886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143000"/>
            <a:ext cx="3886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p:txBody>
          <a:bodyPr/>
          <a:lstStyle>
            <a:lvl1pPr>
              <a:defRPr smtClean="0"/>
            </a:lvl1pPr>
          </a:lstStyle>
          <a:p>
            <a:fld id="{8E0CAF16-75BC-47C5-B151-708CF7C1469A}" type="datetime1">
              <a:rPr lang="vi-VN" smtClean="0"/>
              <a:t>08/01/2015</a:t>
            </a:fld>
            <a:endParaRPr lang="vi-VN"/>
          </a:p>
        </p:txBody>
      </p:sp>
      <p:sp>
        <p:nvSpPr>
          <p:cNvPr id="6" name="Rectangle 7"/>
          <p:cNvSpPr>
            <a:spLocks noGrp="1" noChangeArrowheads="1"/>
          </p:cNvSpPr>
          <p:nvPr>
            <p:ph type="ftr" sz="quarter" idx="11"/>
          </p:nvPr>
        </p:nvSpPr>
        <p:spPr/>
        <p:txBody>
          <a:bodyPr/>
          <a:lstStyle>
            <a:lvl1pPr>
              <a:defRPr smtClean="0"/>
            </a:lvl1pPr>
          </a:lstStyle>
          <a:p>
            <a:r>
              <a:rPr lang="vi-VN" smtClean="0"/>
              <a:t>Chương 5. Lập trình cơ sở dữ liệu</a:t>
            </a:r>
            <a:endParaRPr lang="vi-VN"/>
          </a:p>
        </p:txBody>
      </p:sp>
      <p:sp>
        <p:nvSpPr>
          <p:cNvPr id="7" name="Rectangle 8"/>
          <p:cNvSpPr>
            <a:spLocks noGrp="1" noChangeArrowheads="1"/>
          </p:cNvSpPr>
          <p:nvPr>
            <p:ph type="sldNum" sz="quarter" idx="12"/>
          </p:nvPr>
        </p:nvSpPr>
        <p:spPr/>
        <p:txBody>
          <a:bodyPr/>
          <a:lstStyle>
            <a:lvl1pPr>
              <a:defRPr smtClean="0"/>
            </a:lvl1pPr>
          </a:lstStyle>
          <a:p>
            <a:fld id="{5AB95402-1E0D-474E-8D8C-CBE7F053639E}" type="slidenum">
              <a:rPr lang="vi-VN" smtClean="0"/>
              <a:t>‹#›</a:t>
            </a:fld>
            <a:endParaRPr lang="vi-VN"/>
          </a:p>
        </p:txBody>
      </p:sp>
    </p:spTree>
    <p:extLst>
      <p:ext uri="{BB962C8B-B14F-4D97-AF65-F5344CB8AC3E}">
        <p14:creationId xmlns:p14="http://schemas.microsoft.com/office/powerpoint/2010/main" val="23807983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38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GB" smtClean="0"/>
          </a:p>
        </p:txBody>
      </p:sp>
      <p:sp>
        <p:nvSpPr>
          <p:cNvPr id="1027" name="Rectangle 3"/>
          <p:cNvSpPr>
            <a:spLocks noGrp="1" noChangeArrowheads="1"/>
          </p:cNvSpPr>
          <p:nvPr>
            <p:ph type="body" idx="1"/>
          </p:nvPr>
        </p:nvSpPr>
        <p:spPr bwMode="auto">
          <a:xfrm>
            <a:off x="762000" y="1143000"/>
            <a:ext cx="7924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p:txBody>
      </p:sp>
      <p:sp>
        <p:nvSpPr>
          <p:cNvPr id="1028" name="AutoShape 4"/>
          <p:cNvSpPr>
            <a:spLocks noChangeArrowheads="1"/>
          </p:cNvSpPr>
          <p:nvPr/>
        </p:nvSpPr>
        <p:spPr bwMode="auto">
          <a:xfrm>
            <a:off x="457200" y="990600"/>
            <a:ext cx="8382000" cy="76200"/>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19050">
            <a:solidFill>
              <a:schemeClr val="accent2"/>
            </a:solidFill>
            <a:round/>
            <a:headEnd/>
            <a:tailEnd/>
          </a:ln>
        </p:spPr>
        <p:txBody>
          <a:bodyPr/>
          <a:lstStyle/>
          <a:p>
            <a:endParaRPr lang="vi-VN"/>
          </a:p>
        </p:txBody>
      </p:sp>
      <p:sp>
        <p:nvSpPr>
          <p:cNvPr id="1029" name="Line 5"/>
          <p:cNvSpPr>
            <a:spLocks noChangeShapeType="1"/>
          </p:cNvSpPr>
          <p:nvPr/>
        </p:nvSpPr>
        <p:spPr bwMode="auto">
          <a:xfrm flipV="1">
            <a:off x="381000" y="6400800"/>
            <a:ext cx="8534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4102" name="Rectangle 6"/>
          <p:cNvSpPr>
            <a:spLocks noGrp="1" noChangeArrowheads="1"/>
          </p:cNvSpPr>
          <p:nvPr>
            <p:ph type="dt" sz="half" idx="2"/>
          </p:nvPr>
        </p:nvSpPr>
        <p:spPr bwMode="auto">
          <a:xfrm>
            <a:off x="381000" y="6400800"/>
            <a:ext cx="19812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cs typeface="Arial" charset="0"/>
              </a:defRPr>
            </a:lvl1pPr>
          </a:lstStyle>
          <a:p>
            <a:fld id="{973C33CE-A988-487D-9725-2CDB1F121BFE}" type="datetime1">
              <a:rPr lang="vi-VN" smtClean="0"/>
              <a:t>08/01/2015</a:t>
            </a:fld>
            <a:endParaRPr lang="vi-VN"/>
          </a:p>
        </p:txBody>
      </p:sp>
      <p:sp>
        <p:nvSpPr>
          <p:cNvPr id="4103" name="Rectangle 7"/>
          <p:cNvSpPr>
            <a:spLocks noGrp="1" noChangeArrowheads="1"/>
          </p:cNvSpPr>
          <p:nvPr>
            <p:ph type="ftr" sz="quarter" idx="3"/>
          </p:nvPr>
        </p:nvSpPr>
        <p:spPr bwMode="auto">
          <a:xfrm>
            <a:off x="2667000" y="6400800"/>
            <a:ext cx="39624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smtClean="0">
                <a:cs typeface="Arial" charset="0"/>
              </a:defRPr>
            </a:lvl1pPr>
          </a:lstStyle>
          <a:p>
            <a:r>
              <a:rPr lang="vi-VN" smtClean="0"/>
              <a:t>Chương 5. Lập trình cơ sở dữ liệu</a:t>
            </a:r>
            <a:endParaRPr lang="vi-VN"/>
          </a:p>
        </p:txBody>
      </p:sp>
      <p:sp>
        <p:nvSpPr>
          <p:cNvPr id="4104" name="Rectangle 8"/>
          <p:cNvSpPr>
            <a:spLocks noGrp="1" noChangeArrowheads="1"/>
          </p:cNvSpPr>
          <p:nvPr>
            <p:ph type="sldNum" sz="quarter" idx="4"/>
          </p:nvPr>
        </p:nvSpPr>
        <p:spPr bwMode="auto">
          <a:xfrm>
            <a:off x="6934200" y="6400800"/>
            <a:ext cx="19812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cs typeface="Arial" charset="0"/>
              </a:defRPr>
            </a:lvl1pPr>
          </a:lstStyle>
          <a:p>
            <a:fld id="{5AB95402-1E0D-474E-8D8C-CBE7F053639E}" type="slidenum">
              <a:rPr lang="vi-VN" smtClean="0"/>
              <a:pPr/>
              <a:t>‹#›</a:t>
            </a:fld>
            <a:endParaRPr lang="vi-V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Lst>
  <p:timing>
    <p:tnLst>
      <p:par>
        <p:cTn id="1" dur="indefinite" restart="never" nodeType="tmRoot"/>
      </p:par>
    </p:tnLst>
  </p:timing>
  <p:hf hdr="0"/>
  <p:txStyles>
    <p:titleStyle>
      <a:lvl1pPr algn="l" rtl="0" eaLnBrk="1" fontAlgn="base" hangingPunct="1">
        <a:spcBef>
          <a:spcPct val="0"/>
        </a:spcBef>
        <a:spcAft>
          <a:spcPct val="0"/>
        </a:spcAft>
        <a:defRPr sz="3400">
          <a:solidFill>
            <a:schemeClr val="folHlink"/>
          </a:solidFill>
          <a:latin typeface="+mj-lt"/>
          <a:ea typeface="+mj-ea"/>
          <a:cs typeface="+mj-cs"/>
        </a:defRPr>
      </a:lvl1pPr>
      <a:lvl2pPr algn="l" rtl="0" eaLnBrk="1" fontAlgn="base" hangingPunct="1">
        <a:spcBef>
          <a:spcPct val="0"/>
        </a:spcBef>
        <a:spcAft>
          <a:spcPct val="0"/>
        </a:spcAft>
        <a:defRPr sz="3400">
          <a:solidFill>
            <a:schemeClr val="folHlink"/>
          </a:solidFill>
          <a:latin typeface="Arial" charset="0"/>
          <a:cs typeface="Arial" charset="0"/>
        </a:defRPr>
      </a:lvl2pPr>
      <a:lvl3pPr algn="l" rtl="0" eaLnBrk="1" fontAlgn="base" hangingPunct="1">
        <a:spcBef>
          <a:spcPct val="0"/>
        </a:spcBef>
        <a:spcAft>
          <a:spcPct val="0"/>
        </a:spcAft>
        <a:defRPr sz="3400">
          <a:solidFill>
            <a:schemeClr val="folHlink"/>
          </a:solidFill>
          <a:latin typeface="Arial" charset="0"/>
          <a:cs typeface="Arial" charset="0"/>
        </a:defRPr>
      </a:lvl3pPr>
      <a:lvl4pPr algn="l" rtl="0" eaLnBrk="1" fontAlgn="base" hangingPunct="1">
        <a:spcBef>
          <a:spcPct val="0"/>
        </a:spcBef>
        <a:spcAft>
          <a:spcPct val="0"/>
        </a:spcAft>
        <a:defRPr sz="3400">
          <a:solidFill>
            <a:schemeClr val="folHlink"/>
          </a:solidFill>
          <a:latin typeface="Arial" charset="0"/>
          <a:cs typeface="Arial" charset="0"/>
        </a:defRPr>
      </a:lvl4pPr>
      <a:lvl5pPr algn="l" rtl="0" eaLnBrk="1" fontAlgn="base" hangingPunct="1">
        <a:spcBef>
          <a:spcPct val="0"/>
        </a:spcBef>
        <a:spcAft>
          <a:spcPct val="0"/>
        </a:spcAft>
        <a:defRPr sz="3400">
          <a:solidFill>
            <a:schemeClr val="folHlink"/>
          </a:solidFill>
          <a:latin typeface="Arial" charset="0"/>
          <a:cs typeface="Arial" charset="0"/>
        </a:defRPr>
      </a:lvl5pPr>
      <a:lvl6pPr marL="457200" algn="l" rtl="0" eaLnBrk="1" fontAlgn="base" hangingPunct="1">
        <a:spcBef>
          <a:spcPct val="0"/>
        </a:spcBef>
        <a:spcAft>
          <a:spcPct val="0"/>
        </a:spcAft>
        <a:defRPr sz="3400">
          <a:solidFill>
            <a:schemeClr val="folHlink"/>
          </a:solidFill>
          <a:latin typeface="Arial" charset="0"/>
          <a:cs typeface="Arial" charset="0"/>
        </a:defRPr>
      </a:lvl6pPr>
      <a:lvl7pPr marL="914400" algn="l" rtl="0" eaLnBrk="1" fontAlgn="base" hangingPunct="1">
        <a:spcBef>
          <a:spcPct val="0"/>
        </a:spcBef>
        <a:spcAft>
          <a:spcPct val="0"/>
        </a:spcAft>
        <a:defRPr sz="3400">
          <a:solidFill>
            <a:schemeClr val="folHlink"/>
          </a:solidFill>
          <a:latin typeface="Arial" charset="0"/>
          <a:cs typeface="Arial" charset="0"/>
        </a:defRPr>
      </a:lvl7pPr>
      <a:lvl8pPr marL="1371600" algn="l" rtl="0" eaLnBrk="1" fontAlgn="base" hangingPunct="1">
        <a:spcBef>
          <a:spcPct val="0"/>
        </a:spcBef>
        <a:spcAft>
          <a:spcPct val="0"/>
        </a:spcAft>
        <a:defRPr sz="3400">
          <a:solidFill>
            <a:schemeClr val="folHlink"/>
          </a:solidFill>
          <a:latin typeface="Arial" charset="0"/>
          <a:cs typeface="Arial" charset="0"/>
        </a:defRPr>
      </a:lvl8pPr>
      <a:lvl9pPr marL="1828800" algn="l" rtl="0" eaLnBrk="1" fontAlgn="base" hangingPunct="1">
        <a:spcBef>
          <a:spcPct val="0"/>
        </a:spcBef>
        <a:spcAft>
          <a:spcPct val="0"/>
        </a:spcAft>
        <a:defRPr sz="3400">
          <a:solidFill>
            <a:schemeClr val="folHlink"/>
          </a:solidFill>
          <a:latin typeface="Arial" charset="0"/>
          <a:cs typeface="Arial" charset="0"/>
        </a:defRPr>
      </a:lvl9pPr>
    </p:titleStyle>
    <p:bodyStyle>
      <a:lvl1pPr marL="469900" indent="-469900" algn="l" rtl="0" eaLnBrk="1" fontAlgn="base" hangingPunct="1">
        <a:spcBef>
          <a:spcPct val="20000"/>
        </a:spcBef>
        <a:spcAft>
          <a:spcPct val="0"/>
        </a:spcAft>
        <a:buClr>
          <a:schemeClr val="accent2"/>
        </a:buClr>
        <a:buFont typeface="Wingdings" pitchFamily="2" charset="2"/>
        <a:buChar char="o"/>
        <a:defRPr lang="en-GB" sz="2800" smtClean="0">
          <a:solidFill>
            <a:schemeClr val="tx1"/>
          </a:solidFill>
          <a:latin typeface="+mn-lt"/>
          <a:ea typeface="+mn-ea"/>
          <a:cs typeface="+mn-cs"/>
        </a:defRPr>
      </a:lvl1pPr>
      <a:lvl2pPr marL="908050" indent="-436563" algn="l" rtl="0" eaLnBrk="1" fontAlgn="base" hangingPunct="1">
        <a:spcBef>
          <a:spcPct val="15000"/>
        </a:spcBef>
        <a:spcAft>
          <a:spcPct val="0"/>
        </a:spcAft>
        <a:buClr>
          <a:schemeClr val="accent2"/>
        </a:buClr>
        <a:buSzPct val="80000"/>
        <a:buFont typeface="Wingdings" pitchFamily="2" charset="2"/>
        <a:buChar char="n"/>
        <a:defRPr lang="en-GB" sz="2400" smtClean="0">
          <a:solidFill>
            <a:srgbClr val="0000FF"/>
          </a:solidFill>
          <a:latin typeface="+mn-lt"/>
          <a:cs typeface="+mn-cs"/>
        </a:defRPr>
      </a:lvl2pPr>
      <a:lvl3pPr marL="1304925" indent="-395288" algn="l" rtl="0" eaLnBrk="1" fontAlgn="base" hangingPunct="1">
        <a:spcBef>
          <a:spcPct val="15000"/>
        </a:spcBef>
        <a:spcAft>
          <a:spcPct val="0"/>
        </a:spcAft>
        <a:buClr>
          <a:schemeClr val="accent2"/>
        </a:buClr>
        <a:buSzPct val="80000"/>
        <a:buFont typeface="Wingdings" pitchFamily="2" charset="2"/>
        <a:buChar char="o"/>
        <a:defRPr lang="en-GB" sz="2000" smtClean="0">
          <a:solidFill>
            <a:srgbClr val="002060"/>
          </a:solidFill>
          <a:latin typeface="+mn-lt"/>
          <a:cs typeface="+mn-cs"/>
        </a:defRPr>
      </a:lvl3pPr>
      <a:lvl4pPr marL="1693863" indent="-387350" algn="l" rtl="0" eaLnBrk="1" fontAlgn="base" hangingPunct="1">
        <a:spcBef>
          <a:spcPct val="15000"/>
        </a:spcBef>
        <a:spcAft>
          <a:spcPct val="0"/>
        </a:spcAft>
        <a:buClr>
          <a:schemeClr val="accent2"/>
        </a:buClr>
        <a:buSzPct val="80000"/>
        <a:buFont typeface="Wingdings" pitchFamily="2" charset="2"/>
        <a:buChar char="n"/>
        <a:defRPr lang="en-GB" sz="1800" smtClean="0">
          <a:solidFill>
            <a:srgbClr val="000066"/>
          </a:solidFill>
          <a:latin typeface="+mn-lt"/>
          <a:cs typeface="+mn-cs"/>
        </a:defRPr>
      </a:lvl4pPr>
      <a:lvl5pPr marL="2093913" indent="-398463" algn="l" rtl="0" eaLnBrk="1" fontAlgn="base" hangingPunct="1">
        <a:spcBef>
          <a:spcPct val="15000"/>
        </a:spcBef>
        <a:spcAft>
          <a:spcPct val="0"/>
        </a:spcAft>
        <a:buClr>
          <a:schemeClr val="accent2"/>
        </a:buClr>
        <a:buFont typeface="Wingdings" pitchFamily="2" charset="2"/>
        <a:buChar char="§"/>
        <a:defRPr sz="1400">
          <a:solidFill>
            <a:schemeClr val="accent2"/>
          </a:solidFill>
          <a:latin typeface="Tahoma" pitchFamily="34" charset="0"/>
          <a:cs typeface="+mn-cs"/>
        </a:defRPr>
      </a:lvl5pPr>
      <a:lvl6pPr marL="2551113" indent="-398463" algn="l" rtl="0" eaLnBrk="1" fontAlgn="base" hangingPunct="1">
        <a:spcBef>
          <a:spcPct val="15000"/>
        </a:spcBef>
        <a:spcAft>
          <a:spcPct val="0"/>
        </a:spcAft>
        <a:buClr>
          <a:schemeClr val="accent2"/>
        </a:buClr>
        <a:buFont typeface="Wingdings" pitchFamily="2" charset="2"/>
        <a:buChar char="§"/>
        <a:defRPr sz="1400">
          <a:solidFill>
            <a:schemeClr val="accent2"/>
          </a:solidFill>
          <a:latin typeface="Tahoma" pitchFamily="34" charset="0"/>
          <a:cs typeface="+mn-cs"/>
        </a:defRPr>
      </a:lvl6pPr>
      <a:lvl7pPr marL="3008313" indent="-398463" algn="l" rtl="0" eaLnBrk="1" fontAlgn="base" hangingPunct="1">
        <a:spcBef>
          <a:spcPct val="15000"/>
        </a:spcBef>
        <a:spcAft>
          <a:spcPct val="0"/>
        </a:spcAft>
        <a:buClr>
          <a:schemeClr val="accent2"/>
        </a:buClr>
        <a:buFont typeface="Wingdings" pitchFamily="2" charset="2"/>
        <a:buChar char="§"/>
        <a:defRPr sz="1400">
          <a:solidFill>
            <a:schemeClr val="accent2"/>
          </a:solidFill>
          <a:latin typeface="Tahoma" pitchFamily="34" charset="0"/>
          <a:cs typeface="+mn-cs"/>
        </a:defRPr>
      </a:lvl7pPr>
      <a:lvl8pPr marL="3465513" indent="-398463" algn="l" rtl="0" eaLnBrk="1" fontAlgn="base" hangingPunct="1">
        <a:spcBef>
          <a:spcPct val="15000"/>
        </a:spcBef>
        <a:spcAft>
          <a:spcPct val="0"/>
        </a:spcAft>
        <a:buClr>
          <a:schemeClr val="accent2"/>
        </a:buClr>
        <a:buFont typeface="Wingdings" pitchFamily="2" charset="2"/>
        <a:buChar char="§"/>
        <a:defRPr sz="1400">
          <a:solidFill>
            <a:schemeClr val="accent2"/>
          </a:solidFill>
          <a:latin typeface="Tahoma" pitchFamily="34" charset="0"/>
          <a:cs typeface="+mn-cs"/>
        </a:defRPr>
      </a:lvl8pPr>
      <a:lvl9pPr marL="3922713" indent="-398463" algn="l" rtl="0" eaLnBrk="1" fontAlgn="base" hangingPunct="1">
        <a:spcBef>
          <a:spcPct val="15000"/>
        </a:spcBef>
        <a:spcAft>
          <a:spcPct val="0"/>
        </a:spcAft>
        <a:buClr>
          <a:schemeClr val="accent2"/>
        </a:buClr>
        <a:buFont typeface="Wingdings" pitchFamily="2" charset="2"/>
        <a:buChar char="§"/>
        <a:defRPr sz="1400">
          <a:solidFill>
            <a:schemeClr val="accent2"/>
          </a:solidFill>
          <a:latin typeface="Tahoma" pitchFamily="34"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590800"/>
            <a:ext cx="9144000" cy="990600"/>
          </a:xfrm>
        </p:spPr>
        <p:txBody>
          <a:bodyPr/>
          <a:lstStyle/>
          <a:p>
            <a:r>
              <a:rPr lang="en-US" smtClean="0"/>
              <a:t>Chương </a:t>
            </a:r>
            <a:r>
              <a:rPr lang="en-US"/>
              <a:t>5</a:t>
            </a:r>
            <a:r>
              <a:rPr lang="en-US" smtClean="0"/>
              <a:t/>
            </a:r>
            <a:br>
              <a:rPr lang="en-US" smtClean="0"/>
            </a:br>
            <a:r>
              <a:rPr lang="en-US" smtClean="0"/>
              <a:t>LẬP TRÌNH CƠ SỞ DỮ LIỆU</a:t>
            </a:r>
            <a:endParaRPr lang="vi-VN"/>
          </a:p>
        </p:txBody>
      </p:sp>
      <p:sp>
        <p:nvSpPr>
          <p:cNvPr id="4" name="Subtitle 3"/>
          <p:cNvSpPr>
            <a:spLocks noGrp="1"/>
          </p:cNvSpPr>
          <p:nvPr>
            <p:ph type="subTitle" idx="1"/>
          </p:nvPr>
        </p:nvSpPr>
        <p:spPr/>
        <p:txBody>
          <a:bodyPr/>
          <a:lstStyle/>
          <a:p>
            <a:endParaRPr lang="vi-VN"/>
          </a:p>
        </p:txBody>
      </p:sp>
    </p:spTree>
    <p:extLst>
      <p:ext uri="{BB962C8B-B14F-4D97-AF65-F5344CB8AC3E}">
        <p14:creationId xmlns:p14="http://schemas.microsoft.com/office/powerpoint/2010/main" val="6656578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2.2. Command</a:t>
            </a:r>
            <a:endParaRPr lang="en-US"/>
          </a:p>
        </p:txBody>
      </p:sp>
      <p:sp>
        <p:nvSpPr>
          <p:cNvPr id="3" name="Content Placeholder 2"/>
          <p:cNvSpPr>
            <a:spLocks noGrp="1"/>
          </p:cNvSpPr>
          <p:nvPr>
            <p:ph idx="1"/>
          </p:nvPr>
        </p:nvSpPr>
        <p:spPr>
          <a:xfrm>
            <a:off x="762000" y="1030588"/>
            <a:ext cx="8167718" cy="5500726"/>
          </a:xfrm>
        </p:spPr>
        <p:txBody>
          <a:bodyPr>
            <a:normAutofit fontScale="92500" lnSpcReduction="10000"/>
          </a:bodyPr>
          <a:lstStyle/>
          <a:p>
            <a:r>
              <a:rPr lang="en-US" smtClean="0"/>
              <a:t>Thực hiện các thao tác với CSDL</a:t>
            </a:r>
          </a:p>
          <a:p>
            <a:pPr lvl="1"/>
            <a:r>
              <a:rPr lang="en-US" smtClean="0"/>
              <a:t>DDL, DML, gọi thủ tục, ….</a:t>
            </a:r>
          </a:p>
          <a:p>
            <a:r>
              <a:rPr lang="en-US" smtClean="0"/>
              <a:t>Có 2 loại:</a:t>
            </a:r>
          </a:p>
          <a:p>
            <a:pPr lvl="1"/>
            <a:r>
              <a:rPr lang="en-US" smtClean="0"/>
              <a:t>SqlCommand</a:t>
            </a:r>
          </a:p>
          <a:p>
            <a:pPr lvl="1"/>
            <a:r>
              <a:rPr lang="en-US" smtClean="0"/>
              <a:t>OleDbCommand</a:t>
            </a:r>
          </a:p>
          <a:p>
            <a:r>
              <a:rPr lang="en-US" smtClean="0"/>
              <a:t>Thuộc tính quan trọng:</a:t>
            </a:r>
          </a:p>
          <a:p>
            <a:pPr lvl="1"/>
            <a:r>
              <a:rPr lang="en-US" smtClean="0"/>
              <a:t>Connection</a:t>
            </a:r>
          </a:p>
          <a:p>
            <a:pPr lvl="1"/>
            <a:r>
              <a:rPr lang="en-US" smtClean="0"/>
              <a:t>CommandText</a:t>
            </a:r>
          </a:p>
          <a:p>
            <a:r>
              <a:rPr lang="en-US" smtClean="0"/>
              <a:t>Phương thức quan trọng:</a:t>
            </a:r>
          </a:p>
          <a:p>
            <a:pPr lvl="1"/>
            <a:r>
              <a:rPr lang="en-US" smtClean="0"/>
              <a:t>ExecuteNonQuery()</a:t>
            </a:r>
          </a:p>
          <a:p>
            <a:pPr lvl="1">
              <a:buNone/>
            </a:pPr>
            <a:r>
              <a:rPr lang="en-US" sz="1900" i="1" smtClean="0">
                <a:solidFill>
                  <a:srgbClr val="00B050"/>
                </a:solidFill>
              </a:rPr>
              <a:t>(thực hiện lệnh: INSERT, UPDATE, DELETE)</a:t>
            </a:r>
          </a:p>
          <a:p>
            <a:pPr lvl="1"/>
            <a:r>
              <a:rPr lang="en-US" smtClean="0"/>
              <a:t>ExecuteScalar()</a:t>
            </a:r>
          </a:p>
          <a:p>
            <a:pPr lvl="1">
              <a:buNone/>
            </a:pPr>
            <a:r>
              <a:rPr lang="en-US" sz="1900" i="1" smtClean="0">
                <a:solidFill>
                  <a:srgbClr val="00B050"/>
                </a:solidFill>
              </a:rPr>
              <a:t>(thực hiện lệnh SELECT trả về 1 giá trị)</a:t>
            </a:r>
          </a:p>
          <a:p>
            <a:pPr lvl="1"/>
            <a:r>
              <a:rPr lang="en-US" smtClean="0"/>
              <a:t>ExecuteReader()</a:t>
            </a:r>
          </a:p>
          <a:p>
            <a:pPr lvl="1">
              <a:lnSpc>
                <a:spcPct val="90000"/>
              </a:lnSpc>
              <a:buNone/>
            </a:pPr>
            <a:r>
              <a:rPr lang="en-US" sz="1900" i="1" smtClean="0">
                <a:solidFill>
                  <a:srgbClr val="00B050"/>
                </a:solidFill>
              </a:rPr>
              <a:t>(thực hiện lệnh SELECT trả về một hay nhiều bản ghi)</a:t>
            </a:r>
          </a:p>
        </p:txBody>
      </p:sp>
      <p:sp>
        <p:nvSpPr>
          <p:cNvPr id="4" name="Date Placeholder 3"/>
          <p:cNvSpPr>
            <a:spLocks noGrp="1"/>
          </p:cNvSpPr>
          <p:nvPr>
            <p:ph type="dt" sz="half" idx="10"/>
          </p:nvPr>
        </p:nvSpPr>
        <p:spPr/>
        <p:txBody>
          <a:bodyPr/>
          <a:lstStyle/>
          <a:p>
            <a:fld id="{A829F6BA-B577-441E-99C3-F1145A98D38C}" type="datetime1">
              <a:rPr lang="vi-VN" smtClean="0"/>
              <a:t>08/01/2015</a:t>
            </a:fld>
            <a:endParaRPr lang="vi-VN"/>
          </a:p>
        </p:txBody>
      </p:sp>
      <p:sp>
        <p:nvSpPr>
          <p:cNvPr id="5" name="Footer Placeholder 4"/>
          <p:cNvSpPr>
            <a:spLocks noGrp="1"/>
          </p:cNvSpPr>
          <p:nvPr>
            <p:ph type="ftr" sz="quarter" idx="11"/>
          </p:nvPr>
        </p:nvSpPr>
        <p:spPr/>
        <p:txBody>
          <a:bodyPr/>
          <a:lstStyle/>
          <a:p>
            <a:r>
              <a:rPr lang="vi-VN" smtClean="0"/>
              <a:t>Chương 5. Lập trình cơ sở dữ liệu</a:t>
            </a:r>
            <a:endParaRPr lang="vi-VN"/>
          </a:p>
        </p:txBody>
      </p:sp>
      <p:sp>
        <p:nvSpPr>
          <p:cNvPr id="6" name="Slide Number Placeholder 5"/>
          <p:cNvSpPr>
            <a:spLocks noGrp="1"/>
          </p:cNvSpPr>
          <p:nvPr>
            <p:ph type="sldNum" sz="quarter" idx="12"/>
          </p:nvPr>
        </p:nvSpPr>
        <p:spPr/>
        <p:txBody>
          <a:bodyPr/>
          <a:lstStyle/>
          <a:p>
            <a:fld id="{5AB95402-1E0D-474E-8D8C-CBE7F053639E}" type="slidenum">
              <a:rPr lang="vi-VN" smtClean="0"/>
              <a:pPr/>
              <a:t>10</a:t>
            </a:fld>
            <a:r>
              <a:rPr lang="vi-VN" smtClean="0"/>
              <a:t>/46</a:t>
            </a:r>
            <a:endParaRPr lang="vi-VN"/>
          </a:p>
        </p:txBody>
      </p:sp>
    </p:spTree>
    <p:extLst>
      <p:ext uri="{BB962C8B-B14F-4D97-AF65-F5344CB8AC3E}">
        <p14:creationId xmlns:p14="http://schemas.microsoft.com/office/powerpoint/2010/main" val="19746823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2.2.Command (tiếp)</a:t>
            </a:r>
            <a:endParaRPr lang="en-US"/>
          </a:p>
        </p:txBody>
      </p:sp>
      <p:sp>
        <p:nvSpPr>
          <p:cNvPr id="3" name="Content Placeholder 2"/>
          <p:cNvSpPr>
            <a:spLocks noGrp="1"/>
          </p:cNvSpPr>
          <p:nvPr>
            <p:ph idx="1"/>
          </p:nvPr>
        </p:nvSpPr>
        <p:spPr/>
        <p:txBody>
          <a:bodyPr/>
          <a:lstStyle/>
          <a:p>
            <a:r>
              <a:rPr lang="en-US" smtClean="0"/>
              <a:t>Ví dụ:</a:t>
            </a:r>
          </a:p>
          <a:p>
            <a:pPr lvl="0">
              <a:buClr>
                <a:srgbClr val="CC0000"/>
              </a:buClr>
              <a:buNone/>
            </a:pPr>
            <a:r>
              <a:rPr lang="en-US" sz="2300" b="1" smtClean="0">
                <a:solidFill>
                  <a:srgbClr val="0000FF"/>
                </a:solidFill>
                <a:latin typeface="Courier New" pitchFamily="49" charset="0"/>
                <a:cs typeface="Courier New" pitchFamily="49" charset="0"/>
              </a:rPr>
              <a:t>SqlCommand</a:t>
            </a:r>
            <a:r>
              <a:rPr lang="en-US" sz="2300" b="1" smtClean="0">
                <a:latin typeface="Courier New" pitchFamily="49" charset="0"/>
                <a:cs typeface="Courier New" pitchFamily="49" charset="0"/>
              </a:rPr>
              <a:t> cmd = new </a:t>
            </a:r>
            <a:r>
              <a:rPr lang="en-US" sz="2300" b="1" smtClean="0">
                <a:solidFill>
                  <a:srgbClr val="0000FF"/>
                </a:solidFill>
                <a:latin typeface="Courier New" pitchFamily="49" charset="0"/>
                <a:cs typeface="Courier New" pitchFamily="49" charset="0"/>
              </a:rPr>
              <a:t>SqlCommand</a:t>
            </a:r>
            <a:r>
              <a:rPr lang="en-US" sz="2300" b="1" smtClean="0">
                <a:latin typeface="Courier New" pitchFamily="49" charset="0"/>
                <a:cs typeface="Courier New" pitchFamily="49" charset="0"/>
              </a:rPr>
              <a:t>();</a:t>
            </a:r>
          </a:p>
          <a:p>
            <a:pPr lvl="0">
              <a:buClr>
                <a:srgbClr val="CC0000"/>
              </a:buClr>
              <a:buNone/>
            </a:pPr>
            <a:r>
              <a:rPr lang="en-US" sz="2300" b="1" smtClean="0">
                <a:latin typeface="Courier New" pitchFamily="49" charset="0"/>
                <a:cs typeface="Courier New" pitchFamily="49" charset="0"/>
              </a:rPr>
              <a:t>cmd.</a:t>
            </a:r>
            <a:r>
              <a:rPr lang="en-US" sz="2300" b="1" smtClean="0">
                <a:solidFill>
                  <a:srgbClr val="0000FF"/>
                </a:solidFill>
                <a:latin typeface="Courier New" pitchFamily="49" charset="0"/>
                <a:cs typeface="Courier New" pitchFamily="49" charset="0"/>
              </a:rPr>
              <a:t>Connection</a:t>
            </a:r>
            <a:r>
              <a:rPr lang="en-US" sz="2300" b="1" smtClean="0">
                <a:latin typeface="Courier New" pitchFamily="49" charset="0"/>
                <a:cs typeface="Courier New" pitchFamily="49" charset="0"/>
              </a:rPr>
              <a:t> = con;</a:t>
            </a:r>
          </a:p>
          <a:p>
            <a:pPr lvl="0">
              <a:buClr>
                <a:srgbClr val="CC0000"/>
              </a:buClr>
              <a:buNone/>
            </a:pPr>
            <a:r>
              <a:rPr lang="en-US" sz="2300" b="1" smtClean="0">
                <a:latin typeface="Courier New" pitchFamily="49" charset="0"/>
                <a:cs typeface="Courier New" pitchFamily="49" charset="0"/>
              </a:rPr>
              <a:t>cmd.</a:t>
            </a:r>
            <a:r>
              <a:rPr lang="en-US" sz="2300" b="1" smtClean="0">
                <a:solidFill>
                  <a:srgbClr val="0000FF"/>
                </a:solidFill>
                <a:latin typeface="Courier New" pitchFamily="49" charset="0"/>
                <a:cs typeface="Courier New" pitchFamily="49" charset="0"/>
              </a:rPr>
              <a:t>CommandText</a:t>
            </a:r>
            <a:r>
              <a:rPr lang="en-US" sz="2300" b="1" smtClean="0">
                <a:latin typeface="Courier New" pitchFamily="49" charset="0"/>
                <a:cs typeface="Courier New" pitchFamily="49" charset="0"/>
              </a:rPr>
              <a:t> = “UPDATE NhanVien set Luong = Luong + 100000 WHERE MaNV = 01”;</a:t>
            </a:r>
          </a:p>
          <a:p>
            <a:pPr lvl="0">
              <a:buClr>
                <a:srgbClr val="CC0000"/>
              </a:buClr>
              <a:buNone/>
            </a:pPr>
            <a:r>
              <a:rPr lang="en-US" sz="2300" b="1" smtClean="0">
                <a:latin typeface="Courier New" pitchFamily="49" charset="0"/>
                <a:cs typeface="Courier New" pitchFamily="49" charset="0"/>
              </a:rPr>
              <a:t>cmd.</a:t>
            </a:r>
            <a:r>
              <a:rPr lang="en-US" sz="2300" b="1" smtClean="0">
                <a:solidFill>
                  <a:srgbClr val="0000FF"/>
                </a:solidFill>
                <a:latin typeface="Courier New" pitchFamily="49" charset="0"/>
                <a:cs typeface="Courier New" pitchFamily="49" charset="0"/>
              </a:rPr>
              <a:t>ExecuteNonQuery</a:t>
            </a:r>
            <a:r>
              <a:rPr lang="en-US" sz="2300" b="1" smtClean="0">
                <a:latin typeface="Courier New" pitchFamily="49" charset="0"/>
                <a:cs typeface="Courier New" pitchFamily="49" charset="0"/>
              </a:rPr>
              <a:t>();</a:t>
            </a:r>
          </a:p>
          <a:p>
            <a:pPr lvl="0">
              <a:buClr>
                <a:srgbClr val="CC0000"/>
              </a:buClr>
              <a:buNone/>
            </a:pPr>
            <a:r>
              <a:rPr lang="en-US" sz="2300" b="1" smtClean="0">
                <a:latin typeface="Courier New" pitchFamily="49" charset="0"/>
                <a:cs typeface="Courier New" pitchFamily="49" charset="0"/>
              </a:rPr>
              <a:t>…</a:t>
            </a:r>
          </a:p>
          <a:p>
            <a:pPr lvl="0">
              <a:buClr>
                <a:srgbClr val="CC0000"/>
              </a:buClr>
              <a:buNone/>
            </a:pPr>
            <a:r>
              <a:rPr lang="en-US" sz="2300" b="1" smtClean="0">
                <a:latin typeface="Courier New" pitchFamily="49" charset="0"/>
                <a:cs typeface="Courier New" pitchFamily="49" charset="0"/>
              </a:rPr>
              <a:t>con.Close();</a:t>
            </a:r>
          </a:p>
          <a:p>
            <a:pPr>
              <a:buNone/>
            </a:pPr>
            <a:endParaRPr lang="en-US"/>
          </a:p>
        </p:txBody>
      </p:sp>
      <p:sp>
        <p:nvSpPr>
          <p:cNvPr id="4" name="Date Placeholder 3"/>
          <p:cNvSpPr>
            <a:spLocks noGrp="1"/>
          </p:cNvSpPr>
          <p:nvPr>
            <p:ph type="dt" sz="half" idx="10"/>
          </p:nvPr>
        </p:nvSpPr>
        <p:spPr/>
        <p:txBody>
          <a:bodyPr/>
          <a:lstStyle/>
          <a:p>
            <a:fld id="{D7F18C91-EED0-4686-AB26-291026FB315C}" type="datetime1">
              <a:rPr lang="vi-VN" smtClean="0"/>
              <a:t>08/01/2015</a:t>
            </a:fld>
            <a:endParaRPr lang="vi-VN"/>
          </a:p>
        </p:txBody>
      </p:sp>
      <p:sp>
        <p:nvSpPr>
          <p:cNvPr id="5" name="Footer Placeholder 4"/>
          <p:cNvSpPr>
            <a:spLocks noGrp="1"/>
          </p:cNvSpPr>
          <p:nvPr>
            <p:ph type="ftr" sz="quarter" idx="11"/>
          </p:nvPr>
        </p:nvSpPr>
        <p:spPr/>
        <p:txBody>
          <a:bodyPr/>
          <a:lstStyle/>
          <a:p>
            <a:r>
              <a:rPr lang="vi-VN" smtClean="0"/>
              <a:t>Chương 5. Lập trình cơ sở dữ liệu</a:t>
            </a:r>
            <a:endParaRPr lang="vi-VN"/>
          </a:p>
        </p:txBody>
      </p:sp>
      <p:sp>
        <p:nvSpPr>
          <p:cNvPr id="6" name="Slide Number Placeholder 5"/>
          <p:cNvSpPr>
            <a:spLocks noGrp="1"/>
          </p:cNvSpPr>
          <p:nvPr>
            <p:ph type="sldNum" sz="quarter" idx="12"/>
          </p:nvPr>
        </p:nvSpPr>
        <p:spPr/>
        <p:txBody>
          <a:bodyPr/>
          <a:lstStyle/>
          <a:p>
            <a:fld id="{5AB95402-1E0D-474E-8D8C-CBE7F053639E}" type="slidenum">
              <a:rPr lang="vi-VN" smtClean="0"/>
              <a:pPr/>
              <a:t>11</a:t>
            </a:fld>
            <a:r>
              <a:rPr lang="vi-VN" smtClean="0"/>
              <a:t>/46</a:t>
            </a:r>
            <a:endParaRPr lang="vi-VN"/>
          </a:p>
        </p:txBody>
      </p:sp>
    </p:spTree>
    <p:extLst>
      <p:ext uri="{BB962C8B-B14F-4D97-AF65-F5344CB8AC3E}">
        <p14:creationId xmlns:p14="http://schemas.microsoft.com/office/powerpoint/2010/main" val="6477153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2.3. DataReader</a:t>
            </a:r>
            <a:endParaRPr lang="en-US"/>
          </a:p>
        </p:txBody>
      </p:sp>
      <p:sp>
        <p:nvSpPr>
          <p:cNvPr id="3" name="Content Placeholder 2"/>
          <p:cNvSpPr>
            <a:spLocks noGrp="1"/>
          </p:cNvSpPr>
          <p:nvPr>
            <p:ph idx="1"/>
          </p:nvPr>
        </p:nvSpPr>
        <p:spPr/>
        <p:txBody>
          <a:bodyPr>
            <a:normAutofit lnSpcReduction="10000"/>
          </a:bodyPr>
          <a:lstStyle/>
          <a:p>
            <a:r>
              <a:rPr lang="en-US" smtClean="0"/>
              <a:t>Có dạng con trỏ, dùng để handle dữ liệu trả về từ CSDL</a:t>
            </a:r>
          </a:p>
          <a:p>
            <a:r>
              <a:rPr lang="en-US" smtClean="0"/>
              <a:t>Đặc điểm:</a:t>
            </a:r>
          </a:p>
          <a:p>
            <a:pPr lvl="1"/>
            <a:r>
              <a:rPr lang="en-US" smtClean="0"/>
              <a:t>Con trỏ không thể lùi</a:t>
            </a:r>
          </a:p>
          <a:p>
            <a:pPr lvl="1"/>
            <a:r>
              <a:rPr lang="en-US" smtClean="0"/>
              <a:t>Thường handle dữ liệu trả về từ phương thức ExecuteReader() của Command</a:t>
            </a:r>
          </a:p>
          <a:p>
            <a:r>
              <a:rPr lang="en-US" smtClean="0"/>
              <a:t>Có 2 loại:</a:t>
            </a:r>
          </a:p>
          <a:p>
            <a:pPr lvl="1"/>
            <a:r>
              <a:rPr lang="en-US" smtClean="0"/>
              <a:t>SqlDataReader</a:t>
            </a:r>
          </a:p>
          <a:p>
            <a:pPr lvl="1"/>
            <a:r>
              <a:rPr lang="en-US" smtClean="0"/>
              <a:t>OleDbReader</a:t>
            </a:r>
          </a:p>
          <a:p>
            <a:r>
              <a:rPr lang="en-US" smtClean="0"/>
              <a:t>Khuyến cáo:</a:t>
            </a:r>
          </a:p>
          <a:p>
            <a:pPr lvl="1"/>
            <a:r>
              <a:rPr lang="en-US" smtClean="0"/>
              <a:t>Đối với các form chỉ SELECT dữ liệu, </a:t>
            </a:r>
            <a:r>
              <a:rPr lang="en-US" b="1" smtClean="0"/>
              <a:t>NÊN</a:t>
            </a:r>
            <a:r>
              <a:rPr lang="en-US" smtClean="0"/>
              <a:t> </a:t>
            </a:r>
            <a:r>
              <a:rPr lang="en-US" b="1" smtClean="0"/>
              <a:t>DÙNG</a:t>
            </a:r>
            <a:r>
              <a:rPr lang="en-US" smtClean="0"/>
              <a:t> DataReader để có tốc độ xử lý nhanh hơn</a:t>
            </a:r>
            <a:endParaRPr lang="en-US"/>
          </a:p>
        </p:txBody>
      </p:sp>
      <p:sp>
        <p:nvSpPr>
          <p:cNvPr id="4" name="Date Placeholder 3"/>
          <p:cNvSpPr>
            <a:spLocks noGrp="1"/>
          </p:cNvSpPr>
          <p:nvPr>
            <p:ph type="dt" sz="half" idx="10"/>
          </p:nvPr>
        </p:nvSpPr>
        <p:spPr/>
        <p:txBody>
          <a:bodyPr/>
          <a:lstStyle/>
          <a:p>
            <a:fld id="{D9836C19-1BF8-4366-9A1B-6836C4EB4C06}" type="datetime1">
              <a:rPr lang="vi-VN" smtClean="0"/>
              <a:t>08/01/2015</a:t>
            </a:fld>
            <a:endParaRPr lang="vi-VN"/>
          </a:p>
        </p:txBody>
      </p:sp>
      <p:sp>
        <p:nvSpPr>
          <p:cNvPr id="5" name="Footer Placeholder 4"/>
          <p:cNvSpPr>
            <a:spLocks noGrp="1"/>
          </p:cNvSpPr>
          <p:nvPr>
            <p:ph type="ftr" sz="quarter" idx="11"/>
          </p:nvPr>
        </p:nvSpPr>
        <p:spPr/>
        <p:txBody>
          <a:bodyPr/>
          <a:lstStyle/>
          <a:p>
            <a:r>
              <a:rPr lang="vi-VN" smtClean="0"/>
              <a:t>Chương 5. Lập trình cơ sở dữ liệu</a:t>
            </a:r>
            <a:endParaRPr lang="vi-VN"/>
          </a:p>
        </p:txBody>
      </p:sp>
      <p:sp>
        <p:nvSpPr>
          <p:cNvPr id="6" name="Slide Number Placeholder 5"/>
          <p:cNvSpPr>
            <a:spLocks noGrp="1"/>
          </p:cNvSpPr>
          <p:nvPr>
            <p:ph type="sldNum" sz="quarter" idx="12"/>
          </p:nvPr>
        </p:nvSpPr>
        <p:spPr/>
        <p:txBody>
          <a:bodyPr/>
          <a:lstStyle/>
          <a:p>
            <a:fld id="{5AB95402-1E0D-474E-8D8C-CBE7F053639E}" type="slidenum">
              <a:rPr lang="vi-VN" smtClean="0"/>
              <a:pPr/>
              <a:t>12</a:t>
            </a:fld>
            <a:r>
              <a:rPr lang="vi-VN" smtClean="0"/>
              <a:t>/46</a:t>
            </a:r>
            <a:endParaRPr lang="vi-VN"/>
          </a:p>
        </p:txBody>
      </p:sp>
    </p:spTree>
    <p:extLst>
      <p:ext uri="{BB962C8B-B14F-4D97-AF65-F5344CB8AC3E}">
        <p14:creationId xmlns:p14="http://schemas.microsoft.com/office/powerpoint/2010/main" val="3279499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2.3. DataReader (tiếp)</a:t>
            </a:r>
            <a:endParaRPr lang="en-US"/>
          </a:p>
        </p:txBody>
      </p:sp>
      <p:sp>
        <p:nvSpPr>
          <p:cNvPr id="3" name="Content Placeholder 2"/>
          <p:cNvSpPr>
            <a:spLocks noGrp="1"/>
          </p:cNvSpPr>
          <p:nvPr>
            <p:ph idx="1"/>
          </p:nvPr>
        </p:nvSpPr>
        <p:spPr/>
        <p:txBody>
          <a:bodyPr/>
          <a:lstStyle/>
          <a:p>
            <a:r>
              <a:rPr lang="en-US" smtClean="0"/>
              <a:t>Ví dụ:</a:t>
            </a:r>
          </a:p>
          <a:p>
            <a:pPr lvl="0">
              <a:buClr>
                <a:srgbClr val="CC0000"/>
              </a:buClr>
              <a:buNone/>
            </a:pPr>
            <a:r>
              <a:rPr lang="en-US" sz="2300" b="1" smtClean="0">
                <a:solidFill>
                  <a:srgbClr val="0000FF"/>
                </a:solidFill>
                <a:latin typeface="Courier New" pitchFamily="49" charset="0"/>
                <a:cs typeface="Courier New" pitchFamily="49" charset="0"/>
              </a:rPr>
              <a:t>SqlCommand</a:t>
            </a:r>
            <a:r>
              <a:rPr lang="en-US" sz="2300" b="1" smtClean="0">
                <a:solidFill>
                  <a:srgbClr val="000000"/>
                </a:solidFill>
                <a:latin typeface="Courier New" pitchFamily="49" charset="0"/>
                <a:cs typeface="Courier New" pitchFamily="49" charset="0"/>
              </a:rPr>
              <a:t> cmd = new </a:t>
            </a:r>
            <a:r>
              <a:rPr lang="en-US" sz="2300" b="1" smtClean="0">
                <a:solidFill>
                  <a:srgbClr val="0000FF"/>
                </a:solidFill>
                <a:latin typeface="Courier New" pitchFamily="49" charset="0"/>
                <a:cs typeface="Courier New" pitchFamily="49" charset="0"/>
              </a:rPr>
              <a:t>SqlCommand</a:t>
            </a:r>
            <a:r>
              <a:rPr lang="en-US" sz="2300" b="1" smtClean="0">
                <a:solidFill>
                  <a:srgbClr val="000000"/>
                </a:solidFill>
                <a:latin typeface="Courier New" pitchFamily="49" charset="0"/>
                <a:cs typeface="Courier New" pitchFamily="49" charset="0"/>
              </a:rPr>
              <a:t>();</a:t>
            </a:r>
          </a:p>
          <a:p>
            <a:pPr lvl="0">
              <a:buClr>
                <a:srgbClr val="CC0000"/>
              </a:buClr>
              <a:buNone/>
            </a:pPr>
            <a:r>
              <a:rPr lang="en-US" sz="2300" b="1" smtClean="0">
                <a:solidFill>
                  <a:srgbClr val="000000"/>
                </a:solidFill>
                <a:latin typeface="Courier New" pitchFamily="49" charset="0"/>
                <a:cs typeface="Courier New" pitchFamily="49" charset="0"/>
              </a:rPr>
              <a:t>cmd.</a:t>
            </a:r>
            <a:r>
              <a:rPr lang="en-US" sz="2300" b="1" smtClean="0">
                <a:solidFill>
                  <a:srgbClr val="0000FF"/>
                </a:solidFill>
                <a:latin typeface="Courier New" pitchFamily="49" charset="0"/>
                <a:cs typeface="Courier New" pitchFamily="49" charset="0"/>
              </a:rPr>
              <a:t>Connection</a:t>
            </a:r>
            <a:r>
              <a:rPr lang="en-US" sz="2300" b="1" smtClean="0">
                <a:solidFill>
                  <a:srgbClr val="000000"/>
                </a:solidFill>
                <a:latin typeface="Courier New" pitchFamily="49" charset="0"/>
                <a:cs typeface="Courier New" pitchFamily="49" charset="0"/>
              </a:rPr>
              <a:t> = con;</a:t>
            </a:r>
          </a:p>
          <a:p>
            <a:pPr lvl="0">
              <a:buClr>
                <a:srgbClr val="CC0000"/>
              </a:buClr>
              <a:buNone/>
            </a:pPr>
            <a:r>
              <a:rPr lang="en-US" sz="2300" b="1" smtClean="0">
                <a:solidFill>
                  <a:srgbClr val="000000"/>
                </a:solidFill>
                <a:latin typeface="Courier New" pitchFamily="49" charset="0"/>
                <a:cs typeface="Courier New" pitchFamily="49" charset="0"/>
              </a:rPr>
              <a:t>cmd.</a:t>
            </a:r>
            <a:r>
              <a:rPr lang="en-US" sz="2300" b="1" smtClean="0">
                <a:solidFill>
                  <a:srgbClr val="0000FF"/>
                </a:solidFill>
                <a:latin typeface="Courier New" pitchFamily="49" charset="0"/>
                <a:cs typeface="Courier New" pitchFamily="49" charset="0"/>
              </a:rPr>
              <a:t>CommandText</a:t>
            </a:r>
            <a:r>
              <a:rPr lang="en-US" sz="2300" b="1" smtClean="0">
                <a:solidFill>
                  <a:srgbClr val="000000"/>
                </a:solidFill>
                <a:latin typeface="Courier New" pitchFamily="49" charset="0"/>
                <a:cs typeface="Courier New" pitchFamily="49" charset="0"/>
              </a:rPr>
              <a:t> = “SELECT MaSV, Hoten FROM tblSinhvien”;</a:t>
            </a:r>
          </a:p>
          <a:p>
            <a:pPr lvl="0">
              <a:buClr>
                <a:srgbClr val="CC0000"/>
              </a:buClr>
              <a:buNone/>
            </a:pPr>
            <a:r>
              <a:rPr lang="en-US" sz="2300" b="1" smtClean="0">
                <a:solidFill>
                  <a:srgbClr val="0000FF"/>
                </a:solidFill>
                <a:latin typeface="Courier New" pitchFamily="49" charset="0"/>
                <a:cs typeface="Courier New" pitchFamily="49" charset="0"/>
              </a:rPr>
              <a:t>SqlDataReader</a:t>
            </a:r>
            <a:r>
              <a:rPr lang="en-US" sz="2300" b="1" smtClean="0">
                <a:solidFill>
                  <a:srgbClr val="000000"/>
                </a:solidFill>
                <a:latin typeface="Courier New" pitchFamily="49" charset="0"/>
                <a:cs typeface="Courier New" pitchFamily="49" charset="0"/>
              </a:rPr>
              <a:t> rd = cmd.</a:t>
            </a:r>
            <a:r>
              <a:rPr lang="en-US" sz="2300" b="1" smtClean="0">
                <a:solidFill>
                  <a:srgbClr val="0000FF"/>
                </a:solidFill>
                <a:latin typeface="Courier New" pitchFamily="49" charset="0"/>
                <a:cs typeface="Courier New" pitchFamily="49" charset="0"/>
              </a:rPr>
              <a:t>ExecuteReader</a:t>
            </a:r>
            <a:r>
              <a:rPr lang="en-US" sz="2300" b="1" smtClean="0">
                <a:solidFill>
                  <a:srgbClr val="000000"/>
                </a:solidFill>
                <a:latin typeface="Courier New" pitchFamily="49" charset="0"/>
                <a:cs typeface="Courier New" pitchFamily="49" charset="0"/>
              </a:rPr>
              <a:t>();</a:t>
            </a:r>
          </a:p>
          <a:p>
            <a:pPr lvl="0">
              <a:buClr>
                <a:srgbClr val="CC0000"/>
              </a:buClr>
              <a:buNone/>
            </a:pPr>
            <a:r>
              <a:rPr lang="en-US" sz="2300" b="1" smtClean="0">
                <a:solidFill>
                  <a:srgbClr val="0000FF"/>
                </a:solidFill>
                <a:latin typeface="Courier New" pitchFamily="49" charset="0"/>
                <a:cs typeface="Courier New" pitchFamily="49" charset="0"/>
              </a:rPr>
              <a:t>while</a:t>
            </a:r>
            <a:r>
              <a:rPr lang="en-US" sz="2300" b="1" smtClean="0">
                <a:solidFill>
                  <a:srgbClr val="000000"/>
                </a:solidFill>
                <a:latin typeface="Courier New" pitchFamily="49" charset="0"/>
                <a:cs typeface="Courier New" pitchFamily="49" charset="0"/>
              </a:rPr>
              <a:t> (rd.</a:t>
            </a:r>
            <a:r>
              <a:rPr lang="en-US" sz="2300" b="1" smtClean="0">
                <a:solidFill>
                  <a:srgbClr val="0000FF"/>
                </a:solidFill>
                <a:latin typeface="Courier New" pitchFamily="49" charset="0"/>
                <a:cs typeface="Courier New" pitchFamily="49" charset="0"/>
              </a:rPr>
              <a:t>Read</a:t>
            </a:r>
            <a:r>
              <a:rPr lang="en-US" sz="2300" b="1" smtClean="0">
                <a:solidFill>
                  <a:srgbClr val="000000"/>
                </a:solidFill>
                <a:latin typeface="Courier New" pitchFamily="49" charset="0"/>
                <a:cs typeface="Courier New" pitchFamily="49" charset="0"/>
              </a:rPr>
              <a:t>())</a:t>
            </a:r>
          </a:p>
          <a:p>
            <a:pPr lvl="0">
              <a:buClr>
                <a:srgbClr val="CC0000"/>
              </a:buClr>
              <a:buNone/>
            </a:pPr>
            <a:r>
              <a:rPr lang="en-US" sz="2300" b="1" smtClean="0">
                <a:solidFill>
                  <a:srgbClr val="000000"/>
                </a:solidFill>
                <a:latin typeface="Courier New" pitchFamily="49" charset="0"/>
                <a:cs typeface="Courier New" pitchFamily="49" charset="0"/>
              </a:rPr>
              <a:t>{</a:t>
            </a:r>
          </a:p>
          <a:p>
            <a:pPr lvl="0">
              <a:buClr>
                <a:srgbClr val="CC0000"/>
              </a:buClr>
              <a:buNone/>
            </a:pPr>
            <a:r>
              <a:rPr lang="en-US" sz="2300" b="1" smtClean="0">
                <a:solidFill>
                  <a:srgbClr val="000000"/>
                </a:solidFill>
                <a:latin typeface="Courier New" pitchFamily="49" charset="0"/>
                <a:cs typeface="Courier New" pitchFamily="49" charset="0"/>
              </a:rPr>
              <a:t>	txtMaSV.Text = </a:t>
            </a:r>
            <a:r>
              <a:rPr lang="en-US" sz="2300" b="1" smtClean="0">
                <a:solidFill>
                  <a:srgbClr val="FF0000"/>
                </a:solidFill>
                <a:latin typeface="Courier New" pitchFamily="49" charset="0"/>
                <a:cs typeface="Courier New" pitchFamily="49" charset="0"/>
              </a:rPr>
              <a:t>rd[0]</a:t>
            </a:r>
            <a:r>
              <a:rPr lang="en-US" sz="2300" b="1" smtClean="0">
                <a:solidFill>
                  <a:srgbClr val="000000"/>
                </a:solidFill>
                <a:latin typeface="Courier New" pitchFamily="49" charset="0"/>
                <a:cs typeface="Courier New" pitchFamily="49" charset="0"/>
              </a:rPr>
              <a:t>.ToString();</a:t>
            </a:r>
          </a:p>
          <a:p>
            <a:pPr lvl="0">
              <a:buClr>
                <a:srgbClr val="CC0000"/>
              </a:buClr>
              <a:buNone/>
            </a:pPr>
            <a:r>
              <a:rPr lang="en-US" sz="2300" b="1" smtClean="0">
                <a:solidFill>
                  <a:srgbClr val="000000"/>
                </a:solidFill>
                <a:latin typeface="Courier New" pitchFamily="49" charset="0"/>
                <a:cs typeface="Courier New" pitchFamily="49" charset="0"/>
              </a:rPr>
              <a:t>	txtHoten.Text= </a:t>
            </a:r>
            <a:r>
              <a:rPr lang="en-US" sz="2300" b="1" smtClean="0">
                <a:solidFill>
                  <a:srgbClr val="FF0000"/>
                </a:solidFill>
                <a:latin typeface="Courier New" pitchFamily="49" charset="0"/>
                <a:cs typeface="Courier New" pitchFamily="49" charset="0"/>
              </a:rPr>
              <a:t>rd[1]</a:t>
            </a:r>
            <a:r>
              <a:rPr lang="en-US" sz="2300" b="1" smtClean="0">
                <a:solidFill>
                  <a:srgbClr val="000000"/>
                </a:solidFill>
                <a:latin typeface="Courier New" pitchFamily="49" charset="0"/>
                <a:cs typeface="Courier New" pitchFamily="49" charset="0"/>
              </a:rPr>
              <a:t>.ToString();</a:t>
            </a:r>
          </a:p>
          <a:p>
            <a:pPr lvl="0">
              <a:buClr>
                <a:srgbClr val="CC0000"/>
              </a:buClr>
              <a:buNone/>
            </a:pPr>
            <a:r>
              <a:rPr lang="en-US" sz="2300" b="1" smtClean="0">
                <a:solidFill>
                  <a:srgbClr val="000000"/>
                </a:solidFill>
                <a:latin typeface="Courier New" pitchFamily="49" charset="0"/>
                <a:cs typeface="Courier New" pitchFamily="49" charset="0"/>
              </a:rPr>
              <a:t>}</a:t>
            </a:r>
          </a:p>
          <a:p>
            <a:pPr lvl="0">
              <a:buClr>
                <a:srgbClr val="CC0000"/>
              </a:buClr>
              <a:buNone/>
            </a:pPr>
            <a:r>
              <a:rPr lang="en-US" sz="2300" b="1" smtClean="0">
                <a:solidFill>
                  <a:srgbClr val="000000"/>
                </a:solidFill>
                <a:latin typeface="Courier New" pitchFamily="49" charset="0"/>
                <a:cs typeface="Courier New" pitchFamily="49" charset="0"/>
              </a:rPr>
              <a:t>con.Close();</a:t>
            </a:r>
            <a:endParaRPr lang="en-US" smtClean="0"/>
          </a:p>
          <a:p>
            <a:endParaRPr lang="en-US"/>
          </a:p>
        </p:txBody>
      </p:sp>
      <p:sp>
        <p:nvSpPr>
          <p:cNvPr id="4" name="Date Placeholder 3"/>
          <p:cNvSpPr>
            <a:spLocks noGrp="1"/>
          </p:cNvSpPr>
          <p:nvPr>
            <p:ph type="dt" sz="half" idx="10"/>
          </p:nvPr>
        </p:nvSpPr>
        <p:spPr/>
        <p:txBody>
          <a:bodyPr/>
          <a:lstStyle/>
          <a:p>
            <a:fld id="{DA84B8D3-A6A1-413C-8FFC-2E853C511323}" type="datetime1">
              <a:rPr lang="vi-VN" smtClean="0"/>
              <a:t>08/01/2015</a:t>
            </a:fld>
            <a:endParaRPr lang="vi-VN"/>
          </a:p>
        </p:txBody>
      </p:sp>
      <p:sp>
        <p:nvSpPr>
          <p:cNvPr id="5" name="Footer Placeholder 4"/>
          <p:cNvSpPr>
            <a:spLocks noGrp="1"/>
          </p:cNvSpPr>
          <p:nvPr>
            <p:ph type="ftr" sz="quarter" idx="11"/>
          </p:nvPr>
        </p:nvSpPr>
        <p:spPr/>
        <p:txBody>
          <a:bodyPr/>
          <a:lstStyle/>
          <a:p>
            <a:r>
              <a:rPr lang="vi-VN" smtClean="0"/>
              <a:t>Chương 5. Lập trình cơ sở dữ liệu</a:t>
            </a:r>
            <a:endParaRPr lang="vi-VN"/>
          </a:p>
        </p:txBody>
      </p:sp>
      <p:sp>
        <p:nvSpPr>
          <p:cNvPr id="7" name="Rectangle 6"/>
          <p:cNvSpPr/>
          <p:nvPr/>
        </p:nvSpPr>
        <p:spPr>
          <a:xfrm>
            <a:off x="3913087" y="4572008"/>
            <a:ext cx="1000132" cy="357190"/>
          </a:xfrm>
          <a:prstGeom prst="rect">
            <a:avLst/>
          </a:prstGeom>
          <a:noFill/>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3851920" y="5000636"/>
            <a:ext cx="1000132" cy="357190"/>
          </a:xfrm>
          <a:prstGeom prst="rect">
            <a:avLst/>
          </a:prstGeom>
          <a:noFill/>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5441702" y="2500306"/>
            <a:ext cx="1000132" cy="357190"/>
          </a:xfrm>
          <a:prstGeom prst="rect">
            <a:avLst/>
          </a:prstGeom>
          <a:noFill/>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6786578" y="2500306"/>
            <a:ext cx="1000132" cy="357190"/>
          </a:xfrm>
          <a:prstGeom prst="rect">
            <a:avLst/>
          </a:prstGeom>
          <a:noFill/>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2" name="Elbow Connector 11"/>
          <p:cNvCxnSpPr>
            <a:stCxn id="7" idx="0"/>
            <a:endCxn id="9" idx="2"/>
          </p:cNvCxnSpPr>
          <p:nvPr/>
        </p:nvCxnSpPr>
        <p:spPr>
          <a:xfrm rot="5400000" flipH="1" flipV="1">
            <a:off x="4320204" y="2950445"/>
            <a:ext cx="1714512" cy="1528615"/>
          </a:xfrm>
          <a:prstGeom prst="bentConnector3">
            <a:avLst>
              <a:gd name="adj1" fmla="val 50000"/>
            </a:avLst>
          </a:prstGeom>
          <a:ln>
            <a:solidFill>
              <a:srgbClr val="00B050"/>
            </a:solidFill>
            <a:headEnd type="triangle"/>
            <a:tailEnd type="none"/>
          </a:ln>
        </p:spPr>
        <p:style>
          <a:lnRef idx="3">
            <a:schemeClr val="accent2"/>
          </a:lnRef>
          <a:fillRef idx="0">
            <a:schemeClr val="accent2"/>
          </a:fillRef>
          <a:effectRef idx="2">
            <a:schemeClr val="accent2"/>
          </a:effectRef>
          <a:fontRef idx="minor">
            <a:schemeClr val="tx1"/>
          </a:fontRef>
        </p:style>
      </p:cxnSp>
      <p:cxnSp>
        <p:nvCxnSpPr>
          <p:cNvPr id="14" name="Shape 13"/>
          <p:cNvCxnSpPr>
            <a:stCxn id="8" idx="2"/>
            <a:endCxn id="10" idx="2"/>
          </p:cNvCxnSpPr>
          <p:nvPr/>
        </p:nvCxnSpPr>
        <p:spPr>
          <a:xfrm rot="5400000" flipH="1" flipV="1">
            <a:off x="4569150" y="2640332"/>
            <a:ext cx="2500330" cy="2934658"/>
          </a:xfrm>
          <a:prstGeom prst="bentConnector3">
            <a:avLst>
              <a:gd name="adj1" fmla="val -9143"/>
            </a:avLst>
          </a:prstGeom>
          <a:ln>
            <a:solidFill>
              <a:srgbClr val="FFC000"/>
            </a:solidFill>
            <a:headEnd type="triangle"/>
            <a:tailEnd type="none"/>
          </a:ln>
        </p:spPr>
        <p:style>
          <a:lnRef idx="3">
            <a:schemeClr val="accent2"/>
          </a:lnRef>
          <a:fillRef idx="0">
            <a:schemeClr val="accent2"/>
          </a:fillRef>
          <a:effectRef idx="2">
            <a:schemeClr val="accent2"/>
          </a:effectRef>
          <a:fontRef idx="minor">
            <a:schemeClr val="tx1"/>
          </a:fontRef>
        </p:style>
      </p:cxnSp>
      <p:sp>
        <p:nvSpPr>
          <p:cNvPr id="17" name="Rectangle 16"/>
          <p:cNvSpPr/>
          <p:nvPr/>
        </p:nvSpPr>
        <p:spPr>
          <a:xfrm>
            <a:off x="714348" y="3214686"/>
            <a:ext cx="3000396" cy="500066"/>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5AB95402-1E0D-474E-8D8C-CBE7F053639E}" type="slidenum">
              <a:rPr lang="vi-VN" smtClean="0"/>
              <a:pPr/>
              <a:t>13</a:t>
            </a:fld>
            <a:r>
              <a:rPr lang="vi-VN" smtClean="0"/>
              <a:t>/46</a:t>
            </a:r>
            <a:endParaRPr lang="vi-VN"/>
          </a:p>
        </p:txBody>
      </p:sp>
    </p:spTree>
    <p:extLst>
      <p:ext uri="{BB962C8B-B14F-4D97-AF65-F5344CB8AC3E}">
        <p14:creationId xmlns:p14="http://schemas.microsoft.com/office/powerpoint/2010/main" val="4244774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up)">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500"/>
                                        <p:tgtEl>
                                          <p:spTgt spid="10"/>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childTnLst>
                          </p:cTn>
                        </p:par>
                        <p:par>
                          <p:cTn id="30" fill="hold">
                            <p:stCondLst>
                              <p:cond delay="1000"/>
                            </p:stCondLst>
                            <p:childTnLst>
                              <p:par>
                                <p:cTn id="31" presetID="22" presetClass="entr" presetSubtype="1"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up)">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2.4. DataAdapter</a:t>
            </a:r>
            <a:endParaRPr lang="en-US"/>
          </a:p>
        </p:txBody>
      </p:sp>
      <p:sp>
        <p:nvSpPr>
          <p:cNvPr id="3" name="Content Placeholder 2"/>
          <p:cNvSpPr>
            <a:spLocks noGrp="1"/>
          </p:cNvSpPr>
          <p:nvPr>
            <p:ph idx="1"/>
          </p:nvPr>
        </p:nvSpPr>
        <p:spPr/>
        <p:txBody>
          <a:bodyPr>
            <a:normAutofit fontScale="92500" lnSpcReduction="10000"/>
          </a:bodyPr>
          <a:lstStyle/>
          <a:p>
            <a:r>
              <a:rPr lang="en-US" smtClean="0"/>
              <a:t>Là cầu nối giữa CSDL và Dataset</a:t>
            </a:r>
          </a:p>
          <a:p>
            <a:endParaRPr lang="en-US" smtClean="0"/>
          </a:p>
          <a:p>
            <a:endParaRPr lang="en-US" smtClean="0"/>
          </a:p>
          <a:p>
            <a:endParaRPr lang="en-US" smtClean="0"/>
          </a:p>
          <a:p>
            <a:endParaRPr lang="en-US" smtClean="0"/>
          </a:p>
          <a:p>
            <a:r>
              <a:rPr lang="en-US" smtClean="0"/>
              <a:t>Các thuộc tính quan trọng:</a:t>
            </a:r>
          </a:p>
          <a:p>
            <a:pPr lvl="1"/>
            <a:r>
              <a:rPr lang="en-US" smtClean="0"/>
              <a:t>SelectCommand</a:t>
            </a:r>
          </a:p>
          <a:p>
            <a:pPr lvl="1"/>
            <a:r>
              <a:rPr lang="en-US" smtClean="0"/>
              <a:t>InsertCommand</a:t>
            </a:r>
          </a:p>
          <a:p>
            <a:r>
              <a:rPr lang="en-US" smtClean="0"/>
              <a:t>Các phương thức quan trọng:</a:t>
            </a:r>
          </a:p>
          <a:p>
            <a:pPr lvl="1"/>
            <a:r>
              <a:rPr lang="en-US" smtClean="0"/>
              <a:t>Fill()</a:t>
            </a:r>
          </a:p>
          <a:p>
            <a:pPr lvl="1"/>
            <a:r>
              <a:rPr lang="en-US" smtClean="0"/>
              <a:t>Update()</a:t>
            </a:r>
          </a:p>
          <a:p>
            <a:r>
              <a:rPr lang="en-US" smtClean="0"/>
              <a:t>Có cơ chế tự động đóng Connection</a:t>
            </a:r>
            <a:endParaRPr lang="en-US"/>
          </a:p>
        </p:txBody>
      </p:sp>
      <p:sp>
        <p:nvSpPr>
          <p:cNvPr id="4" name="Date Placeholder 3"/>
          <p:cNvSpPr>
            <a:spLocks noGrp="1"/>
          </p:cNvSpPr>
          <p:nvPr>
            <p:ph type="dt" sz="half" idx="10"/>
          </p:nvPr>
        </p:nvSpPr>
        <p:spPr/>
        <p:txBody>
          <a:bodyPr/>
          <a:lstStyle/>
          <a:p>
            <a:fld id="{43E928E4-4BD4-4EEA-854E-ED32C2ABFCF3}" type="datetime1">
              <a:rPr lang="vi-VN" smtClean="0"/>
              <a:t>08/01/2015</a:t>
            </a:fld>
            <a:endParaRPr lang="vi-VN"/>
          </a:p>
        </p:txBody>
      </p:sp>
      <p:sp>
        <p:nvSpPr>
          <p:cNvPr id="5" name="Footer Placeholder 4"/>
          <p:cNvSpPr>
            <a:spLocks noGrp="1"/>
          </p:cNvSpPr>
          <p:nvPr>
            <p:ph type="ftr" sz="quarter" idx="11"/>
          </p:nvPr>
        </p:nvSpPr>
        <p:spPr/>
        <p:txBody>
          <a:bodyPr/>
          <a:lstStyle/>
          <a:p>
            <a:r>
              <a:rPr lang="vi-VN" smtClean="0"/>
              <a:t>Chương 5. Lập trình cơ sở dữ liệu</a:t>
            </a:r>
            <a:endParaRPr lang="vi-VN"/>
          </a:p>
        </p:txBody>
      </p:sp>
      <p:pic>
        <p:nvPicPr>
          <p:cNvPr id="5126" name="Picture 6" descr="http://yinyangit.files.wordpress.com/2011/08/ado-net-dataset-dataadapter.png?w=625"/>
          <p:cNvPicPr>
            <a:picLocks noChangeAspect="1" noChangeArrowheads="1"/>
          </p:cNvPicPr>
          <p:nvPr/>
        </p:nvPicPr>
        <p:blipFill>
          <a:blip r:embed="rId2"/>
          <a:srcRect/>
          <a:stretch>
            <a:fillRect/>
          </a:stretch>
        </p:blipFill>
        <p:spPr bwMode="auto">
          <a:xfrm>
            <a:off x="2143108" y="1643050"/>
            <a:ext cx="4643470" cy="1679155"/>
          </a:xfrm>
          <a:prstGeom prst="rect">
            <a:avLst/>
          </a:prstGeom>
          <a:noFill/>
        </p:spPr>
      </p:pic>
      <p:sp>
        <p:nvSpPr>
          <p:cNvPr id="10" name="Rectangle 9"/>
          <p:cNvSpPr/>
          <p:nvPr/>
        </p:nvSpPr>
        <p:spPr>
          <a:xfrm>
            <a:off x="4429124" y="3643314"/>
            <a:ext cx="3500446" cy="886397"/>
          </a:xfrm>
          <a:prstGeom prst="rect">
            <a:avLst/>
          </a:prstGeom>
        </p:spPr>
        <p:txBody>
          <a:bodyPr wrap="square">
            <a:spAutoFit/>
          </a:bodyPr>
          <a:lstStyle/>
          <a:p>
            <a:pPr marL="908050" lvl="1" indent="-436563" algn="just" fontAlgn="base">
              <a:spcBef>
                <a:spcPct val="15000"/>
              </a:spcBef>
              <a:spcAft>
                <a:spcPct val="0"/>
              </a:spcAft>
              <a:buClr>
                <a:srgbClr val="CC0000"/>
              </a:buClr>
              <a:buSzPct val="80000"/>
              <a:buFont typeface="Wingdings" pitchFamily="2" charset="2"/>
              <a:buChar char="n"/>
            </a:pPr>
            <a:r>
              <a:rPr lang="en-US" sz="2400" kern="0" smtClean="0">
                <a:solidFill>
                  <a:srgbClr val="0000FF"/>
                </a:solidFill>
              </a:rPr>
              <a:t>UpdateCommand</a:t>
            </a:r>
          </a:p>
          <a:p>
            <a:pPr marL="908050" lvl="1" indent="-436563" algn="just" fontAlgn="base">
              <a:spcBef>
                <a:spcPct val="15000"/>
              </a:spcBef>
              <a:spcAft>
                <a:spcPct val="0"/>
              </a:spcAft>
              <a:buClr>
                <a:srgbClr val="CC0000"/>
              </a:buClr>
              <a:buSzPct val="80000"/>
              <a:buFont typeface="Wingdings" pitchFamily="2" charset="2"/>
              <a:buChar char="n"/>
            </a:pPr>
            <a:r>
              <a:rPr lang="en-US" sz="2400" kern="0" smtClean="0">
                <a:solidFill>
                  <a:srgbClr val="0000FF"/>
                </a:solidFill>
              </a:rPr>
              <a:t>DeleteCommand</a:t>
            </a:r>
          </a:p>
        </p:txBody>
      </p:sp>
      <p:sp>
        <p:nvSpPr>
          <p:cNvPr id="6" name="Slide Number Placeholder 5"/>
          <p:cNvSpPr>
            <a:spLocks noGrp="1"/>
          </p:cNvSpPr>
          <p:nvPr>
            <p:ph type="sldNum" sz="quarter" idx="12"/>
          </p:nvPr>
        </p:nvSpPr>
        <p:spPr/>
        <p:txBody>
          <a:bodyPr/>
          <a:lstStyle/>
          <a:p>
            <a:fld id="{5AB95402-1E0D-474E-8D8C-CBE7F053639E}" type="slidenum">
              <a:rPr lang="vi-VN" smtClean="0"/>
              <a:pPr/>
              <a:t>14</a:t>
            </a:fld>
            <a:r>
              <a:rPr lang="vi-VN" smtClean="0"/>
              <a:t>/46</a:t>
            </a:r>
            <a:endParaRPr lang="vi-VN"/>
          </a:p>
        </p:txBody>
      </p:sp>
    </p:spTree>
    <p:extLst>
      <p:ext uri="{BB962C8B-B14F-4D97-AF65-F5344CB8AC3E}">
        <p14:creationId xmlns:p14="http://schemas.microsoft.com/office/powerpoint/2010/main" val="17308500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2.4. DataAdapter (tiếp)</a:t>
            </a:r>
            <a:endParaRPr lang="en-US"/>
          </a:p>
        </p:txBody>
      </p:sp>
      <p:sp>
        <p:nvSpPr>
          <p:cNvPr id="3" name="Content Placeholder 2"/>
          <p:cNvSpPr>
            <a:spLocks noGrp="1"/>
          </p:cNvSpPr>
          <p:nvPr>
            <p:ph idx="1"/>
          </p:nvPr>
        </p:nvSpPr>
        <p:spPr>
          <a:xfrm>
            <a:off x="428596" y="1143000"/>
            <a:ext cx="8501122" cy="5181600"/>
          </a:xfrm>
        </p:spPr>
        <p:txBody>
          <a:bodyPr/>
          <a:lstStyle/>
          <a:p>
            <a:r>
              <a:rPr lang="en-US" smtClean="0"/>
              <a:t>Ví dụ - Hiển thị dữ liệu:</a:t>
            </a:r>
          </a:p>
          <a:p>
            <a:pPr marL="0" indent="0">
              <a:buNone/>
            </a:pPr>
            <a:r>
              <a:rPr lang="en-US" sz="2400">
                <a:solidFill>
                  <a:srgbClr val="0000FF"/>
                </a:solidFill>
                <a:latin typeface="Consolas"/>
              </a:rPr>
              <a:t>string</a:t>
            </a:r>
            <a:r>
              <a:rPr lang="en-US" sz="2400">
                <a:solidFill>
                  <a:prstClr val="black"/>
                </a:solidFill>
                <a:latin typeface="Consolas"/>
              </a:rPr>
              <a:t> sql;</a:t>
            </a:r>
          </a:p>
          <a:p>
            <a:pPr marL="0" indent="0">
              <a:buNone/>
            </a:pPr>
            <a:r>
              <a:rPr lang="en-US" sz="2400" smtClean="0">
                <a:solidFill>
                  <a:prstClr val="black"/>
                </a:solidFill>
                <a:latin typeface="Consolas"/>
              </a:rPr>
              <a:t>sql </a:t>
            </a:r>
            <a:r>
              <a:rPr lang="en-US" sz="2400">
                <a:solidFill>
                  <a:prstClr val="black"/>
                </a:solidFill>
                <a:latin typeface="Consolas"/>
              </a:rPr>
              <a:t>= </a:t>
            </a:r>
            <a:r>
              <a:rPr lang="en-US" sz="2400">
                <a:solidFill>
                  <a:srgbClr val="A31515"/>
                </a:solidFill>
                <a:latin typeface="Consolas"/>
              </a:rPr>
              <a:t>"SELECT * from tblSinhVien</a:t>
            </a:r>
            <a:r>
              <a:rPr lang="en-US" sz="2400" smtClean="0">
                <a:solidFill>
                  <a:srgbClr val="A31515"/>
                </a:solidFill>
                <a:latin typeface="Consolas"/>
              </a:rPr>
              <a:t>"</a:t>
            </a:r>
            <a:r>
              <a:rPr lang="en-US" sz="2400" smtClean="0">
                <a:solidFill>
                  <a:prstClr val="black"/>
                </a:solidFill>
                <a:latin typeface="Consolas"/>
              </a:rPr>
              <a:t>;</a:t>
            </a:r>
          </a:p>
          <a:p>
            <a:pPr marL="0" indent="0">
              <a:buNone/>
            </a:pPr>
            <a:r>
              <a:rPr lang="vi-VN" sz="2400">
                <a:solidFill>
                  <a:srgbClr val="008000"/>
                </a:solidFill>
                <a:latin typeface="Consolas"/>
              </a:rPr>
              <a:t>//Đối tượng DataAdapter</a:t>
            </a:r>
            <a:endParaRPr lang="en-US" sz="2400">
              <a:solidFill>
                <a:prstClr val="black"/>
              </a:solidFill>
              <a:latin typeface="Consolas"/>
            </a:endParaRPr>
          </a:p>
          <a:p>
            <a:pPr marL="0" indent="0" algn="l">
              <a:buNone/>
            </a:pPr>
            <a:r>
              <a:rPr lang="vi-VN" sz="2200" smtClean="0">
                <a:solidFill>
                  <a:srgbClr val="2B91AF"/>
                </a:solidFill>
                <a:latin typeface="Consolas"/>
              </a:rPr>
              <a:t>SqlDataAdapter</a:t>
            </a:r>
            <a:r>
              <a:rPr lang="vi-VN" sz="2200" smtClean="0">
                <a:solidFill>
                  <a:prstClr val="black"/>
                </a:solidFill>
                <a:latin typeface="Consolas"/>
              </a:rPr>
              <a:t> </a:t>
            </a:r>
            <a:r>
              <a:rPr lang="vi-VN" sz="2200">
                <a:solidFill>
                  <a:prstClr val="black"/>
                </a:solidFill>
                <a:latin typeface="Consolas"/>
              </a:rPr>
              <a:t>MyData = </a:t>
            </a:r>
            <a:r>
              <a:rPr lang="vi-VN" sz="2200">
                <a:solidFill>
                  <a:srgbClr val="0000FF"/>
                </a:solidFill>
                <a:latin typeface="Consolas"/>
              </a:rPr>
              <a:t>new</a:t>
            </a:r>
            <a:r>
              <a:rPr lang="vi-VN" sz="2200">
                <a:solidFill>
                  <a:prstClr val="black"/>
                </a:solidFill>
                <a:latin typeface="Consolas"/>
              </a:rPr>
              <a:t> </a:t>
            </a:r>
            <a:r>
              <a:rPr lang="vi-VN" sz="2200" smtClean="0">
                <a:solidFill>
                  <a:srgbClr val="2B91AF"/>
                </a:solidFill>
                <a:latin typeface="Consolas"/>
              </a:rPr>
              <a:t>SqlDataAdapter</a:t>
            </a:r>
            <a:r>
              <a:rPr lang="vi-VN" sz="2200" smtClean="0">
                <a:solidFill>
                  <a:prstClr val="black"/>
                </a:solidFill>
                <a:latin typeface="Consolas"/>
              </a:rPr>
              <a:t>(sql,con</a:t>
            </a:r>
            <a:r>
              <a:rPr lang="vi-VN" sz="2200">
                <a:solidFill>
                  <a:prstClr val="black"/>
                </a:solidFill>
                <a:latin typeface="Consolas"/>
              </a:rPr>
              <a:t>); </a:t>
            </a:r>
            <a:endParaRPr lang="vi-VN" sz="2400">
              <a:solidFill>
                <a:prstClr val="black"/>
              </a:solidFill>
              <a:latin typeface="Consolas"/>
            </a:endParaRPr>
          </a:p>
          <a:p>
            <a:pPr marL="0" indent="0">
              <a:buNone/>
            </a:pPr>
            <a:r>
              <a:rPr lang="en-US" sz="2400" smtClean="0">
                <a:solidFill>
                  <a:prstClr val="black"/>
                </a:solidFill>
                <a:latin typeface="Consolas"/>
              </a:rPr>
              <a:t>tblSinhvien </a:t>
            </a:r>
            <a:r>
              <a:rPr lang="en-US" sz="2400">
                <a:solidFill>
                  <a:prstClr val="black"/>
                </a:solidFill>
                <a:latin typeface="Consolas"/>
              </a:rPr>
              <a:t>= </a:t>
            </a:r>
            <a:r>
              <a:rPr lang="en-US" sz="2400">
                <a:solidFill>
                  <a:srgbClr val="0000FF"/>
                </a:solidFill>
                <a:latin typeface="Consolas"/>
              </a:rPr>
              <a:t>new</a:t>
            </a:r>
            <a:r>
              <a:rPr lang="en-US" sz="2400">
                <a:solidFill>
                  <a:prstClr val="black"/>
                </a:solidFill>
                <a:latin typeface="Consolas"/>
              </a:rPr>
              <a:t> </a:t>
            </a:r>
            <a:r>
              <a:rPr lang="en-US" sz="2400">
                <a:solidFill>
                  <a:srgbClr val="2B91AF"/>
                </a:solidFill>
                <a:latin typeface="Consolas"/>
              </a:rPr>
              <a:t>DataTable</a:t>
            </a:r>
            <a:r>
              <a:rPr lang="en-US" sz="2400">
                <a:solidFill>
                  <a:prstClr val="black"/>
                </a:solidFill>
                <a:latin typeface="Consolas"/>
              </a:rPr>
              <a:t>(); </a:t>
            </a:r>
            <a:r>
              <a:rPr lang="en-US" sz="2400">
                <a:solidFill>
                  <a:srgbClr val="008000"/>
                </a:solidFill>
                <a:latin typeface="Consolas"/>
              </a:rPr>
              <a:t>//Khởi tạo bảng</a:t>
            </a:r>
            <a:endParaRPr lang="en-US" sz="2400">
              <a:solidFill>
                <a:prstClr val="black"/>
              </a:solidFill>
              <a:latin typeface="Consolas"/>
            </a:endParaRPr>
          </a:p>
          <a:p>
            <a:pPr marL="0" indent="0">
              <a:buNone/>
            </a:pPr>
            <a:r>
              <a:rPr lang="en-US" sz="2400">
                <a:solidFill>
                  <a:prstClr val="black"/>
                </a:solidFill>
                <a:latin typeface="Consolas"/>
              </a:rPr>
              <a:t>/</a:t>
            </a:r>
            <a:r>
              <a:rPr lang="en-US" sz="2400">
                <a:solidFill>
                  <a:srgbClr val="008000"/>
                </a:solidFill>
                <a:latin typeface="Consolas"/>
              </a:rPr>
              <a:t>/Đổ dữ liệu từ DataAdapter vào </a:t>
            </a:r>
            <a:r>
              <a:rPr lang="en-US" sz="2400" smtClean="0">
                <a:solidFill>
                  <a:srgbClr val="008000"/>
                </a:solidFill>
                <a:latin typeface="Consolas"/>
              </a:rPr>
              <a:t>bảng</a:t>
            </a:r>
            <a:endParaRPr lang="en-US" sz="2400" smtClean="0">
              <a:solidFill>
                <a:prstClr val="black"/>
              </a:solidFill>
              <a:latin typeface="Consolas"/>
            </a:endParaRPr>
          </a:p>
          <a:p>
            <a:pPr marL="0" indent="0">
              <a:buNone/>
            </a:pPr>
            <a:r>
              <a:rPr lang="en-US" sz="2400" smtClean="0">
                <a:solidFill>
                  <a:prstClr val="black"/>
                </a:solidFill>
                <a:latin typeface="Consolas"/>
              </a:rPr>
              <a:t>MyData.Fill(tblSinhvien</a:t>
            </a:r>
            <a:r>
              <a:rPr lang="en-US" sz="2400">
                <a:solidFill>
                  <a:prstClr val="black"/>
                </a:solidFill>
                <a:latin typeface="Consolas"/>
              </a:rPr>
              <a:t>); </a:t>
            </a:r>
            <a:endParaRPr lang="en-US" sz="2400" smtClean="0">
              <a:solidFill>
                <a:prstClr val="black"/>
              </a:solidFill>
              <a:latin typeface="Consolas"/>
            </a:endParaRPr>
          </a:p>
          <a:p>
            <a:pPr marL="0" indent="0">
              <a:buNone/>
            </a:pPr>
            <a:r>
              <a:rPr lang="en-US" sz="2400" smtClean="0">
                <a:solidFill>
                  <a:prstClr val="black"/>
                </a:solidFill>
                <a:latin typeface="Consolas"/>
              </a:rPr>
              <a:t>dataGridView.DataSource </a:t>
            </a:r>
            <a:r>
              <a:rPr lang="en-US" sz="2400">
                <a:solidFill>
                  <a:prstClr val="black"/>
                </a:solidFill>
                <a:latin typeface="Consolas"/>
              </a:rPr>
              <a:t>= tblSinhvien;</a:t>
            </a:r>
          </a:p>
          <a:p>
            <a:pPr lvl="1">
              <a:buNone/>
            </a:pPr>
            <a:endParaRPr lang="en-US" smtClean="0"/>
          </a:p>
        </p:txBody>
      </p:sp>
      <p:sp>
        <p:nvSpPr>
          <p:cNvPr id="4" name="Date Placeholder 3"/>
          <p:cNvSpPr>
            <a:spLocks noGrp="1"/>
          </p:cNvSpPr>
          <p:nvPr>
            <p:ph type="dt" sz="half" idx="10"/>
          </p:nvPr>
        </p:nvSpPr>
        <p:spPr/>
        <p:txBody>
          <a:bodyPr/>
          <a:lstStyle/>
          <a:p>
            <a:fld id="{2EA71838-C524-4954-B1CB-0534761F9BF4}" type="datetime1">
              <a:rPr lang="vi-VN" smtClean="0"/>
              <a:t>08/01/2015</a:t>
            </a:fld>
            <a:endParaRPr lang="vi-VN"/>
          </a:p>
        </p:txBody>
      </p:sp>
      <p:sp>
        <p:nvSpPr>
          <p:cNvPr id="5" name="Footer Placeholder 4"/>
          <p:cNvSpPr>
            <a:spLocks noGrp="1"/>
          </p:cNvSpPr>
          <p:nvPr>
            <p:ph type="ftr" sz="quarter" idx="11"/>
          </p:nvPr>
        </p:nvSpPr>
        <p:spPr/>
        <p:txBody>
          <a:bodyPr/>
          <a:lstStyle/>
          <a:p>
            <a:r>
              <a:rPr lang="vi-VN" smtClean="0"/>
              <a:t>Chương 5. Lập trình cơ sở dữ liệu</a:t>
            </a:r>
            <a:endParaRPr lang="vi-VN"/>
          </a:p>
        </p:txBody>
      </p:sp>
      <p:sp>
        <p:nvSpPr>
          <p:cNvPr id="6" name="Slide Number Placeholder 5"/>
          <p:cNvSpPr>
            <a:spLocks noGrp="1"/>
          </p:cNvSpPr>
          <p:nvPr>
            <p:ph type="sldNum" sz="quarter" idx="12"/>
          </p:nvPr>
        </p:nvSpPr>
        <p:spPr/>
        <p:txBody>
          <a:bodyPr/>
          <a:lstStyle/>
          <a:p>
            <a:fld id="{5AB95402-1E0D-474E-8D8C-CBE7F053639E}" type="slidenum">
              <a:rPr lang="vi-VN" smtClean="0"/>
              <a:pPr/>
              <a:t>15</a:t>
            </a:fld>
            <a:r>
              <a:rPr lang="vi-VN" smtClean="0"/>
              <a:t>/46</a:t>
            </a:r>
            <a:endParaRPr lang="vi-VN"/>
          </a:p>
        </p:txBody>
      </p:sp>
    </p:spTree>
    <p:extLst>
      <p:ext uri="{BB962C8B-B14F-4D97-AF65-F5344CB8AC3E}">
        <p14:creationId xmlns:p14="http://schemas.microsoft.com/office/powerpoint/2010/main" val="12282807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2.5. Dataset</a:t>
            </a:r>
            <a:endParaRPr lang="en-US"/>
          </a:p>
        </p:txBody>
      </p:sp>
      <p:sp>
        <p:nvSpPr>
          <p:cNvPr id="3" name="Content Placeholder 2"/>
          <p:cNvSpPr>
            <a:spLocks noGrp="1"/>
          </p:cNvSpPr>
          <p:nvPr>
            <p:ph idx="1"/>
          </p:nvPr>
        </p:nvSpPr>
        <p:spPr>
          <a:xfrm>
            <a:off x="762000" y="1143000"/>
            <a:ext cx="7924800" cy="714364"/>
          </a:xfrm>
        </p:spPr>
        <p:txBody>
          <a:bodyPr/>
          <a:lstStyle/>
          <a:p>
            <a:r>
              <a:rPr lang="en-US" smtClean="0"/>
              <a:t>Là đối tượng lưu dữ liệu trả về từ CSDL</a:t>
            </a:r>
            <a:endParaRPr lang="en-US"/>
          </a:p>
        </p:txBody>
      </p:sp>
      <p:sp>
        <p:nvSpPr>
          <p:cNvPr id="4" name="Date Placeholder 3"/>
          <p:cNvSpPr>
            <a:spLocks noGrp="1"/>
          </p:cNvSpPr>
          <p:nvPr>
            <p:ph type="dt" sz="half" idx="10"/>
          </p:nvPr>
        </p:nvSpPr>
        <p:spPr/>
        <p:txBody>
          <a:bodyPr/>
          <a:lstStyle/>
          <a:p>
            <a:fld id="{37DE9DBF-0B1D-41F4-BBCE-27BA3AEEFBF0}" type="datetime1">
              <a:rPr lang="vi-VN" smtClean="0"/>
              <a:t>08/01/2015</a:t>
            </a:fld>
            <a:endParaRPr lang="vi-VN"/>
          </a:p>
        </p:txBody>
      </p:sp>
      <p:sp>
        <p:nvSpPr>
          <p:cNvPr id="5" name="Footer Placeholder 4"/>
          <p:cNvSpPr>
            <a:spLocks noGrp="1"/>
          </p:cNvSpPr>
          <p:nvPr>
            <p:ph type="ftr" sz="quarter" idx="11"/>
          </p:nvPr>
        </p:nvSpPr>
        <p:spPr/>
        <p:txBody>
          <a:bodyPr/>
          <a:lstStyle/>
          <a:p>
            <a:r>
              <a:rPr lang="vi-VN" smtClean="0"/>
              <a:t>Chương 5. Lập trình cơ sở dữ liệu</a:t>
            </a:r>
            <a:endParaRPr lang="vi-VN"/>
          </a:p>
        </p:txBody>
      </p:sp>
      <p:sp>
        <p:nvSpPr>
          <p:cNvPr id="9" name="Flowchart: Magnetic Disk 8"/>
          <p:cNvSpPr/>
          <p:nvPr/>
        </p:nvSpPr>
        <p:spPr>
          <a:xfrm>
            <a:off x="6429388" y="1785926"/>
            <a:ext cx="928694" cy="1071570"/>
          </a:xfrm>
          <a:prstGeom prst="flowChartMagneticDisk">
            <a:avLst/>
          </a:prstGeom>
          <a:solidFill>
            <a:srgbClr val="00B050"/>
          </a:solidFill>
          <a:ln>
            <a:solidFill>
              <a:schemeClr val="accent2">
                <a:lumMod val="60000"/>
                <a:lumOff val="4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mtClean="0"/>
              <a:t>DB</a:t>
            </a:r>
            <a:endParaRPr lang="en-US"/>
          </a:p>
        </p:txBody>
      </p:sp>
      <p:sp>
        <p:nvSpPr>
          <p:cNvPr id="11" name="Rectangle 10"/>
          <p:cNvSpPr/>
          <p:nvPr/>
        </p:nvSpPr>
        <p:spPr>
          <a:xfrm>
            <a:off x="1285852" y="2000240"/>
            <a:ext cx="1500198" cy="7143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mtClean="0"/>
              <a:t>Dataset</a:t>
            </a:r>
            <a:endParaRPr lang="en-US"/>
          </a:p>
        </p:txBody>
      </p:sp>
      <p:sp>
        <p:nvSpPr>
          <p:cNvPr id="12" name="Rectangle 11"/>
          <p:cNvSpPr/>
          <p:nvPr/>
        </p:nvSpPr>
        <p:spPr>
          <a:xfrm>
            <a:off x="3857620" y="2000240"/>
            <a:ext cx="1500198" cy="7143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mtClean="0"/>
              <a:t>DataAdapter</a:t>
            </a:r>
            <a:endParaRPr lang="en-US"/>
          </a:p>
        </p:txBody>
      </p:sp>
      <p:sp>
        <p:nvSpPr>
          <p:cNvPr id="13" name="Left-Right Arrow 12"/>
          <p:cNvSpPr/>
          <p:nvPr/>
        </p:nvSpPr>
        <p:spPr>
          <a:xfrm>
            <a:off x="2857488" y="2214554"/>
            <a:ext cx="928694" cy="214314"/>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4" name="Left-Right Arrow 13"/>
          <p:cNvSpPr/>
          <p:nvPr/>
        </p:nvSpPr>
        <p:spPr>
          <a:xfrm>
            <a:off x="5429256" y="2285992"/>
            <a:ext cx="928694" cy="214314"/>
          </a:xfrm>
          <a:prstGeom prst="lef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pic>
        <p:nvPicPr>
          <p:cNvPr id="4103" name="Picture 7"/>
          <p:cNvPicPr>
            <a:picLocks noChangeAspect="1" noChangeArrowheads="1"/>
          </p:cNvPicPr>
          <p:nvPr/>
        </p:nvPicPr>
        <p:blipFill>
          <a:blip r:embed="rId2"/>
          <a:srcRect/>
          <a:stretch>
            <a:fillRect/>
          </a:stretch>
        </p:blipFill>
        <p:spPr bwMode="auto">
          <a:xfrm>
            <a:off x="214282" y="3286124"/>
            <a:ext cx="3994987" cy="2557460"/>
          </a:xfrm>
          <a:prstGeom prst="rect">
            <a:avLst/>
          </a:prstGeom>
          <a:noFill/>
          <a:ln w="9525">
            <a:noFill/>
            <a:miter lim="800000"/>
            <a:headEnd/>
            <a:tailEnd/>
          </a:ln>
          <a:effectLst/>
        </p:spPr>
      </p:pic>
      <p:sp>
        <p:nvSpPr>
          <p:cNvPr id="16" name="Rectangle 15"/>
          <p:cNvSpPr/>
          <p:nvPr/>
        </p:nvSpPr>
        <p:spPr>
          <a:xfrm>
            <a:off x="4786314" y="3286124"/>
            <a:ext cx="3929090" cy="25717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5072066" y="3571876"/>
            <a:ext cx="1143009" cy="1286678"/>
            <a:chOff x="5072066" y="3571876"/>
            <a:chExt cx="1143009" cy="1286678"/>
          </a:xfrm>
        </p:grpSpPr>
        <p:sp>
          <p:nvSpPr>
            <p:cNvPr id="17" name="Rectangle 16"/>
            <p:cNvSpPr/>
            <p:nvPr/>
          </p:nvSpPr>
          <p:spPr>
            <a:xfrm>
              <a:off x="5072066" y="3571876"/>
              <a:ext cx="1143008" cy="1285884"/>
            </a:xfrm>
            <a:prstGeom prst="rect">
              <a:avLst/>
            </a:prstGeom>
            <a:solidFill>
              <a:schemeClr val="bg1"/>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17" idx="1"/>
              <a:endCxn id="17" idx="3"/>
            </p:cNvCxnSpPr>
            <p:nvPr/>
          </p:nvCxnSpPr>
          <p:spPr>
            <a:xfrm rot="10800000" flipH="1">
              <a:off x="5072066" y="4214818"/>
              <a:ext cx="1143008" cy="1588"/>
            </a:xfrm>
            <a:prstGeom prst="line">
              <a:avLst/>
            </a:prstGeom>
            <a:ln>
              <a:solidFill>
                <a:srgbClr val="000066"/>
              </a:solidFill>
            </a:ln>
          </p:spPr>
          <p:style>
            <a:lnRef idx="1">
              <a:schemeClr val="accent2"/>
            </a:lnRef>
            <a:fillRef idx="0">
              <a:schemeClr val="accent2"/>
            </a:fillRef>
            <a:effectRef idx="0">
              <a:schemeClr val="accent2"/>
            </a:effectRef>
            <a:fontRef idx="minor">
              <a:schemeClr val="tx1"/>
            </a:fontRef>
          </p:style>
        </p:cxnSp>
        <p:cxnSp>
          <p:nvCxnSpPr>
            <p:cNvPr id="21" name="Straight Connector 20"/>
            <p:cNvCxnSpPr/>
            <p:nvPr/>
          </p:nvCxnSpPr>
          <p:spPr>
            <a:xfrm rot="10800000" flipH="1">
              <a:off x="5072067" y="4570419"/>
              <a:ext cx="1143008" cy="1588"/>
            </a:xfrm>
            <a:prstGeom prst="line">
              <a:avLst/>
            </a:prstGeom>
            <a:ln>
              <a:solidFill>
                <a:srgbClr val="000066"/>
              </a:solidFill>
            </a:ln>
          </p:spPr>
          <p:style>
            <a:lnRef idx="1">
              <a:schemeClr val="accent2"/>
            </a:lnRef>
            <a:fillRef idx="0">
              <a:schemeClr val="accent2"/>
            </a:fillRef>
            <a:effectRef idx="0">
              <a:schemeClr val="accent2"/>
            </a:effectRef>
            <a:fontRef idx="minor">
              <a:schemeClr val="tx1"/>
            </a:fontRef>
          </p:style>
        </p:cxnSp>
        <p:cxnSp>
          <p:nvCxnSpPr>
            <p:cNvPr id="22" name="Straight Connector 21"/>
            <p:cNvCxnSpPr/>
            <p:nvPr/>
          </p:nvCxnSpPr>
          <p:spPr>
            <a:xfrm rot="10800000" flipH="1">
              <a:off x="5072067" y="3857628"/>
              <a:ext cx="1143008" cy="1588"/>
            </a:xfrm>
            <a:prstGeom prst="line">
              <a:avLst/>
            </a:prstGeom>
            <a:ln>
              <a:solidFill>
                <a:srgbClr val="000066"/>
              </a:solidFill>
            </a:ln>
          </p:spPr>
          <p:style>
            <a:lnRef idx="1">
              <a:schemeClr val="accent2"/>
            </a:lnRef>
            <a:fillRef idx="0">
              <a:schemeClr val="accent2"/>
            </a:fillRef>
            <a:effectRef idx="0">
              <a:schemeClr val="accent2"/>
            </a:effectRef>
            <a:fontRef idx="minor">
              <a:schemeClr val="tx1"/>
            </a:fontRef>
          </p:style>
        </p:cxnSp>
        <p:cxnSp>
          <p:nvCxnSpPr>
            <p:cNvPr id="24" name="Straight Connector 23"/>
            <p:cNvCxnSpPr>
              <a:stCxn id="17" idx="0"/>
              <a:endCxn id="17" idx="2"/>
            </p:cNvCxnSpPr>
            <p:nvPr/>
          </p:nvCxnSpPr>
          <p:spPr>
            <a:xfrm rot="16200000" flipH="1">
              <a:off x="5000628" y="4214818"/>
              <a:ext cx="1285884" cy="1588"/>
            </a:xfrm>
            <a:prstGeom prst="line">
              <a:avLst/>
            </a:prstGeom>
            <a:ln>
              <a:solidFill>
                <a:srgbClr val="000066"/>
              </a:solidFill>
            </a:ln>
          </p:spPr>
          <p:style>
            <a:lnRef idx="1">
              <a:schemeClr val="accent2"/>
            </a:lnRef>
            <a:fillRef idx="0">
              <a:schemeClr val="accent2"/>
            </a:fillRef>
            <a:effectRef idx="0">
              <a:schemeClr val="accent2"/>
            </a:effectRef>
            <a:fontRef idx="minor">
              <a:schemeClr val="tx1"/>
            </a:fontRef>
          </p:style>
        </p:cxnSp>
      </p:grpSp>
      <p:grpSp>
        <p:nvGrpSpPr>
          <p:cNvPr id="26" name="Group 25"/>
          <p:cNvGrpSpPr/>
          <p:nvPr/>
        </p:nvGrpSpPr>
        <p:grpSpPr>
          <a:xfrm>
            <a:off x="7072330" y="3571876"/>
            <a:ext cx="1143009" cy="1286678"/>
            <a:chOff x="5072066" y="3571876"/>
            <a:chExt cx="1143009" cy="1286678"/>
          </a:xfrm>
        </p:grpSpPr>
        <p:sp>
          <p:nvSpPr>
            <p:cNvPr id="27" name="Rectangle 26"/>
            <p:cNvSpPr/>
            <p:nvPr/>
          </p:nvSpPr>
          <p:spPr>
            <a:xfrm>
              <a:off x="5072066" y="3571876"/>
              <a:ext cx="1143008" cy="1285884"/>
            </a:xfrm>
            <a:prstGeom prst="rect">
              <a:avLst/>
            </a:prstGeom>
            <a:solidFill>
              <a:schemeClr val="bg1"/>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stCxn id="27" idx="1"/>
              <a:endCxn id="27" idx="3"/>
            </p:cNvCxnSpPr>
            <p:nvPr/>
          </p:nvCxnSpPr>
          <p:spPr>
            <a:xfrm rot="10800000" flipH="1">
              <a:off x="5072066" y="4214818"/>
              <a:ext cx="1143008" cy="1588"/>
            </a:xfrm>
            <a:prstGeom prst="line">
              <a:avLst/>
            </a:prstGeom>
            <a:ln>
              <a:solidFill>
                <a:srgbClr val="000066"/>
              </a:solidFill>
            </a:ln>
          </p:spPr>
          <p:style>
            <a:lnRef idx="1">
              <a:schemeClr val="accent2"/>
            </a:lnRef>
            <a:fillRef idx="0">
              <a:schemeClr val="accent2"/>
            </a:fillRef>
            <a:effectRef idx="0">
              <a:schemeClr val="accent2"/>
            </a:effectRef>
            <a:fontRef idx="minor">
              <a:schemeClr val="tx1"/>
            </a:fontRef>
          </p:style>
        </p:cxnSp>
        <p:cxnSp>
          <p:nvCxnSpPr>
            <p:cNvPr id="29" name="Straight Connector 28"/>
            <p:cNvCxnSpPr/>
            <p:nvPr/>
          </p:nvCxnSpPr>
          <p:spPr>
            <a:xfrm rot="10800000" flipH="1">
              <a:off x="5072067" y="4570419"/>
              <a:ext cx="1143008" cy="1588"/>
            </a:xfrm>
            <a:prstGeom prst="line">
              <a:avLst/>
            </a:prstGeom>
            <a:ln>
              <a:solidFill>
                <a:srgbClr val="000066"/>
              </a:solidFill>
            </a:ln>
          </p:spPr>
          <p:style>
            <a:lnRef idx="1">
              <a:schemeClr val="accent2"/>
            </a:lnRef>
            <a:fillRef idx="0">
              <a:schemeClr val="accent2"/>
            </a:fillRef>
            <a:effectRef idx="0">
              <a:schemeClr val="accent2"/>
            </a:effectRef>
            <a:fontRef idx="minor">
              <a:schemeClr val="tx1"/>
            </a:fontRef>
          </p:style>
        </p:cxnSp>
        <p:cxnSp>
          <p:nvCxnSpPr>
            <p:cNvPr id="30" name="Straight Connector 29"/>
            <p:cNvCxnSpPr/>
            <p:nvPr/>
          </p:nvCxnSpPr>
          <p:spPr>
            <a:xfrm rot="10800000" flipH="1">
              <a:off x="5072067" y="3857628"/>
              <a:ext cx="1143008" cy="1588"/>
            </a:xfrm>
            <a:prstGeom prst="line">
              <a:avLst/>
            </a:prstGeom>
            <a:ln>
              <a:solidFill>
                <a:srgbClr val="000066"/>
              </a:solidFill>
            </a:ln>
          </p:spPr>
          <p:style>
            <a:lnRef idx="1">
              <a:schemeClr val="accent2"/>
            </a:lnRef>
            <a:fillRef idx="0">
              <a:schemeClr val="accent2"/>
            </a:fillRef>
            <a:effectRef idx="0">
              <a:schemeClr val="accent2"/>
            </a:effectRef>
            <a:fontRef idx="minor">
              <a:schemeClr val="tx1"/>
            </a:fontRef>
          </p:style>
        </p:cxnSp>
        <p:cxnSp>
          <p:nvCxnSpPr>
            <p:cNvPr id="31" name="Straight Connector 30"/>
            <p:cNvCxnSpPr>
              <a:stCxn id="27" idx="0"/>
              <a:endCxn id="27" idx="2"/>
            </p:cNvCxnSpPr>
            <p:nvPr/>
          </p:nvCxnSpPr>
          <p:spPr>
            <a:xfrm rot="16200000" flipH="1">
              <a:off x="5000628" y="4214818"/>
              <a:ext cx="1285884" cy="1588"/>
            </a:xfrm>
            <a:prstGeom prst="line">
              <a:avLst/>
            </a:prstGeom>
            <a:ln>
              <a:solidFill>
                <a:srgbClr val="000066"/>
              </a:solidFill>
            </a:ln>
          </p:spPr>
          <p:style>
            <a:lnRef idx="1">
              <a:schemeClr val="accent2"/>
            </a:lnRef>
            <a:fillRef idx="0">
              <a:schemeClr val="accent2"/>
            </a:fillRef>
            <a:effectRef idx="0">
              <a:schemeClr val="accent2"/>
            </a:effectRef>
            <a:fontRef idx="minor">
              <a:schemeClr val="tx1"/>
            </a:fontRef>
          </p:style>
        </p:cxnSp>
      </p:grpSp>
      <p:cxnSp>
        <p:nvCxnSpPr>
          <p:cNvPr id="33" name="Elbow Connector 32"/>
          <p:cNvCxnSpPr>
            <a:stCxn id="17" idx="2"/>
            <a:endCxn id="27" idx="2"/>
          </p:cNvCxnSpPr>
          <p:nvPr/>
        </p:nvCxnSpPr>
        <p:spPr>
          <a:xfrm rot="16200000" flipH="1">
            <a:off x="6643702" y="3857628"/>
            <a:ext cx="1588" cy="2000264"/>
          </a:xfrm>
          <a:prstGeom prst="bentConnector3">
            <a:avLst>
              <a:gd name="adj1" fmla="val 36685213"/>
            </a:avLst>
          </a:prstGeom>
          <a:ln>
            <a:prstDash val="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702562" y="5163429"/>
            <a:ext cx="2143140" cy="307777"/>
          </a:xfrm>
          <a:prstGeom prst="rect">
            <a:avLst/>
          </a:prstGeom>
          <a:noFill/>
        </p:spPr>
        <p:txBody>
          <a:bodyPr wrap="square" rtlCol="0">
            <a:spAutoFit/>
          </a:bodyPr>
          <a:lstStyle/>
          <a:p>
            <a:r>
              <a:rPr lang="en-US" sz="1400" smtClean="0"/>
              <a:t>Relations, Constraint</a:t>
            </a:r>
            <a:endParaRPr lang="en-US" sz="1400"/>
          </a:p>
        </p:txBody>
      </p:sp>
      <p:sp>
        <p:nvSpPr>
          <p:cNvPr id="36" name="TextBox 35"/>
          <p:cNvSpPr txBox="1"/>
          <p:nvPr/>
        </p:nvSpPr>
        <p:spPr>
          <a:xfrm>
            <a:off x="1571604" y="5917188"/>
            <a:ext cx="1214446" cy="369332"/>
          </a:xfrm>
          <a:prstGeom prst="rect">
            <a:avLst/>
          </a:prstGeom>
          <a:noFill/>
        </p:spPr>
        <p:txBody>
          <a:bodyPr wrap="square" rtlCol="0">
            <a:spAutoFit/>
          </a:bodyPr>
          <a:lstStyle/>
          <a:p>
            <a:r>
              <a:rPr lang="en-US" b="1" i="1" smtClean="0">
                <a:solidFill>
                  <a:srgbClr val="FF0000"/>
                </a:solidFill>
              </a:rPr>
              <a:t>Dataset</a:t>
            </a:r>
            <a:endParaRPr lang="en-US" b="1" i="1">
              <a:solidFill>
                <a:srgbClr val="FF0000"/>
              </a:solidFill>
            </a:endParaRPr>
          </a:p>
        </p:txBody>
      </p:sp>
      <p:sp>
        <p:nvSpPr>
          <p:cNvPr id="37" name="TextBox 36"/>
          <p:cNvSpPr txBox="1"/>
          <p:nvPr/>
        </p:nvSpPr>
        <p:spPr>
          <a:xfrm>
            <a:off x="6143636" y="5929330"/>
            <a:ext cx="1214446" cy="369332"/>
          </a:xfrm>
          <a:prstGeom prst="rect">
            <a:avLst/>
          </a:prstGeom>
          <a:noFill/>
        </p:spPr>
        <p:txBody>
          <a:bodyPr wrap="square" rtlCol="0">
            <a:spAutoFit/>
          </a:bodyPr>
          <a:lstStyle/>
          <a:p>
            <a:r>
              <a:rPr lang="en-US" b="1" i="1" smtClean="0">
                <a:solidFill>
                  <a:srgbClr val="FF0000"/>
                </a:solidFill>
              </a:rPr>
              <a:t>Database</a:t>
            </a:r>
            <a:endParaRPr lang="en-US" b="1" i="1">
              <a:solidFill>
                <a:srgbClr val="FF0000"/>
              </a:solidFill>
            </a:endParaRPr>
          </a:p>
        </p:txBody>
      </p:sp>
      <p:sp>
        <p:nvSpPr>
          <p:cNvPr id="6" name="Slide Number Placeholder 5"/>
          <p:cNvSpPr>
            <a:spLocks noGrp="1"/>
          </p:cNvSpPr>
          <p:nvPr>
            <p:ph type="sldNum" sz="quarter" idx="12"/>
          </p:nvPr>
        </p:nvSpPr>
        <p:spPr/>
        <p:txBody>
          <a:bodyPr/>
          <a:lstStyle/>
          <a:p>
            <a:fld id="{5AB95402-1E0D-474E-8D8C-CBE7F053639E}" type="slidenum">
              <a:rPr lang="vi-VN" smtClean="0"/>
              <a:pPr/>
              <a:t>16</a:t>
            </a:fld>
            <a:r>
              <a:rPr lang="vi-VN" smtClean="0"/>
              <a:t>/46</a:t>
            </a:r>
            <a:endParaRPr lang="vi-VN"/>
          </a:p>
        </p:txBody>
      </p:sp>
    </p:spTree>
    <p:extLst>
      <p:ext uri="{BB962C8B-B14F-4D97-AF65-F5344CB8AC3E}">
        <p14:creationId xmlns:p14="http://schemas.microsoft.com/office/powerpoint/2010/main" val="11071951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Xây dựng ứng dụng minh hoạ</a:t>
            </a:r>
            <a:endParaRPr lang="en-US"/>
          </a:p>
        </p:txBody>
      </p:sp>
      <p:sp>
        <p:nvSpPr>
          <p:cNvPr id="3" name="Content Placeholder 2"/>
          <p:cNvSpPr>
            <a:spLocks noGrp="1"/>
          </p:cNvSpPr>
          <p:nvPr>
            <p:ph idx="1"/>
          </p:nvPr>
        </p:nvSpPr>
        <p:spPr/>
        <p:txBody>
          <a:bodyPr/>
          <a:lstStyle/>
          <a:p>
            <a:r>
              <a:rPr lang="en-US" smtClean="0"/>
              <a:t>Bài toán</a:t>
            </a:r>
          </a:p>
          <a:p>
            <a:pPr marL="0" indent="0">
              <a:buNone/>
            </a:pPr>
            <a:r>
              <a:rPr lang="en-US" smtClean="0"/>
              <a:t>Xây dựng ứng dụng quản lý sinh viên đơn giản</a:t>
            </a:r>
          </a:p>
          <a:p>
            <a:pPr lvl="1"/>
            <a:r>
              <a:rPr lang="en-US" smtClean="0"/>
              <a:t>Cho phép đọc dữ liệu từ csdl sinh viên</a:t>
            </a:r>
          </a:p>
          <a:p>
            <a:pPr lvl="1"/>
            <a:r>
              <a:rPr lang="en-US" smtClean="0"/>
              <a:t>Thực hiện các thao tác: Thêm, sửa, xoá</a:t>
            </a:r>
          </a:p>
          <a:p>
            <a:pPr lvl="1"/>
            <a:r>
              <a:rPr lang="en-US" smtClean="0"/>
              <a:t>Cơ sở dữ liệu: gồm bảng SINHVIEN(MaSV, Hoten, Ngaysinh, Khoa, Lop, Diachi)</a:t>
            </a:r>
          </a:p>
          <a:p>
            <a:r>
              <a:rPr lang="en-US" smtClean="0"/>
              <a:t>Các bước thực hiện</a:t>
            </a:r>
          </a:p>
          <a:p>
            <a:pPr lvl="1"/>
            <a:r>
              <a:rPr lang="en-US" smtClean="0"/>
              <a:t>Bước 1: Tạo cơ sở dữ liệu</a:t>
            </a:r>
          </a:p>
          <a:p>
            <a:pPr lvl="1"/>
            <a:r>
              <a:rPr lang="en-US" smtClean="0"/>
              <a:t>Bước 2: Thiết kế giao diện</a:t>
            </a:r>
          </a:p>
          <a:p>
            <a:pPr lvl="1"/>
            <a:r>
              <a:rPr lang="en-US" smtClean="0"/>
              <a:t>Bước 3: Thực hiện kết nối cơ sở dữ liệu</a:t>
            </a:r>
          </a:p>
          <a:p>
            <a:pPr lvl="1"/>
            <a:r>
              <a:rPr lang="en-US" smtClean="0"/>
              <a:t>Bước 4: Xử lý các sự kiện</a:t>
            </a:r>
          </a:p>
          <a:p>
            <a:endParaRPr lang="en-US"/>
          </a:p>
        </p:txBody>
      </p:sp>
      <p:sp>
        <p:nvSpPr>
          <p:cNvPr id="4" name="Date Placeholder 3"/>
          <p:cNvSpPr>
            <a:spLocks noGrp="1"/>
          </p:cNvSpPr>
          <p:nvPr>
            <p:ph type="dt" sz="half" idx="10"/>
          </p:nvPr>
        </p:nvSpPr>
        <p:spPr/>
        <p:txBody>
          <a:bodyPr/>
          <a:lstStyle/>
          <a:p>
            <a:fld id="{A57FE412-4CE3-4969-B2F6-5C6F88F6BDC2}" type="datetime1">
              <a:rPr lang="vi-VN" smtClean="0"/>
              <a:t>08/01/2015</a:t>
            </a:fld>
            <a:endParaRPr lang="vi-VN"/>
          </a:p>
        </p:txBody>
      </p:sp>
      <p:sp>
        <p:nvSpPr>
          <p:cNvPr id="5" name="Footer Placeholder 4"/>
          <p:cNvSpPr>
            <a:spLocks noGrp="1"/>
          </p:cNvSpPr>
          <p:nvPr>
            <p:ph type="ftr" sz="quarter" idx="11"/>
          </p:nvPr>
        </p:nvSpPr>
        <p:spPr/>
        <p:txBody>
          <a:bodyPr/>
          <a:lstStyle/>
          <a:p>
            <a:r>
              <a:rPr lang="vi-VN" smtClean="0"/>
              <a:t>Chương 5. Lập trình cơ sở dữ liệu</a:t>
            </a:r>
            <a:endParaRPr lang="vi-VN"/>
          </a:p>
        </p:txBody>
      </p:sp>
      <p:sp>
        <p:nvSpPr>
          <p:cNvPr id="6" name="Slide Number Placeholder 5"/>
          <p:cNvSpPr>
            <a:spLocks noGrp="1"/>
          </p:cNvSpPr>
          <p:nvPr>
            <p:ph type="sldNum" sz="quarter" idx="12"/>
          </p:nvPr>
        </p:nvSpPr>
        <p:spPr/>
        <p:txBody>
          <a:bodyPr/>
          <a:lstStyle/>
          <a:p>
            <a:fld id="{5AB95402-1E0D-474E-8D8C-CBE7F053639E}" type="slidenum">
              <a:rPr lang="vi-VN" smtClean="0"/>
              <a:pPr/>
              <a:t>17</a:t>
            </a:fld>
            <a:r>
              <a:rPr lang="vi-VN" smtClean="0"/>
              <a:t>/46</a:t>
            </a:r>
            <a:endParaRPr lang="vi-VN"/>
          </a:p>
        </p:txBody>
      </p:sp>
    </p:spTree>
    <p:extLst>
      <p:ext uri="{BB962C8B-B14F-4D97-AF65-F5344CB8AC3E}">
        <p14:creationId xmlns:p14="http://schemas.microsoft.com/office/powerpoint/2010/main" val="21075231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Xây dựng ứng dụng minh hoạ</a:t>
            </a:r>
          </a:p>
        </p:txBody>
      </p:sp>
      <p:sp>
        <p:nvSpPr>
          <p:cNvPr id="3" name="Content Placeholder 2"/>
          <p:cNvSpPr>
            <a:spLocks noGrp="1"/>
          </p:cNvSpPr>
          <p:nvPr>
            <p:ph idx="1"/>
          </p:nvPr>
        </p:nvSpPr>
        <p:spPr/>
        <p:txBody>
          <a:bodyPr/>
          <a:lstStyle/>
          <a:p>
            <a:r>
              <a:rPr lang="en-US" smtClean="0"/>
              <a:t>Bước 1: Tạo cơ sở dữ liệu</a:t>
            </a:r>
          </a:p>
          <a:p>
            <a:pPr lvl="1"/>
            <a:r>
              <a:rPr lang="en-US" smtClean="0"/>
              <a:t>Tạo ứng dụng mới</a:t>
            </a:r>
          </a:p>
          <a:p>
            <a:pPr lvl="1"/>
            <a:r>
              <a:rPr lang="en-US" smtClean="0"/>
              <a:t>Tạo cơ sở dữ liệu</a:t>
            </a:r>
          </a:p>
          <a:p>
            <a:pPr lvl="2"/>
            <a:r>
              <a:rPr lang="en-US" smtClean="0"/>
              <a:t>Ở khung Solution Explorer, nháy phải chuột lên tên ứng dụng, chọn Add </a:t>
            </a:r>
            <a:r>
              <a:rPr lang="en-US" smtClean="0">
                <a:sym typeface="Wingdings" pitchFamily="2" charset="2"/>
              </a:rPr>
              <a:t> New Item…</a:t>
            </a:r>
          </a:p>
          <a:p>
            <a:pPr lvl="2"/>
            <a:r>
              <a:rPr lang="en-US" smtClean="0">
                <a:sym typeface="Wingdings" pitchFamily="2" charset="2"/>
              </a:rPr>
              <a:t>Chọn Data  Service-based Database (hoặc </a:t>
            </a:r>
            <a:r>
              <a:rPr lang="en-US" i="1"/>
              <a:t>SQL Database </a:t>
            </a:r>
            <a:r>
              <a:rPr lang="en-US" smtClean="0"/>
              <a:t>trong </a:t>
            </a:r>
            <a:r>
              <a:rPr lang="en-US" i="1" smtClean="0"/>
              <a:t>Visual </a:t>
            </a:r>
            <a:r>
              <a:rPr lang="en-US" i="1"/>
              <a:t>Studio Net </a:t>
            </a:r>
            <a:r>
              <a:rPr lang="en-US" i="1" smtClean="0"/>
              <a:t>2005)</a:t>
            </a:r>
          </a:p>
          <a:p>
            <a:pPr lvl="2"/>
            <a:r>
              <a:rPr lang="en-US" smtClean="0"/>
              <a:t>Tạo bảng tblSinhvien</a:t>
            </a:r>
            <a:endParaRPr lang="en-US"/>
          </a:p>
        </p:txBody>
      </p:sp>
      <p:sp>
        <p:nvSpPr>
          <p:cNvPr id="4" name="Date Placeholder 3"/>
          <p:cNvSpPr>
            <a:spLocks noGrp="1"/>
          </p:cNvSpPr>
          <p:nvPr>
            <p:ph type="dt" sz="half" idx="10"/>
          </p:nvPr>
        </p:nvSpPr>
        <p:spPr/>
        <p:txBody>
          <a:bodyPr/>
          <a:lstStyle/>
          <a:p>
            <a:fld id="{BC8A5637-B898-4498-B64A-37C3B48E9656}" type="datetime1">
              <a:rPr lang="vi-VN" smtClean="0"/>
              <a:t>08/01/2015</a:t>
            </a:fld>
            <a:endParaRPr lang="vi-VN"/>
          </a:p>
        </p:txBody>
      </p:sp>
      <p:sp>
        <p:nvSpPr>
          <p:cNvPr id="5" name="Footer Placeholder 4"/>
          <p:cNvSpPr>
            <a:spLocks noGrp="1"/>
          </p:cNvSpPr>
          <p:nvPr>
            <p:ph type="ftr" sz="quarter" idx="11"/>
          </p:nvPr>
        </p:nvSpPr>
        <p:spPr/>
        <p:txBody>
          <a:bodyPr/>
          <a:lstStyle/>
          <a:p>
            <a:r>
              <a:rPr lang="vi-VN" smtClean="0"/>
              <a:t>Chương 5. Lập trình cơ sở dữ liệu</a:t>
            </a:r>
            <a:endParaRPr lang="vi-V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4299978"/>
            <a:ext cx="3895725"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5AB95402-1E0D-474E-8D8C-CBE7F053639E}" type="slidenum">
              <a:rPr lang="vi-VN" smtClean="0"/>
              <a:pPr/>
              <a:t>18</a:t>
            </a:fld>
            <a:r>
              <a:rPr lang="vi-VN" smtClean="0"/>
              <a:t>/46</a:t>
            </a:r>
            <a:endParaRPr lang="vi-VN"/>
          </a:p>
        </p:txBody>
      </p:sp>
    </p:spTree>
    <p:extLst>
      <p:ext uri="{BB962C8B-B14F-4D97-AF65-F5344CB8AC3E}">
        <p14:creationId xmlns:p14="http://schemas.microsoft.com/office/powerpoint/2010/main" val="8581943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Xây dựng ứng dụng minh hoạ</a:t>
            </a:r>
          </a:p>
        </p:txBody>
      </p:sp>
      <p:sp>
        <p:nvSpPr>
          <p:cNvPr id="3" name="Content Placeholder 2"/>
          <p:cNvSpPr>
            <a:spLocks noGrp="1"/>
          </p:cNvSpPr>
          <p:nvPr>
            <p:ph idx="1"/>
          </p:nvPr>
        </p:nvSpPr>
        <p:spPr/>
        <p:txBody>
          <a:bodyPr/>
          <a:lstStyle/>
          <a:p>
            <a:r>
              <a:rPr lang="en-US"/>
              <a:t>Bước </a:t>
            </a:r>
            <a:r>
              <a:rPr lang="en-US" smtClean="0"/>
              <a:t>2: Thiết kế giao diện</a:t>
            </a:r>
            <a:endParaRPr lang="en-US"/>
          </a:p>
          <a:p>
            <a:pPr lvl="1"/>
            <a:r>
              <a:rPr lang="en-US" smtClean="0"/>
              <a:t>Các đối tượng:</a:t>
            </a:r>
          </a:p>
          <a:p>
            <a:pPr lvl="2"/>
            <a:r>
              <a:rPr lang="en-US" smtClean="0"/>
              <a:t>Textbox: </a:t>
            </a:r>
          </a:p>
          <a:p>
            <a:pPr lvl="3"/>
            <a:r>
              <a:rPr lang="en-US" smtClean="0"/>
              <a:t>txtMaSV</a:t>
            </a:r>
          </a:p>
          <a:p>
            <a:pPr lvl="3"/>
            <a:r>
              <a:rPr lang="en-US" smtClean="0"/>
              <a:t>txtHoten</a:t>
            </a:r>
          </a:p>
          <a:p>
            <a:pPr lvl="3"/>
            <a:r>
              <a:rPr lang="en-US" smtClean="0"/>
              <a:t>txtKhoa</a:t>
            </a:r>
          </a:p>
          <a:p>
            <a:pPr lvl="3"/>
            <a:r>
              <a:rPr lang="en-US" smtClean="0"/>
              <a:t>txtLop</a:t>
            </a:r>
          </a:p>
          <a:p>
            <a:pPr lvl="3"/>
            <a:r>
              <a:rPr lang="en-US" smtClean="0"/>
              <a:t>txtDiachi</a:t>
            </a:r>
          </a:p>
          <a:p>
            <a:pPr lvl="2"/>
            <a:r>
              <a:rPr lang="en-US" smtClean="0"/>
              <a:t>Maskedtextbox</a:t>
            </a:r>
          </a:p>
          <a:p>
            <a:pPr lvl="3"/>
            <a:r>
              <a:rPr lang="en-US" smtClean="0"/>
              <a:t>txtNgaysinh</a:t>
            </a:r>
          </a:p>
          <a:p>
            <a:pPr lvl="2"/>
            <a:r>
              <a:rPr lang="en-US" smtClean="0"/>
              <a:t>DataGridView</a:t>
            </a:r>
          </a:p>
          <a:p>
            <a:pPr lvl="3"/>
            <a:r>
              <a:rPr lang="en-US" smtClean="0"/>
              <a:t>DataGridView</a:t>
            </a:r>
          </a:p>
          <a:p>
            <a:pPr lvl="2"/>
            <a:r>
              <a:rPr lang="en-US" smtClean="0"/>
              <a:t>Buttons</a:t>
            </a:r>
          </a:p>
          <a:p>
            <a:pPr lvl="3"/>
            <a:r>
              <a:rPr lang="en-US" smtClean="0"/>
              <a:t>btnMoi, btnSua, btnXoa, btnLuu, btnHuy, btnThoat</a:t>
            </a:r>
          </a:p>
          <a:p>
            <a:pPr lvl="2"/>
            <a:endParaRPr lang="en-US"/>
          </a:p>
        </p:txBody>
      </p:sp>
      <p:sp>
        <p:nvSpPr>
          <p:cNvPr id="4" name="Date Placeholder 3"/>
          <p:cNvSpPr>
            <a:spLocks noGrp="1"/>
          </p:cNvSpPr>
          <p:nvPr>
            <p:ph type="dt" sz="half" idx="10"/>
          </p:nvPr>
        </p:nvSpPr>
        <p:spPr/>
        <p:txBody>
          <a:bodyPr/>
          <a:lstStyle/>
          <a:p>
            <a:fld id="{4E00B7E3-C172-46E8-90A3-E0F04E06330D}" type="datetime1">
              <a:rPr lang="vi-VN" smtClean="0"/>
              <a:t>08/01/2015</a:t>
            </a:fld>
            <a:endParaRPr lang="vi-VN"/>
          </a:p>
        </p:txBody>
      </p:sp>
      <p:sp>
        <p:nvSpPr>
          <p:cNvPr id="5" name="Footer Placeholder 4"/>
          <p:cNvSpPr>
            <a:spLocks noGrp="1"/>
          </p:cNvSpPr>
          <p:nvPr>
            <p:ph type="ftr" sz="quarter" idx="11"/>
          </p:nvPr>
        </p:nvSpPr>
        <p:spPr/>
        <p:txBody>
          <a:bodyPr/>
          <a:lstStyle/>
          <a:p>
            <a:r>
              <a:rPr lang="vi-VN" smtClean="0"/>
              <a:t>Chương 5. Lập trình cơ sở dữ liệu</a:t>
            </a:r>
            <a:endParaRPr lang="vi-V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1679" y="1495104"/>
            <a:ext cx="5076825"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5AB95402-1E0D-474E-8D8C-CBE7F053639E}" type="slidenum">
              <a:rPr lang="vi-VN" smtClean="0"/>
              <a:pPr/>
              <a:t>19</a:t>
            </a:fld>
            <a:r>
              <a:rPr lang="vi-VN" smtClean="0"/>
              <a:t>/46</a:t>
            </a:r>
            <a:endParaRPr lang="vi-VN"/>
          </a:p>
        </p:txBody>
      </p:sp>
    </p:spTree>
    <p:extLst>
      <p:ext uri="{BB962C8B-B14F-4D97-AF65-F5344CB8AC3E}">
        <p14:creationId xmlns:p14="http://schemas.microsoft.com/office/powerpoint/2010/main" val="20213697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Nội dung</a:t>
            </a:r>
          </a:p>
        </p:txBody>
      </p:sp>
      <p:sp>
        <p:nvSpPr>
          <p:cNvPr id="2" name="Date Placeholder 1"/>
          <p:cNvSpPr>
            <a:spLocks noGrp="1"/>
          </p:cNvSpPr>
          <p:nvPr>
            <p:ph type="dt" sz="half" idx="10"/>
          </p:nvPr>
        </p:nvSpPr>
        <p:spPr/>
        <p:txBody>
          <a:bodyPr/>
          <a:lstStyle/>
          <a:p>
            <a:fld id="{C9054C88-1F68-44B6-8870-913B003193B9}" type="datetime1">
              <a:rPr lang="vi-VN" smtClean="0"/>
              <a:t>08/01/2015</a:t>
            </a:fld>
            <a:endParaRPr lang="vi-VN"/>
          </a:p>
        </p:txBody>
      </p:sp>
      <p:sp>
        <p:nvSpPr>
          <p:cNvPr id="16387" name="Footer Placeholder 3"/>
          <p:cNvSpPr>
            <a:spLocks noGrp="1"/>
          </p:cNvSpPr>
          <p:nvPr>
            <p:ph type="ftr" sz="quarter" idx="11"/>
          </p:nvPr>
        </p:nvSpPr>
        <p:spPr>
          <a:noFill/>
        </p:spPr>
        <p:txBody>
          <a:bodyPr/>
          <a:lstStyle/>
          <a:p>
            <a:r>
              <a:rPr lang="vi-VN" smtClean="0"/>
              <a:t>Chương 5. Lập trình cơ sở dữ liệu</a:t>
            </a:r>
            <a:endParaRPr lang="en-US" smtClean="0"/>
          </a:p>
        </p:txBody>
      </p:sp>
      <p:grpSp>
        <p:nvGrpSpPr>
          <p:cNvPr id="44" name="Group 46"/>
          <p:cNvGrpSpPr>
            <a:grpSpLocks/>
          </p:cNvGrpSpPr>
          <p:nvPr/>
        </p:nvGrpSpPr>
        <p:grpSpPr bwMode="auto">
          <a:xfrm>
            <a:off x="1619672" y="1905000"/>
            <a:ext cx="5256584" cy="685800"/>
            <a:chOff x="1296" y="1824"/>
            <a:chExt cx="2976" cy="432"/>
          </a:xfrm>
        </p:grpSpPr>
        <p:sp>
          <p:nvSpPr>
            <p:cNvPr id="45" name="AutoShape 47"/>
            <p:cNvSpPr>
              <a:spLocks noChangeArrowheads="1"/>
            </p:cNvSpPr>
            <p:nvPr/>
          </p:nvSpPr>
          <p:spPr bwMode="gray">
            <a:xfrm>
              <a:off x="1536" y="1899"/>
              <a:ext cx="2736" cy="288"/>
            </a:xfrm>
            <a:prstGeom prst="roundRect">
              <a:avLst>
                <a:gd name="adj" fmla="val 16667"/>
              </a:avLst>
            </a:prstGeom>
            <a:gradFill rotWithShape="1">
              <a:gsLst>
                <a:gs pos="0">
                  <a:srgbClr val="85BA54">
                    <a:gamma/>
                    <a:tint val="21176"/>
                    <a:invGamma/>
                  </a:srgbClr>
                </a:gs>
                <a:gs pos="100000">
                  <a:srgbClr val="85BA54"/>
                </a:gs>
              </a:gsLst>
              <a:lin ang="0" scaled="1"/>
            </a:gradFill>
            <a:ln w="12700" algn="ctr">
              <a:solidFill>
                <a:srgbClr val="FFFFFF"/>
              </a:solidFill>
              <a:round/>
              <a:headEnd/>
              <a:tailEnd/>
            </a:ln>
            <a:effectLst>
              <a:outerShdw dist="99190" dir="2388334" algn="ctr" rotWithShape="0">
                <a:srgbClr val="333333">
                  <a:alpha val="50000"/>
                </a:srgbClr>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3366"/>
                </a:solidFill>
                <a:effectLst/>
                <a:uLnTx/>
                <a:uFillTx/>
                <a:latin typeface="Arial" charset="0"/>
                <a:cs typeface="Arial" charset="0"/>
              </a:endParaRPr>
            </a:p>
          </p:txBody>
        </p:sp>
        <p:sp>
          <p:nvSpPr>
            <p:cNvPr id="46" name="AutoShape 48"/>
            <p:cNvSpPr>
              <a:spLocks noChangeArrowheads="1"/>
            </p:cNvSpPr>
            <p:nvPr/>
          </p:nvSpPr>
          <p:spPr bwMode="gray">
            <a:xfrm>
              <a:off x="1296" y="1824"/>
              <a:ext cx="432" cy="432"/>
            </a:xfrm>
            <a:prstGeom prst="diamond">
              <a:avLst/>
            </a:prstGeom>
            <a:solidFill>
              <a:srgbClr val="85BA54"/>
            </a:solidFill>
            <a:ln w="25400" algn="ctr">
              <a:solidFill>
                <a:srgbClr val="FFFFFF"/>
              </a:solidFill>
              <a:miter lim="800000"/>
              <a:headEnd/>
              <a:tailEnd/>
            </a:ln>
            <a:effectLst>
              <a:outerShdw dist="63500" dir="2212194" algn="ctr" rotWithShape="0">
                <a:srgbClr val="333333">
                  <a:alpha val="50000"/>
                </a:srgbClr>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3366"/>
                </a:solidFill>
                <a:effectLst/>
                <a:uLnTx/>
                <a:uFillTx/>
                <a:latin typeface="Arial" charset="0"/>
                <a:cs typeface="Arial" charset="0"/>
              </a:endParaRPr>
            </a:p>
          </p:txBody>
        </p:sp>
        <p:sp>
          <p:nvSpPr>
            <p:cNvPr id="47" name="Text Box 49"/>
            <p:cNvSpPr txBox="1">
              <a:spLocks noChangeArrowheads="1"/>
            </p:cNvSpPr>
            <p:nvPr/>
          </p:nvSpPr>
          <p:spPr bwMode="gray">
            <a:xfrm>
              <a:off x="1824" y="1934"/>
              <a:ext cx="2448" cy="233"/>
            </a:xfrm>
            <a:prstGeom prst="rect">
              <a:avLst/>
            </a:prstGeom>
            <a:noFill/>
            <a:ln w="9525" algn="ctr">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smtClean="0">
                  <a:ln>
                    <a:noFill/>
                  </a:ln>
                  <a:solidFill>
                    <a:srgbClr val="000000"/>
                  </a:solidFill>
                  <a:effectLst/>
                  <a:uLnTx/>
                  <a:uFillTx/>
                  <a:latin typeface="Arial" charset="0"/>
                  <a:cs typeface="Arial" charset="0"/>
                </a:rPr>
                <a:t>Tổng</a:t>
              </a:r>
              <a:r>
                <a:rPr kumimoji="0" lang="en-US" sz="1800" b="1" i="0" u="none" strike="noStrike" kern="0" cap="none" spc="0" normalizeH="0" noProof="0" smtClean="0">
                  <a:ln>
                    <a:noFill/>
                  </a:ln>
                  <a:solidFill>
                    <a:srgbClr val="000000"/>
                  </a:solidFill>
                  <a:effectLst/>
                  <a:uLnTx/>
                  <a:uFillTx/>
                  <a:latin typeface="Arial" charset="0"/>
                  <a:cs typeface="Arial" charset="0"/>
                </a:rPr>
                <a:t> quan về ADO.NET</a:t>
              </a:r>
              <a:endParaRPr kumimoji="0" lang="en-US" sz="1800" b="1" i="0" u="none" strike="noStrike" kern="0" cap="none" spc="0" normalizeH="0" baseline="0" noProof="0" smtClean="0">
                <a:ln>
                  <a:noFill/>
                </a:ln>
                <a:solidFill>
                  <a:srgbClr val="000000"/>
                </a:solidFill>
                <a:effectLst/>
                <a:uLnTx/>
                <a:uFillTx/>
                <a:latin typeface="Arial" charset="0"/>
                <a:cs typeface="Arial" charset="0"/>
              </a:endParaRPr>
            </a:p>
          </p:txBody>
        </p:sp>
        <p:sp>
          <p:nvSpPr>
            <p:cNvPr id="48" name="Text Box 50"/>
            <p:cNvSpPr txBox="1">
              <a:spLocks noChangeArrowheads="1"/>
            </p:cNvSpPr>
            <p:nvPr/>
          </p:nvSpPr>
          <p:spPr bwMode="gray">
            <a:xfrm>
              <a:off x="1393" y="1886"/>
              <a:ext cx="223" cy="288"/>
            </a:xfrm>
            <a:prstGeom prst="rect">
              <a:avLst/>
            </a:prstGeom>
            <a:noFill/>
            <a:ln w="9525" algn="ctr">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smtClean="0">
                  <a:ln>
                    <a:noFill/>
                  </a:ln>
                  <a:solidFill>
                    <a:srgbClr val="FFFFFF"/>
                  </a:solidFill>
                  <a:effectLst/>
                  <a:uLnTx/>
                  <a:uFillTx/>
                  <a:latin typeface="Arial" charset="0"/>
                  <a:cs typeface="Arial" charset="0"/>
                </a:rPr>
                <a:t>1</a:t>
              </a:r>
            </a:p>
          </p:txBody>
        </p:sp>
      </p:grpSp>
      <p:grpSp>
        <p:nvGrpSpPr>
          <p:cNvPr id="49" name="Group 51"/>
          <p:cNvGrpSpPr>
            <a:grpSpLocks/>
          </p:cNvGrpSpPr>
          <p:nvPr/>
        </p:nvGrpSpPr>
        <p:grpSpPr bwMode="auto">
          <a:xfrm>
            <a:off x="1619672" y="2743200"/>
            <a:ext cx="5256584" cy="685800"/>
            <a:chOff x="1296" y="1824"/>
            <a:chExt cx="2976" cy="432"/>
          </a:xfrm>
        </p:grpSpPr>
        <p:sp>
          <p:nvSpPr>
            <p:cNvPr id="50" name="AutoShape 52"/>
            <p:cNvSpPr>
              <a:spLocks noChangeArrowheads="1"/>
            </p:cNvSpPr>
            <p:nvPr/>
          </p:nvSpPr>
          <p:spPr bwMode="gray">
            <a:xfrm>
              <a:off x="1536" y="1899"/>
              <a:ext cx="2736" cy="288"/>
            </a:xfrm>
            <a:prstGeom prst="roundRect">
              <a:avLst>
                <a:gd name="adj" fmla="val 16667"/>
              </a:avLst>
            </a:prstGeom>
            <a:gradFill rotWithShape="1">
              <a:gsLst>
                <a:gs pos="0">
                  <a:srgbClr val="DE8848">
                    <a:gamma/>
                    <a:tint val="21176"/>
                    <a:invGamma/>
                  </a:srgbClr>
                </a:gs>
                <a:gs pos="100000">
                  <a:srgbClr val="DE8848"/>
                </a:gs>
              </a:gsLst>
              <a:lin ang="0" scaled="1"/>
            </a:gradFill>
            <a:ln w="12700" algn="ctr">
              <a:solidFill>
                <a:srgbClr val="FFFFFF"/>
              </a:solidFill>
              <a:round/>
              <a:headEnd/>
              <a:tailEnd/>
            </a:ln>
            <a:effectLst>
              <a:outerShdw dist="99190" dir="2388334" algn="ctr" rotWithShape="0">
                <a:srgbClr val="333333">
                  <a:alpha val="50000"/>
                </a:srgbClr>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3366"/>
                </a:solidFill>
                <a:effectLst/>
                <a:uLnTx/>
                <a:uFillTx/>
                <a:latin typeface="Arial" charset="0"/>
                <a:cs typeface="Arial" charset="0"/>
              </a:endParaRPr>
            </a:p>
          </p:txBody>
        </p:sp>
        <p:sp>
          <p:nvSpPr>
            <p:cNvPr id="51" name="AutoShape 53"/>
            <p:cNvSpPr>
              <a:spLocks noChangeArrowheads="1"/>
            </p:cNvSpPr>
            <p:nvPr/>
          </p:nvSpPr>
          <p:spPr bwMode="gray">
            <a:xfrm>
              <a:off x="1296" y="1824"/>
              <a:ext cx="432" cy="432"/>
            </a:xfrm>
            <a:prstGeom prst="diamond">
              <a:avLst/>
            </a:prstGeom>
            <a:solidFill>
              <a:srgbClr val="DE8848"/>
            </a:solidFill>
            <a:ln w="25400" algn="ctr">
              <a:solidFill>
                <a:srgbClr val="FFFFFF"/>
              </a:solidFill>
              <a:miter lim="800000"/>
              <a:headEnd/>
              <a:tailEnd/>
            </a:ln>
            <a:effectLst>
              <a:outerShdw dist="63500" dir="2212194" algn="ctr" rotWithShape="0">
                <a:srgbClr val="333333">
                  <a:alpha val="50000"/>
                </a:srgbClr>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3366"/>
                </a:solidFill>
                <a:effectLst/>
                <a:uLnTx/>
                <a:uFillTx/>
                <a:latin typeface="Arial" charset="0"/>
                <a:cs typeface="Arial" charset="0"/>
              </a:endParaRPr>
            </a:p>
          </p:txBody>
        </p:sp>
        <p:sp>
          <p:nvSpPr>
            <p:cNvPr id="52" name="Text Box 54"/>
            <p:cNvSpPr txBox="1">
              <a:spLocks noChangeArrowheads="1"/>
            </p:cNvSpPr>
            <p:nvPr/>
          </p:nvSpPr>
          <p:spPr bwMode="gray">
            <a:xfrm>
              <a:off x="1824" y="1934"/>
              <a:ext cx="2448" cy="233"/>
            </a:xfrm>
            <a:prstGeom prst="rect">
              <a:avLst/>
            </a:prstGeom>
            <a:noFill/>
            <a:ln w="9525" algn="ctr">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smtClean="0">
                  <a:ln>
                    <a:noFill/>
                  </a:ln>
                  <a:solidFill>
                    <a:srgbClr val="000000"/>
                  </a:solidFill>
                  <a:effectLst/>
                  <a:uLnTx/>
                  <a:uFillTx/>
                  <a:latin typeface="Arial" charset="0"/>
                  <a:cs typeface="Arial" charset="0"/>
                </a:rPr>
                <a:t>Kết nối</a:t>
              </a:r>
              <a:r>
                <a:rPr kumimoji="0" lang="en-US" sz="1800" b="1" i="0" u="none" strike="noStrike" kern="0" cap="none" spc="0" normalizeH="0" noProof="0" smtClean="0">
                  <a:ln>
                    <a:noFill/>
                  </a:ln>
                  <a:solidFill>
                    <a:srgbClr val="000000"/>
                  </a:solidFill>
                  <a:effectLst/>
                  <a:uLnTx/>
                  <a:uFillTx/>
                  <a:latin typeface="Arial" charset="0"/>
                  <a:cs typeface="Arial" charset="0"/>
                </a:rPr>
                <a:t> cơ sở dữ liệu bằng ADO.NET</a:t>
              </a:r>
              <a:endParaRPr kumimoji="0" lang="en-US" sz="1800" b="1" i="0" u="none" strike="noStrike" kern="0" cap="none" spc="0" normalizeH="0" baseline="0" noProof="0" smtClean="0">
                <a:ln>
                  <a:noFill/>
                </a:ln>
                <a:solidFill>
                  <a:srgbClr val="000000"/>
                </a:solidFill>
                <a:effectLst/>
                <a:uLnTx/>
                <a:uFillTx/>
                <a:latin typeface="Arial" charset="0"/>
                <a:cs typeface="Arial" charset="0"/>
              </a:endParaRPr>
            </a:p>
          </p:txBody>
        </p:sp>
        <p:sp>
          <p:nvSpPr>
            <p:cNvPr id="53" name="Text Box 55"/>
            <p:cNvSpPr txBox="1">
              <a:spLocks noChangeArrowheads="1"/>
            </p:cNvSpPr>
            <p:nvPr/>
          </p:nvSpPr>
          <p:spPr bwMode="gray">
            <a:xfrm>
              <a:off x="1393" y="1886"/>
              <a:ext cx="223" cy="288"/>
            </a:xfrm>
            <a:prstGeom prst="rect">
              <a:avLst/>
            </a:prstGeom>
            <a:noFill/>
            <a:ln w="9525" algn="ctr">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smtClean="0">
                  <a:ln>
                    <a:noFill/>
                  </a:ln>
                  <a:solidFill>
                    <a:srgbClr val="FFFFFF"/>
                  </a:solidFill>
                  <a:effectLst/>
                  <a:uLnTx/>
                  <a:uFillTx/>
                  <a:latin typeface="Arial" charset="0"/>
                  <a:cs typeface="Arial" charset="0"/>
                </a:rPr>
                <a:t>2</a:t>
              </a:r>
            </a:p>
          </p:txBody>
        </p:sp>
      </p:grpSp>
      <p:grpSp>
        <p:nvGrpSpPr>
          <p:cNvPr id="25" name="Group 56"/>
          <p:cNvGrpSpPr>
            <a:grpSpLocks/>
          </p:cNvGrpSpPr>
          <p:nvPr/>
        </p:nvGrpSpPr>
        <p:grpSpPr bwMode="auto">
          <a:xfrm>
            <a:off x="1647800" y="3581400"/>
            <a:ext cx="5228456" cy="685800"/>
            <a:chOff x="1296" y="1824"/>
            <a:chExt cx="2976" cy="432"/>
          </a:xfrm>
        </p:grpSpPr>
        <p:sp>
          <p:nvSpPr>
            <p:cNvPr id="26" name="AutoShape 57"/>
            <p:cNvSpPr>
              <a:spLocks noChangeArrowheads="1"/>
            </p:cNvSpPr>
            <p:nvPr/>
          </p:nvSpPr>
          <p:spPr bwMode="gray">
            <a:xfrm>
              <a:off x="1536" y="1899"/>
              <a:ext cx="2736" cy="288"/>
            </a:xfrm>
            <a:prstGeom prst="roundRect">
              <a:avLst>
                <a:gd name="adj" fmla="val 16667"/>
              </a:avLst>
            </a:prstGeom>
            <a:gradFill rotWithShape="1">
              <a:gsLst>
                <a:gs pos="0">
                  <a:srgbClr val="5086C2">
                    <a:gamma/>
                    <a:tint val="21176"/>
                    <a:invGamma/>
                  </a:srgbClr>
                </a:gs>
                <a:gs pos="100000">
                  <a:srgbClr val="5086C2"/>
                </a:gs>
              </a:gsLst>
              <a:lin ang="0" scaled="1"/>
            </a:gradFill>
            <a:ln w="12700" algn="ctr">
              <a:solidFill>
                <a:srgbClr val="FFFFFF"/>
              </a:solidFill>
              <a:round/>
              <a:headEnd/>
              <a:tailEnd/>
            </a:ln>
            <a:effectLst>
              <a:outerShdw dist="99190" dir="2388334" algn="ctr" rotWithShape="0">
                <a:srgbClr val="333333">
                  <a:alpha val="50000"/>
                </a:srgbClr>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3366"/>
                </a:solidFill>
                <a:effectLst/>
                <a:uLnTx/>
                <a:uFillTx/>
                <a:latin typeface="Arial" charset="0"/>
                <a:cs typeface="Arial" charset="0"/>
              </a:endParaRPr>
            </a:p>
          </p:txBody>
        </p:sp>
        <p:sp>
          <p:nvSpPr>
            <p:cNvPr id="27" name="AutoShape 58"/>
            <p:cNvSpPr>
              <a:spLocks noChangeArrowheads="1"/>
            </p:cNvSpPr>
            <p:nvPr/>
          </p:nvSpPr>
          <p:spPr bwMode="gray">
            <a:xfrm>
              <a:off x="1296" y="1824"/>
              <a:ext cx="432" cy="432"/>
            </a:xfrm>
            <a:prstGeom prst="diamond">
              <a:avLst/>
            </a:prstGeom>
            <a:solidFill>
              <a:srgbClr val="4C59D2"/>
            </a:solidFill>
            <a:ln w="25400" algn="ctr">
              <a:solidFill>
                <a:srgbClr val="FFFFFF"/>
              </a:solidFill>
              <a:miter lim="800000"/>
              <a:headEnd/>
              <a:tailEnd/>
            </a:ln>
            <a:effectLst>
              <a:outerShdw dist="63500" dir="2212194" algn="ctr" rotWithShape="0">
                <a:srgbClr val="333333">
                  <a:alpha val="50000"/>
                </a:srgbClr>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3366"/>
                </a:solidFill>
                <a:effectLst/>
                <a:uLnTx/>
                <a:uFillTx/>
                <a:latin typeface="Arial" charset="0"/>
                <a:cs typeface="Arial" charset="0"/>
              </a:endParaRPr>
            </a:p>
          </p:txBody>
        </p:sp>
        <p:sp>
          <p:nvSpPr>
            <p:cNvPr id="28" name="Text Box 59"/>
            <p:cNvSpPr txBox="1">
              <a:spLocks noChangeArrowheads="1"/>
            </p:cNvSpPr>
            <p:nvPr/>
          </p:nvSpPr>
          <p:spPr bwMode="gray">
            <a:xfrm>
              <a:off x="1824" y="1934"/>
              <a:ext cx="2448" cy="231"/>
            </a:xfrm>
            <a:prstGeom prst="rect">
              <a:avLst/>
            </a:prstGeom>
            <a:noFill/>
            <a:ln w="9525" algn="ctr">
              <a:noFill/>
              <a:miter lim="800000"/>
              <a:headEnd/>
              <a:tailEnd/>
            </a:ln>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smtClean="0">
                  <a:ln>
                    <a:noFill/>
                  </a:ln>
                  <a:solidFill>
                    <a:srgbClr val="000000"/>
                  </a:solidFill>
                  <a:effectLst/>
                  <a:uLnTx/>
                  <a:uFillTx/>
                  <a:latin typeface="Arial" charset="0"/>
                  <a:cs typeface="Arial" charset="0"/>
                </a:rPr>
                <a:t>Xây</a:t>
              </a:r>
              <a:r>
                <a:rPr kumimoji="0" lang="en-US" sz="1800" b="1" i="0" u="none" strike="noStrike" kern="0" cap="none" spc="0" normalizeH="0" noProof="0" smtClean="0">
                  <a:ln>
                    <a:noFill/>
                  </a:ln>
                  <a:solidFill>
                    <a:srgbClr val="000000"/>
                  </a:solidFill>
                  <a:effectLst/>
                  <a:uLnTx/>
                  <a:uFillTx/>
                  <a:latin typeface="Arial" charset="0"/>
                  <a:cs typeface="Arial" charset="0"/>
                </a:rPr>
                <a:t> dựng ứng dụng minh hoạ</a:t>
              </a:r>
              <a:endParaRPr kumimoji="0" lang="en-US" sz="1800" b="1" i="0" u="none" strike="noStrike" kern="0" cap="none" spc="0" normalizeH="0" baseline="0" noProof="0" smtClean="0">
                <a:ln>
                  <a:noFill/>
                </a:ln>
                <a:solidFill>
                  <a:srgbClr val="000000"/>
                </a:solidFill>
                <a:effectLst/>
                <a:uLnTx/>
                <a:uFillTx/>
                <a:latin typeface="Arial" charset="0"/>
                <a:cs typeface="Arial" charset="0"/>
              </a:endParaRPr>
            </a:p>
          </p:txBody>
        </p:sp>
        <p:sp>
          <p:nvSpPr>
            <p:cNvPr id="29" name="Text Box 60"/>
            <p:cNvSpPr txBox="1">
              <a:spLocks noChangeArrowheads="1"/>
            </p:cNvSpPr>
            <p:nvPr/>
          </p:nvSpPr>
          <p:spPr bwMode="gray">
            <a:xfrm>
              <a:off x="1393" y="1886"/>
              <a:ext cx="223" cy="288"/>
            </a:xfrm>
            <a:prstGeom prst="rect">
              <a:avLst/>
            </a:prstGeom>
            <a:noFill/>
            <a:ln w="9525" algn="ctr">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smtClean="0">
                  <a:ln>
                    <a:noFill/>
                  </a:ln>
                  <a:solidFill>
                    <a:srgbClr val="FFFFFF"/>
                  </a:solidFill>
                  <a:effectLst/>
                  <a:uLnTx/>
                  <a:uFillTx/>
                  <a:latin typeface="Arial" charset="0"/>
                  <a:cs typeface="Arial" charset="0"/>
                </a:rPr>
                <a:t>3</a:t>
              </a:r>
            </a:p>
          </p:txBody>
        </p:sp>
      </p:grpSp>
      <p:sp>
        <p:nvSpPr>
          <p:cNvPr id="3" name="Slide Number Placeholder 2"/>
          <p:cNvSpPr>
            <a:spLocks noGrp="1"/>
          </p:cNvSpPr>
          <p:nvPr>
            <p:ph type="sldNum" sz="quarter" idx="12"/>
          </p:nvPr>
        </p:nvSpPr>
        <p:spPr/>
        <p:txBody>
          <a:bodyPr/>
          <a:lstStyle/>
          <a:p>
            <a:fld id="{5AB95402-1E0D-474E-8D8C-CBE7F053639E}" type="slidenum">
              <a:rPr lang="vi-VN" smtClean="0"/>
              <a:pPr/>
              <a:t>2</a:t>
            </a:fld>
            <a:r>
              <a:rPr lang="vi-VN" smtClean="0"/>
              <a:t>/46</a:t>
            </a:r>
            <a:endParaRPr lang="vi-VN"/>
          </a:p>
        </p:txBody>
      </p:sp>
    </p:spTree>
    <p:extLst>
      <p:ext uri="{BB962C8B-B14F-4D97-AF65-F5344CB8AC3E}">
        <p14:creationId xmlns:p14="http://schemas.microsoft.com/office/powerpoint/2010/main" val="1855818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anim calcmode="lin" valueType="num">
                                      <p:cBhvr>
                                        <p:cTn id="8" dur="500" fill="hold"/>
                                        <p:tgtEl>
                                          <p:spTgt spid="44"/>
                                        </p:tgtEl>
                                        <p:attrNameLst>
                                          <p:attrName>ppt_x</p:attrName>
                                        </p:attrNameLst>
                                      </p:cBhvr>
                                      <p:tavLst>
                                        <p:tav tm="0">
                                          <p:val>
                                            <p:strVal val="#ppt_x"/>
                                          </p:val>
                                        </p:tav>
                                        <p:tav tm="100000">
                                          <p:val>
                                            <p:strVal val="#ppt_x"/>
                                          </p:val>
                                        </p:tav>
                                      </p:tavLst>
                                    </p:anim>
                                    <p:anim calcmode="lin" valueType="num">
                                      <p:cBhvr>
                                        <p:cTn id="9" dur="500" fill="hold"/>
                                        <p:tgtEl>
                                          <p:spTgt spid="4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nodeType="after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1000"/>
                                        <p:tgtEl>
                                          <p:spTgt spid="49"/>
                                        </p:tgtEl>
                                      </p:cBhvr>
                                    </p:animEffect>
                                    <p:anim calcmode="lin" valueType="num">
                                      <p:cBhvr>
                                        <p:cTn id="14" dur="1000" fill="hold"/>
                                        <p:tgtEl>
                                          <p:spTgt spid="49"/>
                                        </p:tgtEl>
                                        <p:attrNameLst>
                                          <p:attrName>ppt_x</p:attrName>
                                        </p:attrNameLst>
                                      </p:cBhvr>
                                      <p:tavLst>
                                        <p:tav tm="0">
                                          <p:val>
                                            <p:strVal val="#ppt_x"/>
                                          </p:val>
                                        </p:tav>
                                        <p:tav tm="100000">
                                          <p:val>
                                            <p:strVal val="#ppt_x"/>
                                          </p:val>
                                        </p:tav>
                                      </p:tavLst>
                                    </p:anim>
                                    <p:anim calcmode="lin" valueType="num">
                                      <p:cBhvr>
                                        <p:cTn id="15" dur="1000" fill="hold"/>
                                        <p:tgtEl>
                                          <p:spTgt spid="49"/>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7"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1000"/>
                                        <p:tgtEl>
                                          <p:spTgt spid="25"/>
                                        </p:tgtEl>
                                      </p:cBhvr>
                                    </p:animEffect>
                                    <p:anim calcmode="lin" valueType="num">
                                      <p:cBhvr>
                                        <p:cTn id="20" dur="1000" fill="hold"/>
                                        <p:tgtEl>
                                          <p:spTgt spid="25"/>
                                        </p:tgtEl>
                                        <p:attrNameLst>
                                          <p:attrName>ppt_x</p:attrName>
                                        </p:attrNameLst>
                                      </p:cBhvr>
                                      <p:tavLst>
                                        <p:tav tm="0">
                                          <p:val>
                                            <p:strVal val="#ppt_x"/>
                                          </p:val>
                                        </p:tav>
                                        <p:tav tm="100000">
                                          <p:val>
                                            <p:strVal val="#ppt_x"/>
                                          </p:val>
                                        </p:tav>
                                      </p:tavLst>
                                    </p:anim>
                                    <p:anim calcmode="lin" valueType="num">
                                      <p:cBhvr>
                                        <p:cTn id="2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Xây dựng ứng dụng minh hoạ</a:t>
            </a:r>
          </a:p>
        </p:txBody>
      </p:sp>
      <p:sp>
        <p:nvSpPr>
          <p:cNvPr id="3" name="Content Placeholder 2"/>
          <p:cNvSpPr>
            <a:spLocks noGrp="1"/>
          </p:cNvSpPr>
          <p:nvPr>
            <p:ph idx="1"/>
          </p:nvPr>
        </p:nvSpPr>
        <p:spPr/>
        <p:txBody>
          <a:bodyPr/>
          <a:lstStyle/>
          <a:p>
            <a:r>
              <a:rPr lang="en-US" smtClean="0"/>
              <a:t>Bước 3: Thực hiện kết nối cơ sở dữ liệu</a:t>
            </a:r>
          </a:p>
          <a:p>
            <a:pPr marL="0" indent="0">
              <a:buNone/>
            </a:pPr>
            <a:r>
              <a:rPr lang="vi-VN" sz="1700">
                <a:solidFill>
                  <a:srgbClr val="2B91AF"/>
                </a:solidFill>
                <a:latin typeface="Consolas"/>
              </a:rPr>
              <a:t>SqlConnection</a:t>
            </a:r>
            <a:r>
              <a:rPr lang="vi-VN" sz="1700">
                <a:solidFill>
                  <a:prstClr val="black"/>
                </a:solidFill>
                <a:latin typeface="Consolas"/>
              </a:rPr>
              <a:t> con; </a:t>
            </a:r>
            <a:r>
              <a:rPr lang="vi-VN" sz="1700">
                <a:solidFill>
                  <a:srgbClr val="008000"/>
                </a:solidFill>
                <a:latin typeface="Consolas"/>
              </a:rPr>
              <a:t>//Đối tượng để kết nối</a:t>
            </a:r>
            <a:endParaRPr lang="vi-VN" sz="1700">
              <a:solidFill>
                <a:prstClr val="black"/>
              </a:solidFill>
              <a:latin typeface="Consolas"/>
            </a:endParaRPr>
          </a:p>
          <a:p>
            <a:pPr marL="0" indent="0">
              <a:buNone/>
            </a:pPr>
            <a:r>
              <a:rPr lang="vi-VN" sz="1700" smtClean="0">
                <a:solidFill>
                  <a:srgbClr val="2B91AF"/>
                </a:solidFill>
                <a:latin typeface="Consolas"/>
              </a:rPr>
              <a:t>DataTable</a:t>
            </a:r>
            <a:r>
              <a:rPr lang="vi-VN" sz="1700" smtClean="0">
                <a:solidFill>
                  <a:prstClr val="black"/>
                </a:solidFill>
                <a:latin typeface="Consolas"/>
              </a:rPr>
              <a:t> </a:t>
            </a:r>
            <a:r>
              <a:rPr lang="vi-VN" sz="1700">
                <a:solidFill>
                  <a:prstClr val="black"/>
                </a:solidFill>
                <a:latin typeface="Consolas"/>
              </a:rPr>
              <a:t>tblSinhvien; </a:t>
            </a:r>
            <a:r>
              <a:rPr lang="vi-VN" sz="1700">
                <a:solidFill>
                  <a:srgbClr val="008000"/>
                </a:solidFill>
                <a:latin typeface="Consolas"/>
              </a:rPr>
              <a:t>//Đối tượng lưu bảng sinh </a:t>
            </a:r>
            <a:r>
              <a:rPr lang="vi-VN" sz="1700" smtClean="0">
                <a:solidFill>
                  <a:srgbClr val="008000"/>
                </a:solidFill>
                <a:latin typeface="Consolas"/>
              </a:rPr>
              <a:t>viên</a:t>
            </a:r>
            <a:endParaRPr lang="en-US" sz="1700">
              <a:solidFill>
                <a:prstClr val="black"/>
              </a:solidFill>
              <a:latin typeface="Consolas"/>
            </a:endParaRPr>
          </a:p>
          <a:p>
            <a:pPr marL="0" indent="0">
              <a:buNone/>
            </a:pPr>
            <a:r>
              <a:rPr lang="en-US" sz="1700" b="1" smtClean="0">
                <a:solidFill>
                  <a:srgbClr val="0000FF"/>
                </a:solidFill>
                <a:latin typeface="Consolas"/>
              </a:rPr>
              <a:t>public</a:t>
            </a:r>
            <a:r>
              <a:rPr lang="en-US" sz="1700" b="1" smtClean="0">
                <a:solidFill>
                  <a:prstClr val="black"/>
                </a:solidFill>
                <a:latin typeface="Consolas"/>
              </a:rPr>
              <a:t> </a:t>
            </a:r>
            <a:r>
              <a:rPr lang="en-US" sz="1700" b="1">
                <a:solidFill>
                  <a:srgbClr val="0000FF"/>
                </a:solidFill>
                <a:latin typeface="Consolas"/>
              </a:rPr>
              <a:t>void</a:t>
            </a:r>
            <a:r>
              <a:rPr lang="en-US" sz="1700" b="1">
                <a:solidFill>
                  <a:prstClr val="black"/>
                </a:solidFill>
                <a:latin typeface="Consolas"/>
              </a:rPr>
              <a:t> Connect() </a:t>
            </a:r>
            <a:r>
              <a:rPr lang="en-US" sz="1700" b="1">
                <a:solidFill>
                  <a:srgbClr val="008000"/>
                </a:solidFill>
                <a:latin typeface="Consolas"/>
              </a:rPr>
              <a:t>//Kết nối</a:t>
            </a:r>
            <a:endParaRPr lang="en-US" sz="1700" b="1">
              <a:solidFill>
                <a:prstClr val="black"/>
              </a:solidFill>
              <a:latin typeface="Consolas"/>
            </a:endParaRPr>
          </a:p>
          <a:p>
            <a:pPr marL="0" indent="0">
              <a:buNone/>
            </a:pPr>
            <a:r>
              <a:rPr lang="en-US" sz="1700" smtClean="0">
                <a:solidFill>
                  <a:prstClr val="black"/>
                </a:solidFill>
                <a:latin typeface="Consolas"/>
              </a:rPr>
              <a:t>{      </a:t>
            </a:r>
            <a:r>
              <a:rPr lang="vi-VN" sz="1700" smtClean="0">
                <a:solidFill>
                  <a:prstClr val="black"/>
                </a:solidFill>
                <a:latin typeface="Consolas"/>
              </a:rPr>
              <a:t>con </a:t>
            </a:r>
            <a:r>
              <a:rPr lang="vi-VN" sz="1700">
                <a:solidFill>
                  <a:prstClr val="black"/>
                </a:solidFill>
                <a:latin typeface="Consolas"/>
              </a:rPr>
              <a:t>= </a:t>
            </a:r>
            <a:r>
              <a:rPr lang="vi-VN" sz="1700">
                <a:solidFill>
                  <a:srgbClr val="0000FF"/>
                </a:solidFill>
                <a:latin typeface="Consolas"/>
              </a:rPr>
              <a:t>new</a:t>
            </a:r>
            <a:r>
              <a:rPr lang="vi-VN" sz="1700">
                <a:solidFill>
                  <a:prstClr val="black"/>
                </a:solidFill>
                <a:latin typeface="Consolas"/>
              </a:rPr>
              <a:t> </a:t>
            </a:r>
            <a:r>
              <a:rPr lang="vi-VN" sz="1700">
                <a:solidFill>
                  <a:srgbClr val="2B91AF"/>
                </a:solidFill>
                <a:latin typeface="Consolas"/>
              </a:rPr>
              <a:t>SqlConnection</a:t>
            </a:r>
            <a:r>
              <a:rPr lang="vi-VN" sz="1700">
                <a:solidFill>
                  <a:prstClr val="black"/>
                </a:solidFill>
                <a:latin typeface="Consolas"/>
              </a:rPr>
              <a:t>(); </a:t>
            </a:r>
            <a:r>
              <a:rPr lang="vi-VN" sz="1700">
                <a:solidFill>
                  <a:srgbClr val="008000"/>
                </a:solidFill>
                <a:latin typeface="Consolas"/>
              </a:rPr>
              <a:t>//Khởi tạo đối tượng</a:t>
            </a:r>
            <a:endParaRPr lang="vi-VN" sz="1700">
              <a:solidFill>
                <a:prstClr val="black"/>
              </a:solidFill>
              <a:latin typeface="Consolas"/>
            </a:endParaRPr>
          </a:p>
          <a:p>
            <a:pPr marL="0" indent="0">
              <a:buNone/>
            </a:pPr>
            <a:r>
              <a:rPr lang="en-US" sz="1700">
                <a:solidFill>
                  <a:prstClr val="black"/>
                </a:solidFill>
                <a:latin typeface="Consolas"/>
              </a:rPr>
              <a:t>       </a:t>
            </a:r>
            <a:r>
              <a:rPr lang="en-US" sz="1700" smtClean="0">
                <a:solidFill>
                  <a:prstClr val="black"/>
                </a:solidFill>
                <a:latin typeface="Consolas"/>
              </a:rPr>
              <a:t>con.ConnectionString </a:t>
            </a:r>
            <a:r>
              <a:rPr lang="en-US" sz="1700">
                <a:solidFill>
                  <a:prstClr val="black"/>
                </a:solidFill>
                <a:latin typeface="Consolas"/>
              </a:rPr>
              <a:t>= </a:t>
            </a:r>
            <a:r>
              <a:rPr lang="en-US" sz="1700">
                <a:solidFill>
                  <a:srgbClr val="A31515"/>
                </a:solidFill>
                <a:latin typeface="Consolas"/>
              </a:rPr>
              <a:t>@"Data Source=.\SQLEXPRESS</a:t>
            </a:r>
            <a:r>
              <a:rPr lang="en-US" sz="1700" smtClean="0">
                <a:solidFill>
                  <a:srgbClr val="A31515"/>
                </a:solidFill>
                <a:latin typeface="Consolas"/>
              </a:rPr>
              <a:t>; AttachDbFilename</a:t>
            </a:r>
            <a:r>
              <a:rPr lang="en-US" sz="1700">
                <a:solidFill>
                  <a:srgbClr val="A31515"/>
                </a:solidFill>
                <a:latin typeface="Consolas"/>
              </a:rPr>
              <a:t>="</a:t>
            </a:r>
            <a:r>
              <a:rPr lang="en-US" sz="1700">
                <a:solidFill>
                  <a:prstClr val="black"/>
                </a:solidFill>
                <a:latin typeface="Consolas"/>
              </a:rPr>
              <a:t>+</a:t>
            </a:r>
            <a:r>
              <a:rPr lang="en-US" sz="1700">
                <a:solidFill>
                  <a:srgbClr val="2B91AF"/>
                </a:solidFill>
                <a:latin typeface="Consolas"/>
              </a:rPr>
              <a:t>Application</a:t>
            </a:r>
            <a:r>
              <a:rPr lang="en-US" sz="1700">
                <a:solidFill>
                  <a:prstClr val="black"/>
                </a:solidFill>
                <a:latin typeface="Consolas"/>
              </a:rPr>
              <a:t>.StartupPath+ </a:t>
            </a:r>
            <a:r>
              <a:rPr lang="en-US" sz="1700">
                <a:solidFill>
                  <a:srgbClr val="A31515"/>
                </a:solidFill>
                <a:latin typeface="Consolas"/>
              </a:rPr>
              <a:t>@"\QLSV.mdf</a:t>
            </a:r>
            <a:r>
              <a:rPr lang="en-US" sz="1700" smtClean="0">
                <a:solidFill>
                  <a:srgbClr val="A31515"/>
                </a:solidFill>
                <a:latin typeface="Consolas"/>
              </a:rPr>
              <a:t>; Integrated </a:t>
            </a:r>
            <a:r>
              <a:rPr lang="en-US" sz="1700">
                <a:solidFill>
                  <a:srgbClr val="A31515"/>
                </a:solidFill>
                <a:latin typeface="Consolas"/>
              </a:rPr>
              <a:t>Security=True;Connect Timeout=30</a:t>
            </a:r>
            <a:r>
              <a:rPr lang="en-US" sz="1700" smtClean="0">
                <a:solidFill>
                  <a:srgbClr val="A31515"/>
                </a:solidFill>
                <a:latin typeface="Consolas"/>
              </a:rPr>
              <a:t>; User </a:t>
            </a:r>
            <a:r>
              <a:rPr lang="en-US" sz="1700">
                <a:solidFill>
                  <a:srgbClr val="A31515"/>
                </a:solidFill>
                <a:latin typeface="Consolas"/>
              </a:rPr>
              <a:t>Instance=True"</a:t>
            </a:r>
            <a:r>
              <a:rPr lang="en-US" sz="1700">
                <a:solidFill>
                  <a:prstClr val="black"/>
                </a:solidFill>
                <a:latin typeface="Consolas"/>
              </a:rPr>
              <a:t>;</a:t>
            </a:r>
          </a:p>
          <a:p>
            <a:pPr marL="0" indent="0">
              <a:buNone/>
            </a:pPr>
            <a:r>
              <a:rPr lang="en-US" sz="1700">
                <a:solidFill>
                  <a:prstClr val="black"/>
                </a:solidFill>
                <a:latin typeface="Consolas"/>
              </a:rPr>
              <a:t>       </a:t>
            </a:r>
            <a:r>
              <a:rPr lang="en-US" sz="1700" smtClean="0">
                <a:solidFill>
                  <a:prstClr val="black"/>
                </a:solidFill>
                <a:latin typeface="Consolas"/>
              </a:rPr>
              <a:t> con.Open</a:t>
            </a:r>
            <a:r>
              <a:rPr lang="en-US" sz="1700">
                <a:solidFill>
                  <a:prstClr val="black"/>
                </a:solidFill>
                <a:latin typeface="Consolas"/>
              </a:rPr>
              <a:t>(); </a:t>
            </a:r>
            <a:r>
              <a:rPr lang="en-US" sz="1700">
                <a:solidFill>
                  <a:srgbClr val="008000"/>
                </a:solidFill>
                <a:latin typeface="Consolas"/>
              </a:rPr>
              <a:t>//Mở kết </a:t>
            </a:r>
            <a:r>
              <a:rPr lang="en-US" sz="1700" smtClean="0">
                <a:solidFill>
                  <a:srgbClr val="008000"/>
                </a:solidFill>
                <a:latin typeface="Consolas"/>
              </a:rPr>
              <a:t>nối</a:t>
            </a:r>
            <a:endParaRPr lang="en-US" sz="1700">
              <a:solidFill>
                <a:prstClr val="black"/>
              </a:solidFill>
              <a:latin typeface="Consolas"/>
            </a:endParaRPr>
          </a:p>
          <a:p>
            <a:pPr marL="0" indent="0">
              <a:buNone/>
            </a:pPr>
            <a:r>
              <a:rPr lang="en-US" sz="1700" smtClean="0">
                <a:solidFill>
                  <a:prstClr val="black"/>
                </a:solidFill>
                <a:latin typeface="Consolas"/>
              </a:rPr>
              <a:t>}</a:t>
            </a:r>
            <a:endParaRPr lang="en-US" sz="1700">
              <a:solidFill>
                <a:prstClr val="black"/>
              </a:solidFill>
              <a:latin typeface="Consolas"/>
            </a:endParaRPr>
          </a:p>
          <a:p>
            <a:pPr marL="0" indent="0">
              <a:buNone/>
            </a:pPr>
            <a:r>
              <a:rPr lang="en-US" sz="1700" b="1" smtClean="0">
                <a:solidFill>
                  <a:srgbClr val="0000FF"/>
                </a:solidFill>
                <a:latin typeface="Consolas"/>
              </a:rPr>
              <a:t>public</a:t>
            </a:r>
            <a:r>
              <a:rPr lang="en-US" sz="1700" b="1" smtClean="0">
                <a:solidFill>
                  <a:prstClr val="black"/>
                </a:solidFill>
                <a:latin typeface="Consolas"/>
              </a:rPr>
              <a:t> </a:t>
            </a:r>
            <a:r>
              <a:rPr lang="en-US" sz="1700" b="1">
                <a:solidFill>
                  <a:srgbClr val="0000FF"/>
                </a:solidFill>
                <a:latin typeface="Consolas"/>
              </a:rPr>
              <a:t>void</a:t>
            </a:r>
            <a:r>
              <a:rPr lang="en-US" sz="1700" b="1">
                <a:solidFill>
                  <a:prstClr val="black"/>
                </a:solidFill>
                <a:latin typeface="Consolas"/>
              </a:rPr>
              <a:t> Disconnect() </a:t>
            </a:r>
            <a:r>
              <a:rPr lang="en-US" sz="1700" b="1">
                <a:solidFill>
                  <a:srgbClr val="008000"/>
                </a:solidFill>
                <a:latin typeface="Consolas"/>
              </a:rPr>
              <a:t>//Ngắt kết nối</a:t>
            </a:r>
            <a:endParaRPr lang="en-US" sz="1700" b="1">
              <a:solidFill>
                <a:prstClr val="black"/>
              </a:solidFill>
              <a:latin typeface="Consolas"/>
            </a:endParaRPr>
          </a:p>
          <a:p>
            <a:pPr marL="0" indent="0">
              <a:buNone/>
            </a:pPr>
            <a:r>
              <a:rPr lang="en-US" sz="1700" smtClean="0">
                <a:solidFill>
                  <a:prstClr val="black"/>
                </a:solidFill>
                <a:latin typeface="Consolas"/>
              </a:rPr>
              <a:t>{ </a:t>
            </a:r>
            <a:r>
              <a:rPr lang="vi-VN" sz="1700" smtClean="0">
                <a:solidFill>
                  <a:prstClr val="black"/>
                </a:solidFill>
                <a:latin typeface="Consolas"/>
              </a:rPr>
              <a:t> </a:t>
            </a:r>
            <a:r>
              <a:rPr lang="vi-VN" sz="1700" smtClean="0">
                <a:solidFill>
                  <a:srgbClr val="0000FF"/>
                </a:solidFill>
                <a:latin typeface="Consolas"/>
              </a:rPr>
              <a:t>if</a:t>
            </a:r>
            <a:r>
              <a:rPr lang="vi-VN" sz="1700" smtClean="0">
                <a:solidFill>
                  <a:prstClr val="black"/>
                </a:solidFill>
                <a:latin typeface="Consolas"/>
              </a:rPr>
              <a:t> </a:t>
            </a:r>
            <a:r>
              <a:rPr lang="vi-VN" sz="1700">
                <a:solidFill>
                  <a:prstClr val="black"/>
                </a:solidFill>
                <a:latin typeface="Consolas"/>
              </a:rPr>
              <a:t>(con.State == </a:t>
            </a:r>
            <a:r>
              <a:rPr lang="vi-VN" sz="1700">
                <a:solidFill>
                  <a:srgbClr val="2B91AF"/>
                </a:solidFill>
                <a:latin typeface="Consolas"/>
              </a:rPr>
              <a:t>ConnectionState</a:t>
            </a:r>
            <a:r>
              <a:rPr lang="vi-VN" sz="1700">
                <a:solidFill>
                  <a:prstClr val="black"/>
                </a:solidFill>
                <a:latin typeface="Consolas"/>
              </a:rPr>
              <a:t>.Open) </a:t>
            </a:r>
            <a:r>
              <a:rPr lang="vi-VN" sz="1700">
                <a:solidFill>
                  <a:srgbClr val="008000"/>
                </a:solidFill>
                <a:latin typeface="Consolas"/>
              </a:rPr>
              <a:t>//nếu </a:t>
            </a:r>
            <a:r>
              <a:rPr lang="vi-VN" sz="1700" smtClean="0">
                <a:solidFill>
                  <a:srgbClr val="008000"/>
                </a:solidFill>
                <a:latin typeface="Consolas"/>
              </a:rPr>
              <a:t>đang </a:t>
            </a:r>
            <a:r>
              <a:rPr lang="vi-VN" sz="1700">
                <a:solidFill>
                  <a:srgbClr val="008000"/>
                </a:solidFill>
                <a:latin typeface="Consolas"/>
              </a:rPr>
              <a:t>mở</a:t>
            </a:r>
            <a:endParaRPr lang="vi-VN" sz="1700">
              <a:solidFill>
                <a:prstClr val="black"/>
              </a:solidFill>
              <a:latin typeface="Consolas"/>
            </a:endParaRPr>
          </a:p>
          <a:p>
            <a:pPr marL="0" indent="0">
              <a:buNone/>
            </a:pPr>
            <a:r>
              <a:rPr lang="en-US" sz="1700">
                <a:solidFill>
                  <a:prstClr val="black"/>
                </a:solidFill>
                <a:latin typeface="Consolas"/>
              </a:rPr>
              <a:t>       </a:t>
            </a:r>
            <a:r>
              <a:rPr lang="en-US" sz="1700" smtClean="0">
                <a:solidFill>
                  <a:prstClr val="black"/>
                </a:solidFill>
                <a:latin typeface="Consolas"/>
              </a:rPr>
              <a:t>{</a:t>
            </a:r>
            <a:r>
              <a:rPr lang="vi-VN" sz="1700" smtClean="0">
                <a:solidFill>
                  <a:prstClr val="black"/>
                </a:solidFill>
                <a:latin typeface="Consolas"/>
              </a:rPr>
              <a:t>        </a:t>
            </a:r>
            <a:r>
              <a:rPr lang="vi-VN" sz="1700">
                <a:solidFill>
                  <a:prstClr val="black"/>
                </a:solidFill>
                <a:latin typeface="Consolas"/>
              </a:rPr>
              <a:t>con.Close(); </a:t>
            </a:r>
            <a:r>
              <a:rPr lang="vi-VN" sz="1700">
                <a:solidFill>
                  <a:srgbClr val="008000"/>
                </a:solidFill>
                <a:latin typeface="Consolas"/>
              </a:rPr>
              <a:t>//đóng</a:t>
            </a:r>
            <a:endParaRPr lang="vi-VN" sz="1700">
              <a:solidFill>
                <a:prstClr val="black"/>
              </a:solidFill>
              <a:latin typeface="Consolas"/>
            </a:endParaRPr>
          </a:p>
          <a:p>
            <a:pPr marL="0" indent="0">
              <a:buNone/>
            </a:pPr>
            <a:r>
              <a:rPr lang="en-US" sz="1700">
                <a:solidFill>
                  <a:prstClr val="black"/>
                </a:solidFill>
                <a:latin typeface="Consolas"/>
              </a:rPr>
              <a:t>                con.Dispose(); </a:t>
            </a:r>
            <a:r>
              <a:rPr lang="en-US" sz="1700">
                <a:solidFill>
                  <a:srgbClr val="008000"/>
                </a:solidFill>
                <a:latin typeface="Consolas"/>
              </a:rPr>
              <a:t>//huỷ</a:t>
            </a:r>
            <a:endParaRPr lang="en-US" sz="1700">
              <a:solidFill>
                <a:prstClr val="black"/>
              </a:solidFill>
              <a:latin typeface="Consolas"/>
            </a:endParaRPr>
          </a:p>
          <a:p>
            <a:pPr marL="0" indent="0">
              <a:buNone/>
            </a:pPr>
            <a:r>
              <a:rPr lang="en-US" sz="1700">
                <a:solidFill>
                  <a:prstClr val="black"/>
                </a:solidFill>
                <a:latin typeface="Consolas"/>
              </a:rPr>
              <a:t>        </a:t>
            </a:r>
            <a:r>
              <a:rPr lang="en-US" sz="1700" smtClean="0">
                <a:solidFill>
                  <a:prstClr val="black"/>
                </a:solidFill>
                <a:latin typeface="Consolas"/>
              </a:rPr>
              <a:t>}</a:t>
            </a:r>
            <a:endParaRPr lang="en-US" sz="1700">
              <a:solidFill>
                <a:prstClr val="black"/>
              </a:solidFill>
              <a:latin typeface="Consolas"/>
            </a:endParaRPr>
          </a:p>
          <a:p>
            <a:pPr marL="0" indent="0">
              <a:buNone/>
            </a:pPr>
            <a:r>
              <a:rPr lang="en-US" sz="1700">
                <a:solidFill>
                  <a:prstClr val="black"/>
                </a:solidFill>
                <a:latin typeface="Consolas"/>
              </a:rPr>
              <a:t> </a:t>
            </a:r>
            <a:r>
              <a:rPr lang="en-US" sz="1700" smtClean="0">
                <a:solidFill>
                  <a:prstClr val="black"/>
                </a:solidFill>
                <a:latin typeface="Consolas"/>
              </a:rPr>
              <a:t>}</a:t>
            </a:r>
            <a:endParaRPr lang="en-US" sz="1700">
              <a:solidFill>
                <a:prstClr val="black"/>
              </a:solidFill>
              <a:latin typeface="Consolas"/>
            </a:endParaRPr>
          </a:p>
          <a:p>
            <a:pPr marL="0" indent="0">
              <a:buNone/>
            </a:pPr>
            <a:endParaRPr lang="en-US" smtClean="0"/>
          </a:p>
          <a:p>
            <a:pPr lvl="1"/>
            <a:endParaRPr lang="en-US"/>
          </a:p>
        </p:txBody>
      </p:sp>
      <p:sp>
        <p:nvSpPr>
          <p:cNvPr id="4" name="Date Placeholder 3"/>
          <p:cNvSpPr>
            <a:spLocks noGrp="1"/>
          </p:cNvSpPr>
          <p:nvPr>
            <p:ph type="dt" sz="half" idx="10"/>
          </p:nvPr>
        </p:nvSpPr>
        <p:spPr/>
        <p:txBody>
          <a:bodyPr/>
          <a:lstStyle/>
          <a:p>
            <a:fld id="{51D477C2-39EF-4E2A-973D-97F92114045E}" type="datetime1">
              <a:rPr lang="vi-VN" smtClean="0"/>
              <a:t>08/01/2015</a:t>
            </a:fld>
            <a:endParaRPr lang="vi-VN"/>
          </a:p>
        </p:txBody>
      </p:sp>
      <p:sp>
        <p:nvSpPr>
          <p:cNvPr id="5" name="Footer Placeholder 4"/>
          <p:cNvSpPr>
            <a:spLocks noGrp="1"/>
          </p:cNvSpPr>
          <p:nvPr>
            <p:ph type="ftr" sz="quarter" idx="11"/>
          </p:nvPr>
        </p:nvSpPr>
        <p:spPr/>
        <p:txBody>
          <a:bodyPr/>
          <a:lstStyle/>
          <a:p>
            <a:r>
              <a:rPr lang="vi-VN" smtClean="0"/>
              <a:t>Chương 5. Lập trình cơ sở dữ liệu</a:t>
            </a:r>
            <a:endParaRPr lang="vi-VN"/>
          </a:p>
        </p:txBody>
      </p:sp>
      <p:sp>
        <p:nvSpPr>
          <p:cNvPr id="6" name="Slide Number Placeholder 5"/>
          <p:cNvSpPr>
            <a:spLocks noGrp="1"/>
          </p:cNvSpPr>
          <p:nvPr>
            <p:ph type="sldNum" sz="quarter" idx="12"/>
          </p:nvPr>
        </p:nvSpPr>
        <p:spPr/>
        <p:txBody>
          <a:bodyPr/>
          <a:lstStyle/>
          <a:p>
            <a:fld id="{5AB95402-1E0D-474E-8D8C-CBE7F053639E}" type="slidenum">
              <a:rPr lang="vi-VN" smtClean="0"/>
              <a:pPr/>
              <a:t>20</a:t>
            </a:fld>
            <a:r>
              <a:rPr lang="vi-VN" smtClean="0"/>
              <a:t>/46</a:t>
            </a:r>
            <a:endParaRPr lang="vi-VN"/>
          </a:p>
        </p:txBody>
      </p:sp>
    </p:spTree>
    <p:extLst>
      <p:ext uri="{BB962C8B-B14F-4D97-AF65-F5344CB8AC3E}">
        <p14:creationId xmlns:p14="http://schemas.microsoft.com/office/powerpoint/2010/main" val="17467132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Xây dựng ứng dụng minh hoạ</a:t>
            </a:r>
          </a:p>
        </p:txBody>
      </p:sp>
      <p:sp>
        <p:nvSpPr>
          <p:cNvPr id="3" name="Content Placeholder 2"/>
          <p:cNvSpPr>
            <a:spLocks noGrp="1"/>
          </p:cNvSpPr>
          <p:nvPr>
            <p:ph idx="1"/>
          </p:nvPr>
        </p:nvSpPr>
        <p:spPr/>
        <p:txBody>
          <a:bodyPr/>
          <a:lstStyle/>
          <a:p>
            <a:r>
              <a:rPr lang="en-US" smtClean="0"/>
              <a:t>Bước 4: Xử lý các sự kiện</a:t>
            </a:r>
          </a:p>
          <a:p>
            <a:pPr lvl="1"/>
            <a:r>
              <a:rPr lang="en-US" smtClean="0"/>
              <a:t>Hiển thị thông tin trong DataGridView</a:t>
            </a:r>
          </a:p>
          <a:p>
            <a:pPr marL="0" indent="0">
              <a:buNone/>
            </a:pPr>
            <a:endParaRPr lang="en-US" sz="1700" smtClean="0">
              <a:solidFill>
                <a:srgbClr val="0000FF"/>
              </a:solidFill>
              <a:latin typeface="Consolas"/>
            </a:endParaRPr>
          </a:p>
          <a:p>
            <a:pPr marL="0" indent="0">
              <a:buNone/>
            </a:pPr>
            <a:r>
              <a:rPr lang="en-US" sz="1700" b="1" smtClean="0">
                <a:solidFill>
                  <a:srgbClr val="0000FF"/>
                </a:solidFill>
                <a:latin typeface="Consolas"/>
              </a:rPr>
              <a:t>public</a:t>
            </a:r>
            <a:r>
              <a:rPr lang="en-US" sz="1700" b="1" smtClean="0">
                <a:solidFill>
                  <a:prstClr val="black"/>
                </a:solidFill>
                <a:latin typeface="Consolas"/>
              </a:rPr>
              <a:t> </a:t>
            </a:r>
            <a:r>
              <a:rPr lang="en-US" sz="1700" b="1">
                <a:solidFill>
                  <a:srgbClr val="0000FF"/>
                </a:solidFill>
                <a:latin typeface="Consolas"/>
              </a:rPr>
              <a:t>void</a:t>
            </a:r>
            <a:r>
              <a:rPr lang="en-US" sz="1700" b="1">
                <a:solidFill>
                  <a:prstClr val="black"/>
                </a:solidFill>
                <a:latin typeface="Consolas"/>
              </a:rPr>
              <a:t> LoadDataGridView()</a:t>
            </a:r>
          </a:p>
          <a:p>
            <a:pPr marL="0" indent="0">
              <a:buNone/>
            </a:pPr>
            <a:r>
              <a:rPr lang="en-US" sz="1700" smtClean="0">
                <a:solidFill>
                  <a:prstClr val="black"/>
                </a:solidFill>
                <a:latin typeface="Consolas"/>
              </a:rPr>
              <a:t>{</a:t>
            </a:r>
            <a:endParaRPr lang="en-US" sz="1700">
              <a:solidFill>
                <a:prstClr val="black"/>
              </a:solidFill>
              <a:latin typeface="Consolas"/>
            </a:endParaRPr>
          </a:p>
          <a:p>
            <a:pPr marL="0" indent="0">
              <a:buNone/>
            </a:pPr>
            <a:r>
              <a:rPr lang="en-US" sz="1700">
                <a:solidFill>
                  <a:prstClr val="black"/>
                </a:solidFill>
                <a:latin typeface="Consolas"/>
              </a:rPr>
              <a:t>            </a:t>
            </a:r>
            <a:r>
              <a:rPr lang="en-US" sz="1700">
                <a:solidFill>
                  <a:srgbClr val="0000FF"/>
                </a:solidFill>
                <a:latin typeface="Consolas"/>
              </a:rPr>
              <a:t>string</a:t>
            </a:r>
            <a:r>
              <a:rPr lang="en-US" sz="1700">
                <a:solidFill>
                  <a:prstClr val="black"/>
                </a:solidFill>
                <a:latin typeface="Consolas"/>
              </a:rPr>
              <a:t> sql;</a:t>
            </a:r>
          </a:p>
          <a:p>
            <a:pPr marL="0" indent="0">
              <a:buNone/>
            </a:pPr>
            <a:r>
              <a:rPr lang="en-US" sz="1700">
                <a:solidFill>
                  <a:prstClr val="black"/>
                </a:solidFill>
                <a:latin typeface="Consolas"/>
              </a:rPr>
              <a:t>            sql = </a:t>
            </a:r>
            <a:r>
              <a:rPr lang="en-US" sz="1700">
                <a:solidFill>
                  <a:srgbClr val="A31515"/>
                </a:solidFill>
                <a:latin typeface="Consolas"/>
              </a:rPr>
              <a:t>"SELECT * from tblSinhVien"</a:t>
            </a:r>
            <a:r>
              <a:rPr lang="en-US" sz="1700">
                <a:solidFill>
                  <a:prstClr val="black"/>
                </a:solidFill>
                <a:latin typeface="Consolas"/>
              </a:rPr>
              <a:t>;</a:t>
            </a:r>
          </a:p>
          <a:p>
            <a:pPr marL="0" indent="0">
              <a:buNone/>
            </a:pPr>
            <a:r>
              <a:rPr lang="vi-VN" sz="1700">
                <a:solidFill>
                  <a:prstClr val="black"/>
                </a:solidFill>
                <a:latin typeface="Consolas"/>
              </a:rPr>
              <a:t>            </a:t>
            </a:r>
            <a:r>
              <a:rPr lang="vi-VN" sz="1700">
                <a:solidFill>
                  <a:srgbClr val="2B91AF"/>
                </a:solidFill>
                <a:latin typeface="Consolas"/>
              </a:rPr>
              <a:t>SqlDataAdapter</a:t>
            </a:r>
            <a:r>
              <a:rPr lang="vi-VN" sz="1700">
                <a:solidFill>
                  <a:prstClr val="black"/>
                </a:solidFill>
                <a:latin typeface="Consolas"/>
              </a:rPr>
              <a:t> MyData = </a:t>
            </a:r>
            <a:r>
              <a:rPr lang="vi-VN" sz="1700">
                <a:solidFill>
                  <a:srgbClr val="0000FF"/>
                </a:solidFill>
                <a:latin typeface="Consolas"/>
              </a:rPr>
              <a:t>new</a:t>
            </a:r>
            <a:r>
              <a:rPr lang="vi-VN" sz="1700">
                <a:solidFill>
                  <a:prstClr val="black"/>
                </a:solidFill>
                <a:latin typeface="Consolas"/>
              </a:rPr>
              <a:t> </a:t>
            </a:r>
            <a:r>
              <a:rPr lang="vi-VN" sz="1700">
                <a:solidFill>
                  <a:srgbClr val="2B91AF"/>
                </a:solidFill>
                <a:latin typeface="Consolas"/>
              </a:rPr>
              <a:t>SqlDataAdapter</a:t>
            </a:r>
            <a:r>
              <a:rPr lang="vi-VN" sz="1700">
                <a:solidFill>
                  <a:prstClr val="black"/>
                </a:solidFill>
                <a:latin typeface="Consolas"/>
              </a:rPr>
              <a:t>(sql,con); </a:t>
            </a:r>
            <a:r>
              <a:rPr lang="vi-VN" sz="1700">
                <a:solidFill>
                  <a:srgbClr val="008000"/>
                </a:solidFill>
                <a:latin typeface="Consolas"/>
              </a:rPr>
              <a:t>//Đối tượng DataAdapter</a:t>
            </a:r>
            <a:endParaRPr lang="vi-VN" sz="1700">
              <a:solidFill>
                <a:prstClr val="black"/>
              </a:solidFill>
              <a:latin typeface="Consolas"/>
            </a:endParaRPr>
          </a:p>
          <a:p>
            <a:pPr marL="0" indent="0">
              <a:buNone/>
            </a:pPr>
            <a:r>
              <a:rPr lang="en-US" sz="1700">
                <a:solidFill>
                  <a:prstClr val="black"/>
                </a:solidFill>
                <a:latin typeface="Consolas"/>
              </a:rPr>
              <a:t>            tblSinhvien = </a:t>
            </a:r>
            <a:r>
              <a:rPr lang="en-US" sz="1700">
                <a:solidFill>
                  <a:srgbClr val="0000FF"/>
                </a:solidFill>
                <a:latin typeface="Consolas"/>
              </a:rPr>
              <a:t>new</a:t>
            </a:r>
            <a:r>
              <a:rPr lang="en-US" sz="1700">
                <a:solidFill>
                  <a:prstClr val="black"/>
                </a:solidFill>
                <a:latin typeface="Consolas"/>
              </a:rPr>
              <a:t> </a:t>
            </a:r>
            <a:r>
              <a:rPr lang="en-US" sz="1700">
                <a:solidFill>
                  <a:srgbClr val="2B91AF"/>
                </a:solidFill>
                <a:latin typeface="Consolas"/>
              </a:rPr>
              <a:t>DataTable</a:t>
            </a:r>
            <a:r>
              <a:rPr lang="en-US" sz="1700">
                <a:solidFill>
                  <a:prstClr val="black"/>
                </a:solidFill>
                <a:latin typeface="Consolas"/>
              </a:rPr>
              <a:t>(); </a:t>
            </a:r>
            <a:r>
              <a:rPr lang="en-US" sz="1700">
                <a:solidFill>
                  <a:srgbClr val="008000"/>
                </a:solidFill>
                <a:latin typeface="Consolas"/>
              </a:rPr>
              <a:t>//Khởi tạo bảng</a:t>
            </a:r>
            <a:endParaRPr lang="en-US" sz="1700">
              <a:solidFill>
                <a:prstClr val="black"/>
              </a:solidFill>
              <a:latin typeface="Consolas"/>
            </a:endParaRPr>
          </a:p>
          <a:p>
            <a:pPr marL="0" indent="0">
              <a:buNone/>
            </a:pPr>
            <a:r>
              <a:rPr lang="en-US" sz="1700">
                <a:solidFill>
                  <a:prstClr val="black"/>
                </a:solidFill>
                <a:latin typeface="Consolas"/>
              </a:rPr>
              <a:t>            MyData.Fill(tblSinhvien);  </a:t>
            </a:r>
            <a:r>
              <a:rPr lang="en-US" sz="1700">
                <a:solidFill>
                  <a:srgbClr val="008000"/>
                </a:solidFill>
                <a:latin typeface="Consolas"/>
              </a:rPr>
              <a:t>//Đổ dữ liệu từ DataAdapter vào bảng</a:t>
            </a:r>
            <a:endParaRPr lang="en-US" sz="1700">
              <a:solidFill>
                <a:prstClr val="black"/>
              </a:solidFill>
              <a:latin typeface="Consolas"/>
            </a:endParaRPr>
          </a:p>
          <a:p>
            <a:pPr marL="0" indent="0">
              <a:buNone/>
            </a:pPr>
            <a:r>
              <a:rPr lang="en-US" sz="1700">
                <a:solidFill>
                  <a:prstClr val="black"/>
                </a:solidFill>
                <a:latin typeface="Consolas"/>
              </a:rPr>
              <a:t>            dataGridView.DataSource = tblSinhvien</a:t>
            </a:r>
            <a:r>
              <a:rPr lang="en-US" sz="1700" smtClean="0">
                <a:solidFill>
                  <a:prstClr val="black"/>
                </a:solidFill>
                <a:latin typeface="Consolas"/>
              </a:rPr>
              <a:t>;</a:t>
            </a:r>
          </a:p>
          <a:p>
            <a:pPr marL="0" indent="0">
              <a:buNone/>
            </a:pPr>
            <a:r>
              <a:rPr lang="en-US" sz="1700" smtClean="0">
                <a:solidFill>
                  <a:prstClr val="black"/>
                </a:solidFill>
                <a:latin typeface="Consolas"/>
              </a:rPr>
              <a:t>}</a:t>
            </a:r>
            <a:endParaRPr lang="en-US" sz="1700">
              <a:solidFill>
                <a:prstClr val="black"/>
              </a:solidFill>
              <a:latin typeface="Consolas"/>
            </a:endParaRPr>
          </a:p>
          <a:p>
            <a:pPr marL="471487" lvl="1" indent="0">
              <a:buNone/>
            </a:pPr>
            <a:endParaRPr lang="en-US"/>
          </a:p>
        </p:txBody>
      </p:sp>
      <p:sp>
        <p:nvSpPr>
          <p:cNvPr id="4" name="Date Placeholder 3"/>
          <p:cNvSpPr>
            <a:spLocks noGrp="1"/>
          </p:cNvSpPr>
          <p:nvPr>
            <p:ph type="dt" sz="half" idx="10"/>
          </p:nvPr>
        </p:nvSpPr>
        <p:spPr/>
        <p:txBody>
          <a:bodyPr/>
          <a:lstStyle/>
          <a:p>
            <a:fld id="{C63D4359-1DF9-4623-9FF3-69E626ED9E50}" type="datetime1">
              <a:rPr lang="vi-VN" smtClean="0"/>
              <a:t>08/01/2015</a:t>
            </a:fld>
            <a:endParaRPr lang="vi-VN"/>
          </a:p>
        </p:txBody>
      </p:sp>
      <p:sp>
        <p:nvSpPr>
          <p:cNvPr id="5" name="Footer Placeholder 4"/>
          <p:cNvSpPr>
            <a:spLocks noGrp="1"/>
          </p:cNvSpPr>
          <p:nvPr>
            <p:ph type="ftr" sz="quarter" idx="11"/>
          </p:nvPr>
        </p:nvSpPr>
        <p:spPr/>
        <p:txBody>
          <a:bodyPr/>
          <a:lstStyle/>
          <a:p>
            <a:r>
              <a:rPr lang="vi-VN" smtClean="0"/>
              <a:t>Chương 5. Lập trình cơ sở dữ liệu</a:t>
            </a:r>
            <a:endParaRPr lang="vi-VN"/>
          </a:p>
        </p:txBody>
      </p:sp>
      <p:sp>
        <p:nvSpPr>
          <p:cNvPr id="6" name="Slide Number Placeholder 5"/>
          <p:cNvSpPr>
            <a:spLocks noGrp="1"/>
          </p:cNvSpPr>
          <p:nvPr>
            <p:ph type="sldNum" sz="quarter" idx="12"/>
          </p:nvPr>
        </p:nvSpPr>
        <p:spPr/>
        <p:txBody>
          <a:bodyPr/>
          <a:lstStyle/>
          <a:p>
            <a:fld id="{5AB95402-1E0D-474E-8D8C-CBE7F053639E}" type="slidenum">
              <a:rPr lang="vi-VN" smtClean="0"/>
              <a:pPr/>
              <a:t>21</a:t>
            </a:fld>
            <a:r>
              <a:rPr lang="vi-VN" smtClean="0"/>
              <a:t>/46</a:t>
            </a:r>
            <a:endParaRPr lang="vi-VN"/>
          </a:p>
        </p:txBody>
      </p:sp>
    </p:spTree>
    <p:extLst>
      <p:ext uri="{BB962C8B-B14F-4D97-AF65-F5344CB8AC3E}">
        <p14:creationId xmlns:p14="http://schemas.microsoft.com/office/powerpoint/2010/main" val="24902815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Xây dựng ứng dụng minh hoạ</a:t>
            </a:r>
          </a:p>
        </p:txBody>
      </p:sp>
      <p:sp>
        <p:nvSpPr>
          <p:cNvPr id="3" name="Content Placeholder 2"/>
          <p:cNvSpPr>
            <a:spLocks noGrp="1"/>
          </p:cNvSpPr>
          <p:nvPr>
            <p:ph idx="1"/>
          </p:nvPr>
        </p:nvSpPr>
        <p:spPr/>
        <p:txBody>
          <a:bodyPr/>
          <a:lstStyle/>
          <a:p>
            <a:r>
              <a:rPr lang="en-US" smtClean="0"/>
              <a:t>Bước 4: Xử lý  các sự kiện</a:t>
            </a:r>
          </a:p>
          <a:p>
            <a:pPr lvl="1"/>
            <a:r>
              <a:rPr lang="en-US" smtClean="0"/>
              <a:t>Thực hiện lệnh SQL</a:t>
            </a:r>
          </a:p>
          <a:p>
            <a:pPr marL="0" indent="0">
              <a:buNone/>
            </a:pPr>
            <a:r>
              <a:rPr lang="en-US" sz="1700">
                <a:solidFill>
                  <a:srgbClr val="0000FF"/>
                </a:solidFill>
                <a:latin typeface="Consolas"/>
              </a:rPr>
              <a:t>public</a:t>
            </a:r>
            <a:r>
              <a:rPr lang="en-US" sz="1700">
                <a:solidFill>
                  <a:prstClr val="black"/>
                </a:solidFill>
                <a:latin typeface="Consolas"/>
              </a:rPr>
              <a:t> </a:t>
            </a:r>
            <a:r>
              <a:rPr lang="en-US" sz="1700">
                <a:solidFill>
                  <a:srgbClr val="0000FF"/>
                </a:solidFill>
                <a:latin typeface="Consolas"/>
              </a:rPr>
              <a:t>void</a:t>
            </a:r>
            <a:r>
              <a:rPr lang="en-US" sz="1700">
                <a:solidFill>
                  <a:prstClr val="black"/>
                </a:solidFill>
                <a:latin typeface="Consolas"/>
              </a:rPr>
              <a:t> RunSQL(</a:t>
            </a:r>
            <a:r>
              <a:rPr lang="en-US" sz="1700">
                <a:solidFill>
                  <a:srgbClr val="0000FF"/>
                </a:solidFill>
                <a:latin typeface="Consolas"/>
              </a:rPr>
              <a:t>string</a:t>
            </a:r>
            <a:r>
              <a:rPr lang="en-US" sz="1700">
                <a:solidFill>
                  <a:prstClr val="black"/>
                </a:solidFill>
                <a:latin typeface="Consolas"/>
              </a:rPr>
              <a:t> sql) </a:t>
            </a:r>
            <a:r>
              <a:rPr lang="en-US" sz="1700">
                <a:solidFill>
                  <a:srgbClr val="008000"/>
                </a:solidFill>
                <a:latin typeface="Consolas"/>
              </a:rPr>
              <a:t>//Thực hiện một câu lệnh SQL</a:t>
            </a:r>
            <a:endParaRPr lang="en-US" sz="1700">
              <a:solidFill>
                <a:prstClr val="black"/>
              </a:solidFill>
              <a:latin typeface="Consolas"/>
            </a:endParaRPr>
          </a:p>
          <a:p>
            <a:pPr marL="0" indent="0">
              <a:buNone/>
            </a:pPr>
            <a:r>
              <a:rPr lang="en-US" sz="1700">
                <a:solidFill>
                  <a:prstClr val="black"/>
                </a:solidFill>
                <a:latin typeface="Consolas"/>
              </a:rPr>
              <a:t>        {</a:t>
            </a:r>
          </a:p>
          <a:p>
            <a:pPr marL="0" indent="0">
              <a:buNone/>
            </a:pPr>
            <a:r>
              <a:rPr lang="vi-VN" sz="1700">
                <a:solidFill>
                  <a:prstClr val="black"/>
                </a:solidFill>
                <a:latin typeface="Consolas"/>
              </a:rPr>
              <a:t>            </a:t>
            </a:r>
            <a:r>
              <a:rPr lang="vi-VN" sz="1700">
                <a:solidFill>
                  <a:srgbClr val="2B91AF"/>
                </a:solidFill>
                <a:latin typeface="Consolas"/>
              </a:rPr>
              <a:t>SqlCommand</a:t>
            </a:r>
            <a:r>
              <a:rPr lang="vi-VN" sz="1700">
                <a:solidFill>
                  <a:prstClr val="black"/>
                </a:solidFill>
                <a:latin typeface="Consolas"/>
              </a:rPr>
              <a:t> cmd = </a:t>
            </a:r>
            <a:r>
              <a:rPr lang="vi-VN" sz="1700">
                <a:solidFill>
                  <a:srgbClr val="0000FF"/>
                </a:solidFill>
                <a:latin typeface="Consolas"/>
              </a:rPr>
              <a:t>new</a:t>
            </a:r>
            <a:r>
              <a:rPr lang="vi-VN" sz="1700">
                <a:solidFill>
                  <a:prstClr val="black"/>
                </a:solidFill>
                <a:latin typeface="Consolas"/>
              </a:rPr>
              <a:t> </a:t>
            </a:r>
            <a:r>
              <a:rPr lang="vi-VN" sz="1700">
                <a:solidFill>
                  <a:srgbClr val="2B91AF"/>
                </a:solidFill>
                <a:latin typeface="Consolas"/>
              </a:rPr>
              <a:t>SqlCommand</a:t>
            </a:r>
            <a:r>
              <a:rPr lang="vi-VN" sz="1700">
                <a:solidFill>
                  <a:prstClr val="black"/>
                </a:solidFill>
                <a:latin typeface="Consolas"/>
              </a:rPr>
              <a:t>(); </a:t>
            </a:r>
            <a:r>
              <a:rPr lang="vi-VN" sz="1700">
                <a:solidFill>
                  <a:srgbClr val="008000"/>
                </a:solidFill>
                <a:latin typeface="Consolas"/>
              </a:rPr>
              <a:t>//Đối tượng để thực hiện lệnh</a:t>
            </a:r>
            <a:endParaRPr lang="vi-VN" sz="1700">
              <a:solidFill>
                <a:prstClr val="black"/>
              </a:solidFill>
              <a:latin typeface="Consolas"/>
            </a:endParaRPr>
          </a:p>
          <a:p>
            <a:pPr marL="0" indent="0">
              <a:buNone/>
            </a:pPr>
            <a:r>
              <a:rPr lang="en-US" sz="1700">
                <a:solidFill>
                  <a:prstClr val="black"/>
                </a:solidFill>
                <a:latin typeface="Consolas"/>
              </a:rPr>
              <a:t>            cmd.CommandText = sql;</a:t>
            </a:r>
          </a:p>
          <a:p>
            <a:pPr marL="0" indent="0">
              <a:buNone/>
            </a:pPr>
            <a:r>
              <a:rPr lang="en-US" sz="1700">
                <a:solidFill>
                  <a:prstClr val="black"/>
                </a:solidFill>
                <a:latin typeface="Consolas"/>
              </a:rPr>
              <a:t>            cmd.Connection = con;</a:t>
            </a:r>
          </a:p>
          <a:p>
            <a:pPr marL="0" indent="0">
              <a:buNone/>
            </a:pPr>
            <a:r>
              <a:rPr lang="en-US" sz="1700">
                <a:solidFill>
                  <a:prstClr val="black"/>
                </a:solidFill>
                <a:latin typeface="Consolas"/>
              </a:rPr>
              <a:t>            </a:t>
            </a:r>
            <a:r>
              <a:rPr lang="en-US" sz="1700">
                <a:solidFill>
                  <a:srgbClr val="0000FF"/>
                </a:solidFill>
                <a:latin typeface="Consolas"/>
              </a:rPr>
              <a:t>try</a:t>
            </a:r>
            <a:endParaRPr lang="en-US" sz="1700">
              <a:solidFill>
                <a:prstClr val="black"/>
              </a:solidFill>
              <a:latin typeface="Consolas"/>
            </a:endParaRPr>
          </a:p>
          <a:p>
            <a:pPr marL="0" indent="0">
              <a:buNone/>
            </a:pPr>
            <a:r>
              <a:rPr lang="en-US" sz="1700">
                <a:solidFill>
                  <a:prstClr val="black"/>
                </a:solidFill>
                <a:latin typeface="Consolas"/>
              </a:rPr>
              <a:t>            </a:t>
            </a:r>
            <a:r>
              <a:rPr lang="en-US" sz="1700" smtClean="0">
                <a:solidFill>
                  <a:prstClr val="black"/>
                </a:solidFill>
                <a:latin typeface="Consolas"/>
              </a:rPr>
              <a:t>{ </a:t>
            </a:r>
            <a:r>
              <a:rPr lang="en-US" sz="1700">
                <a:solidFill>
                  <a:prstClr val="black"/>
                </a:solidFill>
                <a:latin typeface="Consolas"/>
              </a:rPr>
              <a:t>cmd.ExecuteNonQuery(); </a:t>
            </a:r>
            <a:r>
              <a:rPr lang="en-US" sz="1700">
                <a:solidFill>
                  <a:srgbClr val="008000"/>
                </a:solidFill>
                <a:latin typeface="Consolas"/>
              </a:rPr>
              <a:t>//Thực hiện câu </a:t>
            </a:r>
            <a:r>
              <a:rPr lang="en-US" sz="1700" smtClean="0">
                <a:solidFill>
                  <a:srgbClr val="008000"/>
                </a:solidFill>
                <a:latin typeface="Consolas"/>
              </a:rPr>
              <a:t>lệnh</a:t>
            </a:r>
            <a:endParaRPr lang="en-US" sz="1700">
              <a:solidFill>
                <a:prstClr val="black"/>
              </a:solidFill>
              <a:latin typeface="Consolas"/>
            </a:endParaRPr>
          </a:p>
          <a:p>
            <a:pPr marL="0" indent="0">
              <a:buNone/>
            </a:pPr>
            <a:r>
              <a:rPr lang="en-US" sz="1700">
                <a:solidFill>
                  <a:prstClr val="black"/>
                </a:solidFill>
                <a:latin typeface="Consolas"/>
              </a:rPr>
              <a:t>            }</a:t>
            </a:r>
          </a:p>
          <a:p>
            <a:pPr marL="0" indent="0">
              <a:buNone/>
            </a:pPr>
            <a:r>
              <a:rPr lang="en-US" sz="1700">
                <a:solidFill>
                  <a:prstClr val="black"/>
                </a:solidFill>
                <a:latin typeface="Consolas"/>
              </a:rPr>
              <a:t>            </a:t>
            </a:r>
            <a:r>
              <a:rPr lang="en-US" sz="1700">
                <a:solidFill>
                  <a:srgbClr val="0000FF"/>
                </a:solidFill>
                <a:latin typeface="Consolas"/>
              </a:rPr>
              <a:t>catch</a:t>
            </a:r>
            <a:r>
              <a:rPr lang="en-US" sz="1700">
                <a:solidFill>
                  <a:prstClr val="black"/>
                </a:solidFill>
                <a:latin typeface="Consolas"/>
              </a:rPr>
              <a:t> (</a:t>
            </a:r>
            <a:r>
              <a:rPr lang="en-US" sz="1700">
                <a:solidFill>
                  <a:srgbClr val="2B91AF"/>
                </a:solidFill>
                <a:latin typeface="Consolas"/>
              </a:rPr>
              <a:t>Exception</a:t>
            </a:r>
            <a:r>
              <a:rPr lang="en-US" sz="1700">
                <a:solidFill>
                  <a:prstClr val="black"/>
                </a:solidFill>
                <a:latin typeface="Consolas"/>
              </a:rPr>
              <a:t> ex)</a:t>
            </a:r>
          </a:p>
          <a:p>
            <a:pPr marL="0" indent="0">
              <a:buNone/>
            </a:pPr>
            <a:r>
              <a:rPr lang="en-US" sz="1700">
                <a:solidFill>
                  <a:prstClr val="black"/>
                </a:solidFill>
                <a:latin typeface="Consolas"/>
              </a:rPr>
              <a:t>            {</a:t>
            </a:r>
          </a:p>
          <a:p>
            <a:pPr marL="0" indent="0">
              <a:buNone/>
            </a:pPr>
            <a:r>
              <a:rPr lang="en-US" sz="1700">
                <a:solidFill>
                  <a:prstClr val="black"/>
                </a:solidFill>
                <a:latin typeface="Consolas"/>
              </a:rPr>
              <a:t>                </a:t>
            </a:r>
            <a:r>
              <a:rPr lang="en-US" sz="1700">
                <a:solidFill>
                  <a:srgbClr val="2B91AF"/>
                </a:solidFill>
                <a:latin typeface="Consolas"/>
              </a:rPr>
              <a:t>MessageBox</a:t>
            </a:r>
            <a:r>
              <a:rPr lang="en-US" sz="1700">
                <a:solidFill>
                  <a:prstClr val="black"/>
                </a:solidFill>
                <a:latin typeface="Consolas"/>
              </a:rPr>
              <a:t>.Show(ex.ToString());</a:t>
            </a:r>
          </a:p>
          <a:p>
            <a:pPr marL="0" indent="0">
              <a:buNone/>
            </a:pPr>
            <a:r>
              <a:rPr lang="en-US" sz="1700">
                <a:solidFill>
                  <a:prstClr val="black"/>
                </a:solidFill>
                <a:latin typeface="Consolas"/>
              </a:rPr>
              <a:t>            }</a:t>
            </a:r>
          </a:p>
          <a:p>
            <a:pPr marL="0" indent="0">
              <a:buNone/>
            </a:pPr>
            <a:r>
              <a:rPr lang="en-US" sz="1700">
                <a:solidFill>
                  <a:prstClr val="black"/>
                </a:solidFill>
                <a:latin typeface="Consolas"/>
              </a:rPr>
              <a:t>        }  </a:t>
            </a:r>
          </a:p>
          <a:p>
            <a:pPr marL="471487" lvl="1" indent="0">
              <a:buNone/>
            </a:pPr>
            <a:endParaRPr lang="en-US"/>
          </a:p>
        </p:txBody>
      </p:sp>
      <p:sp>
        <p:nvSpPr>
          <p:cNvPr id="4" name="Date Placeholder 3"/>
          <p:cNvSpPr>
            <a:spLocks noGrp="1"/>
          </p:cNvSpPr>
          <p:nvPr>
            <p:ph type="dt" sz="half" idx="10"/>
          </p:nvPr>
        </p:nvSpPr>
        <p:spPr/>
        <p:txBody>
          <a:bodyPr/>
          <a:lstStyle/>
          <a:p>
            <a:fld id="{E6F82C88-9A08-4635-852F-7EDCF524A6BD}" type="datetime1">
              <a:rPr lang="vi-VN" smtClean="0"/>
              <a:t>08/01/2015</a:t>
            </a:fld>
            <a:endParaRPr lang="vi-VN"/>
          </a:p>
        </p:txBody>
      </p:sp>
      <p:sp>
        <p:nvSpPr>
          <p:cNvPr id="5" name="Footer Placeholder 4"/>
          <p:cNvSpPr>
            <a:spLocks noGrp="1"/>
          </p:cNvSpPr>
          <p:nvPr>
            <p:ph type="ftr" sz="quarter" idx="11"/>
          </p:nvPr>
        </p:nvSpPr>
        <p:spPr/>
        <p:txBody>
          <a:bodyPr/>
          <a:lstStyle/>
          <a:p>
            <a:r>
              <a:rPr lang="vi-VN" smtClean="0"/>
              <a:t>Chương 5. Lập trình cơ sở dữ liệu</a:t>
            </a:r>
            <a:endParaRPr lang="vi-VN"/>
          </a:p>
        </p:txBody>
      </p:sp>
      <p:sp>
        <p:nvSpPr>
          <p:cNvPr id="6" name="Slide Number Placeholder 5"/>
          <p:cNvSpPr>
            <a:spLocks noGrp="1"/>
          </p:cNvSpPr>
          <p:nvPr>
            <p:ph type="sldNum" sz="quarter" idx="12"/>
          </p:nvPr>
        </p:nvSpPr>
        <p:spPr/>
        <p:txBody>
          <a:bodyPr/>
          <a:lstStyle/>
          <a:p>
            <a:fld id="{5AB95402-1E0D-474E-8D8C-CBE7F053639E}" type="slidenum">
              <a:rPr lang="vi-VN" smtClean="0"/>
              <a:pPr/>
              <a:t>22</a:t>
            </a:fld>
            <a:r>
              <a:rPr lang="vi-VN" smtClean="0"/>
              <a:t>/46</a:t>
            </a:r>
            <a:endParaRPr lang="vi-VN"/>
          </a:p>
        </p:txBody>
      </p:sp>
    </p:spTree>
    <p:extLst>
      <p:ext uri="{BB962C8B-B14F-4D97-AF65-F5344CB8AC3E}">
        <p14:creationId xmlns:p14="http://schemas.microsoft.com/office/powerpoint/2010/main" val="19379143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Xây dựng ứng dụng minh hoạ</a:t>
            </a:r>
          </a:p>
        </p:txBody>
      </p:sp>
      <p:sp>
        <p:nvSpPr>
          <p:cNvPr id="3" name="Content Placeholder 2"/>
          <p:cNvSpPr>
            <a:spLocks noGrp="1"/>
          </p:cNvSpPr>
          <p:nvPr>
            <p:ph idx="1"/>
          </p:nvPr>
        </p:nvSpPr>
        <p:spPr/>
        <p:txBody>
          <a:bodyPr/>
          <a:lstStyle/>
          <a:p>
            <a:r>
              <a:rPr lang="en-US"/>
              <a:t>Bước 4: Xử lý các sự kiện</a:t>
            </a:r>
          </a:p>
          <a:p>
            <a:pPr lvl="1"/>
            <a:r>
              <a:rPr lang="en-US" smtClean="0"/>
              <a:t>Nhấn nút Sửa</a:t>
            </a:r>
          </a:p>
          <a:p>
            <a:pPr marL="0" indent="0">
              <a:buNone/>
            </a:pPr>
            <a:r>
              <a:rPr lang="en-US" sz="1800" b="1">
                <a:solidFill>
                  <a:srgbClr val="0000FF"/>
                </a:solidFill>
                <a:latin typeface="Consolas"/>
              </a:rPr>
              <a:t>private</a:t>
            </a:r>
            <a:r>
              <a:rPr lang="en-US" sz="1800" b="1">
                <a:solidFill>
                  <a:prstClr val="black"/>
                </a:solidFill>
                <a:latin typeface="Consolas"/>
              </a:rPr>
              <a:t> </a:t>
            </a:r>
            <a:r>
              <a:rPr lang="en-US" sz="1800" b="1">
                <a:solidFill>
                  <a:srgbClr val="0000FF"/>
                </a:solidFill>
                <a:latin typeface="Consolas"/>
              </a:rPr>
              <a:t>void</a:t>
            </a:r>
            <a:r>
              <a:rPr lang="en-US" sz="1800" b="1">
                <a:solidFill>
                  <a:prstClr val="black"/>
                </a:solidFill>
                <a:latin typeface="Consolas"/>
              </a:rPr>
              <a:t> btnSua_Click(</a:t>
            </a:r>
            <a:r>
              <a:rPr lang="en-US" sz="1800" b="1">
                <a:solidFill>
                  <a:srgbClr val="0000FF"/>
                </a:solidFill>
                <a:latin typeface="Consolas"/>
              </a:rPr>
              <a:t>object</a:t>
            </a:r>
            <a:r>
              <a:rPr lang="en-US" sz="1800" b="1">
                <a:solidFill>
                  <a:prstClr val="black"/>
                </a:solidFill>
                <a:latin typeface="Consolas"/>
              </a:rPr>
              <a:t> sender, </a:t>
            </a:r>
            <a:r>
              <a:rPr lang="en-US" sz="1800" b="1">
                <a:solidFill>
                  <a:srgbClr val="2B91AF"/>
                </a:solidFill>
                <a:latin typeface="Consolas"/>
              </a:rPr>
              <a:t>EventArgs</a:t>
            </a:r>
            <a:r>
              <a:rPr lang="en-US" sz="1800" b="1">
                <a:solidFill>
                  <a:prstClr val="black"/>
                </a:solidFill>
                <a:latin typeface="Consolas"/>
              </a:rPr>
              <a:t> e)</a:t>
            </a:r>
          </a:p>
          <a:p>
            <a:pPr marL="0" indent="0">
              <a:buNone/>
            </a:pPr>
            <a:r>
              <a:rPr lang="en-US" sz="1800" smtClean="0">
                <a:solidFill>
                  <a:prstClr val="black"/>
                </a:solidFill>
                <a:latin typeface="Consolas"/>
              </a:rPr>
              <a:t>{</a:t>
            </a:r>
            <a:endParaRPr lang="en-US" sz="1800">
              <a:solidFill>
                <a:prstClr val="black"/>
              </a:solidFill>
              <a:latin typeface="Consolas"/>
            </a:endParaRPr>
          </a:p>
          <a:p>
            <a:pPr marL="0" indent="447675">
              <a:buNone/>
            </a:pPr>
            <a:r>
              <a:rPr lang="en-US" sz="1700" smtClean="0">
                <a:solidFill>
                  <a:srgbClr val="0000FF"/>
                </a:solidFill>
                <a:latin typeface="Consolas"/>
              </a:rPr>
              <a:t>string</a:t>
            </a:r>
            <a:r>
              <a:rPr lang="en-US" sz="1700" smtClean="0">
                <a:solidFill>
                  <a:prstClr val="black"/>
                </a:solidFill>
                <a:latin typeface="Consolas"/>
              </a:rPr>
              <a:t> </a:t>
            </a:r>
            <a:r>
              <a:rPr lang="en-US" sz="1700">
                <a:solidFill>
                  <a:prstClr val="black"/>
                </a:solidFill>
                <a:latin typeface="Consolas"/>
              </a:rPr>
              <a:t>sql;</a:t>
            </a:r>
          </a:p>
          <a:p>
            <a:pPr marL="0" indent="447675">
              <a:buNone/>
            </a:pPr>
            <a:r>
              <a:rPr lang="en-US" sz="1700" smtClean="0">
                <a:solidFill>
                  <a:prstClr val="black"/>
                </a:solidFill>
                <a:latin typeface="Consolas"/>
              </a:rPr>
              <a:t>sql </a:t>
            </a:r>
            <a:r>
              <a:rPr lang="en-US" sz="1700">
                <a:solidFill>
                  <a:prstClr val="black"/>
                </a:solidFill>
                <a:latin typeface="Consolas"/>
              </a:rPr>
              <a:t>= </a:t>
            </a:r>
            <a:r>
              <a:rPr lang="en-US" sz="1700">
                <a:solidFill>
                  <a:srgbClr val="A31515"/>
                </a:solidFill>
                <a:latin typeface="Consolas"/>
              </a:rPr>
              <a:t>"UPDATE tblSinhVien SET Hoten=N'"</a:t>
            </a:r>
            <a:r>
              <a:rPr lang="en-US" sz="1700">
                <a:solidFill>
                  <a:prstClr val="black"/>
                </a:solidFill>
                <a:latin typeface="Consolas"/>
              </a:rPr>
              <a:t> + txtHoten.Text +</a:t>
            </a:r>
          </a:p>
          <a:p>
            <a:pPr marL="0" indent="447675">
              <a:buNone/>
            </a:pPr>
            <a:r>
              <a:rPr lang="en-US" sz="1700">
                <a:solidFill>
                  <a:prstClr val="black"/>
                </a:solidFill>
                <a:latin typeface="Consolas"/>
              </a:rPr>
              <a:t>                </a:t>
            </a:r>
            <a:r>
              <a:rPr lang="en-US" sz="1700">
                <a:solidFill>
                  <a:srgbClr val="A31515"/>
                </a:solidFill>
                <a:latin typeface="Consolas"/>
              </a:rPr>
              <a:t>"',Ngaysinh='"</a:t>
            </a:r>
            <a:r>
              <a:rPr lang="en-US" sz="1700">
                <a:solidFill>
                  <a:prstClr val="black"/>
                </a:solidFill>
                <a:latin typeface="Consolas"/>
              </a:rPr>
              <a:t> + txtNgaysinh.Text + </a:t>
            </a:r>
          </a:p>
          <a:p>
            <a:pPr marL="0" indent="447675">
              <a:buNone/>
            </a:pPr>
            <a:r>
              <a:rPr lang="en-US" sz="1700">
                <a:solidFill>
                  <a:prstClr val="black"/>
                </a:solidFill>
                <a:latin typeface="Consolas"/>
              </a:rPr>
              <a:t>                </a:t>
            </a:r>
            <a:r>
              <a:rPr lang="en-US" sz="1700">
                <a:solidFill>
                  <a:srgbClr val="A31515"/>
                </a:solidFill>
                <a:latin typeface="Consolas"/>
              </a:rPr>
              <a:t>"',Khoa=N'"</a:t>
            </a:r>
            <a:r>
              <a:rPr lang="en-US" sz="1700">
                <a:solidFill>
                  <a:prstClr val="black"/>
                </a:solidFill>
                <a:latin typeface="Consolas"/>
              </a:rPr>
              <a:t> + txtKhoa.Text + </a:t>
            </a:r>
            <a:r>
              <a:rPr lang="en-US" sz="1700">
                <a:solidFill>
                  <a:srgbClr val="A31515"/>
                </a:solidFill>
                <a:latin typeface="Consolas"/>
              </a:rPr>
              <a:t>"',Lop=N'"</a:t>
            </a:r>
            <a:r>
              <a:rPr lang="en-US" sz="1700">
                <a:solidFill>
                  <a:prstClr val="black"/>
                </a:solidFill>
                <a:latin typeface="Consolas"/>
              </a:rPr>
              <a:t> + txtLop.Text + </a:t>
            </a:r>
            <a:r>
              <a:rPr lang="en-US" sz="1700">
                <a:solidFill>
                  <a:srgbClr val="A31515"/>
                </a:solidFill>
                <a:latin typeface="Consolas"/>
              </a:rPr>
              <a:t>"',Diachi=N'"</a:t>
            </a:r>
            <a:r>
              <a:rPr lang="en-US" sz="1700">
                <a:solidFill>
                  <a:prstClr val="black"/>
                </a:solidFill>
                <a:latin typeface="Consolas"/>
              </a:rPr>
              <a:t> + txtDiachi.Text+  </a:t>
            </a:r>
            <a:r>
              <a:rPr lang="en-US" sz="1700">
                <a:solidFill>
                  <a:srgbClr val="A31515"/>
                </a:solidFill>
                <a:latin typeface="Consolas"/>
              </a:rPr>
              <a:t>"' WHERE MaSV='"</a:t>
            </a:r>
            <a:r>
              <a:rPr lang="en-US" sz="1700">
                <a:solidFill>
                  <a:prstClr val="black"/>
                </a:solidFill>
                <a:latin typeface="Consolas"/>
              </a:rPr>
              <a:t> + txtMaSV.Text +</a:t>
            </a:r>
            <a:r>
              <a:rPr lang="en-US" sz="1700">
                <a:solidFill>
                  <a:srgbClr val="A31515"/>
                </a:solidFill>
                <a:latin typeface="Consolas"/>
              </a:rPr>
              <a:t>"'"</a:t>
            </a:r>
            <a:r>
              <a:rPr lang="en-US" sz="1700">
                <a:solidFill>
                  <a:prstClr val="black"/>
                </a:solidFill>
                <a:latin typeface="Consolas"/>
              </a:rPr>
              <a:t>;            </a:t>
            </a:r>
          </a:p>
          <a:p>
            <a:pPr marL="0" indent="447675">
              <a:buNone/>
            </a:pPr>
            <a:r>
              <a:rPr lang="en-US" sz="1700" smtClean="0">
                <a:solidFill>
                  <a:prstClr val="black"/>
                </a:solidFill>
                <a:latin typeface="Consolas"/>
              </a:rPr>
              <a:t>RunSQL(sql); </a:t>
            </a:r>
            <a:r>
              <a:rPr lang="en-US" sz="1700">
                <a:solidFill>
                  <a:srgbClr val="008000"/>
                </a:solidFill>
                <a:latin typeface="Consolas"/>
              </a:rPr>
              <a:t>//thực hiện lệnh sql</a:t>
            </a:r>
          </a:p>
          <a:p>
            <a:pPr marL="0" indent="447675">
              <a:buNone/>
            </a:pPr>
            <a:r>
              <a:rPr lang="en-US" sz="1700" smtClean="0">
                <a:solidFill>
                  <a:prstClr val="black"/>
                </a:solidFill>
                <a:latin typeface="Consolas"/>
              </a:rPr>
              <a:t>LoadDataGridView(); </a:t>
            </a:r>
            <a:r>
              <a:rPr lang="en-US" sz="1700">
                <a:solidFill>
                  <a:srgbClr val="008000"/>
                </a:solidFill>
                <a:latin typeface="Consolas"/>
              </a:rPr>
              <a:t>//hiển thị lại thông tin lên DataGridView</a:t>
            </a:r>
          </a:p>
          <a:p>
            <a:pPr marL="0" indent="0">
              <a:buNone/>
            </a:pPr>
            <a:r>
              <a:rPr lang="en-US" sz="1700">
                <a:solidFill>
                  <a:prstClr val="black"/>
                </a:solidFill>
                <a:latin typeface="Consolas"/>
              </a:rPr>
              <a:t>}</a:t>
            </a:r>
          </a:p>
          <a:p>
            <a:pPr marL="471487" lvl="1" indent="0">
              <a:buNone/>
            </a:pPr>
            <a:endParaRPr lang="en-US" smtClean="0"/>
          </a:p>
          <a:p>
            <a:endParaRPr lang="en-US"/>
          </a:p>
        </p:txBody>
      </p:sp>
      <p:sp>
        <p:nvSpPr>
          <p:cNvPr id="4" name="Date Placeholder 3"/>
          <p:cNvSpPr>
            <a:spLocks noGrp="1"/>
          </p:cNvSpPr>
          <p:nvPr>
            <p:ph type="dt" sz="half" idx="10"/>
          </p:nvPr>
        </p:nvSpPr>
        <p:spPr/>
        <p:txBody>
          <a:bodyPr/>
          <a:lstStyle/>
          <a:p>
            <a:fld id="{7AB35C49-014B-4499-8C79-64F4382FF9D0}" type="datetime1">
              <a:rPr lang="vi-VN" smtClean="0"/>
              <a:t>08/01/2015</a:t>
            </a:fld>
            <a:endParaRPr lang="vi-VN"/>
          </a:p>
        </p:txBody>
      </p:sp>
      <p:sp>
        <p:nvSpPr>
          <p:cNvPr id="5" name="Footer Placeholder 4"/>
          <p:cNvSpPr>
            <a:spLocks noGrp="1"/>
          </p:cNvSpPr>
          <p:nvPr>
            <p:ph type="ftr" sz="quarter" idx="11"/>
          </p:nvPr>
        </p:nvSpPr>
        <p:spPr/>
        <p:txBody>
          <a:bodyPr/>
          <a:lstStyle/>
          <a:p>
            <a:r>
              <a:rPr lang="vi-VN" smtClean="0"/>
              <a:t>Chương 5. Lập trình cơ sở dữ liệu</a:t>
            </a:r>
            <a:endParaRPr lang="vi-VN"/>
          </a:p>
        </p:txBody>
      </p:sp>
      <p:sp>
        <p:nvSpPr>
          <p:cNvPr id="6" name="Slide Number Placeholder 5"/>
          <p:cNvSpPr>
            <a:spLocks noGrp="1"/>
          </p:cNvSpPr>
          <p:nvPr>
            <p:ph type="sldNum" sz="quarter" idx="12"/>
          </p:nvPr>
        </p:nvSpPr>
        <p:spPr/>
        <p:txBody>
          <a:bodyPr/>
          <a:lstStyle/>
          <a:p>
            <a:fld id="{5AB95402-1E0D-474E-8D8C-CBE7F053639E}" type="slidenum">
              <a:rPr lang="vi-VN" smtClean="0"/>
              <a:pPr/>
              <a:t>23</a:t>
            </a:fld>
            <a:r>
              <a:rPr lang="vi-VN" smtClean="0"/>
              <a:t>/46</a:t>
            </a:r>
            <a:endParaRPr lang="vi-VN"/>
          </a:p>
        </p:txBody>
      </p:sp>
    </p:spTree>
    <p:extLst>
      <p:ext uri="{BB962C8B-B14F-4D97-AF65-F5344CB8AC3E}">
        <p14:creationId xmlns:p14="http://schemas.microsoft.com/office/powerpoint/2010/main" val="3181153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Xây dựng ứng dụng minh hoạ</a:t>
            </a:r>
          </a:p>
        </p:txBody>
      </p:sp>
      <p:sp>
        <p:nvSpPr>
          <p:cNvPr id="3" name="Content Placeholder 2"/>
          <p:cNvSpPr>
            <a:spLocks noGrp="1"/>
          </p:cNvSpPr>
          <p:nvPr>
            <p:ph idx="1"/>
          </p:nvPr>
        </p:nvSpPr>
        <p:spPr/>
        <p:txBody>
          <a:bodyPr/>
          <a:lstStyle/>
          <a:p>
            <a:r>
              <a:rPr lang="en-US" smtClean="0"/>
              <a:t>Bước 4: Xử lý các sự kiện</a:t>
            </a:r>
          </a:p>
          <a:p>
            <a:pPr lvl="1"/>
            <a:r>
              <a:rPr lang="en-US" smtClean="0"/>
              <a:t>Nhấn nút Lưu</a:t>
            </a:r>
          </a:p>
          <a:p>
            <a:pPr marL="0" indent="0">
              <a:buNone/>
            </a:pPr>
            <a:r>
              <a:rPr lang="en-US" sz="1400">
                <a:solidFill>
                  <a:srgbClr val="0000FF"/>
                </a:solidFill>
                <a:latin typeface="Consolas"/>
              </a:rPr>
              <a:t>private</a:t>
            </a:r>
            <a:r>
              <a:rPr lang="en-US" sz="1400">
                <a:solidFill>
                  <a:prstClr val="black"/>
                </a:solidFill>
                <a:latin typeface="Consolas"/>
              </a:rPr>
              <a:t> </a:t>
            </a:r>
            <a:r>
              <a:rPr lang="en-US" sz="1400">
                <a:solidFill>
                  <a:srgbClr val="0000FF"/>
                </a:solidFill>
                <a:latin typeface="Consolas"/>
              </a:rPr>
              <a:t>void</a:t>
            </a:r>
            <a:r>
              <a:rPr lang="en-US" sz="1400">
                <a:solidFill>
                  <a:prstClr val="black"/>
                </a:solidFill>
                <a:latin typeface="Consolas"/>
              </a:rPr>
              <a:t> btnLuu_Click(</a:t>
            </a:r>
            <a:r>
              <a:rPr lang="en-US" sz="1400">
                <a:solidFill>
                  <a:srgbClr val="0000FF"/>
                </a:solidFill>
                <a:latin typeface="Consolas"/>
              </a:rPr>
              <a:t>object</a:t>
            </a:r>
            <a:r>
              <a:rPr lang="en-US" sz="1400">
                <a:solidFill>
                  <a:prstClr val="black"/>
                </a:solidFill>
                <a:latin typeface="Consolas"/>
              </a:rPr>
              <a:t> sender, </a:t>
            </a:r>
            <a:r>
              <a:rPr lang="en-US" sz="1400">
                <a:solidFill>
                  <a:srgbClr val="2B91AF"/>
                </a:solidFill>
                <a:latin typeface="Consolas"/>
              </a:rPr>
              <a:t>EventArgs</a:t>
            </a:r>
            <a:r>
              <a:rPr lang="en-US" sz="1400">
                <a:solidFill>
                  <a:prstClr val="black"/>
                </a:solidFill>
                <a:latin typeface="Consolas"/>
              </a:rPr>
              <a:t> e)</a:t>
            </a:r>
          </a:p>
          <a:p>
            <a:pPr marL="0" indent="0">
              <a:buNone/>
            </a:pPr>
            <a:r>
              <a:rPr lang="en-US" sz="1400" smtClean="0">
                <a:solidFill>
                  <a:prstClr val="black"/>
                </a:solidFill>
                <a:latin typeface="Consolas"/>
              </a:rPr>
              <a:t>{</a:t>
            </a:r>
            <a:endParaRPr lang="en-US" sz="1400">
              <a:solidFill>
                <a:prstClr val="black"/>
              </a:solidFill>
              <a:latin typeface="Consolas"/>
            </a:endParaRPr>
          </a:p>
          <a:p>
            <a:pPr marL="0" indent="0">
              <a:buNone/>
            </a:pPr>
            <a:r>
              <a:rPr lang="en-US" sz="1400">
                <a:solidFill>
                  <a:srgbClr val="0000FF"/>
                </a:solidFill>
                <a:latin typeface="Consolas"/>
              </a:rPr>
              <a:t> </a:t>
            </a:r>
            <a:r>
              <a:rPr lang="en-US" sz="1400" smtClean="0">
                <a:solidFill>
                  <a:srgbClr val="0000FF"/>
                </a:solidFill>
                <a:latin typeface="Consolas"/>
              </a:rPr>
              <a:t>  string</a:t>
            </a:r>
            <a:r>
              <a:rPr lang="en-US" sz="1400" smtClean="0">
                <a:solidFill>
                  <a:prstClr val="black"/>
                </a:solidFill>
                <a:latin typeface="Consolas"/>
              </a:rPr>
              <a:t> </a:t>
            </a:r>
            <a:r>
              <a:rPr lang="en-US" sz="1400">
                <a:solidFill>
                  <a:prstClr val="black"/>
                </a:solidFill>
                <a:latin typeface="Consolas"/>
              </a:rPr>
              <a:t>sql;</a:t>
            </a:r>
          </a:p>
          <a:p>
            <a:pPr marL="0" indent="0">
              <a:buNone/>
            </a:pPr>
            <a:r>
              <a:rPr lang="en-US" sz="1400">
                <a:solidFill>
                  <a:prstClr val="black"/>
                </a:solidFill>
                <a:latin typeface="Consolas"/>
              </a:rPr>
              <a:t>   </a:t>
            </a:r>
            <a:r>
              <a:rPr lang="en-US" sz="1400" smtClean="0">
                <a:solidFill>
                  <a:prstClr val="black"/>
                </a:solidFill>
                <a:latin typeface="Consolas"/>
              </a:rPr>
              <a:t>sql </a:t>
            </a:r>
            <a:r>
              <a:rPr lang="en-US" sz="1400">
                <a:solidFill>
                  <a:prstClr val="black"/>
                </a:solidFill>
                <a:latin typeface="Consolas"/>
              </a:rPr>
              <a:t>= </a:t>
            </a:r>
            <a:r>
              <a:rPr lang="en-US" sz="1400">
                <a:solidFill>
                  <a:srgbClr val="A31515"/>
                </a:solidFill>
                <a:latin typeface="Consolas"/>
              </a:rPr>
              <a:t>"SELECT MaSV FROM tblSinhVien WHERE MaSV=N'"</a:t>
            </a:r>
            <a:r>
              <a:rPr lang="en-US" sz="1400">
                <a:solidFill>
                  <a:prstClr val="black"/>
                </a:solidFill>
                <a:latin typeface="Consolas"/>
              </a:rPr>
              <a:t> + txtMaSV.Text + </a:t>
            </a:r>
            <a:r>
              <a:rPr lang="en-US" sz="1400">
                <a:solidFill>
                  <a:srgbClr val="A31515"/>
                </a:solidFill>
                <a:latin typeface="Consolas"/>
              </a:rPr>
              <a:t>"'"</a:t>
            </a:r>
            <a:r>
              <a:rPr lang="en-US" sz="1400">
                <a:solidFill>
                  <a:prstClr val="black"/>
                </a:solidFill>
                <a:latin typeface="Consolas"/>
              </a:rPr>
              <a:t>;</a:t>
            </a:r>
          </a:p>
          <a:p>
            <a:pPr marL="0" indent="0">
              <a:buNone/>
            </a:pPr>
            <a:r>
              <a:rPr lang="nn-NO" sz="1400">
                <a:solidFill>
                  <a:prstClr val="black"/>
                </a:solidFill>
                <a:latin typeface="Consolas"/>
              </a:rPr>
              <a:t>   </a:t>
            </a:r>
            <a:r>
              <a:rPr lang="nn-NO" sz="1400" smtClean="0">
                <a:solidFill>
                  <a:srgbClr val="2B91AF"/>
                </a:solidFill>
                <a:latin typeface="Consolas"/>
              </a:rPr>
              <a:t>SqlDataAdapter</a:t>
            </a:r>
            <a:r>
              <a:rPr lang="nn-NO" sz="1400" smtClean="0">
                <a:solidFill>
                  <a:prstClr val="black"/>
                </a:solidFill>
                <a:latin typeface="Consolas"/>
              </a:rPr>
              <a:t> </a:t>
            </a:r>
            <a:r>
              <a:rPr lang="nn-NO" sz="1400">
                <a:solidFill>
                  <a:prstClr val="black"/>
                </a:solidFill>
                <a:latin typeface="Consolas"/>
              </a:rPr>
              <a:t>MyData = </a:t>
            </a:r>
            <a:r>
              <a:rPr lang="nn-NO" sz="1400">
                <a:solidFill>
                  <a:srgbClr val="0000FF"/>
                </a:solidFill>
                <a:latin typeface="Consolas"/>
              </a:rPr>
              <a:t>new</a:t>
            </a:r>
            <a:r>
              <a:rPr lang="nn-NO" sz="1400">
                <a:solidFill>
                  <a:prstClr val="black"/>
                </a:solidFill>
                <a:latin typeface="Consolas"/>
              </a:rPr>
              <a:t> </a:t>
            </a:r>
            <a:r>
              <a:rPr lang="nn-NO" sz="1400">
                <a:solidFill>
                  <a:srgbClr val="2B91AF"/>
                </a:solidFill>
                <a:latin typeface="Consolas"/>
              </a:rPr>
              <a:t>SqlDataAdapter</a:t>
            </a:r>
            <a:r>
              <a:rPr lang="nn-NO" sz="1400">
                <a:solidFill>
                  <a:prstClr val="black"/>
                </a:solidFill>
                <a:latin typeface="Consolas"/>
              </a:rPr>
              <a:t>(sql, con);</a:t>
            </a:r>
          </a:p>
          <a:p>
            <a:pPr marL="0" indent="0">
              <a:buNone/>
            </a:pPr>
            <a:r>
              <a:rPr lang="en-US" sz="1400">
                <a:solidFill>
                  <a:prstClr val="black"/>
                </a:solidFill>
                <a:latin typeface="Consolas"/>
              </a:rPr>
              <a:t>   </a:t>
            </a:r>
            <a:r>
              <a:rPr lang="en-US" sz="1400" smtClean="0">
                <a:solidFill>
                  <a:srgbClr val="2B91AF"/>
                </a:solidFill>
                <a:latin typeface="Consolas"/>
              </a:rPr>
              <a:t>DataTable</a:t>
            </a:r>
            <a:r>
              <a:rPr lang="en-US" sz="1400" smtClean="0">
                <a:solidFill>
                  <a:prstClr val="black"/>
                </a:solidFill>
                <a:latin typeface="Consolas"/>
              </a:rPr>
              <a:t> </a:t>
            </a:r>
            <a:r>
              <a:rPr lang="en-US" sz="1400">
                <a:solidFill>
                  <a:prstClr val="black"/>
                </a:solidFill>
                <a:latin typeface="Consolas"/>
              </a:rPr>
              <a:t>table = </a:t>
            </a:r>
            <a:r>
              <a:rPr lang="en-US" sz="1400">
                <a:solidFill>
                  <a:srgbClr val="0000FF"/>
                </a:solidFill>
                <a:latin typeface="Consolas"/>
              </a:rPr>
              <a:t>new</a:t>
            </a:r>
            <a:r>
              <a:rPr lang="en-US" sz="1400">
                <a:solidFill>
                  <a:prstClr val="black"/>
                </a:solidFill>
                <a:latin typeface="Consolas"/>
              </a:rPr>
              <a:t> </a:t>
            </a:r>
            <a:r>
              <a:rPr lang="en-US" sz="1400">
                <a:solidFill>
                  <a:srgbClr val="2B91AF"/>
                </a:solidFill>
                <a:latin typeface="Consolas"/>
              </a:rPr>
              <a:t>DataTable</a:t>
            </a:r>
            <a:r>
              <a:rPr lang="en-US" sz="1400">
                <a:solidFill>
                  <a:prstClr val="black"/>
                </a:solidFill>
                <a:latin typeface="Consolas"/>
              </a:rPr>
              <a:t>();</a:t>
            </a:r>
          </a:p>
          <a:p>
            <a:pPr marL="0" indent="0">
              <a:buNone/>
            </a:pPr>
            <a:r>
              <a:rPr lang="en-US" sz="1400">
                <a:solidFill>
                  <a:prstClr val="black"/>
                </a:solidFill>
                <a:latin typeface="Consolas"/>
              </a:rPr>
              <a:t>   </a:t>
            </a:r>
            <a:r>
              <a:rPr lang="en-US" sz="1400" smtClean="0">
                <a:solidFill>
                  <a:prstClr val="black"/>
                </a:solidFill>
                <a:latin typeface="Consolas"/>
              </a:rPr>
              <a:t>MyData.Fill(table</a:t>
            </a:r>
            <a:r>
              <a:rPr lang="en-US" sz="1400">
                <a:solidFill>
                  <a:prstClr val="black"/>
                </a:solidFill>
                <a:latin typeface="Consolas"/>
              </a:rPr>
              <a:t>);</a:t>
            </a:r>
          </a:p>
          <a:p>
            <a:pPr marL="0" indent="0">
              <a:buNone/>
            </a:pPr>
            <a:r>
              <a:rPr lang="en-US" sz="1400">
                <a:solidFill>
                  <a:prstClr val="black"/>
                </a:solidFill>
                <a:latin typeface="Consolas"/>
              </a:rPr>
              <a:t>   </a:t>
            </a:r>
            <a:r>
              <a:rPr lang="en-US" sz="1400" smtClean="0">
                <a:solidFill>
                  <a:srgbClr val="0000FF"/>
                </a:solidFill>
                <a:latin typeface="Consolas"/>
              </a:rPr>
              <a:t>if</a:t>
            </a:r>
            <a:r>
              <a:rPr lang="en-US" sz="1400" smtClean="0">
                <a:solidFill>
                  <a:prstClr val="black"/>
                </a:solidFill>
                <a:latin typeface="Consolas"/>
              </a:rPr>
              <a:t> </a:t>
            </a:r>
            <a:r>
              <a:rPr lang="en-US" sz="1400">
                <a:solidFill>
                  <a:prstClr val="black"/>
                </a:solidFill>
                <a:latin typeface="Consolas"/>
              </a:rPr>
              <a:t>(table.Rows.Count &gt; 0)</a:t>
            </a:r>
          </a:p>
          <a:p>
            <a:pPr marL="0" indent="0">
              <a:buNone/>
            </a:pPr>
            <a:r>
              <a:rPr lang="en-US" sz="1400">
                <a:solidFill>
                  <a:prstClr val="black"/>
                </a:solidFill>
                <a:latin typeface="Consolas"/>
              </a:rPr>
              <a:t>            </a:t>
            </a:r>
            <a:r>
              <a:rPr lang="en-US" sz="1400" smtClean="0">
                <a:solidFill>
                  <a:prstClr val="black"/>
                </a:solidFill>
                <a:latin typeface="Consolas"/>
              </a:rPr>
              <a:t>{ </a:t>
            </a:r>
            <a:r>
              <a:rPr lang="vi-VN" sz="1400" smtClean="0">
                <a:solidFill>
                  <a:prstClr val="black"/>
                </a:solidFill>
                <a:latin typeface="Consolas"/>
              </a:rPr>
              <a:t>  </a:t>
            </a:r>
            <a:r>
              <a:rPr lang="vi-VN" sz="1400">
                <a:solidFill>
                  <a:srgbClr val="2B91AF"/>
                </a:solidFill>
                <a:latin typeface="Consolas"/>
              </a:rPr>
              <a:t>MessageBox</a:t>
            </a:r>
            <a:r>
              <a:rPr lang="vi-VN" sz="1400">
                <a:solidFill>
                  <a:prstClr val="black"/>
                </a:solidFill>
                <a:latin typeface="Consolas"/>
              </a:rPr>
              <a:t>.Show(</a:t>
            </a:r>
            <a:r>
              <a:rPr lang="vi-VN" sz="1400">
                <a:solidFill>
                  <a:srgbClr val="A31515"/>
                </a:solidFill>
                <a:latin typeface="Consolas"/>
              </a:rPr>
              <a:t>"Mã sinh viên này đã tồn tại</a:t>
            </a:r>
            <a:r>
              <a:rPr lang="vi-VN" sz="1400" smtClean="0">
                <a:solidFill>
                  <a:srgbClr val="A31515"/>
                </a:solidFill>
                <a:latin typeface="Consolas"/>
              </a:rPr>
              <a:t>"</a:t>
            </a:r>
            <a:r>
              <a:rPr lang="vi-VN" sz="1400" smtClean="0">
                <a:solidFill>
                  <a:prstClr val="black"/>
                </a:solidFill>
                <a:latin typeface="Consolas"/>
              </a:rPr>
              <a:t>); </a:t>
            </a:r>
            <a:r>
              <a:rPr lang="en-US" sz="1400" smtClean="0">
                <a:solidFill>
                  <a:prstClr val="black"/>
                </a:solidFill>
                <a:latin typeface="Consolas"/>
              </a:rPr>
              <a:t>               </a:t>
            </a:r>
            <a:r>
              <a:rPr lang="en-US" sz="1400">
                <a:solidFill>
                  <a:srgbClr val="0000FF"/>
                </a:solidFill>
                <a:latin typeface="Consolas"/>
              </a:rPr>
              <a:t>return</a:t>
            </a:r>
            <a:r>
              <a:rPr lang="en-US" sz="1400" smtClean="0">
                <a:solidFill>
                  <a:prstClr val="black"/>
                </a:solidFill>
                <a:latin typeface="Consolas"/>
              </a:rPr>
              <a:t>;     </a:t>
            </a:r>
            <a:r>
              <a:rPr lang="en-US" sz="1400">
                <a:solidFill>
                  <a:prstClr val="black"/>
                </a:solidFill>
                <a:latin typeface="Consolas"/>
              </a:rPr>
              <a:t>}</a:t>
            </a:r>
          </a:p>
          <a:p>
            <a:pPr marL="0" indent="0">
              <a:buNone/>
            </a:pPr>
            <a:r>
              <a:rPr lang="en-US" sz="1400">
                <a:solidFill>
                  <a:prstClr val="black"/>
                </a:solidFill>
                <a:latin typeface="Consolas"/>
              </a:rPr>
              <a:t>   </a:t>
            </a:r>
            <a:r>
              <a:rPr lang="en-US" sz="1400" smtClean="0">
                <a:solidFill>
                  <a:srgbClr val="008000"/>
                </a:solidFill>
                <a:latin typeface="Consolas"/>
              </a:rPr>
              <a:t>//</a:t>
            </a:r>
            <a:r>
              <a:rPr lang="en-US" sz="1400">
                <a:solidFill>
                  <a:srgbClr val="008000"/>
                </a:solidFill>
                <a:latin typeface="Consolas"/>
              </a:rPr>
              <a:t>Thực hiện chèn thêm mới</a:t>
            </a:r>
            <a:endParaRPr lang="en-US" sz="1400">
              <a:solidFill>
                <a:prstClr val="black"/>
              </a:solidFill>
              <a:latin typeface="Consolas"/>
            </a:endParaRPr>
          </a:p>
          <a:p>
            <a:pPr marL="0" indent="0">
              <a:buNone/>
            </a:pPr>
            <a:r>
              <a:rPr lang="en-US" sz="1400">
                <a:solidFill>
                  <a:prstClr val="black"/>
                </a:solidFill>
                <a:latin typeface="Consolas"/>
              </a:rPr>
              <a:t>   </a:t>
            </a:r>
            <a:r>
              <a:rPr lang="en-US" sz="1400" smtClean="0">
                <a:solidFill>
                  <a:prstClr val="black"/>
                </a:solidFill>
                <a:latin typeface="Consolas"/>
              </a:rPr>
              <a:t>sql </a:t>
            </a:r>
            <a:r>
              <a:rPr lang="en-US" sz="1400">
                <a:solidFill>
                  <a:prstClr val="black"/>
                </a:solidFill>
                <a:latin typeface="Consolas"/>
              </a:rPr>
              <a:t>= </a:t>
            </a:r>
            <a:r>
              <a:rPr lang="en-US" sz="1400">
                <a:solidFill>
                  <a:srgbClr val="A31515"/>
                </a:solidFill>
                <a:latin typeface="Consolas"/>
              </a:rPr>
              <a:t>"INSERT INTO tblSinhVien VALUES (N'"</a:t>
            </a:r>
            <a:r>
              <a:rPr lang="en-US" sz="1400">
                <a:solidFill>
                  <a:prstClr val="black"/>
                </a:solidFill>
                <a:latin typeface="Consolas"/>
              </a:rPr>
              <a:t> + txtMaSV.Text + </a:t>
            </a:r>
            <a:r>
              <a:rPr lang="en-US" sz="1400">
                <a:solidFill>
                  <a:srgbClr val="A31515"/>
                </a:solidFill>
                <a:latin typeface="Consolas"/>
              </a:rPr>
              <a:t>"',N'"</a:t>
            </a:r>
            <a:r>
              <a:rPr lang="en-US" sz="1400">
                <a:solidFill>
                  <a:prstClr val="black"/>
                </a:solidFill>
                <a:latin typeface="Consolas"/>
              </a:rPr>
              <a:t> + txtHoten.Text + </a:t>
            </a:r>
            <a:r>
              <a:rPr lang="en-US" sz="1400">
                <a:solidFill>
                  <a:srgbClr val="A31515"/>
                </a:solidFill>
                <a:latin typeface="Consolas"/>
              </a:rPr>
              <a:t>"','"</a:t>
            </a:r>
            <a:r>
              <a:rPr lang="en-US" sz="1400">
                <a:solidFill>
                  <a:prstClr val="black"/>
                </a:solidFill>
                <a:latin typeface="Consolas"/>
              </a:rPr>
              <a:t> + txtNgaysinh.Text + </a:t>
            </a:r>
            <a:r>
              <a:rPr lang="en-US" sz="1400">
                <a:solidFill>
                  <a:srgbClr val="A31515"/>
                </a:solidFill>
                <a:latin typeface="Consolas"/>
              </a:rPr>
              <a:t>"',N'"</a:t>
            </a:r>
            <a:r>
              <a:rPr lang="en-US" sz="1400">
                <a:solidFill>
                  <a:prstClr val="black"/>
                </a:solidFill>
                <a:latin typeface="Consolas"/>
              </a:rPr>
              <a:t> + txtKhoa.Text + </a:t>
            </a:r>
            <a:r>
              <a:rPr lang="en-US" sz="1400">
                <a:solidFill>
                  <a:srgbClr val="A31515"/>
                </a:solidFill>
                <a:latin typeface="Consolas"/>
              </a:rPr>
              <a:t>"',N'"</a:t>
            </a:r>
            <a:r>
              <a:rPr lang="en-US" sz="1400">
                <a:solidFill>
                  <a:prstClr val="black"/>
                </a:solidFill>
                <a:latin typeface="Consolas"/>
              </a:rPr>
              <a:t> + txtLop.Text + </a:t>
            </a:r>
            <a:r>
              <a:rPr lang="en-US" sz="1400">
                <a:solidFill>
                  <a:srgbClr val="A31515"/>
                </a:solidFill>
                <a:latin typeface="Consolas"/>
              </a:rPr>
              <a:t>"',N'"</a:t>
            </a:r>
            <a:r>
              <a:rPr lang="en-US" sz="1400">
                <a:solidFill>
                  <a:prstClr val="black"/>
                </a:solidFill>
                <a:latin typeface="Consolas"/>
              </a:rPr>
              <a:t> + txtDiachi.Text + </a:t>
            </a:r>
            <a:r>
              <a:rPr lang="en-US" sz="1400">
                <a:solidFill>
                  <a:srgbClr val="A31515"/>
                </a:solidFill>
                <a:latin typeface="Consolas"/>
              </a:rPr>
              <a:t>"')"</a:t>
            </a:r>
            <a:r>
              <a:rPr lang="en-US" sz="1400">
                <a:solidFill>
                  <a:prstClr val="black"/>
                </a:solidFill>
                <a:latin typeface="Consolas"/>
              </a:rPr>
              <a:t>;</a:t>
            </a:r>
          </a:p>
          <a:p>
            <a:pPr marL="0" indent="0">
              <a:buNone/>
            </a:pPr>
            <a:r>
              <a:rPr lang="en-US" sz="1400">
                <a:solidFill>
                  <a:prstClr val="black"/>
                </a:solidFill>
                <a:latin typeface="Consolas"/>
              </a:rPr>
              <a:t>   </a:t>
            </a:r>
            <a:r>
              <a:rPr lang="en-US" sz="1400" smtClean="0">
                <a:solidFill>
                  <a:prstClr val="black"/>
                </a:solidFill>
                <a:latin typeface="Consolas"/>
              </a:rPr>
              <a:t>RunSQL(sql</a:t>
            </a:r>
            <a:r>
              <a:rPr lang="en-US" sz="1400">
                <a:solidFill>
                  <a:prstClr val="black"/>
                </a:solidFill>
                <a:latin typeface="Consolas"/>
              </a:rPr>
              <a:t>);</a:t>
            </a:r>
          </a:p>
          <a:p>
            <a:pPr marL="0" indent="0">
              <a:buNone/>
            </a:pPr>
            <a:r>
              <a:rPr lang="en-US" sz="1400">
                <a:solidFill>
                  <a:prstClr val="black"/>
                </a:solidFill>
                <a:latin typeface="Consolas"/>
              </a:rPr>
              <a:t>   </a:t>
            </a:r>
            <a:r>
              <a:rPr lang="en-US" sz="1400" smtClean="0">
                <a:solidFill>
                  <a:prstClr val="black"/>
                </a:solidFill>
                <a:latin typeface="Consolas"/>
              </a:rPr>
              <a:t>LoadDataGridView();</a:t>
            </a:r>
          </a:p>
          <a:p>
            <a:pPr marL="0" indent="0">
              <a:buNone/>
            </a:pPr>
            <a:r>
              <a:rPr lang="en-US" sz="1400" smtClean="0">
                <a:solidFill>
                  <a:prstClr val="black"/>
                </a:solidFill>
                <a:latin typeface="Consolas"/>
              </a:rPr>
              <a:t>}</a:t>
            </a:r>
            <a:endParaRPr lang="en-US" sz="1400">
              <a:solidFill>
                <a:prstClr val="black"/>
              </a:solidFill>
              <a:latin typeface="Consolas"/>
            </a:endParaRPr>
          </a:p>
          <a:p>
            <a:pPr marL="471487" lvl="1" indent="0">
              <a:buNone/>
            </a:pPr>
            <a:endParaRPr lang="en-US"/>
          </a:p>
        </p:txBody>
      </p:sp>
      <p:sp>
        <p:nvSpPr>
          <p:cNvPr id="4" name="Date Placeholder 3"/>
          <p:cNvSpPr>
            <a:spLocks noGrp="1"/>
          </p:cNvSpPr>
          <p:nvPr>
            <p:ph type="dt" sz="half" idx="10"/>
          </p:nvPr>
        </p:nvSpPr>
        <p:spPr/>
        <p:txBody>
          <a:bodyPr/>
          <a:lstStyle/>
          <a:p>
            <a:fld id="{82380982-03E6-42B2-B547-1FD31B80880E}" type="datetime1">
              <a:rPr lang="vi-VN" smtClean="0"/>
              <a:t>08/01/2015</a:t>
            </a:fld>
            <a:endParaRPr lang="vi-VN"/>
          </a:p>
        </p:txBody>
      </p:sp>
      <p:sp>
        <p:nvSpPr>
          <p:cNvPr id="5" name="Footer Placeholder 4"/>
          <p:cNvSpPr>
            <a:spLocks noGrp="1"/>
          </p:cNvSpPr>
          <p:nvPr>
            <p:ph type="ftr" sz="quarter" idx="11"/>
          </p:nvPr>
        </p:nvSpPr>
        <p:spPr/>
        <p:txBody>
          <a:bodyPr/>
          <a:lstStyle/>
          <a:p>
            <a:r>
              <a:rPr lang="vi-VN" smtClean="0"/>
              <a:t>Chương 5. Lập trình cơ sở dữ liệu</a:t>
            </a:r>
            <a:endParaRPr lang="vi-VN"/>
          </a:p>
        </p:txBody>
      </p:sp>
      <p:sp>
        <p:nvSpPr>
          <p:cNvPr id="6" name="Slide Number Placeholder 5"/>
          <p:cNvSpPr>
            <a:spLocks noGrp="1"/>
          </p:cNvSpPr>
          <p:nvPr>
            <p:ph type="sldNum" sz="quarter" idx="12"/>
          </p:nvPr>
        </p:nvSpPr>
        <p:spPr/>
        <p:txBody>
          <a:bodyPr/>
          <a:lstStyle/>
          <a:p>
            <a:fld id="{5AB95402-1E0D-474E-8D8C-CBE7F053639E}" type="slidenum">
              <a:rPr lang="vi-VN" smtClean="0"/>
              <a:pPr/>
              <a:t>24</a:t>
            </a:fld>
            <a:r>
              <a:rPr lang="vi-VN" smtClean="0"/>
              <a:t>/46</a:t>
            </a:r>
            <a:endParaRPr lang="vi-VN"/>
          </a:p>
        </p:txBody>
      </p:sp>
    </p:spTree>
    <p:extLst>
      <p:ext uri="{BB962C8B-B14F-4D97-AF65-F5344CB8AC3E}">
        <p14:creationId xmlns:p14="http://schemas.microsoft.com/office/powerpoint/2010/main" val="16626747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Xây dựng ứng dụng minh hoạ</a:t>
            </a:r>
          </a:p>
        </p:txBody>
      </p:sp>
      <p:sp>
        <p:nvSpPr>
          <p:cNvPr id="3" name="Content Placeholder 2"/>
          <p:cNvSpPr>
            <a:spLocks noGrp="1"/>
          </p:cNvSpPr>
          <p:nvPr>
            <p:ph idx="1"/>
          </p:nvPr>
        </p:nvSpPr>
        <p:spPr/>
        <p:txBody>
          <a:bodyPr/>
          <a:lstStyle/>
          <a:p>
            <a:r>
              <a:rPr lang="en-US" smtClean="0"/>
              <a:t>Bước 4: Xử lý các sự kiện</a:t>
            </a:r>
          </a:p>
          <a:p>
            <a:pPr lvl="1"/>
            <a:r>
              <a:rPr lang="en-US" smtClean="0"/>
              <a:t>Nhấn nút Xoá</a:t>
            </a:r>
          </a:p>
          <a:p>
            <a:pPr marL="0" indent="0">
              <a:buNone/>
            </a:pPr>
            <a:r>
              <a:rPr lang="en-US" sz="1800">
                <a:solidFill>
                  <a:srgbClr val="0000FF"/>
                </a:solidFill>
                <a:latin typeface="Consolas"/>
              </a:rPr>
              <a:t>private</a:t>
            </a:r>
            <a:r>
              <a:rPr lang="en-US" sz="1800">
                <a:solidFill>
                  <a:prstClr val="black"/>
                </a:solidFill>
                <a:latin typeface="Consolas"/>
              </a:rPr>
              <a:t> </a:t>
            </a:r>
            <a:r>
              <a:rPr lang="en-US" sz="1800">
                <a:solidFill>
                  <a:srgbClr val="0000FF"/>
                </a:solidFill>
                <a:latin typeface="Consolas"/>
              </a:rPr>
              <a:t>void</a:t>
            </a:r>
            <a:r>
              <a:rPr lang="en-US" sz="1800">
                <a:solidFill>
                  <a:prstClr val="black"/>
                </a:solidFill>
                <a:latin typeface="Consolas"/>
              </a:rPr>
              <a:t> btnXoa_Click(</a:t>
            </a:r>
            <a:r>
              <a:rPr lang="en-US" sz="1800">
                <a:solidFill>
                  <a:srgbClr val="0000FF"/>
                </a:solidFill>
                <a:latin typeface="Consolas"/>
              </a:rPr>
              <a:t>object</a:t>
            </a:r>
            <a:r>
              <a:rPr lang="en-US" sz="1800">
                <a:solidFill>
                  <a:prstClr val="black"/>
                </a:solidFill>
                <a:latin typeface="Consolas"/>
              </a:rPr>
              <a:t> sender, </a:t>
            </a:r>
            <a:r>
              <a:rPr lang="en-US" sz="1800">
                <a:solidFill>
                  <a:srgbClr val="2B91AF"/>
                </a:solidFill>
                <a:latin typeface="Consolas"/>
              </a:rPr>
              <a:t>EventArgs</a:t>
            </a:r>
            <a:r>
              <a:rPr lang="en-US" sz="1800">
                <a:solidFill>
                  <a:prstClr val="black"/>
                </a:solidFill>
                <a:latin typeface="Consolas"/>
              </a:rPr>
              <a:t> e)</a:t>
            </a:r>
          </a:p>
          <a:p>
            <a:pPr marL="0" indent="0">
              <a:buNone/>
            </a:pPr>
            <a:r>
              <a:rPr lang="en-US" sz="1800" smtClean="0">
                <a:solidFill>
                  <a:prstClr val="black"/>
                </a:solidFill>
                <a:latin typeface="Consolas"/>
              </a:rPr>
              <a:t>{</a:t>
            </a:r>
          </a:p>
          <a:p>
            <a:pPr marL="0" indent="0">
              <a:buNone/>
            </a:pPr>
            <a:r>
              <a:rPr lang="en-US" sz="1800" smtClean="0">
                <a:solidFill>
                  <a:srgbClr val="0000FF"/>
                </a:solidFill>
                <a:latin typeface="Consolas"/>
              </a:rPr>
              <a:t>	string</a:t>
            </a:r>
            <a:r>
              <a:rPr lang="en-US" sz="1800" smtClean="0">
                <a:solidFill>
                  <a:prstClr val="black"/>
                </a:solidFill>
                <a:latin typeface="Consolas"/>
              </a:rPr>
              <a:t> </a:t>
            </a:r>
            <a:r>
              <a:rPr lang="en-US" sz="1800">
                <a:solidFill>
                  <a:prstClr val="black"/>
                </a:solidFill>
                <a:latin typeface="Consolas"/>
              </a:rPr>
              <a:t>sql;</a:t>
            </a:r>
          </a:p>
          <a:p>
            <a:pPr marL="0" indent="0">
              <a:buNone/>
            </a:pPr>
            <a:r>
              <a:rPr lang="en-US" sz="1800">
                <a:solidFill>
                  <a:prstClr val="black"/>
                </a:solidFill>
                <a:latin typeface="Consolas"/>
              </a:rPr>
              <a:t>        </a:t>
            </a:r>
            <a:r>
              <a:rPr lang="en-US" sz="1800" smtClean="0">
                <a:solidFill>
                  <a:prstClr val="black"/>
                </a:solidFill>
                <a:latin typeface="Consolas"/>
              </a:rPr>
              <a:t>i</a:t>
            </a:r>
            <a:r>
              <a:rPr lang="en-US" sz="1800" smtClean="0">
                <a:solidFill>
                  <a:srgbClr val="0000FF"/>
                </a:solidFill>
                <a:latin typeface="Consolas"/>
              </a:rPr>
              <a:t>f</a:t>
            </a:r>
            <a:r>
              <a:rPr lang="en-US" sz="1800" smtClean="0">
                <a:solidFill>
                  <a:prstClr val="black"/>
                </a:solidFill>
                <a:latin typeface="Consolas"/>
              </a:rPr>
              <a:t> </a:t>
            </a:r>
            <a:r>
              <a:rPr lang="en-US" sz="1800">
                <a:solidFill>
                  <a:prstClr val="black"/>
                </a:solidFill>
                <a:latin typeface="Consolas"/>
              </a:rPr>
              <a:t>(</a:t>
            </a:r>
            <a:r>
              <a:rPr lang="en-US" sz="1800">
                <a:solidFill>
                  <a:srgbClr val="2B91AF"/>
                </a:solidFill>
                <a:latin typeface="Consolas"/>
              </a:rPr>
              <a:t>MessageBox</a:t>
            </a:r>
            <a:r>
              <a:rPr lang="en-US" sz="1800">
                <a:solidFill>
                  <a:prstClr val="black"/>
                </a:solidFill>
                <a:latin typeface="Consolas"/>
              </a:rPr>
              <a:t>.Show(</a:t>
            </a:r>
            <a:r>
              <a:rPr lang="en-US" sz="1800">
                <a:solidFill>
                  <a:srgbClr val="A31515"/>
                </a:solidFill>
                <a:latin typeface="Consolas"/>
              </a:rPr>
              <a:t>"Bạn có muốn xóa không?"</a:t>
            </a:r>
            <a:r>
              <a:rPr lang="en-US" sz="1800">
                <a:solidFill>
                  <a:prstClr val="black"/>
                </a:solidFill>
                <a:latin typeface="Consolas"/>
              </a:rPr>
              <a:t>, </a:t>
            </a:r>
            <a:r>
              <a:rPr lang="en-US" sz="1800">
                <a:solidFill>
                  <a:srgbClr val="A31515"/>
                </a:solidFill>
                <a:latin typeface="Consolas"/>
              </a:rPr>
              <a:t>"Thông báo"</a:t>
            </a:r>
            <a:r>
              <a:rPr lang="en-US" sz="1800">
                <a:solidFill>
                  <a:prstClr val="black"/>
                </a:solidFill>
                <a:latin typeface="Consolas"/>
              </a:rPr>
              <a:t>, </a:t>
            </a:r>
            <a:r>
              <a:rPr lang="en-US" sz="1800">
                <a:solidFill>
                  <a:srgbClr val="2B91AF"/>
                </a:solidFill>
                <a:latin typeface="Consolas"/>
              </a:rPr>
              <a:t>MessageBoxButtons</a:t>
            </a:r>
            <a:r>
              <a:rPr lang="en-US" sz="1800">
                <a:solidFill>
                  <a:prstClr val="black"/>
                </a:solidFill>
                <a:latin typeface="Consolas"/>
              </a:rPr>
              <a:t>.OKCancel, </a:t>
            </a:r>
            <a:r>
              <a:rPr lang="en-US" sz="1800">
                <a:solidFill>
                  <a:srgbClr val="2B91AF"/>
                </a:solidFill>
                <a:latin typeface="Consolas"/>
              </a:rPr>
              <a:t>MessageBoxIcon</a:t>
            </a:r>
            <a:r>
              <a:rPr lang="en-US" sz="1800">
                <a:solidFill>
                  <a:prstClr val="black"/>
                </a:solidFill>
                <a:latin typeface="Consolas"/>
              </a:rPr>
              <a:t>.Question) == </a:t>
            </a:r>
            <a:r>
              <a:rPr lang="en-US" sz="1800">
                <a:solidFill>
                  <a:srgbClr val="2B91AF"/>
                </a:solidFill>
                <a:latin typeface="Consolas"/>
              </a:rPr>
              <a:t>DialogResult</a:t>
            </a:r>
            <a:r>
              <a:rPr lang="en-US" sz="1800">
                <a:solidFill>
                  <a:prstClr val="black"/>
                </a:solidFill>
                <a:latin typeface="Consolas"/>
              </a:rPr>
              <a:t>.OK)</a:t>
            </a:r>
          </a:p>
          <a:p>
            <a:pPr marL="0" indent="0">
              <a:buNone/>
            </a:pPr>
            <a:r>
              <a:rPr lang="en-US" sz="1800">
                <a:solidFill>
                  <a:prstClr val="black"/>
                </a:solidFill>
                <a:latin typeface="Consolas"/>
              </a:rPr>
              <a:t>       </a:t>
            </a:r>
            <a:r>
              <a:rPr lang="en-US" sz="1800" smtClean="0">
                <a:solidFill>
                  <a:prstClr val="black"/>
                </a:solidFill>
                <a:latin typeface="Consolas"/>
              </a:rPr>
              <a:t>{</a:t>
            </a:r>
            <a:endParaRPr lang="en-US" sz="1800">
              <a:solidFill>
                <a:prstClr val="black"/>
              </a:solidFill>
              <a:latin typeface="Consolas"/>
            </a:endParaRPr>
          </a:p>
          <a:p>
            <a:pPr marL="0" indent="0">
              <a:buNone/>
            </a:pPr>
            <a:r>
              <a:rPr lang="en-US" sz="1800">
                <a:solidFill>
                  <a:prstClr val="black"/>
                </a:solidFill>
                <a:latin typeface="Consolas"/>
              </a:rPr>
              <a:t>       </a:t>
            </a:r>
            <a:r>
              <a:rPr lang="en-US" sz="1800" smtClean="0">
                <a:solidFill>
                  <a:prstClr val="black"/>
                </a:solidFill>
                <a:latin typeface="Consolas"/>
              </a:rPr>
              <a:t>  </a:t>
            </a:r>
            <a:r>
              <a:rPr lang="en-US" sz="1800">
                <a:solidFill>
                  <a:prstClr val="black"/>
                </a:solidFill>
                <a:latin typeface="Consolas"/>
              </a:rPr>
              <a:t>sql = </a:t>
            </a:r>
            <a:r>
              <a:rPr lang="en-US" sz="1800">
                <a:solidFill>
                  <a:srgbClr val="A31515"/>
                </a:solidFill>
                <a:latin typeface="Consolas"/>
              </a:rPr>
              <a:t>"DELETE tblSinhVien WHERE MaSV=N'"</a:t>
            </a:r>
            <a:r>
              <a:rPr lang="en-US" sz="1800">
                <a:solidFill>
                  <a:prstClr val="black"/>
                </a:solidFill>
                <a:latin typeface="Consolas"/>
              </a:rPr>
              <a:t> + txtMaSV.Text + </a:t>
            </a:r>
            <a:r>
              <a:rPr lang="en-US" sz="1800">
                <a:solidFill>
                  <a:srgbClr val="A31515"/>
                </a:solidFill>
                <a:latin typeface="Consolas"/>
              </a:rPr>
              <a:t>"'"</a:t>
            </a:r>
            <a:r>
              <a:rPr lang="en-US" sz="1800">
                <a:solidFill>
                  <a:prstClr val="black"/>
                </a:solidFill>
                <a:latin typeface="Consolas"/>
              </a:rPr>
              <a:t>;</a:t>
            </a:r>
          </a:p>
          <a:p>
            <a:pPr marL="0" indent="0">
              <a:buNone/>
            </a:pPr>
            <a:r>
              <a:rPr lang="en-US" sz="1800">
                <a:solidFill>
                  <a:prstClr val="black"/>
                </a:solidFill>
                <a:latin typeface="Consolas"/>
              </a:rPr>
              <a:t>       </a:t>
            </a:r>
            <a:r>
              <a:rPr lang="en-US" sz="1800" smtClean="0">
                <a:solidFill>
                  <a:prstClr val="black"/>
                </a:solidFill>
                <a:latin typeface="Consolas"/>
              </a:rPr>
              <a:t>  </a:t>
            </a:r>
            <a:r>
              <a:rPr lang="en-US" sz="1800">
                <a:solidFill>
                  <a:prstClr val="black"/>
                </a:solidFill>
                <a:latin typeface="Consolas"/>
              </a:rPr>
              <a:t>RunSQL(sql);</a:t>
            </a:r>
          </a:p>
          <a:p>
            <a:pPr marL="0" indent="0">
              <a:buNone/>
            </a:pPr>
            <a:r>
              <a:rPr lang="en-US" sz="1800">
                <a:solidFill>
                  <a:prstClr val="black"/>
                </a:solidFill>
                <a:latin typeface="Consolas"/>
              </a:rPr>
              <a:t>        </a:t>
            </a:r>
            <a:r>
              <a:rPr lang="en-US" sz="1800" smtClean="0">
                <a:solidFill>
                  <a:prstClr val="black"/>
                </a:solidFill>
                <a:latin typeface="Consolas"/>
              </a:rPr>
              <a:t> LoadDataGridView</a:t>
            </a:r>
            <a:r>
              <a:rPr lang="en-US" sz="1800">
                <a:solidFill>
                  <a:prstClr val="black"/>
                </a:solidFill>
                <a:latin typeface="Consolas"/>
              </a:rPr>
              <a:t>();</a:t>
            </a:r>
          </a:p>
          <a:p>
            <a:pPr marL="0" indent="0">
              <a:buNone/>
            </a:pPr>
            <a:r>
              <a:rPr lang="en-US" sz="1800">
                <a:solidFill>
                  <a:prstClr val="black"/>
                </a:solidFill>
                <a:latin typeface="Consolas"/>
              </a:rPr>
              <a:t>         </a:t>
            </a:r>
            <a:r>
              <a:rPr lang="en-US" sz="1800" smtClean="0">
                <a:solidFill>
                  <a:prstClr val="black"/>
                </a:solidFill>
                <a:latin typeface="Consolas"/>
              </a:rPr>
              <a:t>ResetValue</a:t>
            </a:r>
            <a:r>
              <a:rPr lang="en-US" sz="1800">
                <a:solidFill>
                  <a:prstClr val="black"/>
                </a:solidFill>
                <a:latin typeface="Consolas"/>
              </a:rPr>
              <a:t>();</a:t>
            </a:r>
          </a:p>
          <a:p>
            <a:pPr marL="0" indent="0">
              <a:buNone/>
            </a:pPr>
            <a:r>
              <a:rPr lang="en-US" sz="1800">
                <a:solidFill>
                  <a:prstClr val="black"/>
                </a:solidFill>
                <a:latin typeface="Consolas"/>
              </a:rPr>
              <a:t>       </a:t>
            </a:r>
            <a:r>
              <a:rPr lang="en-US" sz="1800" smtClean="0">
                <a:solidFill>
                  <a:prstClr val="black"/>
                </a:solidFill>
                <a:latin typeface="Consolas"/>
              </a:rPr>
              <a:t> }</a:t>
            </a:r>
          </a:p>
          <a:p>
            <a:pPr marL="0" indent="0">
              <a:buNone/>
            </a:pPr>
            <a:r>
              <a:rPr lang="en-US" sz="1800" smtClean="0">
                <a:solidFill>
                  <a:prstClr val="black"/>
                </a:solidFill>
                <a:latin typeface="Consolas"/>
              </a:rPr>
              <a:t>}</a:t>
            </a:r>
            <a:endParaRPr lang="en-US" sz="1800">
              <a:solidFill>
                <a:prstClr val="black"/>
              </a:solidFill>
              <a:latin typeface="Consolas"/>
            </a:endParaRPr>
          </a:p>
          <a:p>
            <a:pPr marL="0" indent="0">
              <a:buNone/>
            </a:pPr>
            <a:endParaRPr lang="en-US" smtClean="0">
              <a:solidFill>
                <a:prstClr val="black"/>
              </a:solidFill>
              <a:latin typeface="Consolas"/>
            </a:endParaRPr>
          </a:p>
          <a:p>
            <a:pPr lvl="2"/>
            <a:endParaRPr lang="en-US"/>
          </a:p>
        </p:txBody>
      </p:sp>
      <p:sp>
        <p:nvSpPr>
          <p:cNvPr id="4" name="Date Placeholder 3"/>
          <p:cNvSpPr>
            <a:spLocks noGrp="1"/>
          </p:cNvSpPr>
          <p:nvPr>
            <p:ph type="dt" sz="half" idx="10"/>
          </p:nvPr>
        </p:nvSpPr>
        <p:spPr/>
        <p:txBody>
          <a:bodyPr/>
          <a:lstStyle/>
          <a:p>
            <a:fld id="{2A2AB859-C15B-48FB-8E1F-8C1055AE7311}" type="datetime1">
              <a:rPr lang="vi-VN" smtClean="0"/>
              <a:t>08/01/2015</a:t>
            </a:fld>
            <a:endParaRPr lang="vi-VN"/>
          </a:p>
        </p:txBody>
      </p:sp>
      <p:sp>
        <p:nvSpPr>
          <p:cNvPr id="5" name="Footer Placeholder 4"/>
          <p:cNvSpPr>
            <a:spLocks noGrp="1"/>
          </p:cNvSpPr>
          <p:nvPr>
            <p:ph type="ftr" sz="quarter" idx="11"/>
          </p:nvPr>
        </p:nvSpPr>
        <p:spPr/>
        <p:txBody>
          <a:bodyPr/>
          <a:lstStyle/>
          <a:p>
            <a:r>
              <a:rPr lang="vi-VN" smtClean="0"/>
              <a:t>Chương 5. Lập trình cơ sở dữ liệu</a:t>
            </a:r>
            <a:endParaRPr lang="vi-VN"/>
          </a:p>
        </p:txBody>
      </p:sp>
      <p:sp>
        <p:nvSpPr>
          <p:cNvPr id="6" name="Slide Number Placeholder 5"/>
          <p:cNvSpPr>
            <a:spLocks noGrp="1"/>
          </p:cNvSpPr>
          <p:nvPr>
            <p:ph type="sldNum" sz="quarter" idx="12"/>
          </p:nvPr>
        </p:nvSpPr>
        <p:spPr/>
        <p:txBody>
          <a:bodyPr/>
          <a:lstStyle/>
          <a:p>
            <a:fld id="{5AB95402-1E0D-474E-8D8C-CBE7F053639E}" type="slidenum">
              <a:rPr lang="vi-VN" smtClean="0"/>
              <a:pPr/>
              <a:t>25</a:t>
            </a:fld>
            <a:r>
              <a:rPr lang="vi-VN" smtClean="0"/>
              <a:t>/46</a:t>
            </a:r>
            <a:endParaRPr lang="vi-VN"/>
          </a:p>
        </p:txBody>
      </p:sp>
    </p:spTree>
    <p:extLst>
      <p:ext uri="{BB962C8B-B14F-4D97-AF65-F5344CB8AC3E}">
        <p14:creationId xmlns:p14="http://schemas.microsoft.com/office/powerpoint/2010/main" val="26121023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 về nhà</a:t>
            </a:r>
            <a:endParaRPr lang="en-US"/>
          </a:p>
        </p:txBody>
      </p:sp>
      <p:sp>
        <p:nvSpPr>
          <p:cNvPr id="3" name="Content Placeholder 2"/>
          <p:cNvSpPr>
            <a:spLocks noGrp="1"/>
          </p:cNvSpPr>
          <p:nvPr>
            <p:ph idx="1"/>
          </p:nvPr>
        </p:nvSpPr>
        <p:spPr/>
        <p:txBody>
          <a:bodyPr/>
          <a:lstStyle/>
          <a:p>
            <a:r>
              <a:rPr lang="en-US" smtClean="0"/>
              <a:t>Bài toán: </a:t>
            </a:r>
          </a:p>
          <a:p>
            <a:pPr lvl="1"/>
            <a:r>
              <a:rPr lang="en-US" smtClean="0"/>
              <a:t>Xây dựng chương trình quản lý cửa hàng Bán hàng lưu niệm</a:t>
            </a:r>
          </a:p>
          <a:p>
            <a:r>
              <a:rPr lang="en-US" smtClean="0"/>
              <a:t>Yêu cầu:</a:t>
            </a:r>
          </a:p>
          <a:p>
            <a:pPr lvl="1"/>
            <a:r>
              <a:rPr lang="en-US" smtClean="0"/>
              <a:t>Bước 1: Tạo cơ sở dữ liệu</a:t>
            </a:r>
          </a:p>
          <a:p>
            <a:pPr lvl="1"/>
            <a:r>
              <a:rPr lang="en-US" smtClean="0"/>
              <a:t>Bước 2: Thiết kế giao diện</a:t>
            </a:r>
            <a:endParaRPr lang="en-US"/>
          </a:p>
        </p:txBody>
      </p:sp>
      <p:sp>
        <p:nvSpPr>
          <p:cNvPr id="4" name="Date Placeholder 3"/>
          <p:cNvSpPr>
            <a:spLocks noGrp="1"/>
          </p:cNvSpPr>
          <p:nvPr>
            <p:ph type="dt" sz="half" idx="10"/>
          </p:nvPr>
        </p:nvSpPr>
        <p:spPr/>
        <p:txBody>
          <a:bodyPr/>
          <a:lstStyle/>
          <a:p>
            <a:fld id="{F001E6D4-055F-4AB0-B71C-89533637E2C0}" type="datetime1">
              <a:rPr lang="vi-VN" smtClean="0"/>
              <a:t>08/01/2015</a:t>
            </a:fld>
            <a:endParaRPr lang="vi-VN"/>
          </a:p>
        </p:txBody>
      </p:sp>
      <p:sp>
        <p:nvSpPr>
          <p:cNvPr id="5" name="Footer Placeholder 4"/>
          <p:cNvSpPr>
            <a:spLocks noGrp="1"/>
          </p:cNvSpPr>
          <p:nvPr>
            <p:ph type="ftr" sz="quarter" idx="11"/>
          </p:nvPr>
        </p:nvSpPr>
        <p:spPr/>
        <p:txBody>
          <a:bodyPr/>
          <a:lstStyle/>
          <a:p>
            <a:r>
              <a:rPr lang="vi-VN" smtClean="0"/>
              <a:t>Chương 5. Lập trình cơ sở dữ liệu</a:t>
            </a:r>
            <a:endParaRPr lang="vi-VN"/>
          </a:p>
        </p:txBody>
      </p:sp>
      <p:sp>
        <p:nvSpPr>
          <p:cNvPr id="6" name="Slide Number Placeholder 5"/>
          <p:cNvSpPr>
            <a:spLocks noGrp="1"/>
          </p:cNvSpPr>
          <p:nvPr>
            <p:ph type="sldNum" sz="quarter" idx="12"/>
          </p:nvPr>
        </p:nvSpPr>
        <p:spPr/>
        <p:txBody>
          <a:bodyPr/>
          <a:lstStyle/>
          <a:p>
            <a:fld id="{5AB95402-1E0D-474E-8D8C-CBE7F053639E}" type="slidenum">
              <a:rPr lang="vi-VN" smtClean="0"/>
              <a:pPr/>
              <a:t>26</a:t>
            </a:fld>
            <a:r>
              <a:rPr lang="vi-VN" smtClean="0"/>
              <a:t>/46</a:t>
            </a:r>
            <a:endParaRPr lang="vi-VN"/>
          </a:p>
        </p:txBody>
      </p:sp>
    </p:spTree>
    <p:extLst>
      <p:ext uri="{BB962C8B-B14F-4D97-AF65-F5344CB8AC3E}">
        <p14:creationId xmlns:p14="http://schemas.microsoft.com/office/powerpoint/2010/main" val="29293759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 về nhà</a:t>
            </a:r>
            <a:endParaRPr lang="en-US"/>
          </a:p>
        </p:txBody>
      </p:sp>
      <p:sp>
        <p:nvSpPr>
          <p:cNvPr id="3" name="Content Placeholder 2"/>
          <p:cNvSpPr>
            <a:spLocks noGrp="1"/>
          </p:cNvSpPr>
          <p:nvPr>
            <p:ph idx="1"/>
          </p:nvPr>
        </p:nvSpPr>
        <p:spPr/>
        <p:txBody>
          <a:bodyPr/>
          <a:lstStyle/>
          <a:p>
            <a:r>
              <a:rPr lang="en-US" smtClean="0"/>
              <a:t>Bước 1: Tạo cơ sở dữ liệu</a:t>
            </a:r>
          </a:p>
          <a:p>
            <a:pPr lvl="1"/>
            <a:r>
              <a:rPr lang="en-US" smtClean="0"/>
              <a:t>Tên tập tin: Quanlybanhang.mdf</a:t>
            </a:r>
          </a:p>
          <a:p>
            <a:pPr lvl="1"/>
            <a:r>
              <a:rPr lang="en-US" smtClean="0"/>
              <a:t>Các bảng</a:t>
            </a:r>
          </a:p>
          <a:p>
            <a:pPr lvl="2"/>
            <a:r>
              <a:rPr lang="en-US" smtClean="0"/>
              <a:t>Bảng </a:t>
            </a:r>
            <a:r>
              <a:rPr lang="en-US" b="1" smtClean="0"/>
              <a:t>tblChatlieu</a:t>
            </a:r>
            <a:r>
              <a:rPr lang="en-US" smtClean="0"/>
              <a:t> (chất liệu)</a:t>
            </a:r>
          </a:p>
          <a:p>
            <a:pPr lvl="2"/>
            <a:endParaRPr lang="en-US"/>
          </a:p>
          <a:p>
            <a:pPr lvl="2"/>
            <a:endParaRPr lang="en-US" smtClean="0"/>
          </a:p>
          <a:p>
            <a:pPr lvl="2"/>
            <a:endParaRPr lang="en-US"/>
          </a:p>
          <a:p>
            <a:pPr lvl="2"/>
            <a:endParaRPr lang="en-US" smtClean="0"/>
          </a:p>
          <a:p>
            <a:pPr lvl="2"/>
            <a:r>
              <a:rPr lang="en-US" smtClean="0"/>
              <a:t>Bảng </a:t>
            </a:r>
            <a:r>
              <a:rPr lang="en-US" b="1" smtClean="0"/>
              <a:t>tblKhach</a:t>
            </a:r>
            <a:r>
              <a:rPr lang="en-US" smtClean="0"/>
              <a:t> (khách)</a:t>
            </a:r>
          </a:p>
          <a:p>
            <a:pPr lvl="2"/>
            <a:endParaRPr lang="en-US"/>
          </a:p>
        </p:txBody>
      </p:sp>
      <p:sp>
        <p:nvSpPr>
          <p:cNvPr id="4" name="Date Placeholder 3"/>
          <p:cNvSpPr>
            <a:spLocks noGrp="1"/>
          </p:cNvSpPr>
          <p:nvPr>
            <p:ph type="dt" sz="half" idx="10"/>
          </p:nvPr>
        </p:nvSpPr>
        <p:spPr/>
        <p:txBody>
          <a:bodyPr/>
          <a:lstStyle/>
          <a:p>
            <a:fld id="{5302AE5F-191B-4B44-8DDF-947C49889F24}" type="datetime1">
              <a:rPr lang="vi-VN" smtClean="0"/>
              <a:t>08/01/2015</a:t>
            </a:fld>
            <a:endParaRPr lang="vi-VN"/>
          </a:p>
        </p:txBody>
      </p:sp>
      <p:sp>
        <p:nvSpPr>
          <p:cNvPr id="5" name="Footer Placeholder 4"/>
          <p:cNvSpPr>
            <a:spLocks noGrp="1"/>
          </p:cNvSpPr>
          <p:nvPr>
            <p:ph type="ftr" sz="quarter" idx="11"/>
          </p:nvPr>
        </p:nvSpPr>
        <p:spPr/>
        <p:txBody>
          <a:bodyPr/>
          <a:lstStyle/>
          <a:p>
            <a:r>
              <a:rPr lang="vi-VN" smtClean="0"/>
              <a:t>Chương 5. Lập trình cơ sở dữ liệu</a:t>
            </a:r>
            <a:endParaRPr lang="vi-VN"/>
          </a:p>
        </p:txBody>
      </p:sp>
      <p:sp>
        <p:nvSpPr>
          <p:cNvPr id="6" name="Slide Number Placeholder 5"/>
          <p:cNvSpPr>
            <a:spLocks noGrp="1"/>
          </p:cNvSpPr>
          <p:nvPr>
            <p:ph type="sldNum" sz="quarter" idx="12"/>
          </p:nvPr>
        </p:nvSpPr>
        <p:spPr/>
        <p:txBody>
          <a:bodyPr/>
          <a:lstStyle/>
          <a:p>
            <a:fld id="{5AB95402-1E0D-474E-8D8C-CBE7F053639E}" type="slidenum">
              <a:rPr lang="vi-VN" smtClean="0"/>
              <a:pPr/>
              <a:t>27</a:t>
            </a:fld>
            <a:r>
              <a:rPr lang="vi-VN" smtClean="0"/>
              <a:t>/46</a:t>
            </a:r>
            <a:endParaRPr lang="vi-V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2952750"/>
            <a:ext cx="3648075"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6520" y="4581128"/>
            <a:ext cx="3733800"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54995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Bước 1: Tạo cơ sở dữ liệu</a:t>
            </a:r>
          </a:p>
          <a:p>
            <a:pPr lvl="1"/>
            <a:r>
              <a:rPr lang="en-US"/>
              <a:t>Tên tập tin: Quanlybanhang.mdf</a:t>
            </a:r>
          </a:p>
          <a:p>
            <a:pPr lvl="1"/>
            <a:r>
              <a:rPr lang="en-US"/>
              <a:t>Các bảng</a:t>
            </a:r>
          </a:p>
          <a:p>
            <a:pPr lvl="2"/>
            <a:r>
              <a:rPr lang="en-US"/>
              <a:t>Bảng </a:t>
            </a:r>
            <a:r>
              <a:rPr lang="en-US" b="1" smtClean="0"/>
              <a:t>tblHang</a:t>
            </a:r>
            <a:r>
              <a:rPr lang="en-US" smtClean="0"/>
              <a:t> (hàng)</a:t>
            </a:r>
            <a:endParaRPr lang="en-US"/>
          </a:p>
        </p:txBody>
      </p:sp>
      <p:sp>
        <p:nvSpPr>
          <p:cNvPr id="4" name="Date Placeholder 3"/>
          <p:cNvSpPr>
            <a:spLocks noGrp="1"/>
          </p:cNvSpPr>
          <p:nvPr>
            <p:ph type="dt" sz="half" idx="10"/>
          </p:nvPr>
        </p:nvSpPr>
        <p:spPr/>
        <p:txBody>
          <a:bodyPr/>
          <a:lstStyle/>
          <a:p>
            <a:fld id="{A1D01F7A-5092-4426-8A6B-C7CFD0348E1F}" type="datetime1">
              <a:rPr lang="vi-VN" smtClean="0"/>
              <a:t>08/01/2015</a:t>
            </a:fld>
            <a:endParaRPr lang="vi-VN"/>
          </a:p>
        </p:txBody>
      </p:sp>
      <p:sp>
        <p:nvSpPr>
          <p:cNvPr id="5" name="Footer Placeholder 4"/>
          <p:cNvSpPr>
            <a:spLocks noGrp="1"/>
          </p:cNvSpPr>
          <p:nvPr>
            <p:ph type="ftr" sz="quarter" idx="11"/>
          </p:nvPr>
        </p:nvSpPr>
        <p:spPr/>
        <p:txBody>
          <a:bodyPr/>
          <a:lstStyle/>
          <a:p>
            <a:r>
              <a:rPr lang="vi-VN" smtClean="0"/>
              <a:t>Chương 5. Lập trình cơ sở dữ liệu</a:t>
            </a:r>
            <a:endParaRPr lang="vi-VN"/>
          </a:p>
        </p:txBody>
      </p:sp>
      <p:sp>
        <p:nvSpPr>
          <p:cNvPr id="6" name="Slide Number Placeholder 5"/>
          <p:cNvSpPr>
            <a:spLocks noGrp="1"/>
          </p:cNvSpPr>
          <p:nvPr>
            <p:ph type="sldNum" sz="quarter" idx="12"/>
          </p:nvPr>
        </p:nvSpPr>
        <p:spPr/>
        <p:txBody>
          <a:bodyPr/>
          <a:lstStyle/>
          <a:p>
            <a:fld id="{5AB95402-1E0D-474E-8D8C-CBE7F053639E}" type="slidenum">
              <a:rPr lang="vi-VN" smtClean="0"/>
              <a:pPr/>
              <a:t>28</a:t>
            </a:fld>
            <a:r>
              <a:rPr lang="vi-VN" smtClean="0"/>
              <a:t>/46</a:t>
            </a:r>
            <a:endParaRPr lang="vi-V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2996952"/>
            <a:ext cx="4151665"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61158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Bước 1: Tạo cơ sở dữ liệu</a:t>
            </a:r>
          </a:p>
          <a:p>
            <a:pPr lvl="1"/>
            <a:r>
              <a:rPr lang="en-US"/>
              <a:t>Tên tập tin: Quanlybanhang.mdf</a:t>
            </a:r>
          </a:p>
          <a:p>
            <a:pPr lvl="1"/>
            <a:r>
              <a:rPr lang="en-US"/>
              <a:t>Các bảng</a:t>
            </a:r>
          </a:p>
          <a:p>
            <a:pPr lvl="2"/>
            <a:r>
              <a:rPr lang="en-US"/>
              <a:t>Bảng </a:t>
            </a:r>
            <a:r>
              <a:rPr lang="en-US" b="1"/>
              <a:t>tblNhanvien</a:t>
            </a:r>
            <a:r>
              <a:rPr lang="en-US"/>
              <a:t> </a:t>
            </a:r>
            <a:r>
              <a:rPr lang="en-US" smtClean="0"/>
              <a:t>(nhân viên)</a:t>
            </a:r>
            <a:endParaRPr lang="en-US"/>
          </a:p>
          <a:p>
            <a:endParaRPr lang="en-US"/>
          </a:p>
        </p:txBody>
      </p:sp>
      <p:sp>
        <p:nvSpPr>
          <p:cNvPr id="4" name="Date Placeholder 3"/>
          <p:cNvSpPr>
            <a:spLocks noGrp="1"/>
          </p:cNvSpPr>
          <p:nvPr>
            <p:ph type="dt" sz="half" idx="10"/>
          </p:nvPr>
        </p:nvSpPr>
        <p:spPr/>
        <p:txBody>
          <a:bodyPr/>
          <a:lstStyle/>
          <a:p>
            <a:fld id="{2EE30D2F-C0E8-4CED-8C43-D9D81AA0808A}" type="datetime1">
              <a:rPr lang="vi-VN" smtClean="0"/>
              <a:t>08/01/2015</a:t>
            </a:fld>
            <a:endParaRPr lang="vi-VN"/>
          </a:p>
        </p:txBody>
      </p:sp>
      <p:sp>
        <p:nvSpPr>
          <p:cNvPr id="5" name="Footer Placeholder 4"/>
          <p:cNvSpPr>
            <a:spLocks noGrp="1"/>
          </p:cNvSpPr>
          <p:nvPr>
            <p:ph type="ftr" sz="quarter" idx="11"/>
          </p:nvPr>
        </p:nvSpPr>
        <p:spPr/>
        <p:txBody>
          <a:bodyPr/>
          <a:lstStyle/>
          <a:p>
            <a:r>
              <a:rPr lang="vi-VN" smtClean="0"/>
              <a:t>Chương 5. Lập trình cơ sở dữ liệu</a:t>
            </a:r>
            <a:endParaRPr lang="vi-VN"/>
          </a:p>
        </p:txBody>
      </p:sp>
      <p:sp>
        <p:nvSpPr>
          <p:cNvPr id="6" name="Slide Number Placeholder 5"/>
          <p:cNvSpPr>
            <a:spLocks noGrp="1"/>
          </p:cNvSpPr>
          <p:nvPr>
            <p:ph type="sldNum" sz="quarter" idx="12"/>
          </p:nvPr>
        </p:nvSpPr>
        <p:spPr/>
        <p:txBody>
          <a:bodyPr/>
          <a:lstStyle/>
          <a:p>
            <a:fld id="{5AB95402-1E0D-474E-8D8C-CBE7F053639E}" type="slidenum">
              <a:rPr lang="vi-VN" smtClean="0"/>
              <a:pPr/>
              <a:t>29</a:t>
            </a:fld>
            <a:r>
              <a:rPr lang="vi-VN" smtClean="0"/>
              <a:t>/46</a:t>
            </a:r>
            <a:endParaRPr lang="vi-V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068960"/>
            <a:ext cx="3960440" cy="218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3078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1. Tổng quan về ADO.NET</a:t>
            </a:r>
            <a:endParaRPr lang="en-US"/>
          </a:p>
        </p:txBody>
      </p:sp>
      <p:sp>
        <p:nvSpPr>
          <p:cNvPr id="7" name="Subtitle 6"/>
          <p:cNvSpPr>
            <a:spLocks noGrp="1"/>
          </p:cNvSpPr>
          <p:nvPr>
            <p:ph idx="1"/>
          </p:nvPr>
        </p:nvSpPr>
        <p:spPr/>
        <p:txBody>
          <a:bodyPr/>
          <a:lstStyle/>
          <a:p>
            <a:pPr marL="265113" indent="457200" algn="l">
              <a:buFont typeface="Wingdings" pitchFamily="2" charset="2"/>
              <a:buChar char="q"/>
            </a:pPr>
            <a:r>
              <a:rPr lang="en-US" smtClean="0"/>
              <a:t>ADO.NET và .NET framework</a:t>
            </a:r>
          </a:p>
          <a:p>
            <a:pPr marL="265113" indent="457200" algn="l">
              <a:buFont typeface="Wingdings" pitchFamily="2" charset="2"/>
              <a:buChar char="q"/>
            </a:pPr>
            <a:r>
              <a:rPr lang="en-US" smtClean="0"/>
              <a:t>ADO.NET là gì?</a:t>
            </a:r>
          </a:p>
          <a:p>
            <a:pPr marL="265113" indent="457200" algn="l">
              <a:buFont typeface="Wingdings" pitchFamily="2" charset="2"/>
              <a:buChar char="q"/>
            </a:pPr>
            <a:r>
              <a:rPr lang="en-US" smtClean="0"/>
              <a:t>Kiến trúc ADO.NET</a:t>
            </a:r>
          </a:p>
          <a:p>
            <a:pPr marL="265113" indent="457200" algn="l">
              <a:buFont typeface="Wingdings" pitchFamily="2" charset="2"/>
              <a:buChar char="q"/>
            </a:pPr>
            <a:r>
              <a:rPr lang="en-US" smtClean="0"/>
              <a:t>Các đối tượng trong ADO.NET</a:t>
            </a:r>
            <a:endParaRPr lang="en-US"/>
          </a:p>
        </p:txBody>
      </p:sp>
      <p:sp>
        <p:nvSpPr>
          <p:cNvPr id="4" name="Date Placeholder 3"/>
          <p:cNvSpPr>
            <a:spLocks noGrp="1"/>
          </p:cNvSpPr>
          <p:nvPr>
            <p:ph type="dt" sz="half" idx="10"/>
          </p:nvPr>
        </p:nvSpPr>
        <p:spPr/>
        <p:txBody>
          <a:bodyPr/>
          <a:lstStyle/>
          <a:p>
            <a:fld id="{A50EE5F3-A1B1-4E52-8E37-4B79E5925B15}" type="datetime1">
              <a:rPr lang="vi-VN" smtClean="0"/>
              <a:t>08/01/2015</a:t>
            </a:fld>
            <a:endParaRPr lang="vi-VN"/>
          </a:p>
        </p:txBody>
      </p:sp>
      <p:sp>
        <p:nvSpPr>
          <p:cNvPr id="5" name="Footer Placeholder 4"/>
          <p:cNvSpPr>
            <a:spLocks noGrp="1"/>
          </p:cNvSpPr>
          <p:nvPr>
            <p:ph type="ftr" sz="quarter" idx="11"/>
          </p:nvPr>
        </p:nvSpPr>
        <p:spPr/>
        <p:txBody>
          <a:bodyPr/>
          <a:lstStyle/>
          <a:p>
            <a:r>
              <a:rPr lang="vi-VN" smtClean="0"/>
              <a:t>Chương 5. Lập trình cơ sở dữ liệu</a:t>
            </a:r>
            <a:endParaRPr lang="vi-VN"/>
          </a:p>
        </p:txBody>
      </p:sp>
      <p:sp>
        <p:nvSpPr>
          <p:cNvPr id="2" name="Slide Number Placeholder 1"/>
          <p:cNvSpPr>
            <a:spLocks noGrp="1"/>
          </p:cNvSpPr>
          <p:nvPr>
            <p:ph type="sldNum" sz="quarter" idx="12"/>
          </p:nvPr>
        </p:nvSpPr>
        <p:spPr/>
        <p:txBody>
          <a:bodyPr/>
          <a:lstStyle/>
          <a:p>
            <a:fld id="{5AB95402-1E0D-474E-8D8C-CBE7F053639E}" type="slidenum">
              <a:rPr lang="vi-VN" smtClean="0"/>
              <a:pPr/>
              <a:t>3</a:t>
            </a:fld>
            <a:r>
              <a:rPr lang="vi-VN" smtClean="0"/>
              <a:t>/46</a:t>
            </a:r>
            <a:endParaRPr lang="vi-VN"/>
          </a:p>
        </p:txBody>
      </p:sp>
    </p:spTree>
    <p:extLst>
      <p:ext uri="{BB962C8B-B14F-4D97-AF65-F5344CB8AC3E}">
        <p14:creationId xmlns:p14="http://schemas.microsoft.com/office/powerpoint/2010/main" val="22791819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Bước 1: Tạo cơ sở dữ liệu</a:t>
            </a:r>
          </a:p>
          <a:p>
            <a:pPr lvl="1"/>
            <a:r>
              <a:rPr lang="en-US"/>
              <a:t>Tên tập tin: Quanlybanhang.mdf</a:t>
            </a:r>
          </a:p>
          <a:p>
            <a:pPr lvl="1"/>
            <a:r>
              <a:rPr lang="en-US"/>
              <a:t>Các bảng</a:t>
            </a:r>
          </a:p>
          <a:p>
            <a:pPr lvl="2"/>
            <a:r>
              <a:rPr lang="en-US"/>
              <a:t>Bảng </a:t>
            </a:r>
            <a:r>
              <a:rPr lang="en-US" b="1"/>
              <a:t>tblHDBan</a:t>
            </a:r>
            <a:r>
              <a:rPr lang="en-US"/>
              <a:t> </a:t>
            </a:r>
            <a:r>
              <a:rPr lang="en-US" smtClean="0"/>
              <a:t>(hoá đơn bán)</a:t>
            </a:r>
            <a:endParaRPr lang="en-US"/>
          </a:p>
          <a:p>
            <a:endParaRPr lang="en-US"/>
          </a:p>
        </p:txBody>
      </p:sp>
      <p:sp>
        <p:nvSpPr>
          <p:cNvPr id="4" name="Date Placeholder 3"/>
          <p:cNvSpPr>
            <a:spLocks noGrp="1"/>
          </p:cNvSpPr>
          <p:nvPr>
            <p:ph type="dt" sz="half" idx="10"/>
          </p:nvPr>
        </p:nvSpPr>
        <p:spPr/>
        <p:txBody>
          <a:bodyPr/>
          <a:lstStyle/>
          <a:p>
            <a:fld id="{54C85F22-591C-4F11-A138-9163A7CE49AE}" type="datetime1">
              <a:rPr lang="vi-VN" smtClean="0"/>
              <a:t>08/01/2015</a:t>
            </a:fld>
            <a:endParaRPr lang="vi-VN"/>
          </a:p>
        </p:txBody>
      </p:sp>
      <p:sp>
        <p:nvSpPr>
          <p:cNvPr id="5" name="Footer Placeholder 4"/>
          <p:cNvSpPr>
            <a:spLocks noGrp="1"/>
          </p:cNvSpPr>
          <p:nvPr>
            <p:ph type="ftr" sz="quarter" idx="11"/>
          </p:nvPr>
        </p:nvSpPr>
        <p:spPr/>
        <p:txBody>
          <a:bodyPr/>
          <a:lstStyle/>
          <a:p>
            <a:r>
              <a:rPr lang="vi-VN" smtClean="0"/>
              <a:t>Chương 5. Lập trình cơ sở dữ liệu</a:t>
            </a:r>
            <a:endParaRPr lang="vi-VN"/>
          </a:p>
        </p:txBody>
      </p:sp>
      <p:sp>
        <p:nvSpPr>
          <p:cNvPr id="6" name="Slide Number Placeholder 5"/>
          <p:cNvSpPr>
            <a:spLocks noGrp="1"/>
          </p:cNvSpPr>
          <p:nvPr>
            <p:ph type="sldNum" sz="quarter" idx="12"/>
          </p:nvPr>
        </p:nvSpPr>
        <p:spPr/>
        <p:txBody>
          <a:bodyPr/>
          <a:lstStyle/>
          <a:p>
            <a:fld id="{5AB95402-1E0D-474E-8D8C-CBE7F053639E}" type="slidenum">
              <a:rPr lang="vi-VN" smtClean="0"/>
              <a:pPr/>
              <a:t>30</a:t>
            </a:fld>
            <a:r>
              <a:rPr lang="vi-VN" smtClean="0"/>
              <a:t>/46</a:t>
            </a:r>
            <a:endParaRPr lang="vi-V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212976"/>
            <a:ext cx="373380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18802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Bước 1: Tạo cơ sở dữ liệu</a:t>
            </a:r>
          </a:p>
          <a:p>
            <a:pPr lvl="1"/>
            <a:r>
              <a:rPr lang="en-US"/>
              <a:t>Tên tập tin: Quanlybanhang.mdf</a:t>
            </a:r>
          </a:p>
          <a:p>
            <a:pPr lvl="1"/>
            <a:r>
              <a:rPr lang="en-US"/>
              <a:t>Các bảng</a:t>
            </a:r>
          </a:p>
          <a:p>
            <a:pPr lvl="2"/>
            <a:r>
              <a:rPr lang="en-US"/>
              <a:t>Bảng </a:t>
            </a:r>
            <a:r>
              <a:rPr lang="en-US" b="1"/>
              <a:t>tblChitietHDBan</a:t>
            </a:r>
            <a:r>
              <a:rPr lang="en-US"/>
              <a:t> </a:t>
            </a:r>
            <a:r>
              <a:rPr lang="en-US" smtClean="0"/>
              <a:t>(chi tiết hoá </a:t>
            </a:r>
            <a:r>
              <a:rPr lang="en-US"/>
              <a:t>đơn bán)</a:t>
            </a:r>
          </a:p>
          <a:p>
            <a:endParaRPr lang="en-US"/>
          </a:p>
        </p:txBody>
      </p:sp>
      <p:sp>
        <p:nvSpPr>
          <p:cNvPr id="4" name="Date Placeholder 3"/>
          <p:cNvSpPr>
            <a:spLocks noGrp="1"/>
          </p:cNvSpPr>
          <p:nvPr>
            <p:ph type="dt" sz="half" idx="10"/>
          </p:nvPr>
        </p:nvSpPr>
        <p:spPr/>
        <p:txBody>
          <a:bodyPr/>
          <a:lstStyle/>
          <a:p>
            <a:fld id="{0793C137-4478-4F4D-9B9E-01279325209C}" type="datetime1">
              <a:rPr lang="vi-VN" smtClean="0"/>
              <a:t>08/01/2015</a:t>
            </a:fld>
            <a:endParaRPr lang="vi-VN"/>
          </a:p>
        </p:txBody>
      </p:sp>
      <p:sp>
        <p:nvSpPr>
          <p:cNvPr id="5" name="Footer Placeholder 4"/>
          <p:cNvSpPr>
            <a:spLocks noGrp="1"/>
          </p:cNvSpPr>
          <p:nvPr>
            <p:ph type="ftr" sz="quarter" idx="11"/>
          </p:nvPr>
        </p:nvSpPr>
        <p:spPr/>
        <p:txBody>
          <a:bodyPr/>
          <a:lstStyle/>
          <a:p>
            <a:r>
              <a:rPr lang="vi-VN" smtClean="0"/>
              <a:t>Chương 5. Lập trình cơ sở dữ liệu</a:t>
            </a:r>
            <a:endParaRPr lang="vi-VN"/>
          </a:p>
        </p:txBody>
      </p:sp>
      <p:sp>
        <p:nvSpPr>
          <p:cNvPr id="6" name="Slide Number Placeholder 5"/>
          <p:cNvSpPr>
            <a:spLocks noGrp="1"/>
          </p:cNvSpPr>
          <p:nvPr>
            <p:ph type="sldNum" sz="quarter" idx="12"/>
          </p:nvPr>
        </p:nvSpPr>
        <p:spPr/>
        <p:txBody>
          <a:bodyPr/>
          <a:lstStyle/>
          <a:p>
            <a:fld id="{5AB95402-1E0D-474E-8D8C-CBE7F053639E}" type="slidenum">
              <a:rPr lang="vi-VN" smtClean="0"/>
              <a:pPr/>
              <a:t>31</a:t>
            </a:fld>
            <a:r>
              <a:rPr lang="vi-VN" smtClean="0"/>
              <a:t>/46</a:t>
            </a:r>
            <a:endParaRPr lang="vi-V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068960"/>
            <a:ext cx="4392488" cy="2385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40686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Bước 1: Tạo cơ sở dữ liệu</a:t>
            </a:r>
          </a:p>
          <a:p>
            <a:pPr lvl="1"/>
            <a:r>
              <a:rPr lang="en-US" smtClean="0"/>
              <a:t>Quan hệ giữa các bảng (Relationship)</a:t>
            </a:r>
            <a:endParaRPr lang="en-US"/>
          </a:p>
          <a:p>
            <a:endParaRPr lang="en-US"/>
          </a:p>
        </p:txBody>
      </p:sp>
      <p:sp>
        <p:nvSpPr>
          <p:cNvPr id="4" name="Date Placeholder 3"/>
          <p:cNvSpPr>
            <a:spLocks noGrp="1"/>
          </p:cNvSpPr>
          <p:nvPr>
            <p:ph type="dt" sz="half" idx="10"/>
          </p:nvPr>
        </p:nvSpPr>
        <p:spPr/>
        <p:txBody>
          <a:bodyPr/>
          <a:lstStyle/>
          <a:p>
            <a:fld id="{3DB92B90-8EE3-4DCD-9D7D-667A068FD191}" type="datetime1">
              <a:rPr lang="vi-VN" smtClean="0"/>
              <a:t>08/01/2015</a:t>
            </a:fld>
            <a:endParaRPr lang="vi-VN"/>
          </a:p>
        </p:txBody>
      </p:sp>
      <p:sp>
        <p:nvSpPr>
          <p:cNvPr id="5" name="Footer Placeholder 4"/>
          <p:cNvSpPr>
            <a:spLocks noGrp="1"/>
          </p:cNvSpPr>
          <p:nvPr>
            <p:ph type="ftr" sz="quarter" idx="11"/>
          </p:nvPr>
        </p:nvSpPr>
        <p:spPr/>
        <p:txBody>
          <a:bodyPr/>
          <a:lstStyle/>
          <a:p>
            <a:r>
              <a:rPr lang="vi-VN" smtClean="0"/>
              <a:t>Chương 5. Lập trình cơ sở dữ liệu</a:t>
            </a:r>
            <a:endParaRPr lang="vi-VN"/>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741512" y="2132856"/>
            <a:ext cx="5638800" cy="4286250"/>
          </a:xfrm>
          <a:prstGeom prst="rect">
            <a:avLst/>
          </a:prstGeom>
          <a:noFill/>
          <a:ln>
            <a:noFill/>
          </a:ln>
        </p:spPr>
      </p:pic>
      <p:sp>
        <p:nvSpPr>
          <p:cNvPr id="6" name="Slide Number Placeholder 5"/>
          <p:cNvSpPr>
            <a:spLocks noGrp="1"/>
          </p:cNvSpPr>
          <p:nvPr>
            <p:ph type="sldNum" sz="quarter" idx="12"/>
          </p:nvPr>
        </p:nvSpPr>
        <p:spPr/>
        <p:txBody>
          <a:bodyPr/>
          <a:lstStyle/>
          <a:p>
            <a:fld id="{5AB95402-1E0D-474E-8D8C-CBE7F053639E}" type="slidenum">
              <a:rPr lang="vi-VN" smtClean="0"/>
              <a:pPr/>
              <a:t>32</a:t>
            </a:fld>
            <a:r>
              <a:rPr lang="vi-VN" smtClean="0"/>
              <a:t>/46</a:t>
            </a:r>
            <a:endParaRPr lang="vi-VN"/>
          </a:p>
        </p:txBody>
      </p:sp>
    </p:spTree>
    <p:extLst>
      <p:ext uri="{BB962C8B-B14F-4D97-AF65-F5344CB8AC3E}">
        <p14:creationId xmlns:p14="http://schemas.microsoft.com/office/powerpoint/2010/main" val="7510995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Bước </a:t>
            </a:r>
            <a:r>
              <a:rPr lang="en-US" smtClean="0"/>
              <a:t>2: Thiết kế giao diện</a:t>
            </a:r>
            <a:endParaRPr lang="en-US"/>
          </a:p>
          <a:p>
            <a:pPr lvl="1"/>
            <a:r>
              <a:rPr lang="en-US" smtClean="0"/>
              <a:t>Form chính</a:t>
            </a:r>
          </a:p>
          <a:p>
            <a:pPr lvl="2"/>
            <a:r>
              <a:rPr lang="en-US" smtClean="0"/>
              <a:t>Tên form: </a:t>
            </a:r>
            <a:r>
              <a:rPr lang="en-US" b="1" smtClean="0"/>
              <a:t>frmMain</a:t>
            </a:r>
          </a:p>
          <a:p>
            <a:pPr marL="909637" lvl="2" indent="0">
              <a:buNone/>
            </a:pPr>
            <a:endParaRPr lang="en-US"/>
          </a:p>
          <a:p>
            <a:endParaRPr lang="en-US"/>
          </a:p>
        </p:txBody>
      </p:sp>
      <p:sp>
        <p:nvSpPr>
          <p:cNvPr id="4" name="Date Placeholder 3"/>
          <p:cNvSpPr>
            <a:spLocks noGrp="1"/>
          </p:cNvSpPr>
          <p:nvPr>
            <p:ph type="dt" sz="half" idx="10"/>
          </p:nvPr>
        </p:nvSpPr>
        <p:spPr/>
        <p:txBody>
          <a:bodyPr/>
          <a:lstStyle/>
          <a:p>
            <a:fld id="{72C844CB-B720-40C7-8583-12EE1AE4C97A}" type="datetime1">
              <a:rPr lang="vi-VN" smtClean="0"/>
              <a:t>08/01/2015</a:t>
            </a:fld>
            <a:endParaRPr lang="vi-VN"/>
          </a:p>
        </p:txBody>
      </p:sp>
      <p:sp>
        <p:nvSpPr>
          <p:cNvPr id="5" name="Footer Placeholder 4"/>
          <p:cNvSpPr>
            <a:spLocks noGrp="1"/>
          </p:cNvSpPr>
          <p:nvPr>
            <p:ph type="ftr" sz="quarter" idx="11"/>
          </p:nvPr>
        </p:nvSpPr>
        <p:spPr/>
        <p:txBody>
          <a:bodyPr/>
          <a:lstStyle/>
          <a:p>
            <a:r>
              <a:rPr lang="vi-VN" smtClean="0"/>
              <a:t>Chương 5. Lập trình cơ sở dữ liệu</a:t>
            </a:r>
            <a:endParaRPr lang="vi-V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447503"/>
            <a:ext cx="7648575" cy="393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5AB95402-1E0D-474E-8D8C-CBE7F053639E}" type="slidenum">
              <a:rPr lang="vi-VN" smtClean="0"/>
              <a:pPr/>
              <a:t>33</a:t>
            </a:fld>
            <a:r>
              <a:rPr lang="vi-VN" smtClean="0"/>
              <a:t>/46</a:t>
            </a:r>
            <a:endParaRPr lang="vi-VN"/>
          </a:p>
        </p:txBody>
      </p:sp>
    </p:spTree>
    <p:extLst>
      <p:ext uri="{BB962C8B-B14F-4D97-AF65-F5344CB8AC3E}">
        <p14:creationId xmlns:p14="http://schemas.microsoft.com/office/powerpoint/2010/main" val="40097444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Bước 2: Thiết kế giao diện</a:t>
            </a:r>
          </a:p>
          <a:p>
            <a:pPr lvl="1"/>
            <a:r>
              <a:rPr lang="en-US"/>
              <a:t>Form chính</a:t>
            </a:r>
          </a:p>
          <a:p>
            <a:pPr lvl="2"/>
            <a:r>
              <a:rPr lang="en-US"/>
              <a:t>Tên form: </a:t>
            </a:r>
            <a:r>
              <a:rPr lang="en-US" b="1" smtClean="0"/>
              <a:t>frmMain</a:t>
            </a:r>
          </a:p>
          <a:p>
            <a:pPr lvl="2"/>
            <a:r>
              <a:rPr lang="en-US" smtClean="0"/>
              <a:t>Menu: các thuộc tính Name và Text:</a:t>
            </a:r>
          </a:p>
          <a:p>
            <a:pPr lvl="2"/>
            <a:endParaRPr lang="en-US"/>
          </a:p>
          <a:p>
            <a:endParaRPr lang="en-US"/>
          </a:p>
        </p:txBody>
      </p:sp>
      <p:sp>
        <p:nvSpPr>
          <p:cNvPr id="4" name="Date Placeholder 3"/>
          <p:cNvSpPr>
            <a:spLocks noGrp="1"/>
          </p:cNvSpPr>
          <p:nvPr>
            <p:ph type="dt" sz="half" idx="10"/>
          </p:nvPr>
        </p:nvSpPr>
        <p:spPr/>
        <p:txBody>
          <a:bodyPr/>
          <a:lstStyle/>
          <a:p>
            <a:fld id="{98C64369-4C84-4499-AC70-D3D6B40FA1E1}" type="datetime1">
              <a:rPr lang="vi-VN" smtClean="0"/>
              <a:t>08/01/2015</a:t>
            </a:fld>
            <a:endParaRPr lang="vi-VN"/>
          </a:p>
        </p:txBody>
      </p:sp>
      <p:sp>
        <p:nvSpPr>
          <p:cNvPr id="5" name="Footer Placeholder 4"/>
          <p:cNvSpPr>
            <a:spLocks noGrp="1"/>
          </p:cNvSpPr>
          <p:nvPr>
            <p:ph type="ftr" sz="quarter" idx="11"/>
          </p:nvPr>
        </p:nvSpPr>
        <p:spPr/>
        <p:txBody>
          <a:bodyPr/>
          <a:lstStyle/>
          <a:p>
            <a:r>
              <a:rPr lang="vi-VN" smtClean="0"/>
              <a:t>Chương 5. Lập trình cơ sở dữ liệu</a:t>
            </a:r>
            <a:endParaRPr lang="vi-VN"/>
          </a:p>
        </p:txBody>
      </p:sp>
      <p:graphicFrame>
        <p:nvGraphicFramePr>
          <p:cNvPr id="7" name="Table 6"/>
          <p:cNvGraphicFramePr>
            <a:graphicFrameLocks noGrp="1"/>
          </p:cNvGraphicFramePr>
          <p:nvPr>
            <p:extLst>
              <p:ext uri="{D42A27DB-BD31-4B8C-83A1-F6EECF244321}">
                <p14:modId xmlns:p14="http://schemas.microsoft.com/office/powerpoint/2010/main" val="3542707121"/>
              </p:ext>
            </p:extLst>
          </p:nvPr>
        </p:nvGraphicFramePr>
        <p:xfrm>
          <a:off x="827583" y="2852936"/>
          <a:ext cx="8064897" cy="3205480"/>
        </p:xfrm>
        <a:graphic>
          <a:graphicData uri="http://schemas.openxmlformats.org/drawingml/2006/table">
            <a:tbl>
              <a:tblPr firstRow="1" bandRow="1">
                <a:tableStyleId>{5C22544A-7EE6-4342-B048-85BDC9FD1C3A}</a:tableStyleId>
              </a:tblPr>
              <a:tblGrid>
                <a:gridCol w="1849747"/>
                <a:gridCol w="1997727"/>
                <a:gridCol w="2367676"/>
                <a:gridCol w="1849747"/>
              </a:tblGrid>
              <a:tr h="370840">
                <a:tc>
                  <a:txBody>
                    <a:bodyPr/>
                    <a:lstStyle/>
                    <a:p>
                      <a:r>
                        <a:rPr lang="en-US" smtClean="0"/>
                        <a:t>Name</a:t>
                      </a:r>
                      <a:endParaRPr lang="en-US"/>
                    </a:p>
                  </a:txBody>
                  <a:tcPr/>
                </a:tc>
                <a:tc>
                  <a:txBody>
                    <a:bodyPr/>
                    <a:lstStyle/>
                    <a:p>
                      <a:r>
                        <a:rPr lang="en-US" smtClean="0"/>
                        <a:t>Text</a:t>
                      </a:r>
                      <a:endParaRPr lang="en-US"/>
                    </a:p>
                  </a:txBody>
                  <a:tcPr/>
                </a:tc>
                <a:tc>
                  <a:txBody>
                    <a:bodyPr/>
                    <a:lstStyle/>
                    <a:p>
                      <a:r>
                        <a:rPr lang="en-US" smtClean="0"/>
                        <a:t>Name</a:t>
                      </a:r>
                      <a:endParaRPr lang="en-US"/>
                    </a:p>
                  </a:txBody>
                  <a:tcPr/>
                </a:tc>
                <a:tc>
                  <a:txBody>
                    <a:bodyPr/>
                    <a:lstStyle/>
                    <a:p>
                      <a:r>
                        <a:rPr lang="en-US" smtClean="0"/>
                        <a:t>Text</a:t>
                      </a:r>
                      <a:endParaRPr lang="en-US"/>
                    </a:p>
                  </a:txBody>
                  <a:tcPr/>
                </a:tc>
              </a:tr>
              <a:tr h="370840">
                <a:tc>
                  <a:txBody>
                    <a:bodyPr/>
                    <a:lstStyle/>
                    <a:p>
                      <a:r>
                        <a:rPr lang="en-US" smtClean="0"/>
                        <a:t>mnuFile</a:t>
                      </a:r>
                    </a:p>
                    <a:p>
                      <a:r>
                        <a:rPr lang="en-US" smtClean="0"/>
                        <a:t>mnuThoat</a:t>
                      </a:r>
                    </a:p>
                    <a:p>
                      <a:r>
                        <a:rPr lang="en-US" smtClean="0"/>
                        <a:t>mnuDanhmuc</a:t>
                      </a:r>
                    </a:p>
                    <a:p>
                      <a:r>
                        <a:rPr lang="en-US" smtClean="0"/>
                        <a:t>mnuChatlieu</a:t>
                      </a:r>
                    </a:p>
                    <a:p>
                      <a:r>
                        <a:rPr lang="en-US" smtClean="0"/>
                        <a:t>mnuNhanvien</a:t>
                      </a:r>
                    </a:p>
                    <a:p>
                      <a:r>
                        <a:rPr lang="en-US" smtClean="0"/>
                        <a:t>mnuKhach</a:t>
                      </a:r>
                      <a:r>
                        <a:rPr lang="en-US" baseline="0" smtClean="0"/>
                        <a:t>hang</a:t>
                      </a:r>
                    </a:p>
                    <a:p>
                      <a:r>
                        <a:rPr lang="en-US" smtClean="0"/>
                        <a:t>mnuHanghoa</a:t>
                      </a:r>
                    </a:p>
                    <a:p>
                      <a:r>
                        <a:rPr lang="en-US" smtClean="0"/>
                        <a:t>mnuHoadon</a:t>
                      </a:r>
                    </a:p>
                    <a:p>
                      <a:r>
                        <a:rPr lang="en-US" smtClean="0"/>
                        <a:t>mnuHoadonban</a:t>
                      </a:r>
                      <a:endParaRPr lang="en-US"/>
                    </a:p>
                  </a:txBody>
                  <a:tcPr/>
                </a:tc>
                <a:tc>
                  <a:txBody>
                    <a:bodyPr/>
                    <a:lstStyle/>
                    <a:p>
                      <a:r>
                        <a:rPr lang="en-US" smtClean="0"/>
                        <a:t>Tập</a:t>
                      </a:r>
                      <a:r>
                        <a:rPr lang="en-US" baseline="0" smtClean="0"/>
                        <a:t> tin</a:t>
                      </a:r>
                      <a:endParaRPr lang="en-US" smtClean="0"/>
                    </a:p>
                    <a:p>
                      <a:r>
                        <a:rPr lang="en-US" smtClean="0"/>
                        <a:t>     Thoát</a:t>
                      </a:r>
                    </a:p>
                    <a:p>
                      <a:r>
                        <a:rPr lang="en-US" smtClean="0"/>
                        <a:t>Danh mục</a:t>
                      </a:r>
                    </a:p>
                    <a:p>
                      <a:r>
                        <a:rPr lang="en-US" smtClean="0"/>
                        <a:t>      Chất</a:t>
                      </a:r>
                      <a:r>
                        <a:rPr lang="en-US" baseline="0" smtClean="0"/>
                        <a:t> liệu</a:t>
                      </a:r>
                    </a:p>
                    <a:p>
                      <a:r>
                        <a:rPr lang="en-US" smtClean="0"/>
                        <a:t>      Nhân</a:t>
                      </a:r>
                      <a:r>
                        <a:rPr lang="en-US" baseline="0" smtClean="0"/>
                        <a:t> viên</a:t>
                      </a:r>
                    </a:p>
                    <a:p>
                      <a:r>
                        <a:rPr lang="en-US" baseline="0" smtClean="0"/>
                        <a:t>      Khách hàng</a:t>
                      </a:r>
                    </a:p>
                    <a:p>
                      <a:r>
                        <a:rPr lang="en-US" baseline="0" smtClean="0"/>
                        <a:t>      Hàng hoá</a:t>
                      </a:r>
                    </a:p>
                    <a:p>
                      <a:r>
                        <a:rPr lang="en-US" baseline="0" smtClean="0"/>
                        <a:t>Hoá đơn</a:t>
                      </a:r>
                    </a:p>
                    <a:p>
                      <a:r>
                        <a:rPr lang="en-US" baseline="0" smtClean="0"/>
                        <a:t>      Hoá đơn bán</a:t>
                      </a:r>
                      <a:endParaRPr lang="en-US"/>
                    </a:p>
                  </a:txBody>
                  <a:tcPr/>
                </a:tc>
                <a:tc>
                  <a:txBody>
                    <a:bodyPr/>
                    <a:lstStyle/>
                    <a:p>
                      <a:r>
                        <a:rPr lang="en-US" smtClean="0"/>
                        <a:t>mnuTimkiem</a:t>
                      </a:r>
                    </a:p>
                    <a:p>
                      <a:r>
                        <a:rPr lang="en-US" smtClean="0"/>
                        <a:t>mnuFindHoadon</a:t>
                      </a:r>
                    </a:p>
                    <a:p>
                      <a:r>
                        <a:rPr lang="en-US" smtClean="0"/>
                        <a:t>mnuFindHang</a:t>
                      </a:r>
                    </a:p>
                    <a:p>
                      <a:r>
                        <a:rPr lang="en-US" smtClean="0"/>
                        <a:t>mnuFindKhachhang</a:t>
                      </a:r>
                    </a:p>
                    <a:p>
                      <a:r>
                        <a:rPr lang="en-US" smtClean="0"/>
                        <a:t>mnuBaocao</a:t>
                      </a:r>
                    </a:p>
                    <a:p>
                      <a:r>
                        <a:rPr lang="en-US" smtClean="0"/>
                        <a:t>mnuBCHangton</a:t>
                      </a:r>
                    </a:p>
                    <a:p>
                      <a:r>
                        <a:rPr lang="en-US" smtClean="0"/>
                        <a:t>mnuBCDoanhthu</a:t>
                      </a:r>
                    </a:p>
                    <a:p>
                      <a:r>
                        <a:rPr lang="en-US" smtClean="0"/>
                        <a:t>mnuTrogiup</a:t>
                      </a:r>
                    </a:p>
                    <a:p>
                      <a:r>
                        <a:rPr lang="en-US" smtClean="0"/>
                        <a:t>mnuHientrogiup</a:t>
                      </a:r>
                    </a:p>
                    <a:p>
                      <a:r>
                        <a:rPr lang="en-US" smtClean="0"/>
                        <a:t>mnuVainet</a:t>
                      </a:r>
                      <a:endParaRPr lang="en-US"/>
                    </a:p>
                  </a:txBody>
                  <a:tcPr/>
                </a:tc>
                <a:tc>
                  <a:txBody>
                    <a:bodyPr/>
                    <a:lstStyle/>
                    <a:p>
                      <a:r>
                        <a:rPr lang="en-US" smtClean="0"/>
                        <a:t>Tìm</a:t>
                      </a:r>
                      <a:r>
                        <a:rPr lang="en-US" baseline="0" smtClean="0"/>
                        <a:t> kiếm</a:t>
                      </a:r>
                    </a:p>
                    <a:p>
                      <a:r>
                        <a:rPr lang="en-US" baseline="0" smtClean="0"/>
                        <a:t>    Hoá đơn</a:t>
                      </a:r>
                    </a:p>
                    <a:p>
                      <a:r>
                        <a:rPr lang="en-US" baseline="0" smtClean="0"/>
                        <a:t>    Hàng</a:t>
                      </a:r>
                    </a:p>
                    <a:p>
                      <a:r>
                        <a:rPr lang="en-US" baseline="0" smtClean="0"/>
                        <a:t>    Khách hàng</a:t>
                      </a:r>
                    </a:p>
                    <a:p>
                      <a:r>
                        <a:rPr lang="en-US" baseline="0" smtClean="0"/>
                        <a:t>Báo cáo</a:t>
                      </a:r>
                    </a:p>
                    <a:p>
                      <a:r>
                        <a:rPr lang="en-US" baseline="0" smtClean="0"/>
                        <a:t>    Hàng tồn</a:t>
                      </a:r>
                    </a:p>
                    <a:p>
                      <a:r>
                        <a:rPr lang="en-US" baseline="0" smtClean="0"/>
                        <a:t>    Doanh thu</a:t>
                      </a:r>
                    </a:p>
                    <a:p>
                      <a:r>
                        <a:rPr lang="en-US" baseline="0" smtClean="0"/>
                        <a:t>Trợ giúp</a:t>
                      </a:r>
                    </a:p>
                    <a:p>
                      <a:r>
                        <a:rPr lang="en-US" baseline="0" smtClean="0"/>
                        <a:t>    Trợ giúp</a:t>
                      </a:r>
                    </a:p>
                    <a:p>
                      <a:r>
                        <a:rPr lang="en-US" baseline="0" smtClean="0"/>
                        <a:t>    Vài nét</a:t>
                      </a:r>
                      <a:endParaRPr lang="en-US"/>
                    </a:p>
                  </a:txBody>
                  <a:tcPr/>
                </a:tc>
              </a:tr>
            </a:tbl>
          </a:graphicData>
        </a:graphic>
      </p:graphicFrame>
      <p:sp>
        <p:nvSpPr>
          <p:cNvPr id="6" name="Slide Number Placeholder 5"/>
          <p:cNvSpPr>
            <a:spLocks noGrp="1"/>
          </p:cNvSpPr>
          <p:nvPr>
            <p:ph type="sldNum" sz="quarter" idx="12"/>
          </p:nvPr>
        </p:nvSpPr>
        <p:spPr/>
        <p:txBody>
          <a:bodyPr/>
          <a:lstStyle/>
          <a:p>
            <a:fld id="{5AB95402-1E0D-474E-8D8C-CBE7F053639E}" type="slidenum">
              <a:rPr lang="vi-VN" smtClean="0"/>
              <a:pPr/>
              <a:t>34</a:t>
            </a:fld>
            <a:r>
              <a:rPr lang="vi-VN" smtClean="0"/>
              <a:t>/46</a:t>
            </a:r>
            <a:endParaRPr lang="vi-VN"/>
          </a:p>
        </p:txBody>
      </p:sp>
    </p:spTree>
    <p:extLst>
      <p:ext uri="{BB962C8B-B14F-4D97-AF65-F5344CB8AC3E}">
        <p14:creationId xmlns:p14="http://schemas.microsoft.com/office/powerpoint/2010/main" val="5618750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Bước 2: Thiết kế giao diện</a:t>
            </a:r>
          </a:p>
          <a:p>
            <a:pPr lvl="1"/>
            <a:r>
              <a:rPr lang="en-US" smtClean="0"/>
              <a:t>Form Danh mục chất liệu</a:t>
            </a:r>
          </a:p>
          <a:p>
            <a:pPr lvl="2"/>
            <a:r>
              <a:rPr lang="en-US" smtClean="0"/>
              <a:t>Tên form: </a:t>
            </a:r>
            <a:r>
              <a:rPr lang="en-US" b="1" smtClean="0"/>
              <a:t>frmDMChatlieu</a:t>
            </a:r>
            <a:endParaRPr lang="en-US" b="1"/>
          </a:p>
        </p:txBody>
      </p:sp>
      <p:sp>
        <p:nvSpPr>
          <p:cNvPr id="4" name="Date Placeholder 3"/>
          <p:cNvSpPr>
            <a:spLocks noGrp="1"/>
          </p:cNvSpPr>
          <p:nvPr>
            <p:ph type="dt" sz="half" idx="10"/>
          </p:nvPr>
        </p:nvSpPr>
        <p:spPr/>
        <p:txBody>
          <a:bodyPr/>
          <a:lstStyle/>
          <a:p>
            <a:fld id="{9D7F5B42-7FE2-4C0B-9153-BC394ED21619}" type="datetime1">
              <a:rPr lang="vi-VN" smtClean="0"/>
              <a:t>08/01/2015</a:t>
            </a:fld>
            <a:endParaRPr lang="vi-VN"/>
          </a:p>
        </p:txBody>
      </p:sp>
      <p:sp>
        <p:nvSpPr>
          <p:cNvPr id="5" name="Footer Placeholder 4"/>
          <p:cNvSpPr>
            <a:spLocks noGrp="1"/>
          </p:cNvSpPr>
          <p:nvPr>
            <p:ph type="ftr" sz="quarter" idx="11"/>
          </p:nvPr>
        </p:nvSpPr>
        <p:spPr/>
        <p:txBody>
          <a:bodyPr/>
          <a:lstStyle/>
          <a:p>
            <a:r>
              <a:rPr lang="vi-VN" smtClean="0"/>
              <a:t>Chương 5. Lập trình cơ sở dữ liệu</a:t>
            </a:r>
            <a:endParaRPr lang="vi-V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661" y="2420888"/>
            <a:ext cx="5400675" cy="3927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5AB95402-1E0D-474E-8D8C-CBE7F053639E}" type="slidenum">
              <a:rPr lang="vi-VN" smtClean="0"/>
              <a:pPr/>
              <a:t>35</a:t>
            </a:fld>
            <a:r>
              <a:rPr lang="vi-VN" smtClean="0"/>
              <a:t>/46</a:t>
            </a:r>
            <a:endParaRPr lang="vi-VN"/>
          </a:p>
        </p:txBody>
      </p:sp>
    </p:spTree>
    <p:extLst>
      <p:ext uri="{BB962C8B-B14F-4D97-AF65-F5344CB8AC3E}">
        <p14:creationId xmlns:p14="http://schemas.microsoft.com/office/powerpoint/2010/main" val="11474798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Bước 2: Thiết kế giao diện</a:t>
            </a:r>
          </a:p>
          <a:p>
            <a:pPr lvl="1"/>
            <a:r>
              <a:rPr lang="en-US"/>
              <a:t>Form Danh mục chất </a:t>
            </a:r>
            <a:r>
              <a:rPr lang="en-US" smtClean="0"/>
              <a:t>liệu</a:t>
            </a:r>
          </a:p>
          <a:p>
            <a:pPr lvl="2"/>
            <a:r>
              <a:rPr lang="en-US" smtClean="0"/>
              <a:t>Các thành phần trên form</a:t>
            </a:r>
            <a:endParaRPr lang="en-US"/>
          </a:p>
          <a:p>
            <a:endParaRPr lang="en-US"/>
          </a:p>
        </p:txBody>
      </p:sp>
      <p:sp>
        <p:nvSpPr>
          <p:cNvPr id="4" name="Date Placeholder 3"/>
          <p:cNvSpPr>
            <a:spLocks noGrp="1"/>
          </p:cNvSpPr>
          <p:nvPr>
            <p:ph type="dt" sz="half" idx="10"/>
          </p:nvPr>
        </p:nvSpPr>
        <p:spPr/>
        <p:txBody>
          <a:bodyPr/>
          <a:lstStyle/>
          <a:p>
            <a:fld id="{61C7D0C5-A375-472F-A8E9-B8D45BA129C5}" type="datetime1">
              <a:rPr lang="vi-VN" smtClean="0"/>
              <a:t>08/01/2015</a:t>
            </a:fld>
            <a:endParaRPr lang="vi-VN"/>
          </a:p>
        </p:txBody>
      </p:sp>
      <p:sp>
        <p:nvSpPr>
          <p:cNvPr id="5" name="Footer Placeholder 4"/>
          <p:cNvSpPr>
            <a:spLocks noGrp="1"/>
          </p:cNvSpPr>
          <p:nvPr>
            <p:ph type="ftr" sz="quarter" idx="11"/>
          </p:nvPr>
        </p:nvSpPr>
        <p:spPr/>
        <p:txBody>
          <a:bodyPr/>
          <a:lstStyle/>
          <a:p>
            <a:r>
              <a:rPr lang="vi-VN" smtClean="0"/>
              <a:t>Chương 5. Lập trình cơ sở dữ liệu</a:t>
            </a:r>
            <a:endParaRPr lang="vi-VN"/>
          </a:p>
        </p:txBody>
      </p:sp>
      <p:graphicFrame>
        <p:nvGraphicFramePr>
          <p:cNvPr id="7" name="Table 6"/>
          <p:cNvGraphicFramePr>
            <a:graphicFrameLocks noGrp="1"/>
          </p:cNvGraphicFramePr>
          <p:nvPr>
            <p:extLst>
              <p:ext uri="{D42A27DB-BD31-4B8C-83A1-F6EECF244321}">
                <p14:modId xmlns:p14="http://schemas.microsoft.com/office/powerpoint/2010/main" val="828810417"/>
              </p:ext>
            </p:extLst>
          </p:nvPr>
        </p:nvGraphicFramePr>
        <p:xfrm>
          <a:off x="1547664" y="2636912"/>
          <a:ext cx="6840760" cy="3343268"/>
        </p:xfrm>
        <a:graphic>
          <a:graphicData uri="http://schemas.openxmlformats.org/drawingml/2006/table">
            <a:tbl>
              <a:tblPr>
                <a:tableStyleId>{5C22544A-7EE6-4342-B048-85BDC9FD1C3A}</a:tableStyleId>
              </a:tblPr>
              <a:tblGrid>
                <a:gridCol w="1621746"/>
                <a:gridCol w="2609507"/>
                <a:gridCol w="2609507"/>
              </a:tblGrid>
              <a:tr h="504056">
                <a:tc>
                  <a:txBody>
                    <a:bodyPr/>
                    <a:lstStyle/>
                    <a:p>
                      <a:pPr algn="ctr">
                        <a:lnSpc>
                          <a:spcPct val="115000"/>
                        </a:lnSpc>
                        <a:spcAft>
                          <a:spcPts val="600"/>
                        </a:spcAft>
                      </a:pPr>
                      <a:r>
                        <a:rPr lang="fr-FR" sz="1800" b="1">
                          <a:effectLst/>
                        </a:rPr>
                        <a:t>Điều khiển</a:t>
                      </a:r>
                      <a:endParaRPr lang="vi-VN" sz="1800" b="1">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lnSpc>
                          <a:spcPct val="115000"/>
                        </a:lnSpc>
                        <a:spcAft>
                          <a:spcPts val="600"/>
                        </a:spcAft>
                      </a:pPr>
                      <a:r>
                        <a:rPr lang="fr-FR" sz="1800" b="1">
                          <a:effectLst/>
                        </a:rPr>
                        <a:t>Name</a:t>
                      </a:r>
                      <a:endParaRPr lang="vi-VN" sz="1800" b="1">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lnSpc>
                          <a:spcPct val="115000"/>
                        </a:lnSpc>
                        <a:spcAft>
                          <a:spcPts val="600"/>
                        </a:spcAft>
                      </a:pPr>
                      <a:r>
                        <a:rPr lang="fr-FR" sz="1800" b="1">
                          <a:effectLst/>
                        </a:rPr>
                        <a:t>Text</a:t>
                      </a:r>
                      <a:endParaRPr lang="vi-VN" sz="1800" b="1">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r>
              <a:tr h="274011">
                <a:tc rowSpan="2">
                  <a:txBody>
                    <a:bodyPr/>
                    <a:lstStyle/>
                    <a:p>
                      <a:pPr algn="just">
                        <a:lnSpc>
                          <a:spcPct val="115000"/>
                        </a:lnSpc>
                        <a:spcAft>
                          <a:spcPts val="600"/>
                        </a:spcAft>
                      </a:pPr>
                      <a:r>
                        <a:rPr lang="en-US" sz="1800">
                          <a:effectLst/>
                        </a:rPr>
                        <a:t>TextBox</a:t>
                      </a:r>
                      <a:endParaRPr lang="vi-VN" sz="1800">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600"/>
                        </a:spcAft>
                      </a:pPr>
                      <a:r>
                        <a:rPr lang="en-US" sz="1800">
                          <a:effectLst/>
                        </a:rPr>
                        <a:t>txtMachatlieu</a:t>
                      </a:r>
                      <a:endParaRPr lang="vi-VN" sz="1800">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600"/>
                        </a:spcAft>
                      </a:pPr>
                      <a:r>
                        <a:rPr lang="en-US" sz="1800">
                          <a:effectLst/>
                        </a:rPr>
                        <a:t> </a:t>
                      </a:r>
                      <a:endParaRPr lang="vi-VN" sz="1800">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011">
                <a:tc vMerge="1">
                  <a:txBody>
                    <a:bodyPr/>
                    <a:lstStyle/>
                    <a:p>
                      <a:endParaRPr lang="en-US"/>
                    </a:p>
                  </a:txBody>
                  <a:tcPr/>
                </a:tc>
                <a:tc>
                  <a:txBody>
                    <a:bodyPr/>
                    <a:lstStyle/>
                    <a:p>
                      <a:pPr algn="just">
                        <a:lnSpc>
                          <a:spcPct val="115000"/>
                        </a:lnSpc>
                        <a:spcAft>
                          <a:spcPts val="600"/>
                        </a:spcAft>
                      </a:pPr>
                      <a:r>
                        <a:rPr lang="en-US" sz="1800">
                          <a:effectLst/>
                        </a:rPr>
                        <a:t>txtTenchatlieu</a:t>
                      </a:r>
                      <a:endParaRPr lang="vi-VN" sz="1800">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600"/>
                        </a:spcAft>
                      </a:pPr>
                      <a:r>
                        <a:rPr lang="en-US" sz="1800">
                          <a:effectLst/>
                        </a:rPr>
                        <a:t> </a:t>
                      </a:r>
                      <a:endParaRPr lang="vi-VN" sz="1800">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011">
                <a:tc rowSpan="6">
                  <a:txBody>
                    <a:bodyPr/>
                    <a:lstStyle/>
                    <a:p>
                      <a:pPr algn="just">
                        <a:lnSpc>
                          <a:spcPct val="115000"/>
                        </a:lnSpc>
                        <a:spcAft>
                          <a:spcPts val="600"/>
                        </a:spcAft>
                      </a:pPr>
                      <a:r>
                        <a:rPr lang="en-US" sz="1800">
                          <a:effectLst/>
                        </a:rPr>
                        <a:t>Button</a:t>
                      </a:r>
                      <a:endParaRPr lang="vi-VN" sz="1800">
                        <a:effectLst/>
                      </a:endParaRPr>
                    </a:p>
                    <a:p>
                      <a:pPr algn="just">
                        <a:lnSpc>
                          <a:spcPct val="115000"/>
                        </a:lnSpc>
                        <a:spcAft>
                          <a:spcPts val="600"/>
                        </a:spcAft>
                      </a:pPr>
                      <a:r>
                        <a:rPr lang="en-US" sz="1800">
                          <a:effectLst/>
                        </a:rPr>
                        <a:t> </a:t>
                      </a:r>
                      <a:endParaRPr lang="vi-VN" sz="1800">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600"/>
                        </a:spcAft>
                      </a:pPr>
                      <a:r>
                        <a:rPr lang="en-US" sz="1800">
                          <a:effectLst/>
                        </a:rPr>
                        <a:t>btnThem</a:t>
                      </a:r>
                      <a:endParaRPr lang="vi-VN" sz="1800">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600"/>
                        </a:spcAft>
                      </a:pPr>
                      <a:r>
                        <a:rPr lang="en-US" sz="1800">
                          <a:effectLst/>
                        </a:rPr>
                        <a:t>Thêm</a:t>
                      </a:r>
                      <a:endParaRPr lang="vi-VN" sz="1800">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011">
                <a:tc vMerge="1">
                  <a:txBody>
                    <a:bodyPr/>
                    <a:lstStyle/>
                    <a:p>
                      <a:endParaRPr lang="en-US"/>
                    </a:p>
                  </a:txBody>
                  <a:tcPr/>
                </a:tc>
                <a:tc>
                  <a:txBody>
                    <a:bodyPr/>
                    <a:lstStyle/>
                    <a:p>
                      <a:pPr algn="just">
                        <a:lnSpc>
                          <a:spcPct val="115000"/>
                        </a:lnSpc>
                        <a:spcAft>
                          <a:spcPts val="600"/>
                        </a:spcAft>
                      </a:pPr>
                      <a:r>
                        <a:rPr lang="en-US" sz="1800">
                          <a:effectLst/>
                        </a:rPr>
                        <a:t>btnXoa</a:t>
                      </a:r>
                      <a:endParaRPr lang="vi-VN" sz="1800">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600"/>
                        </a:spcAft>
                      </a:pPr>
                      <a:r>
                        <a:rPr lang="en-US" sz="1800">
                          <a:effectLst/>
                        </a:rPr>
                        <a:t>Xoá</a:t>
                      </a:r>
                      <a:endParaRPr lang="vi-VN" sz="1800">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011">
                <a:tc vMerge="1">
                  <a:txBody>
                    <a:bodyPr/>
                    <a:lstStyle/>
                    <a:p>
                      <a:endParaRPr lang="en-US"/>
                    </a:p>
                  </a:txBody>
                  <a:tcPr/>
                </a:tc>
                <a:tc>
                  <a:txBody>
                    <a:bodyPr/>
                    <a:lstStyle/>
                    <a:p>
                      <a:pPr algn="just">
                        <a:lnSpc>
                          <a:spcPct val="115000"/>
                        </a:lnSpc>
                        <a:spcAft>
                          <a:spcPts val="600"/>
                        </a:spcAft>
                      </a:pPr>
                      <a:r>
                        <a:rPr lang="en-US" sz="1800">
                          <a:effectLst/>
                        </a:rPr>
                        <a:t>btnSua</a:t>
                      </a:r>
                      <a:endParaRPr lang="vi-VN" sz="1800">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600"/>
                        </a:spcAft>
                      </a:pPr>
                      <a:r>
                        <a:rPr lang="en-US" sz="1800">
                          <a:effectLst/>
                        </a:rPr>
                        <a:t>Sửa</a:t>
                      </a:r>
                      <a:endParaRPr lang="vi-VN" sz="1800">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011">
                <a:tc vMerge="1">
                  <a:txBody>
                    <a:bodyPr/>
                    <a:lstStyle/>
                    <a:p>
                      <a:endParaRPr lang="en-US"/>
                    </a:p>
                  </a:txBody>
                  <a:tcPr/>
                </a:tc>
                <a:tc>
                  <a:txBody>
                    <a:bodyPr/>
                    <a:lstStyle/>
                    <a:p>
                      <a:pPr algn="just">
                        <a:lnSpc>
                          <a:spcPct val="115000"/>
                        </a:lnSpc>
                        <a:spcAft>
                          <a:spcPts val="600"/>
                        </a:spcAft>
                      </a:pPr>
                      <a:r>
                        <a:rPr lang="en-US" sz="1800">
                          <a:effectLst/>
                        </a:rPr>
                        <a:t>btnLuu</a:t>
                      </a:r>
                      <a:endParaRPr lang="vi-VN" sz="1800">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600"/>
                        </a:spcAft>
                      </a:pPr>
                      <a:r>
                        <a:rPr lang="en-US" sz="1800">
                          <a:effectLst/>
                        </a:rPr>
                        <a:t>Lưu</a:t>
                      </a:r>
                      <a:endParaRPr lang="vi-VN" sz="1800">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011">
                <a:tc vMerge="1">
                  <a:txBody>
                    <a:bodyPr/>
                    <a:lstStyle/>
                    <a:p>
                      <a:endParaRPr lang="en-US"/>
                    </a:p>
                  </a:txBody>
                  <a:tcPr/>
                </a:tc>
                <a:tc>
                  <a:txBody>
                    <a:bodyPr/>
                    <a:lstStyle/>
                    <a:p>
                      <a:pPr algn="just">
                        <a:lnSpc>
                          <a:spcPct val="115000"/>
                        </a:lnSpc>
                        <a:spcAft>
                          <a:spcPts val="600"/>
                        </a:spcAft>
                      </a:pPr>
                      <a:r>
                        <a:rPr lang="en-US" sz="1800">
                          <a:effectLst/>
                        </a:rPr>
                        <a:t>btnBoqua</a:t>
                      </a:r>
                      <a:endParaRPr lang="vi-VN" sz="1800">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600"/>
                        </a:spcAft>
                      </a:pPr>
                      <a:r>
                        <a:rPr lang="en-US" sz="1800">
                          <a:effectLst/>
                        </a:rPr>
                        <a:t>Bỏ qua</a:t>
                      </a:r>
                      <a:endParaRPr lang="vi-VN" sz="1800">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011">
                <a:tc vMerge="1">
                  <a:txBody>
                    <a:bodyPr/>
                    <a:lstStyle/>
                    <a:p>
                      <a:endParaRPr lang="en-US"/>
                    </a:p>
                  </a:txBody>
                  <a:tcPr/>
                </a:tc>
                <a:tc>
                  <a:txBody>
                    <a:bodyPr/>
                    <a:lstStyle/>
                    <a:p>
                      <a:pPr algn="just">
                        <a:lnSpc>
                          <a:spcPct val="115000"/>
                        </a:lnSpc>
                        <a:spcAft>
                          <a:spcPts val="600"/>
                        </a:spcAft>
                      </a:pPr>
                      <a:r>
                        <a:rPr lang="en-US" sz="1800">
                          <a:effectLst/>
                        </a:rPr>
                        <a:t>btnDong</a:t>
                      </a:r>
                      <a:endParaRPr lang="vi-VN" sz="1800">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600"/>
                        </a:spcAft>
                      </a:pPr>
                      <a:r>
                        <a:rPr lang="en-US" sz="1800">
                          <a:effectLst/>
                        </a:rPr>
                        <a:t>Đóng</a:t>
                      </a:r>
                      <a:endParaRPr lang="vi-VN" sz="1800">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4011">
                <a:tc>
                  <a:txBody>
                    <a:bodyPr/>
                    <a:lstStyle/>
                    <a:p>
                      <a:pPr algn="just">
                        <a:lnSpc>
                          <a:spcPct val="115000"/>
                        </a:lnSpc>
                        <a:spcAft>
                          <a:spcPts val="600"/>
                        </a:spcAft>
                      </a:pPr>
                      <a:r>
                        <a:rPr lang="en-US" sz="1800">
                          <a:effectLst/>
                        </a:rPr>
                        <a:t>DataGridView</a:t>
                      </a:r>
                      <a:endParaRPr lang="vi-VN" sz="1800">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600"/>
                        </a:spcAft>
                      </a:pPr>
                      <a:r>
                        <a:rPr lang="en-US" sz="1800">
                          <a:effectLst/>
                        </a:rPr>
                        <a:t>DataGridView</a:t>
                      </a:r>
                      <a:endParaRPr lang="vi-VN" sz="1800">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600"/>
                        </a:spcAft>
                      </a:pPr>
                      <a:r>
                        <a:rPr lang="en-US" sz="1800">
                          <a:effectLst/>
                        </a:rPr>
                        <a:t> </a:t>
                      </a:r>
                      <a:endParaRPr lang="vi-VN" sz="1800">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Slide Number Placeholder 5"/>
          <p:cNvSpPr>
            <a:spLocks noGrp="1"/>
          </p:cNvSpPr>
          <p:nvPr>
            <p:ph type="sldNum" sz="quarter" idx="12"/>
          </p:nvPr>
        </p:nvSpPr>
        <p:spPr/>
        <p:txBody>
          <a:bodyPr/>
          <a:lstStyle/>
          <a:p>
            <a:fld id="{5AB95402-1E0D-474E-8D8C-CBE7F053639E}" type="slidenum">
              <a:rPr lang="vi-VN" smtClean="0"/>
              <a:pPr/>
              <a:t>36</a:t>
            </a:fld>
            <a:r>
              <a:rPr lang="vi-VN" smtClean="0"/>
              <a:t>/46</a:t>
            </a:r>
            <a:endParaRPr lang="vi-VN"/>
          </a:p>
        </p:txBody>
      </p:sp>
    </p:spTree>
    <p:extLst>
      <p:ext uri="{BB962C8B-B14F-4D97-AF65-F5344CB8AC3E}">
        <p14:creationId xmlns:p14="http://schemas.microsoft.com/office/powerpoint/2010/main" val="25077967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Bước 2: Thiết kế giao diện</a:t>
            </a:r>
          </a:p>
          <a:p>
            <a:pPr lvl="1"/>
            <a:r>
              <a:rPr lang="en-US" smtClean="0"/>
              <a:t>Form Danh mục nhân viên</a:t>
            </a:r>
          </a:p>
          <a:p>
            <a:pPr lvl="2"/>
            <a:r>
              <a:rPr lang="en-US" smtClean="0"/>
              <a:t>Tên form: </a:t>
            </a:r>
            <a:r>
              <a:rPr lang="en-US" b="1" smtClean="0"/>
              <a:t>frmDMNhanvien</a:t>
            </a:r>
            <a:endParaRPr lang="en-US" b="1"/>
          </a:p>
        </p:txBody>
      </p:sp>
      <p:sp>
        <p:nvSpPr>
          <p:cNvPr id="4" name="Date Placeholder 3"/>
          <p:cNvSpPr>
            <a:spLocks noGrp="1"/>
          </p:cNvSpPr>
          <p:nvPr>
            <p:ph type="dt" sz="half" idx="10"/>
          </p:nvPr>
        </p:nvSpPr>
        <p:spPr/>
        <p:txBody>
          <a:bodyPr/>
          <a:lstStyle/>
          <a:p>
            <a:fld id="{4C34F028-CAA8-46B9-8447-9F01D01AAC72}" type="datetime1">
              <a:rPr lang="vi-VN" smtClean="0"/>
              <a:t>08/01/2015</a:t>
            </a:fld>
            <a:endParaRPr lang="vi-VN"/>
          </a:p>
        </p:txBody>
      </p:sp>
      <p:sp>
        <p:nvSpPr>
          <p:cNvPr id="5" name="Footer Placeholder 4"/>
          <p:cNvSpPr>
            <a:spLocks noGrp="1"/>
          </p:cNvSpPr>
          <p:nvPr>
            <p:ph type="ftr" sz="quarter" idx="11"/>
          </p:nvPr>
        </p:nvSpPr>
        <p:spPr/>
        <p:txBody>
          <a:bodyPr/>
          <a:lstStyle/>
          <a:p>
            <a:r>
              <a:rPr lang="vi-VN" smtClean="0"/>
              <a:t>Chương 5. Lập trình cơ sở dữ liệu</a:t>
            </a:r>
            <a:endParaRPr lang="vi-V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7472" y="2420888"/>
            <a:ext cx="5848350"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5AB95402-1E0D-474E-8D8C-CBE7F053639E}" type="slidenum">
              <a:rPr lang="vi-VN" smtClean="0"/>
              <a:pPr/>
              <a:t>37</a:t>
            </a:fld>
            <a:r>
              <a:rPr lang="vi-VN" smtClean="0"/>
              <a:t>/46</a:t>
            </a:r>
            <a:endParaRPr lang="vi-VN"/>
          </a:p>
        </p:txBody>
      </p:sp>
    </p:spTree>
    <p:extLst>
      <p:ext uri="{BB962C8B-B14F-4D97-AF65-F5344CB8AC3E}">
        <p14:creationId xmlns:p14="http://schemas.microsoft.com/office/powerpoint/2010/main" val="40596597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Bước 2: Thiết kế giao diện</a:t>
            </a:r>
          </a:p>
          <a:p>
            <a:pPr lvl="1"/>
            <a:r>
              <a:rPr lang="en-US"/>
              <a:t>Form Danh mục nhân viên</a:t>
            </a:r>
          </a:p>
          <a:p>
            <a:pPr lvl="2"/>
            <a:r>
              <a:rPr lang="en-US" smtClean="0"/>
              <a:t>Các thành phần trên form</a:t>
            </a:r>
            <a:endParaRPr lang="en-US"/>
          </a:p>
          <a:p>
            <a:endParaRPr lang="en-US"/>
          </a:p>
        </p:txBody>
      </p:sp>
      <p:sp>
        <p:nvSpPr>
          <p:cNvPr id="4" name="Date Placeholder 3"/>
          <p:cNvSpPr>
            <a:spLocks noGrp="1"/>
          </p:cNvSpPr>
          <p:nvPr>
            <p:ph type="dt" sz="half" idx="10"/>
          </p:nvPr>
        </p:nvSpPr>
        <p:spPr/>
        <p:txBody>
          <a:bodyPr/>
          <a:lstStyle/>
          <a:p>
            <a:fld id="{724C677A-FB7F-43FC-B328-1429D2F5305F}" type="datetime1">
              <a:rPr lang="vi-VN" smtClean="0"/>
              <a:t>08/01/2015</a:t>
            </a:fld>
            <a:endParaRPr lang="vi-VN"/>
          </a:p>
        </p:txBody>
      </p:sp>
      <p:sp>
        <p:nvSpPr>
          <p:cNvPr id="5" name="Footer Placeholder 4"/>
          <p:cNvSpPr>
            <a:spLocks noGrp="1"/>
          </p:cNvSpPr>
          <p:nvPr>
            <p:ph type="ftr" sz="quarter" idx="11"/>
          </p:nvPr>
        </p:nvSpPr>
        <p:spPr/>
        <p:txBody>
          <a:bodyPr/>
          <a:lstStyle/>
          <a:p>
            <a:r>
              <a:rPr lang="vi-VN" smtClean="0"/>
              <a:t>Chương 5. Lập trình cơ sở dữ liệu</a:t>
            </a:r>
            <a:endParaRPr lang="vi-VN"/>
          </a:p>
        </p:txBody>
      </p:sp>
      <p:graphicFrame>
        <p:nvGraphicFramePr>
          <p:cNvPr id="7" name="Table 6"/>
          <p:cNvGraphicFramePr>
            <a:graphicFrameLocks noGrp="1"/>
          </p:cNvGraphicFramePr>
          <p:nvPr>
            <p:extLst>
              <p:ext uri="{D42A27DB-BD31-4B8C-83A1-F6EECF244321}">
                <p14:modId xmlns:p14="http://schemas.microsoft.com/office/powerpoint/2010/main" val="1310805715"/>
              </p:ext>
            </p:extLst>
          </p:nvPr>
        </p:nvGraphicFramePr>
        <p:xfrm>
          <a:off x="1259633" y="2636912"/>
          <a:ext cx="6912768" cy="3271260"/>
        </p:xfrm>
        <a:graphic>
          <a:graphicData uri="http://schemas.openxmlformats.org/drawingml/2006/table">
            <a:tbl>
              <a:tblPr>
                <a:tableStyleId>{5C22544A-7EE6-4342-B048-85BDC9FD1C3A}</a:tableStyleId>
              </a:tblPr>
              <a:tblGrid>
                <a:gridCol w="1891892"/>
                <a:gridCol w="2510438"/>
                <a:gridCol w="2510438"/>
              </a:tblGrid>
              <a:tr h="432048">
                <a:tc>
                  <a:txBody>
                    <a:bodyPr/>
                    <a:lstStyle/>
                    <a:p>
                      <a:pPr algn="ctr">
                        <a:lnSpc>
                          <a:spcPct val="115000"/>
                        </a:lnSpc>
                        <a:spcAft>
                          <a:spcPts val="300"/>
                        </a:spcAft>
                      </a:pPr>
                      <a:r>
                        <a:rPr lang="fr-FR" sz="1800" b="1">
                          <a:effectLst/>
                        </a:rPr>
                        <a:t>Điều khiển</a:t>
                      </a:r>
                      <a:endParaRPr lang="vi-VN" sz="1800" b="1">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15000"/>
                        </a:lnSpc>
                        <a:spcAft>
                          <a:spcPts val="300"/>
                        </a:spcAft>
                      </a:pPr>
                      <a:r>
                        <a:rPr lang="fr-FR" sz="1800" b="1">
                          <a:effectLst/>
                        </a:rPr>
                        <a:t>Name</a:t>
                      </a:r>
                      <a:endParaRPr lang="vi-VN" sz="1800" b="1">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lnSpc>
                          <a:spcPct val="115000"/>
                        </a:lnSpc>
                        <a:spcAft>
                          <a:spcPts val="300"/>
                        </a:spcAft>
                      </a:pPr>
                      <a:r>
                        <a:rPr lang="fr-FR" sz="1800" b="1">
                          <a:effectLst/>
                        </a:rPr>
                        <a:t>Text</a:t>
                      </a:r>
                      <a:endParaRPr lang="vi-VN" sz="1800" b="1">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277937">
                <a:tc rowSpan="3">
                  <a:txBody>
                    <a:bodyPr/>
                    <a:lstStyle/>
                    <a:p>
                      <a:pPr algn="just">
                        <a:lnSpc>
                          <a:spcPct val="115000"/>
                        </a:lnSpc>
                        <a:spcAft>
                          <a:spcPts val="300"/>
                        </a:spcAft>
                      </a:pPr>
                      <a:r>
                        <a:rPr lang="en-US" sz="1800">
                          <a:effectLst/>
                        </a:rPr>
                        <a:t>TextBox</a:t>
                      </a:r>
                      <a:endParaRPr lang="vi-VN" sz="1800">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300"/>
                        </a:spcAft>
                      </a:pPr>
                      <a:r>
                        <a:rPr lang="en-US" sz="1800">
                          <a:effectLst/>
                        </a:rPr>
                        <a:t>txtManhanvien</a:t>
                      </a:r>
                      <a:endParaRPr lang="vi-VN" sz="1800">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300"/>
                        </a:spcAft>
                      </a:pPr>
                      <a:r>
                        <a:rPr lang="en-US" sz="1800">
                          <a:effectLst/>
                        </a:rPr>
                        <a:t> </a:t>
                      </a:r>
                      <a:endParaRPr lang="vi-VN" sz="1800">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7937">
                <a:tc vMerge="1">
                  <a:txBody>
                    <a:bodyPr/>
                    <a:lstStyle/>
                    <a:p>
                      <a:endParaRPr lang="en-US"/>
                    </a:p>
                  </a:txBody>
                  <a:tcPr/>
                </a:tc>
                <a:tc>
                  <a:txBody>
                    <a:bodyPr/>
                    <a:lstStyle/>
                    <a:p>
                      <a:pPr algn="just">
                        <a:lnSpc>
                          <a:spcPct val="115000"/>
                        </a:lnSpc>
                        <a:spcAft>
                          <a:spcPts val="300"/>
                        </a:spcAft>
                      </a:pPr>
                      <a:r>
                        <a:rPr lang="en-US" sz="1800">
                          <a:effectLst/>
                        </a:rPr>
                        <a:t>txtTennhanvien</a:t>
                      </a:r>
                      <a:endParaRPr lang="vi-VN" sz="1800">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300"/>
                        </a:spcAft>
                      </a:pPr>
                      <a:r>
                        <a:rPr lang="en-US" sz="1800">
                          <a:effectLst/>
                        </a:rPr>
                        <a:t> </a:t>
                      </a:r>
                      <a:endParaRPr lang="vi-VN" sz="1800">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7937">
                <a:tc vMerge="1">
                  <a:txBody>
                    <a:bodyPr/>
                    <a:lstStyle/>
                    <a:p>
                      <a:endParaRPr lang="en-US"/>
                    </a:p>
                  </a:txBody>
                  <a:tcPr/>
                </a:tc>
                <a:tc>
                  <a:txBody>
                    <a:bodyPr/>
                    <a:lstStyle/>
                    <a:p>
                      <a:pPr algn="just">
                        <a:lnSpc>
                          <a:spcPct val="115000"/>
                        </a:lnSpc>
                        <a:spcAft>
                          <a:spcPts val="300"/>
                        </a:spcAft>
                      </a:pPr>
                      <a:r>
                        <a:rPr lang="en-US" sz="1800">
                          <a:effectLst/>
                        </a:rPr>
                        <a:t>txtDiachi</a:t>
                      </a:r>
                      <a:endParaRPr lang="vi-VN" sz="1800">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300"/>
                        </a:spcAft>
                      </a:pPr>
                      <a:r>
                        <a:rPr lang="en-US" sz="1800">
                          <a:effectLst/>
                        </a:rPr>
                        <a:t> </a:t>
                      </a:r>
                      <a:endParaRPr lang="vi-VN" sz="1800">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80442">
                <a:tc>
                  <a:txBody>
                    <a:bodyPr/>
                    <a:lstStyle/>
                    <a:p>
                      <a:pPr algn="just">
                        <a:lnSpc>
                          <a:spcPct val="115000"/>
                        </a:lnSpc>
                        <a:spcAft>
                          <a:spcPts val="300"/>
                        </a:spcAft>
                      </a:pPr>
                      <a:r>
                        <a:rPr lang="en-US" sz="1800">
                          <a:effectLst/>
                        </a:rPr>
                        <a:t>Button</a:t>
                      </a:r>
                      <a:endParaRPr lang="vi-VN" sz="1800">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just">
                        <a:lnSpc>
                          <a:spcPct val="115000"/>
                        </a:lnSpc>
                        <a:spcAft>
                          <a:spcPts val="300"/>
                        </a:spcAft>
                      </a:pPr>
                      <a:r>
                        <a:rPr lang="en-US" sz="1800">
                          <a:effectLst/>
                        </a:rPr>
                        <a:t>btnThem, btnXoa, btnSua, btnLuu, btnBoqua, btnDong</a:t>
                      </a:r>
                      <a:endParaRPr lang="vi-VN" sz="1800">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277937">
                <a:tc>
                  <a:txBody>
                    <a:bodyPr/>
                    <a:lstStyle/>
                    <a:p>
                      <a:pPr algn="just">
                        <a:lnSpc>
                          <a:spcPct val="115000"/>
                        </a:lnSpc>
                        <a:spcAft>
                          <a:spcPts val="300"/>
                        </a:spcAft>
                      </a:pPr>
                      <a:r>
                        <a:rPr lang="en-US" sz="1800">
                          <a:effectLst/>
                        </a:rPr>
                        <a:t>CheckBox</a:t>
                      </a:r>
                      <a:endParaRPr lang="vi-VN" sz="1800">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300"/>
                        </a:spcAft>
                      </a:pPr>
                      <a:r>
                        <a:rPr lang="en-US" sz="1800">
                          <a:effectLst/>
                        </a:rPr>
                        <a:t>chkGioitinh</a:t>
                      </a:r>
                      <a:endParaRPr lang="vi-VN" sz="1800">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300"/>
                        </a:spcAft>
                      </a:pPr>
                      <a:r>
                        <a:rPr lang="en-US" sz="1800">
                          <a:effectLst/>
                        </a:rPr>
                        <a:t>Nam</a:t>
                      </a:r>
                      <a:endParaRPr lang="vi-VN" sz="1800">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7937">
                <a:tc rowSpan="2">
                  <a:txBody>
                    <a:bodyPr/>
                    <a:lstStyle/>
                    <a:p>
                      <a:pPr algn="just">
                        <a:lnSpc>
                          <a:spcPct val="115000"/>
                        </a:lnSpc>
                        <a:spcAft>
                          <a:spcPts val="300"/>
                        </a:spcAft>
                      </a:pPr>
                      <a:r>
                        <a:rPr lang="en-US" sz="1800">
                          <a:effectLst/>
                        </a:rPr>
                        <a:t>MaskedTextBox</a:t>
                      </a:r>
                      <a:endParaRPr lang="vi-VN" sz="1800">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300"/>
                        </a:spcAft>
                      </a:pPr>
                      <a:r>
                        <a:rPr lang="en-US" sz="1800">
                          <a:effectLst/>
                        </a:rPr>
                        <a:t>mskDienthoai</a:t>
                      </a:r>
                      <a:endParaRPr lang="vi-VN" sz="1800">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300"/>
                        </a:spcAft>
                      </a:pPr>
                      <a:r>
                        <a:rPr lang="en-US" sz="1800">
                          <a:effectLst/>
                        </a:rPr>
                        <a:t>Mask: Phone Number</a:t>
                      </a:r>
                      <a:endParaRPr lang="vi-VN" sz="1800">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7937">
                <a:tc vMerge="1">
                  <a:txBody>
                    <a:bodyPr/>
                    <a:lstStyle/>
                    <a:p>
                      <a:endParaRPr lang="en-US"/>
                    </a:p>
                  </a:txBody>
                  <a:tcPr/>
                </a:tc>
                <a:tc>
                  <a:txBody>
                    <a:bodyPr/>
                    <a:lstStyle/>
                    <a:p>
                      <a:pPr algn="just">
                        <a:lnSpc>
                          <a:spcPct val="115000"/>
                        </a:lnSpc>
                        <a:spcAft>
                          <a:spcPts val="300"/>
                        </a:spcAft>
                      </a:pPr>
                      <a:r>
                        <a:rPr lang="en-US" sz="1800">
                          <a:effectLst/>
                        </a:rPr>
                        <a:t>mskNgaysinh</a:t>
                      </a:r>
                      <a:endParaRPr lang="vi-VN" sz="1800">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300"/>
                        </a:spcAft>
                      </a:pPr>
                      <a:r>
                        <a:rPr lang="en-US" sz="1800">
                          <a:effectLst/>
                        </a:rPr>
                        <a:t>Mask: Short Date</a:t>
                      </a:r>
                      <a:endParaRPr lang="vi-VN" sz="1800">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7937">
                <a:tc>
                  <a:txBody>
                    <a:bodyPr/>
                    <a:lstStyle/>
                    <a:p>
                      <a:pPr algn="just">
                        <a:lnSpc>
                          <a:spcPct val="115000"/>
                        </a:lnSpc>
                        <a:spcAft>
                          <a:spcPts val="400"/>
                        </a:spcAft>
                      </a:pPr>
                      <a:r>
                        <a:rPr lang="en-US" sz="1800">
                          <a:effectLst/>
                        </a:rPr>
                        <a:t>DataGridView</a:t>
                      </a:r>
                      <a:endParaRPr lang="vi-VN" sz="1800">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400"/>
                        </a:spcAft>
                      </a:pPr>
                      <a:r>
                        <a:rPr lang="en-US" sz="1800">
                          <a:effectLst/>
                        </a:rPr>
                        <a:t>DataGridView</a:t>
                      </a:r>
                      <a:endParaRPr lang="vi-VN" sz="1800">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400"/>
                        </a:spcAft>
                      </a:pPr>
                      <a:r>
                        <a:rPr lang="en-US" sz="1800">
                          <a:effectLst/>
                        </a:rPr>
                        <a:t> </a:t>
                      </a:r>
                      <a:endParaRPr lang="vi-VN" sz="1800">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Slide Number Placeholder 5"/>
          <p:cNvSpPr>
            <a:spLocks noGrp="1"/>
          </p:cNvSpPr>
          <p:nvPr>
            <p:ph type="sldNum" sz="quarter" idx="12"/>
          </p:nvPr>
        </p:nvSpPr>
        <p:spPr/>
        <p:txBody>
          <a:bodyPr/>
          <a:lstStyle/>
          <a:p>
            <a:fld id="{5AB95402-1E0D-474E-8D8C-CBE7F053639E}" type="slidenum">
              <a:rPr lang="vi-VN" smtClean="0"/>
              <a:pPr/>
              <a:t>38</a:t>
            </a:fld>
            <a:r>
              <a:rPr lang="vi-VN" smtClean="0"/>
              <a:t>/46</a:t>
            </a:r>
            <a:endParaRPr lang="vi-VN"/>
          </a:p>
        </p:txBody>
      </p:sp>
    </p:spTree>
    <p:extLst>
      <p:ext uri="{BB962C8B-B14F-4D97-AF65-F5344CB8AC3E}">
        <p14:creationId xmlns:p14="http://schemas.microsoft.com/office/powerpoint/2010/main" val="9743798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Bước 2: Thiết kế giao diện</a:t>
            </a:r>
          </a:p>
          <a:p>
            <a:pPr lvl="1"/>
            <a:r>
              <a:rPr lang="en-US"/>
              <a:t>Form Danh mục </a:t>
            </a:r>
            <a:r>
              <a:rPr lang="en-US" smtClean="0"/>
              <a:t>khách hàng</a:t>
            </a:r>
            <a:endParaRPr lang="en-US"/>
          </a:p>
          <a:p>
            <a:pPr lvl="2"/>
            <a:r>
              <a:rPr lang="en-US"/>
              <a:t>Tên form: </a:t>
            </a:r>
            <a:r>
              <a:rPr lang="en-US" b="1"/>
              <a:t>frmDMKhachhang</a:t>
            </a:r>
          </a:p>
        </p:txBody>
      </p:sp>
      <p:sp>
        <p:nvSpPr>
          <p:cNvPr id="4" name="Date Placeholder 3"/>
          <p:cNvSpPr>
            <a:spLocks noGrp="1"/>
          </p:cNvSpPr>
          <p:nvPr>
            <p:ph type="dt" sz="half" idx="10"/>
          </p:nvPr>
        </p:nvSpPr>
        <p:spPr/>
        <p:txBody>
          <a:bodyPr/>
          <a:lstStyle/>
          <a:p>
            <a:fld id="{B95B9B66-55DD-4CA8-9819-28B3340BB348}" type="datetime1">
              <a:rPr lang="vi-VN" smtClean="0"/>
              <a:t>08/01/2015</a:t>
            </a:fld>
            <a:endParaRPr lang="vi-VN"/>
          </a:p>
        </p:txBody>
      </p:sp>
      <p:sp>
        <p:nvSpPr>
          <p:cNvPr id="5" name="Footer Placeholder 4"/>
          <p:cNvSpPr>
            <a:spLocks noGrp="1"/>
          </p:cNvSpPr>
          <p:nvPr>
            <p:ph type="ftr" sz="quarter" idx="11"/>
          </p:nvPr>
        </p:nvSpPr>
        <p:spPr/>
        <p:txBody>
          <a:bodyPr/>
          <a:lstStyle/>
          <a:p>
            <a:r>
              <a:rPr lang="vi-VN" smtClean="0"/>
              <a:t>Chương 5. Lập trình cơ sở dữ liệu</a:t>
            </a:r>
            <a:endParaRPr lang="vi-VN"/>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975" y="2492896"/>
            <a:ext cx="573405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6"/>
          <p:cNvSpPr>
            <a:spLocks noGrp="1"/>
          </p:cNvSpPr>
          <p:nvPr>
            <p:ph type="sldNum" sz="quarter" idx="12"/>
          </p:nvPr>
        </p:nvSpPr>
        <p:spPr/>
        <p:txBody>
          <a:bodyPr/>
          <a:lstStyle/>
          <a:p>
            <a:fld id="{5AB95402-1E0D-474E-8D8C-CBE7F053639E}" type="slidenum">
              <a:rPr lang="vi-VN" smtClean="0"/>
              <a:pPr/>
              <a:t>39</a:t>
            </a:fld>
            <a:r>
              <a:rPr lang="vi-VN" smtClean="0"/>
              <a:t>/46</a:t>
            </a:r>
            <a:endParaRPr lang="vi-VN"/>
          </a:p>
        </p:txBody>
      </p:sp>
    </p:spTree>
    <p:extLst>
      <p:ext uri="{BB962C8B-B14F-4D97-AF65-F5344CB8AC3E}">
        <p14:creationId xmlns:p14="http://schemas.microsoft.com/office/powerpoint/2010/main" val="3276014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ADO.NET và .NET framework</a:t>
            </a:r>
            <a:endParaRPr lang="en-US"/>
          </a:p>
        </p:txBody>
      </p:sp>
      <p:sp>
        <p:nvSpPr>
          <p:cNvPr id="4" name="Date Placeholder 3"/>
          <p:cNvSpPr>
            <a:spLocks noGrp="1"/>
          </p:cNvSpPr>
          <p:nvPr>
            <p:ph type="dt" sz="half" idx="10"/>
          </p:nvPr>
        </p:nvSpPr>
        <p:spPr/>
        <p:txBody>
          <a:bodyPr/>
          <a:lstStyle/>
          <a:p>
            <a:fld id="{A7B730E0-52B3-4E6D-811D-D2E44C721C88}" type="datetime1">
              <a:rPr lang="vi-VN" smtClean="0"/>
              <a:t>08/01/2015</a:t>
            </a:fld>
            <a:endParaRPr lang="vi-VN"/>
          </a:p>
        </p:txBody>
      </p:sp>
      <p:sp>
        <p:nvSpPr>
          <p:cNvPr id="5" name="Footer Placeholder 4"/>
          <p:cNvSpPr>
            <a:spLocks noGrp="1"/>
          </p:cNvSpPr>
          <p:nvPr>
            <p:ph type="ftr" sz="quarter" idx="11"/>
          </p:nvPr>
        </p:nvSpPr>
        <p:spPr/>
        <p:txBody>
          <a:bodyPr/>
          <a:lstStyle/>
          <a:p>
            <a:r>
              <a:rPr lang="vi-VN" smtClean="0"/>
              <a:t>Chương 5. Lập trình cơ sở dữ liệu</a:t>
            </a:r>
            <a:endParaRPr lang="vi-VN"/>
          </a:p>
        </p:txBody>
      </p:sp>
      <p:grpSp>
        <p:nvGrpSpPr>
          <p:cNvPr id="17" name="Group 16"/>
          <p:cNvGrpSpPr/>
          <p:nvPr/>
        </p:nvGrpSpPr>
        <p:grpSpPr>
          <a:xfrm>
            <a:off x="1000100" y="1609740"/>
            <a:ext cx="7086600" cy="3962400"/>
            <a:chOff x="685800" y="1600200"/>
            <a:chExt cx="7086600" cy="3962400"/>
          </a:xfrm>
        </p:grpSpPr>
        <p:sp>
          <p:nvSpPr>
            <p:cNvPr id="7" name="Rectangle 6"/>
            <p:cNvSpPr>
              <a:spLocks noChangeArrowheads="1"/>
            </p:cNvSpPr>
            <p:nvPr/>
          </p:nvSpPr>
          <p:spPr bwMode="auto">
            <a:xfrm>
              <a:off x="685800" y="1600200"/>
              <a:ext cx="7086600" cy="3962400"/>
            </a:xfrm>
            <a:prstGeom prst="rect">
              <a:avLst/>
            </a:prstGeom>
            <a:solidFill>
              <a:srgbClr val="A50021"/>
            </a:solidFill>
            <a:ln w="9525">
              <a:noFill/>
              <a:miter lim="800000"/>
              <a:headEnd/>
              <a:tailEnd/>
            </a:ln>
            <a:effectLst/>
          </p:spPr>
          <p:txBody>
            <a:bodyPr wrap="none"/>
            <a:lstStyle/>
            <a:p>
              <a:pPr algn="ctr" eaLnBrk="0" hangingPunct="0"/>
              <a:r>
                <a:rPr lang="de-DE" sz="2000" b="1">
                  <a:solidFill>
                    <a:schemeClr val="bg1"/>
                  </a:solidFill>
                </a:rPr>
                <a:t>Microsoft .NET Framework</a:t>
              </a:r>
              <a:endParaRPr lang="en-US" sz="2000" b="1">
                <a:solidFill>
                  <a:schemeClr val="bg1"/>
                </a:solidFill>
              </a:endParaRPr>
            </a:p>
          </p:txBody>
        </p:sp>
        <p:sp>
          <p:nvSpPr>
            <p:cNvPr id="8" name="Text Box 7"/>
            <p:cNvSpPr txBox="1">
              <a:spLocks noChangeArrowheads="1"/>
            </p:cNvSpPr>
            <p:nvPr/>
          </p:nvSpPr>
          <p:spPr bwMode="auto">
            <a:xfrm>
              <a:off x="990600" y="5029200"/>
              <a:ext cx="6477000" cy="366713"/>
            </a:xfrm>
            <a:prstGeom prst="rect">
              <a:avLst/>
            </a:prstGeom>
            <a:solidFill>
              <a:srgbClr val="FFCF00"/>
            </a:solidFill>
            <a:ln w="9525">
              <a:noFill/>
              <a:miter lim="800000"/>
              <a:headEnd/>
              <a:tailEnd/>
            </a:ln>
            <a:effectLst/>
          </p:spPr>
          <p:txBody>
            <a:bodyPr>
              <a:spAutoFit/>
            </a:bodyPr>
            <a:lstStyle/>
            <a:p>
              <a:pPr algn="ctr">
                <a:spcBef>
                  <a:spcPct val="50000"/>
                </a:spcBef>
              </a:pPr>
              <a:r>
                <a:rPr lang="de-DE"/>
                <a:t>Common Language Runtime</a:t>
              </a:r>
              <a:endParaRPr lang="en-US"/>
            </a:p>
          </p:txBody>
        </p:sp>
        <p:sp>
          <p:nvSpPr>
            <p:cNvPr id="9" name="Text Box 8"/>
            <p:cNvSpPr txBox="1">
              <a:spLocks noChangeArrowheads="1"/>
            </p:cNvSpPr>
            <p:nvPr/>
          </p:nvSpPr>
          <p:spPr bwMode="auto">
            <a:xfrm>
              <a:off x="990600" y="4510088"/>
              <a:ext cx="6477000" cy="366712"/>
            </a:xfrm>
            <a:prstGeom prst="rect">
              <a:avLst/>
            </a:prstGeom>
            <a:solidFill>
              <a:srgbClr val="009EFF"/>
            </a:solidFill>
            <a:ln w="9525">
              <a:noFill/>
              <a:miter lim="800000"/>
              <a:headEnd/>
              <a:tailEnd/>
            </a:ln>
            <a:effectLst/>
          </p:spPr>
          <p:txBody>
            <a:bodyPr>
              <a:spAutoFit/>
            </a:bodyPr>
            <a:lstStyle/>
            <a:p>
              <a:pPr algn="ctr">
                <a:spcBef>
                  <a:spcPct val="50000"/>
                </a:spcBef>
              </a:pPr>
              <a:r>
                <a:rPr lang="en-US">
                  <a:solidFill>
                    <a:schemeClr val="bg1"/>
                  </a:solidFill>
                </a:rPr>
                <a:t>Base Classes</a:t>
              </a:r>
            </a:p>
          </p:txBody>
        </p:sp>
        <p:sp>
          <p:nvSpPr>
            <p:cNvPr id="10" name="Rectangle 9"/>
            <p:cNvSpPr>
              <a:spLocks noChangeArrowheads="1"/>
            </p:cNvSpPr>
            <p:nvPr/>
          </p:nvSpPr>
          <p:spPr bwMode="auto">
            <a:xfrm>
              <a:off x="990600" y="2133600"/>
              <a:ext cx="3224213" cy="990600"/>
            </a:xfrm>
            <a:prstGeom prst="rect">
              <a:avLst/>
            </a:prstGeom>
            <a:solidFill>
              <a:srgbClr val="009EFF"/>
            </a:solidFill>
            <a:ln w="9525">
              <a:noFill/>
              <a:miter lim="800000"/>
              <a:headEnd/>
              <a:tailEnd/>
            </a:ln>
            <a:effectLst/>
          </p:spPr>
          <p:txBody>
            <a:bodyPr wrap="none" anchor="ctr" anchorCtr="1"/>
            <a:lstStyle/>
            <a:p>
              <a:pPr algn="ctr" eaLnBrk="0" hangingPunct="0"/>
              <a:r>
                <a:rPr lang="de-DE">
                  <a:solidFill>
                    <a:schemeClr val="bg1"/>
                  </a:solidFill>
                </a:rPr>
                <a:t>Web Services</a:t>
              </a:r>
              <a:endParaRPr lang="en-US">
                <a:solidFill>
                  <a:schemeClr val="bg1"/>
                </a:solidFill>
              </a:endParaRPr>
            </a:p>
          </p:txBody>
        </p:sp>
        <p:sp>
          <p:nvSpPr>
            <p:cNvPr id="11" name="Rectangle 12"/>
            <p:cNvSpPr>
              <a:spLocks noChangeArrowheads="1"/>
            </p:cNvSpPr>
            <p:nvPr/>
          </p:nvSpPr>
          <p:spPr bwMode="auto">
            <a:xfrm>
              <a:off x="4357688" y="2133600"/>
              <a:ext cx="3109912" cy="990600"/>
            </a:xfrm>
            <a:prstGeom prst="rect">
              <a:avLst/>
            </a:prstGeom>
            <a:solidFill>
              <a:srgbClr val="009EFF"/>
            </a:solidFill>
            <a:ln w="9525">
              <a:noFill/>
              <a:miter lim="800000"/>
              <a:headEnd/>
              <a:tailEnd/>
            </a:ln>
            <a:effectLst/>
          </p:spPr>
          <p:txBody>
            <a:bodyPr wrap="none" anchor="ctr"/>
            <a:lstStyle/>
            <a:p>
              <a:pPr algn="ctr" eaLnBrk="0" hangingPunct="0"/>
              <a:r>
                <a:rPr lang="de-DE">
                  <a:solidFill>
                    <a:schemeClr val="bg1"/>
                  </a:solidFill>
                </a:rPr>
                <a:t>User Interface</a:t>
              </a:r>
              <a:endParaRPr lang="en-US">
                <a:solidFill>
                  <a:schemeClr val="bg1"/>
                </a:solidFill>
              </a:endParaRPr>
            </a:p>
          </p:txBody>
        </p:sp>
        <p:sp>
          <p:nvSpPr>
            <p:cNvPr id="12" name="Rectangle 13"/>
            <p:cNvSpPr>
              <a:spLocks noChangeArrowheads="1"/>
            </p:cNvSpPr>
            <p:nvPr/>
          </p:nvSpPr>
          <p:spPr bwMode="auto">
            <a:xfrm>
              <a:off x="990600" y="3276600"/>
              <a:ext cx="6477000" cy="1066800"/>
            </a:xfrm>
            <a:prstGeom prst="rect">
              <a:avLst/>
            </a:prstGeom>
            <a:solidFill>
              <a:srgbClr val="0066FF"/>
            </a:solidFill>
            <a:ln w="9525">
              <a:solidFill>
                <a:schemeClr val="tx1"/>
              </a:solidFill>
              <a:miter lim="800000"/>
              <a:headEnd/>
              <a:tailEnd/>
            </a:ln>
            <a:effectLst/>
          </p:spPr>
          <p:txBody>
            <a:bodyPr wrap="none"/>
            <a:lstStyle/>
            <a:p>
              <a:pPr algn="ctr" eaLnBrk="0" hangingPunct="0"/>
              <a:r>
                <a:rPr lang="de-DE">
                  <a:solidFill>
                    <a:schemeClr val="bg1"/>
                  </a:solidFill>
                </a:rPr>
                <a:t>Data and XML</a:t>
              </a:r>
              <a:endParaRPr lang="en-US">
                <a:solidFill>
                  <a:schemeClr val="bg1"/>
                </a:solidFill>
              </a:endParaRPr>
            </a:p>
          </p:txBody>
        </p:sp>
        <p:sp>
          <p:nvSpPr>
            <p:cNvPr id="13" name="Text Box 15"/>
            <p:cNvSpPr txBox="1">
              <a:spLocks noChangeArrowheads="1"/>
            </p:cNvSpPr>
            <p:nvPr/>
          </p:nvSpPr>
          <p:spPr bwMode="auto">
            <a:xfrm>
              <a:off x="1509713" y="3733800"/>
              <a:ext cx="1919287" cy="395288"/>
            </a:xfrm>
            <a:prstGeom prst="rect">
              <a:avLst/>
            </a:prstGeom>
            <a:solidFill>
              <a:srgbClr val="FFCF00"/>
            </a:solidFill>
            <a:ln w="28575">
              <a:solidFill>
                <a:schemeClr val="tx1"/>
              </a:solidFill>
              <a:miter lim="800000"/>
              <a:headEnd/>
              <a:tailEnd/>
            </a:ln>
            <a:effectLst/>
          </p:spPr>
          <p:txBody>
            <a:bodyPr>
              <a:spAutoFit/>
            </a:bodyPr>
            <a:lstStyle/>
            <a:p>
              <a:pPr algn="ctr">
                <a:spcBef>
                  <a:spcPct val="50000"/>
                </a:spcBef>
              </a:pPr>
              <a:r>
                <a:rPr lang="de-DE"/>
                <a:t>ADO.NET</a:t>
              </a:r>
              <a:endParaRPr lang="en-US"/>
            </a:p>
          </p:txBody>
        </p:sp>
        <p:sp>
          <p:nvSpPr>
            <p:cNvPr id="14" name="Text Box 16"/>
            <p:cNvSpPr txBox="1">
              <a:spLocks noChangeArrowheads="1"/>
            </p:cNvSpPr>
            <p:nvPr/>
          </p:nvSpPr>
          <p:spPr bwMode="auto">
            <a:xfrm>
              <a:off x="3857625" y="3733800"/>
              <a:ext cx="1066800" cy="376238"/>
            </a:xfrm>
            <a:prstGeom prst="rect">
              <a:avLst/>
            </a:prstGeom>
            <a:solidFill>
              <a:srgbClr val="FFCC00"/>
            </a:solidFill>
            <a:ln w="9525">
              <a:solidFill>
                <a:srgbClr val="009EFF"/>
              </a:solidFill>
              <a:miter lim="800000"/>
              <a:headEnd/>
              <a:tailEnd/>
            </a:ln>
            <a:effectLst/>
          </p:spPr>
          <p:txBody>
            <a:bodyPr>
              <a:spAutoFit/>
            </a:bodyPr>
            <a:lstStyle/>
            <a:p>
              <a:pPr algn="ctr">
                <a:spcBef>
                  <a:spcPct val="50000"/>
                </a:spcBef>
              </a:pPr>
              <a:r>
                <a:rPr lang="de-DE"/>
                <a:t>XML</a:t>
              </a:r>
              <a:endParaRPr lang="en-US"/>
            </a:p>
          </p:txBody>
        </p:sp>
        <p:sp>
          <p:nvSpPr>
            <p:cNvPr id="15" name="Text Box 17"/>
            <p:cNvSpPr txBox="1">
              <a:spLocks noChangeArrowheads="1"/>
            </p:cNvSpPr>
            <p:nvPr/>
          </p:nvSpPr>
          <p:spPr bwMode="auto">
            <a:xfrm>
              <a:off x="4924425" y="3733800"/>
              <a:ext cx="1066800" cy="376238"/>
            </a:xfrm>
            <a:prstGeom prst="rect">
              <a:avLst/>
            </a:prstGeom>
            <a:solidFill>
              <a:srgbClr val="FFCC00"/>
            </a:solidFill>
            <a:ln w="9525">
              <a:solidFill>
                <a:srgbClr val="009EFF"/>
              </a:solidFill>
              <a:miter lim="800000"/>
              <a:headEnd/>
              <a:tailEnd/>
            </a:ln>
            <a:effectLst/>
          </p:spPr>
          <p:txBody>
            <a:bodyPr>
              <a:spAutoFit/>
            </a:bodyPr>
            <a:lstStyle/>
            <a:p>
              <a:pPr algn="ctr">
                <a:spcBef>
                  <a:spcPct val="50000"/>
                </a:spcBef>
              </a:pPr>
              <a:r>
                <a:rPr lang="de-DE"/>
                <a:t>...</a:t>
              </a:r>
              <a:endParaRPr lang="en-US"/>
            </a:p>
          </p:txBody>
        </p:sp>
        <p:sp>
          <p:nvSpPr>
            <p:cNvPr id="16" name="Text Box 18"/>
            <p:cNvSpPr txBox="1">
              <a:spLocks noChangeArrowheads="1"/>
            </p:cNvSpPr>
            <p:nvPr/>
          </p:nvSpPr>
          <p:spPr bwMode="auto">
            <a:xfrm>
              <a:off x="5991225" y="3733800"/>
              <a:ext cx="1066800" cy="376238"/>
            </a:xfrm>
            <a:prstGeom prst="rect">
              <a:avLst/>
            </a:prstGeom>
            <a:solidFill>
              <a:srgbClr val="FFCC00"/>
            </a:solidFill>
            <a:ln w="9525">
              <a:solidFill>
                <a:srgbClr val="009EFF"/>
              </a:solidFill>
              <a:miter lim="800000"/>
              <a:headEnd/>
              <a:tailEnd/>
            </a:ln>
            <a:effectLst/>
          </p:spPr>
          <p:txBody>
            <a:bodyPr>
              <a:spAutoFit/>
            </a:bodyPr>
            <a:lstStyle/>
            <a:p>
              <a:pPr algn="ctr">
                <a:spcBef>
                  <a:spcPct val="50000"/>
                </a:spcBef>
              </a:pPr>
              <a:r>
                <a:rPr lang="de-DE"/>
                <a:t>...</a:t>
              </a:r>
              <a:endParaRPr lang="en-US"/>
            </a:p>
          </p:txBody>
        </p:sp>
      </p:grpSp>
      <p:sp>
        <p:nvSpPr>
          <p:cNvPr id="18" name="Oval 17"/>
          <p:cNvSpPr/>
          <p:nvPr/>
        </p:nvSpPr>
        <p:spPr>
          <a:xfrm>
            <a:off x="1571604" y="3500438"/>
            <a:ext cx="2500330" cy="857256"/>
          </a:xfrm>
          <a:prstGeom prst="ellipse">
            <a:avLst/>
          </a:prstGeom>
          <a:noFill/>
          <a:ln>
            <a:solidFill>
              <a:srgbClr val="FFFF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5AB95402-1E0D-474E-8D8C-CBE7F053639E}" type="slidenum">
              <a:rPr lang="vi-VN" smtClean="0"/>
              <a:pPr/>
              <a:t>4</a:t>
            </a:fld>
            <a:r>
              <a:rPr lang="vi-VN" smtClean="0"/>
              <a:t>/46</a:t>
            </a:r>
            <a:endParaRPr lang="vi-VN"/>
          </a:p>
        </p:txBody>
      </p:sp>
    </p:spTree>
    <p:extLst>
      <p:ext uri="{BB962C8B-B14F-4D97-AF65-F5344CB8AC3E}">
        <p14:creationId xmlns:p14="http://schemas.microsoft.com/office/powerpoint/2010/main" val="16837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r>
              <a:rPr lang="en-US"/>
              <a:t>Form Danh mục khách hàng</a:t>
            </a:r>
          </a:p>
          <a:p>
            <a:pPr lvl="2"/>
            <a:r>
              <a:rPr lang="en-US" smtClean="0"/>
              <a:t>Các thành phần trên form</a:t>
            </a:r>
            <a:endParaRPr lang="en-US"/>
          </a:p>
        </p:txBody>
      </p:sp>
      <p:sp>
        <p:nvSpPr>
          <p:cNvPr id="4" name="Date Placeholder 3"/>
          <p:cNvSpPr>
            <a:spLocks noGrp="1"/>
          </p:cNvSpPr>
          <p:nvPr>
            <p:ph type="dt" sz="half" idx="10"/>
          </p:nvPr>
        </p:nvSpPr>
        <p:spPr/>
        <p:txBody>
          <a:bodyPr/>
          <a:lstStyle/>
          <a:p>
            <a:fld id="{26ECD4AA-E9C2-4EF8-88D4-7AC95590C4C7}" type="datetime1">
              <a:rPr lang="vi-VN" smtClean="0"/>
              <a:t>08/01/2015</a:t>
            </a:fld>
            <a:endParaRPr lang="vi-VN"/>
          </a:p>
        </p:txBody>
      </p:sp>
      <p:sp>
        <p:nvSpPr>
          <p:cNvPr id="5" name="Footer Placeholder 4"/>
          <p:cNvSpPr>
            <a:spLocks noGrp="1"/>
          </p:cNvSpPr>
          <p:nvPr>
            <p:ph type="ftr" sz="quarter" idx="11"/>
          </p:nvPr>
        </p:nvSpPr>
        <p:spPr/>
        <p:txBody>
          <a:bodyPr/>
          <a:lstStyle/>
          <a:p>
            <a:r>
              <a:rPr lang="vi-VN" smtClean="0"/>
              <a:t>Chương 5. Lập trình cơ sở dữ liệu</a:t>
            </a:r>
            <a:endParaRPr lang="vi-VN"/>
          </a:p>
        </p:txBody>
      </p:sp>
      <p:graphicFrame>
        <p:nvGraphicFramePr>
          <p:cNvPr id="7" name="Table 6"/>
          <p:cNvGraphicFramePr>
            <a:graphicFrameLocks noGrp="1"/>
          </p:cNvGraphicFramePr>
          <p:nvPr>
            <p:extLst>
              <p:ext uri="{D42A27DB-BD31-4B8C-83A1-F6EECF244321}">
                <p14:modId xmlns:p14="http://schemas.microsoft.com/office/powerpoint/2010/main" val="898695163"/>
              </p:ext>
            </p:extLst>
          </p:nvPr>
        </p:nvGraphicFramePr>
        <p:xfrm>
          <a:off x="1187624" y="2204864"/>
          <a:ext cx="7056784" cy="3381042"/>
        </p:xfrm>
        <a:graphic>
          <a:graphicData uri="http://schemas.openxmlformats.org/drawingml/2006/table">
            <a:tbl>
              <a:tblPr firstRow="1" firstCol="1" bandRow="1">
                <a:tableStyleId>{5C22544A-7EE6-4342-B048-85BDC9FD1C3A}</a:tableStyleId>
              </a:tblPr>
              <a:tblGrid>
                <a:gridCol w="1872208"/>
                <a:gridCol w="2736304"/>
                <a:gridCol w="2448272"/>
              </a:tblGrid>
              <a:tr h="504056">
                <a:tc>
                  <a:txBody>
                    <a:bodyPr/>
                    <a:lstStyle/>
                    <a:p>
                      <a:pPr marL="0" marR="0" algn="ctr">
                        <a:lnSpc>
                          <a:spcPct val="115000"/>
                        </a:lnSpc>
                        <a:spcBef>
                          <a:spcPts val="0"/>
                        </a:spcBef>
                        <a:spcAft>
                          <a:spcPts val="600"/>
                        </a:spcAft>
                      </a:pPr>
                      <a:r>
                        <a:rPr lang="fr-FR" sz="1800" kern="1200">
                          <a:solidFill>
                            <a:schemeClr val="dk1"/>
                          </a:solidFill>
                          <a:effectLst/>
                          <a:latin typeface="+mn-lt"/>
                          <a:ea typeface="+mn-ea"/>
                          <a:cs typeface="+mn-cs"/>
                        </a:rPr>
                        <a:t>Điều khiển</a:t>
                      </a:r>
                      <a:endParaRPr lang="vi-VN" sz="18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600"/>
                        </a:spcAft>
                      </a:pPr>
                      <a:r>
                        <a:rPr lang="fr-FR" sz="1800" kern="1200">
                          <a:solidFill>
                            <a:schemeClr val="dk1"/>
                          </a:solidFill>
                          <a:effectLst/>
                          <a:latin typeface="+mn-lt"/>
                          <a:ea typeface="+mn-ea"/>
                          <a:cs typeface="+mn-cs"/>
                        </a:rPr>
                        <a:t>Name</a:t>
                      </a:r>
                      <a:endParaRPr lang="vi-VN" sz="18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600"/>
                        </a:spcAft>
                      </a:pPr>
                      <a:r>
                        <a:rPr lang="fr-FR" sz="1800" kern="1200">
                          <a:solidFill>
                            <a:schemeClr val="dk1"/>
                          </a:solidFill>
                          <a:effectLst/>
                          <a:latin typeface="+mn-lt"/>
                          <a:ea typeface="+mn-ea"/>
                          <a:cs typeface="+mn-cs"/>
                        </a:rPr>
                        <a:t>Text</a:t>
                      </a:r>
                      <a:endParaRPr lang="vi-VN" sz="18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1159">
                <a:tc rowSpan="3">
                  <a:txBody>
                    <a:bodyPr/>
                    <a:lstStyle/>
                    <a:p>
                      <a:pPr marL="0" marR="0" algn="just">
                        <a:lnSpc>
                          <a:spcPct val="115000"/>
                        </a:lnSpc>
                        <a:spcBef>
                          <a:spcPts val="0"/>
                        </a:spcBef>
                        <a:spcAft>
                          <a:spcPts val="600"/>
                        </a:spcAft>
                      </a:pPr>
                      <a:r>
                        <a:rPr lang="en-US" sz="1800" kern="1200">
                          <a:solidFill>
                            <a:schemeClr val="dk1"/>
                          </a:solidFill>
                          <a:effectLst/>
                          <a:latin typeface="+mn-lt"/>
                          <a:ea typeface="+mn-ea"/>
                          <a:cs typeface="+mn-cs"/>
                        </a:rPr>
                        <a:t>TextBox</a:t>
                      </a:r>
                      <a:endParaRPr lang="vi-VN" sz="18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1800" kern="1200">
                          <a:solidFill>
                            <a:schemeClr val="dk1"/>
                          </a:solidFill>
                          <a:effectLst/>
                          <a:latin typeface="+mn-lt"/>
                          <a:ea typeface="+mn-ea"/>
                          <a:cs typeface="+mn-cs"/>
                        </a:rPr>
                        <a:t>txtMakhach</a:t>
                      </a:r>
                      <a:endParaRPr lang="vi-VN" sz="18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1800" kern="1200">
                          <a:solidFill>
                            <a:schemeClr val="dk1"/>
                          </a:solidFill>
                          <a:effectLst/>
                          <a:latin typeface="+mn-lt"/>
                          <a:ea typeface="+mn-ea"/>
                          <a:cs typeface="+mn-cs"/>
                        </a:rPr>
                        <a:t> </a:t>
                      </a:r>
                      <a:endParaRPr lang="vi-VN" sz="18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1159">
                <a:tc vMerge="1">
                  <a:txBody>
                    <a:bodyPr/>
                    <a:lstStyle/>
                    <a:p>
                      <a:endParaRPr lang="en-US"/>
                    </a:p>
                  </a:txBody>
                  <a:tcPr/>
                </a:tc>
                <a:tc>
                  <a:txBody>
                    <a:bodyPr/>
                    <a:lstStyle/>
                    <a:p>
                      <a:pPr marL="0" marR="0" algn="just">
                        <a:lnSpc>
                          <a:spcPct val="115000"/>
                        </a:lnSpc>
                        <a:spcBef>
                          <a:spcPts val="0"/>
                        </a:spcBef>
                        <a:spcAft>
                          <a:spcPts val="600"/>
                        </a:spcAft>
                      </a:pPr>
                      <a:r>
                        <a:rPr lang="en-US" sz="1800" kern="1200">
                          <a:solidFill>
                            <a:schemeClr val="dk1"/>
                          </a:solidFill>
                          <a:effectLst/>
                          <a:latin typeface="+mn-lt"/>
                          <a:ea typeface="+mn-ea"/>
                          <a:cs typeface="+mn-cs"/>
                        </a:rPr>
                        <a:t>txtTenkhach</a:t>
                      </a:r>
                      <a:endParaRPr lang="vi-VN" sz="18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1800" kern="1200">
                          <a:solidFill>
                            <a:schemeClr val="dk1"/>
                          </a:solidFill>
                          <a:effectLst/>
                          <a:latin typeface="+mn-lt"/>
                          <a:ea typeface="+mn-ea"/>
                          <a:cs typeface="+mn-cs"/>
                        </a:rPr>
                        <a:t> </a:t>
                      </a:r>
                      <a:endParaRPr lang="vi-VN" sz="18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1159">
                <a:tc vMerge="1">
                  <a:txBody>
                    <a:bodyPr/>
                    <a:lstStyle/>
                    <a:p>
                      <a:endParaRPr lang="en-US"/>
                    </a:p>
                  </a:txBody>
                  <a:tcPr/>
                </a:tc>
                <a:tc>
                  <a:txBody>
                    <a:bodyPr/>
                    <a:lstStyle/>
                    <a:p>
                      <a:pPr marL="0" marR="0" algn="just">
                        <a:lnSpc>
                          <a:spcPct val="115000"/>
                        </a:lnSpc>
                        <a:spcBef>
                          <a:spcPts val="0"/>
                        </a:spcBef>
                        <a:spcAft>
                          <a:spcPts val="600"/>
                        </a:spcAft>
                      </a:pPr>
                      <a:r>
                        <a:rPr lang="en-US" sz="1800" kern="1200">
                          <a:solidFill>
                            <a:schemeClr val="dk1"/>
                          </a:solidFill>
                          <a:effectLst/>
                          <a:latin typeface="+mn-lt"/>
                          <a:ea typeface="+mn-ea"/>
                          <a:cs typeface="+mn-cs"/>
                        </a:rPr>
                        <a:t>txtDiachi</a:t>
                      </a:r>
                      <a:endParaRPr lang="vi-VN" sz="18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1800" kern="1200">
                          <a:solidFill>
                            <a:schemeClr val="dk1"/>
                          </a:solidFill>
                          <a:effectLst/>
                          <a:latin typeface="+mn-lt"/>
                          <a:ea typeface="+mn-ea"/>
                          <a:cs typeface="+mn-cs"/>
                        </a:rPr>
                        <a:t> </a:t>
                      </a:r>
                      <a:endParaRPr lang="vi-VN" sz="18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9823">
                <a:tc>
                  <a:txBody>
                    <a:bodyPr/>
                    <a:lstStyle/>
                    <a:p>
                      <a:pPr marL="0" marR="0" algn="just">
                        <a:lnSpc>
                          <a:spcPct val="115000"/>
                        </a:lnSpc>
                        <a:spcBef>
                          <a:spcPts val="0"/>
                        </a:spcBef>
                        <a:spcAft>
                          <a:spcPts val="600"/>
                        </a:spcAft>
                      </a:pPr>
                      <a:r>
                        <a:rPr lang="en-US" sz="1800" kern="1200">
                          <a:solidFill>
                            <a:schemeClr val="dk1"/>
                          </a:solidFill>
                          <a:effectLst/>
                          <a:latin typeface="+mn-lt"/>
                          <a:ea typeface="+mn-ea"/>
                          <a:cs typeface="+mn-cs"/>
                        </a:rPr>
                        <a:t>Button</a:t>
                      </a:r>
                      <a:endParaRPr lang="vi-VN" sz="18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just">
                        <a:lnSpc>
                          <a:spcPct val="115000"/>
                        </a:lnSpc>
                        <a:spcBef>
                          <a:spcPts val="0"/>
                        </a:spcBef>
                        <a:spcAft>
                          <a:spcPts val="600"/>
                        </a:spcAft>
                      </a:pPr>
                      <a:r>
                        <a:rPr lang="en-US" sz="1800" kern="1200">
                          <a:solidFill>
                            <a:schemeClr val="dk1"/>
                          </a:solidFill>
                          <a:effectLst/>
                          <a:latin typeface="+mn-lt"/>
                          <a:ea typeface="+mn-ea"/>
                          <a:cs typeface="+mn-cs"/>
                        </a:rPr>
                        <a:t>btnThem, btnXoa, btnSua, btnLuu, btnBoqua, btnDong</a:t>
                      </a:r>
                      <a:endParaRPr lang="vi-VN" sz="18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311159">
                <a:tc>
                  <a:txBody>
                    <a:bodyPr/>
                    <a:lstStyle/>
                    <a:p>
                      <a:pPr marL="0" marR="0" algn="just">
                        <a:lnSpc>
                          <a:spcPct val="115000"/>
                        </a:lnSpc>
                        <a:spcBef>
                          <a:spcPts val="0"/>
                        </a:spcBef>
                        <a:spcAft>
                          <a:spcPts val="600"/>
                        </a:spcAft>
                      </a:pPr>
                      <a:r>
                        <a:rPr lang="en-US" sz="1800" kern="1200">
                          <a:solidFill>
                            <a:schemeClr val="dk1"/>
                          </a:solidFill>
                          <a:effectLst/>
                          <a:latin typeface="+mn-lt"/>
                          <a:ea typeface="+mn-ea"/>
                          <a:cs typeface="+mn-cs"/>
                        </a:rPr>
                        <a:t>CheckBox</a:t>
                      </a:r>
                      <a:endParaRPr lang="vi-VN" sz="18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1800" kern="1200">
                          <a:solidFill>
                            <a:schemeClr val="dk1"/>
                          </a:solidFill>
                          <a:effectLst/>
                          <a:latin typeface="+mn-lt"/>
                          <a:ea typeface="+mn-ea"/>
                          <a:cs typeface="+mn-cs"/>
                        </a:rPr>
                        <a:t>chkGioitinh</a:t>
                      </a:r>
                      <a:endParaRPr lang="vi-VN" sz="18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1800" kern="1200">
                          <a:solidFill>
                            <a:schemeClr val="dk1"/>
                          </a:solidFill>
                          <a:effectLst/>
                          <a:latin typeface="+mn-lt"/>
                          <a:ea typeface="+mn-ea"/>
                          <a:cs typeface="+mn-cs"/>
                        </a:rPr>
                        <a:t>Nam</a:t>
                      </a:r>
                      <a:endParaRPr lang="vi-VN" sz="18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9823">
                <a:tc>
                  <a:txBody>
                    <a:bodyPr/>
                    <a:lstStyle/>
                    <a:p>
                      <a:pPr marL="0" marR="0" algn="just">
                        <a:lnSpc>
                          <a:spcPct val="115000"/>
                        </a:lnSpc>
                        <a:spcBef>
                          <a:spcPts val="0"/>
                        </a:spcBef>
                        <a:spcAft>
                          <a:spcPts val="600"/>
                        </a:spcAft>
                      </a:pPr>
                      <a:r>
                        <a:rPr lang="en-US" sz="1800" kern="1200">
                          <a:solidFill>
                            <a:schemeClr val="dk1"/>
                          </a:solidFill>
                          <a:effectLst/>
                          <a:latin typeface="+mn-lt"/>
                          <a:ea typeface="+mn-ea"/>
                          <a:cs typeface="+mn-cs"/>
                        </a:rPr>
                        <a:t>MaskedTextBox</a:t>
                      </a:r>
                      <a:endParaRPr lang="vi-VN" sz="18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1800" kern="1200">
                          <a:solidFill>
                            <a:schemeClr val="dk1"/>
                          </a:solidFill>
                          <a:effectLst/>
                          <a:latin typeface="+mn-lt"/>
                          <a:ea typeface="+mn-ea"/>
                          <a:cs typeface="+mn-cs"/>
                        </a:rPr>
                        <a:t>mskDienthoai</a:t>
                      </a:r>
                      <a:endParaRPr lang="vi-VN" sz="18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1800" kern="1200">
                          <a:solidFill>
                            <a:schemeClr val="dk1"/>
                          </a:solidFill>
                          <a:effectLst/>
                          <a:latin typeface="+mn-lt"/>
                          <a:ea typeface="+mn-ea"/>
                          <a:cs typeface="+mn-cs"/>
                        </a:rPr>
                        <a:t>Mask: Phone Number</a:t>
                      </a:r>
                      <a:endParaRPr lang="vi-VN" sz="18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1159">
                <a:tc>
                  <a:txBody>
                    <a:bodyPr/>
                    <a:lstStyle/>
                    <a:p>
                      <a:pPr marL="0" marR="0" algn="just">
                        <a:lnSpc>
                          <a:spcPct val="115000"/>
                        </a:lnSpc>
                        <a:spcBef>
                          <a:spcPts val="0"/>
                        </a:spcBef>
                        <a:spcAft>
                          <a:spcPts val="600"/>
                        </a:spcAft>
                      </a:pPr>
                      <a:r>
                        <a:rPr lang="en-US" sz="1800" kern="1200">
                          <a:solidFill>
                            <a:schemeClr val="dk1"/>
                          </a:solidFill>
                          <a:effectLst/>
                          <a:latin typeface="+mn-lt"/>
                          <a:ea typeface="+mn-ea"/>
                          <a:cs typeface="+mn-cs"/>
                        </a:rPr>
                        <a:t>DataGridView</a:t>
                      </a:r>
                      <a:endParaRPr lang="vi-VN" sz="18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1800" kern="1200">
                          <a:solidFill>
                            <a:schemeClr val="dk1"/>
                          </a:solidFill>
                          <a:effectLst/>
                          <a:latin typeface="+mn-lt"/>
                          <a:ea typeface="+mn-ea"/>
                          <a:cs typeface="+mn-cs"/>
                        </a:rPr>
                        <a:t>DataGridView</a:t>
                      </a:r>
                      <a:endParaRPr lang="vi-VN" sz="18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1800" kern="1200">
                          <a:solidFill>
                            <a:schemeClr val="dk1"/>
                          </a:solidFill>
                          <a:effectLst/>
                          <a:latin typeface="+mn-lt"/>
                          <a:ea typeface="+mn-ea"/>
                          <a:cs typeface="+mn-cs"/>
                        </a:rPr>
                        <a:t> </a:t>
                      </a:r>
                      <a:endParaRPr lang="vi-VN" sz="18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Slide Number Placeholder 7"/>
          <p:cNvSpPr>
            <a:spLocks noGrp="1"/>
          </p:cNvSpPr>
          <p:nvPr>
            <p:ph type="sldNum" sz="quarter" idx="12"/>
          </p:nvPr>
        </p:nvSpPr>
        <p:spPr/>
        <p:txBody>
          <a:bodyPr/>
          <a:lstStyle/>
          <a:p>
            <a:fld id="{5AB95402-1E0D-474E-8D8C-CBE7F053639E}" type="slidenum">
              <a:rPr lang="vi-VN" smtClean="0"/>
              <a:pPr/>
              <a:t>40</a:t>
            </a:fld>
            <a:r>
              <a:rPr lang="vi-VN" smtClean="0"/>
              <a:t>/46</a:t>
            </a:r>
            <a:endParaRPr lang="vi-VN"/>
          </a:p>
        </p:txBody>
      </p:sp>
    </p:spTree>
    <p:extLst>
      <p:ext uri="{BB962C8B-B14F-4D97-AF65-F5344CB8AC3E}">
        <p14:creationId xmlns:p14="http://schemas.microsoft.com/office/powerpoint/2010/main" val="15797791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r>
              <a:rPr lang="en-US" smtClean="0"/>
              <a:t>Form </a:t>
            </a:r>
            <a:r>
              <a:rPr lang="en-US"/>
              <a:t>Danh mục </a:t>
            </a:r>
            <a:r>
              <a:rPr lang="en-US" smtClean="0"/>
              <a:t>hàng hoá</a:t>
            </a:r>
            <a:endParaRPr lang="en-US"/>
          </a:p>
          <a:p>
            <a:pPr lvl="2"/>
            <a:r>
              <a:rPr lang="en-US"/>
              <a:t>Tên form: </a:t>
            </a:r>
            <a:r>
              <a:rPr lang="en-US" b="1" smtClean="0"/>
              <a:t>frmDMHang</a:t>
            </a:r>
            <a:endParaRPr lang="en-US" b="1"/>
          </a:p>
          <a:p>
            <a:endParaRPr lang="en-US"/>
          </a:p>
        </p:txBody>
      </p:sp>
      <p:sp>
        <p:nvSpPr>
          <p:cNvPr id="4" name="Date Placeholder 3"/>
          <p:cNvSpPr>
            <a:spLocks noGrp="1"/>
          </p:cNvSpPr>
          <p:nvPr>
            <p:ph type="dt" sz="half" idx="10"/>
          </p:nvPr>
        </p:nvSpPr>
        <p:spPr/>
        <p:txBody>
          <a:bodyPr/>
          <a:lstStyle/>
          <a:p>
            <a:fld id="{11DE5648-4AD4-4186-91FA-258584394EBA}" type="datetime1">
              <a:rPr lang="vi-VN" smtClean="0"/>
              <a:t>08/01/2015</a:t>
            </a:fld>
            <a:endParaRPr lang="vi-VN"/>
          </a:p>
        </p:txBody>
      </p:sp>
      <p:sp>
        <p:nvSpPr>
          <p:cNvPr id="5" name="Footer Placeholder 4"/>
          <p:cNvSpPr>
            <a:spLocks noGrp="1"/>
          </p:cNvSpPr>
          <p:nvPr>
            <p:ph type="ftr" sz="quarter" idx="11"/>
          </p:nvPr>
        </p:nvSpPr>
        <p:spPr/>
        <p:txBody>
          <a:bodyPr/>
          <a:lstStyle/>
          <a:p>
            <a:r>
              <a:rPr lang="vi-VN" smtClean="0"/>
              <a:t>Chương 5. Lập trình cơ sở dữ liệu</a:t>
            </a:r>
            <a:endParaRPr lang="vi-VN"/>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916832"/>
            <a:ext cx="6336704" cy="4532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6"/>
          <p:cNvSpPr>
            <a:spLocks noGrp="1"/>
          </p:cNvSpPr>
          <p:nvPr>
            <p:ph type="sldNum" sz="quarter" idx="12"/>
          </p:nvPr>
        </p:nvSpPr>
        <p:spPr/>
        <p:txBody>
          <a:bodyPr/>
          <a:lstStyle/>
          <a:p>
            <a:fld id="{5AB95402-1E0D-474E-8D8C-CBE7F053639E}" type="slidenum">
              <a:rPr lang="vi-VN" smtClean="0"/>
              <a:pPr/>
              <a:t>41</a:t>
            </a:fld>
            <a:r>
              <a:rPr lang="vi-VN" smtClean="0"/>
              <a:t>/46</a:t>
            </a:r>
            <a:endParaRPr lang="vi-VN"/>
          </a:p>
        </p:txBody>
      </p:sp>
    </p:spTree>
    <p:extLst>
      <p:ext uri="{BB962C8B-B14F-4D97-AF65-F5344CB8AC3E}">
        <p14:creationId xmlns:p14="http://schemas.microsoft.com/office/powerpoint/2010/main" val="40726546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r>
              <a:rPr lang="en-US"/>
              <a:t>Form Danh mục </a:t>
            </a:r>
            <a:r>
              <a:rPr lang="en-US" smtClean="0"/>
              <a:t>hàng hoá</a:t>
            </a:r>
            <a:endParaRPr lang="en-US"/>
          </a:p>
          <a:p>
            <a:pPr lvl="2"/>
            <a:r>
              <a:rPr lang="en-US"/>
              <a:t>Các thành phần trên form</a:t>
            </a:r>
          </a:p>
          <a:p>
            <a:pPr lvl="1"/>
            <a:endParaRPr lang="en-US"/>
          </a:p>
        </p:txBody>
      </p:sp>
      <p:sp>
        <p:nvSpPr>
          <p:cNvPr id="4" name="Date Placeholder 3"/>
          <p:cNvSpPr>
            <a:spLocks noGrp="1"/>
          </p:cNvSpPr>
          <p:nvPr>
            <p:ph type="dt" sz="half" idx="10"/>
          </p:nvPr>
        </p:nvSpPr>
        <p:spPr/>
        <p:txBody>
          <a:bodyPr/>
          <a:lstStyle/>
          <a:p>
            <a:fld id="{E1F8AFE3-D34F-4BDD-8B08-18F7AF04CB84}" type="datetime1">
              <a:rPr lang="vi-VN" smtClean="0"/>
              <a:t>08/01/2015</a:t>
            </a:fld>
            <a:endParaRPr lang="vi-VN"/>
          </a:p>
        </p:txBody>
      </p:sp>
      <p:sp>
        <p:nvSpPr>
          <p:cNvPr id="5" name="Footer Placeholder 4"/>
          <p:cNvSpPr>
            <a:spLocks noGrp="1"/>
          </p:cNvSpPr>
          <p:nvPr>
            <p:ph type="ftr" sz="quarter" idx="11"/>
          </p:nvPr>
        </p:nvSpPr>
        <p:spPr/>
        <p:txBody>
          <a:bodyPr/>
          <a:lstStyle/>
          <a:p>
            <a:r>
              <a:rPr lang="vi-VN" smtClean="0"/>
              <a:t>Chương 5. Lập trình cơ sở dữ liệu</a:t>
            </a:r>
            <a:endParaRPr lang="vi-VN"/>
          </a:p>
        </p:txBody>
      </p:sp>
      <p:graphicFrame>
        <p:nvGraphicFramePr>
          <p:cNvPr id="7" name="Table 6"/>
          <p:cNvGraphicFramePr>
            <a:graphicFrameLocks noGrp="1"/>
          </p:cNvGraphicFramePr>
          <p:nvPr>
            <p:extLst>
              <p:ext uri="{D42A27DB-BD31-4B8C-83A1-F6EECF244321}">
                <p14:modId xmlns:p14="http://schemas.microsoft.com/office/powerpoint/2010/main" val="4125234365"/>
              </p:ext>
            </p:extLst>
          </p:nvPr>
        </p:nvGraphicFramePr>
        <p:xfrm>
          <a:off x="1475656" y="2060848"/>
          <a:ext cx="6768752" cy="3657192"/>
        </p:xfrm>
        <a:graphic>
          <a:graphicData uri="http://schemas.openxmlformats.org/drawingml/2006/table">
            <a:tbl>
              <a:tblPr firstRow="1" firstCol="1" bandRow="1">
                <a:tableStyleId>{5C22544A-7EE6-4342-B048-85BDC9FD1C3A}</a:tableStyleId>
              </a:tblPr>
              <a:tblGrid>
                <a:gridCol w="1738906"/>
                <a:gridCol w="1992054"/>
                <a:gridCol w="3037792"/>
              </a:tblGrid>
              <a:tr h="447265">
                <a:tc>
                  <a:txBody>
                    <a:bodyPr/>
                    <a:lstStyle/>
                    <a:p>
                      <a:pPr marL="0" marR="0" algn="ctr">
                        <a:lnSpc>
                          <a:spcPct val="115000"/>
                        </a:lnSpc>
                        <a:spcBef>
                          <a:spcPts val="0"/>
                        </a:spcBef>
                        <a:spcAft>
                          <a:spcPts val="600"/>
                        </a:spcAft>
                      </a:pPr>
                      <a:r>
                        <a:rPr lang="fr-FR" sz="1800" kern="1200">
                          <a:solidFill>
                            <a:schemeClr val="dk1"/>
                          </a:solidFill>
                          <a:effectLst/>
                          <a:latin typeface="+mn-lt"/>
                          <a:ea typeface="+mn-ea"/>
                          <a:cs typeface="+mn-cs"/>
                        </a:rPr>
                        <a:t>Điều khiển</a:t>
                      </a:r>
                      <a:endParaRPr lang="vi-VN" sz="18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lnSpc>
                          <a:spcPct val="115000"/>
                        </a:lnSpc>
                        <a:spcBef>
                          <a:spcPts val="0"/>
                        </a:spcBef>
                        <a:spcAft>
                          <a:spcPts val="600"/>
                        </a:spcAft>
                      </a:pPr>
                      <a:r>
                        <a:rPr lang="fr-FR" sz="1800" kern="1200">
                          <a:solidFill>
                            <a:schemeClr val="dk1"/>
                          </a:solidFill>
                          <a:effectLst/>
                          <a:latin typeface="+mn-lt"/>
                          <a:ea typeface="+mn-ea"/>
                          <a:cs typeface="+mn-cs"/>
                        </a:rPr>
                        <a:t>Name</a:t>
                      </a:r>
                      <a:endParaRPr lang="vi-VN" sz="18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ctr">
                        <a:lnSpc>
                          <a:spcPct val="115000"/>
                        </a:lnSpc>
                        <a:spcBef>
                          <a:spcPts val="0"/>
                        </a:spcBef>
                        <a:spcAft>
                          <a:spcPts val="600"/>
                        </a:spcAft>
                      </a:pPr>
                      <a:endParaRPr lang="vi-VN" sz="18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34066">
                <a:tc>
                  <a:txBody>
                    <a:bodyPr/>
                    <a:lstStyle/>
                    <a:p>
                      <a:pPr marL="0" marR="0" algn="just">
                        <a:lnSpc>
                          <a:spcPct val="115000"/>
                        </a:lnSpc>
                        <a:spcBef>
                          <a:spcPts val="0"/>
                        </a:spcBef>
                        <a:spcAft>
                          <a:spcPts val="600"/>
                        </a:spcAft>
                      </a:pPr>
                      <a:r>
                        <a:rPr lang="en-US" sz="1800" kern="1200">
                          <a:solidFill>
                            <a:schemeClr val="dk1"/>
                          </a:solidFill>
                          <a:effectLst/>
                          <a:latin typeface="+mn-lt"/>
                          <a:ea typeface="+mn-ea"/>
                          <a:cs typeface="+mn-cs"/>
                        </a:rPr>
                        <a:t>TextBox</a:t>
                      </a:r>
                      <a:endParaRPr lang="vi-VN" sz="18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l">
                        <a:lnSpc>
                          <a:spcPct val="115000"/>
                        </a:lnSpc>
                        <a:spcBef>
                          <a:spcPts val="0"/>
                        </a:spcBef>
                        <a:spcAft>
                          <a:spcPts val="600"/>
                        </a:spcAft>
                      </a:pPr>
                      <a:r>
                        <a:rPr lang="en-US" sz="1800" kern="1200">
                          <a:solidFill>
                            <a:schemeClr val="dk1"/>
                          </a:solidFill>
                          <a:effectLst/>
                          <a:latin typeface="+mn-lt"/>
                          <a:ea typeface="+mn-ea"/>
                          <a:cs typeface="+mn-cs"/>
                        </a:rPr>
                        <a:t>txtMahang, txtTenhang, txtSoluong,  txtDongianhap, txtDongiaban, txtAnh,  </a:t>
                      </a:r>
                      <a:r>
                        <a:rPr lang="en-US" sz="1800" kern="1200" smtClean="0">
                          <a:solidFill>
                            <a:schemeClr val="dk1"/>
                          </a:solidFill>
                          <a:effectLst/>
                          <a:latin typeface="+mn-lt"/>
                          <a:ea typeface="+mn-ea"/>
                          <a:cs typeface="+mn-cs"/>
                        </a:rPr>
                        <a:t>txtGhichu</a:t>
                      </a:r>
                      <a:endParaRPr lang="vi-VN" sz="18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r h="447265">
                <a:tc>
                  <a:txBody>
                    <a:bodyPr/>
                    <a:lstStyle/>
                    <a:p>
                      <a:pPr marL="0" marR="0" algn="just">
                        <a:lnSpc>
                          <a:spcPct val="115000"/>
                        </a:lnSpc>
                        <a:spcBef>
                          <a:spcPts val="0"/>
                        </a:spcBef>
                        <a:spcAft>
                          <a:spcPts val="600"/>
                        </a:spcAft>
                      </a:pPr>
                      <a:r>
                        <a:rPr lang="en-US" sz="1800" kern="1200">
                          <a:solidFill>
                            <a:schemeClr val="dk1"/>
                          </a:solidFill>
                          <a:effectLst/>
                          <a:latin typeface="+mn-lt"/>
                          <a:ea typeface="+mn-ea"/>
                          <a:cs typeface="+mn-cs"/>
                        </a:rPr>
                        <a:t>ComboBox</a:t>
                      </a:r>
                      <a:endParaRPr lang="vi-VN" sz="18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1800" kern="1200">
                          <a:solidFill>
                            <a:schemeClr val="dk1"/>
                          </a:solidFill>
                          <a:effectLst/>
                          <a:latin typeface="+mn-lt"/>
                          <a:ea typeface="+mn-ea"/>
                          <a:cs typeface="+mn-cs"/>
                        </a:rPr>
                        <a:t>cboMachatlieu</a:t>
                      </a:r>
                      <a:endParaRPr lang="vi-VN" sz="18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1800" kern="1200">
                          <a:solidFill>
                            <a:schemeClr val="dk1"/>
                          </a:solidFill>
                          <a:effectLst/>
                          <a:latin typeface="+mn-lt"/>
                          <a:ea typeface="+mn-ea"/>
                          <a:cs typeface="+mn-cs"/>
                        </a:rPr>
                        <a:t> </a:t>
                      </a:r>
                      <a:endParaRPr lang="vi-VN" sz="18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7265">
                <a:tc>
                  <a:txBody>
                    <a:bodyPr/>
                    <a:lstStyle/>
                    <a:p>
                      <a:pPr marL="0" marR="0" algn="just">
                        <a:lnSpc>
                          <a:spcPct val="115000"/>
                        </a:lnSpc>
                        <a:spcBef>
                          <a:spcPts val="0"/>
                        </a:spcBef>
                        <a:spcAft>
                          <a:spcPts val="600"/>
                        </a:spcAft>
                      </a:pPr>
                      <a:r>
                        <a:rPr lang="en-US" sz="1800" kern="1200">
                          <a:solidFill>
                            <a:schemeClr val="dk1"/>
                          </a:solidFill>
                          <a:effectLst/>
                          <a:latin typeface="+mn-lt"/>
                          <a:ea typeface="+mn-ea"/>
                          <a:cs typeface="+mn-cs"/>
                        </a:rPr>
                        <a:t>PictureBox</a:t>
                      </a:r>
                      <a:endParaRPr lang="vi-VN" sz="18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1800" kern="1200">
                          <a:solidFill>
                            <a:schemeClr val="dk1"/>
                          </a:solidFill>
                          <a:effectLst/>
                          <a:latin typeface="+mn-lt"/>
                          <a:ea typeface="+mn-ea"/>
                          <a:cs typeface="+mn-cs"/>
                        </a:rPr>
                        <a:t>picAnh</a:t>
                      </a:r>
                      <a:endParaRPr lang="vi-VN" sz="18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1800" kern="1200">
                          <a:solidFill>
                            <a:schemeClr val="dk1"/>
                          </a:solidFill>
                          <a:effectLst/>
                          <a:latin typeface="+mn-lt"/>
                          <a:ea typeface="+mn-ea"/>
                          <a:cs typeface="+mn-cs"/>
                        </a:rPr>
                        <a:t> </a:t>
                      </a:r>
                      <a:endParaRPr lang="vi-VN" sz="18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7265">
                <a:tc>
                  <a:txBody>
                    <a:bodyPr/>
                    <a:lstStyle/>
                    <a:p>
                      <a:pPr marL="0" marR="0" algn="just">
                        <a:lnSpc>
                          <a:spcPct val="115000"/>
                        </a:lnSpc>
                        <a:spcBef>
                          <a:spcPts val="0"/>
                        </a:spcBef>
                        <a:spcAft>
                          <a:spcPts val="600"/>
                        </a:spcAft>
                      </a:pPr>
                      <a:r>
                        <a:rPr lang="en-US" sz="1800" kern="1200">
                          <a:solidFill>
                            <a:schemeClr val="dk1"/>
                          </a:solidFill>
                          <a:effectLst/>
                          <a:latin typeface="+mn-lt"/>
                          <a:ea typeface="+mn-ea"/>
                          <a:cs typeface="+mn-cs"/>
                        </a:rPr>
                        <a:t>DataGridView</a:t>
                      </a:r>
                      <a:endParaRPr lang="vi-VN" sz="18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1800" kern="1200">
                          <a:solidFill>
                            <a:schemeClr val="dk1"/>
                          </a:solidFill>
                          <a:effectLst/>
                          <a:latin typeface="+mn-lt"/>
                          <a:ea typeface="+mn-ea"/>
                          <a:cs typeface="+mn-cs"/>
                        </a:rPr>
                        <a:t>DataGridView</a:t>
                      </a:r>
                      <a:endParaRPr lang="vi-VN" sz="18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600"/>
                        </a:spcAft>
                      </a:pPr>
                      <a:r>
                        <a:rPr lang="en-US" sz="1800" kern="1200">
                          <a:solidFill>
                            <a:schemeClr val="dk1"/>
                          </a:solidFill>
                          <a:effectLst/>
                          <a:latin typeface="+mn-lt"/>
                          <a:ea typeface="+mn-ea"/>
                          <a:cs typeface="+mn-cs"/>
                        </a:rPr>
                        <a:t> </a:t>
                      </a:r>
                      <a:endParaRPr lang="vi-VN" sz="18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34066">
                <a:tc>
                  <a:txBody>
                    <a:bodyPr/>
                    <a:lstStyle/>
                    <a:p>
                      <a:pPr marL="0" marR="0" algn="just">
                        <a:lnSpc>
                          <a:spcPct val="115000"/>
                        </a:lnSpc>
                        <a:spcBef>
                          <a:spcPts val="0"/>
                        </a:spcBef>
                        <a:spcAft>
                          <a:spcPts val="600"/>
                        </a:spcAft>
                      </a:pPr>
                      <a:r>
                        <a:rPr lang="en-US" sz="1800" kern="1200">
                          <a:solidFill>
                            <a:schemeClr val="dk1"/>
                          </a:solidFill>
                          <a:effectLst/>
                          <a:latin typeface="+mn-lt"/>
                          <a:ea typeface="+mn-ea"/>
                          <a:cs typeface="+mn-cs"/>
                        </a:rPr>
                        <a:t>Button</a:t>
                      </a:r>
                      <a:endParaRPr lang="vi-VN" sz="18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just">
                        <a:lnSpc>
                          <a:spcPct val="115000"/>
                        </a:lnSpc>
                        <a:spcBef>
                          <a:spcPts val="0"/>
                        </a:spcBef>
                        <a:spcAft>
                          <a:spcPts val="0"/>
                        </a:spcAft>
                      </a:pPr>
                      <a:r>
                        <a:rPr lang="en-US" sz="1800" kern="1200">
                          <a:solidFill>
                            <a:schemeClr val="dk1"/>
                          </a:solidFill>
                          <a:effectLst/>
                          <a:latin typeface="+mn-lt"/>
                          <a:ea typeface="+mn-ea"/>
                          <a:cs typeface="+mn-cs"/>
                        </a:rPr>
                        <a:t>btnThem, btnXoa, btnSua, btnLuu, btnBoqua,</a:t>
                      </a:r>
                      <a:endParaRPr lang="vi-VN" sz="1800" kern="1200">
                        <a:solidFill>
                          <a:schemeClr val="dk1"/>
                        </a:solidFill>
                        <a:effectLst/>
                        <a:latin typeface="+mn-lt"/>
                        <a:ea typeface="+mn-ea"/>
                        <a:cs typeface="+mn-cs"/>
                      </a:endParaRPr>
                    </a:p>
                    <a:p>
                      <a:pPr marL="0" marR="0" algn="just">
                        <a:lnSpc>
                          <a:spcPct val="115000"/>
                        </a:lnSpc>
                        <a:spcBef>
                          <a:spcPts val="0"/>
                        </a:spcBef>
                        <a:spcAft>
                          <a:spcPts val="600"/>
                        </a:spcAft>
                      </a:pPr>
                      <a:r>
                        <a:rPr lang="en-US" sz="1800" kern="1200">
                          <a:solidFill>
                            <a:schemeClr val="dk1"/>
                          </a:solidFill>
                          <a:effectLst/>
                          <a:latin typeface="+mn-lt"/>
                          <a:ea typeface="+mn-ea"/>
                          <a:cs typeface="+mn-cs"/>
                        </a:rPr>
                        <a:t>btnTimkiem, btnHienthi, btnDong, btnOpen.</a:t>
                      </a:r>
                      <a:endParaRPr lang="vi-VN" sz="18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r>
            </a:tbl>
          </a:graphicData>
        </a:graphic>
      </p:graphicFrame>
      <p:sp>
        <p:nvSpPr>
          <p:cNvPr id="8" name="Slide Number Placeholder 7"/>
          <p:cNvSpPr>
            <a:spLocks noGrp="1"/>
          </p:cNvSpPr>
          <p:nvPr>
            <p:ph type="sldNum" sz="quarter" idx="12"/>
          </p:nvPr>
        </p:nvSpPr>
        <p:spPr/>
        <p:txBody>
          <a:bodyPr/>
          <a:lstStyle/>
          <a:p>
            <a:fld id="{5AB95402-1E0D-474E-8D8C-CBE7F053639E}" type="slidenum">
              <a:rPr lang="vi-VN" smtClean="0"/>
              <a:pPr/>
              <a:t>42</a:t>
            </a:fld>
            <a:r>
              <a:rPr lang="vi-VN" smtClean="0"/>
              <a:t>/46</a:t>
            </a:r>
            <a:endParaRPr lang="vi-VN"/>
          </a:p>
        </p:txBody>
      </p:sp>
    </p:spTree>
    <p:extLst>
      <p:ext uri="{BB962C8B-B14F-4D97-AF65-F5344CB8AC3E}">
        <p14:creationId xmlns:p14="http://schemas.microsoft.com/office/powerpoint/2010/main" val="34993353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436563" lvl="1"/>
            <a:r>
              <a:rPr lang="en-US"/>
              <a:t>Form </a:t>
            </a:r>
            <a:r>
              <a:rPr lang="en-US" smtClean="0"/>
              <a:t>Hoá đơn bán hàng</a:t>
            </a:r>
            <a:endParaRPr lang="en-US"/>
          </a:p>
          <a:p>
            <a:pPr lvl="2"/>
            <a:r>
              <a:rPr lang="en-US"/>
              <a:t>Tên form: </a:t>
            </a:r>
            <a:r>
              <a:rPr lang="en-US" b="1" smtClean="0"/>
              <a:t>frmHoadonBan</a:t>
            </a:r>
            <a:endParaRPr lang="en-US" b="1"/>
          </a:p>
          <a:p>
            <a:endParaRPr lang="en-US"/>
          </a:p>
        </p:txBody>
      </p:sp>
      <p:sp>
        <p:nvSpPr>
          <p:cNvPr id="4" name="Date Placeholder 3"/>
          <p:cNvSpPr>
            <a:spLocks noGrp="1"/>
          </p:cNvSpPr>
          <p:nvPr>
            <p:ph type="dt" sz="half" idx="10"/>
          </p:nvPr>
        </p:nvSpPr>
        <p:spPr/>
        <p:txBody>
          <a:bodyPr/>
          <a:lstStyle/>
          <a:p>
            <a:fld id="{0BAA01DB-3F16-401B-BFDD-CBCB15DEC236}" type="datetime1">
              <a:rPr lang="vi-VN" smtClean="0"/>
              <a:t>08/01/2015</a:t>
            </a:fld>
            <a:endParaRPr lang="vi-VN"/>
          </a:p>
        </p:txBody>
      </p:sp>
      <p:sp>
        <p:nvSpPr>
          <p:cNvPr id="5" name="Footer Placeholder 4"/>
          <p:cNvSpPr>
            <a:spLocks noGrp="1"/>
          </p:cNvSpPr>
          <p:nvPr>
            <p:ph type="ftr" sz="quarter" idx="11"/>
          </p:nvPr>
        </p:nvSpPr>
        <p:spPr/>
        <p:txBody>
          <a:bodyPr/>
          <a:lstStyle/>
          <a:p>
            <a:r>
              <a:rPr lang="vi-VN" smtClean="0"/>
              <a:t>Chương 5. Lập trình cơ sở dữ liệu</a:t>
            </a:r>
            <a:endParaRPr lang="vi-V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988840"/>
            <a:ext cx="7056784" cy="4718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6"/>
          <p:cNvSpPr>
            <a:spLocks noGrp="1"/>
          </p:cNvSpPr>
          <p:nvPr>
            <p:ph type="sldNum" sz="quarter" idx="12"/>
          </p:nvPr>
        </p:nvSpPr>
        <p:spPr/>
        <p:txBody>
          <a:bodyPr/>
          <a:lstStyle/>
          <a:p>
            <a:fld id="{5AB95402-1E0D-474E-8D8C-CBE7F053639E}" type="slidenum">
              <a:rPr lang="vi-VN" smtClean="0"/>
              <a:pPr/>
              <a:t>43</a:t>
            </a:fld>
            <a:r>
              <a:rPr lang="vi-VN" smtClean="0"/>
              <a:t>/46</a:t>
            </a:r>
            <a:endParaRPr lang="vi-VN"/>
          </a:p>
        </p:txBody>
      </p:sp>
    </p:spTree>
    <p:extLst>
      <p:ext uri="{BB962C8B-B14F-4D97-AF65-F5344CB8AC3E}">
        <p14:creationId xmlns:p14="http://schemas.microsoft.com/office/powerpoint/2010/main" val="12913762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r>
              <a:rPr lang="en-US"/>
              <a:t>Form </a:t>
            </a:r>
            <a:r>
              <a:rPr lang="en-US" smtClean="0"/>
              <a:t>Hoá đơn bán</a:t>
            </a:r>
            <a:endParaRPr lang="en-US"/>
          </a:p>
          <a:p>
            <a:pPr lvl="2"/>
            <a:r>
              <a:rPr lang="en-US"/>
              <a:t>Các thành phần trên form</a:t>
            </a:r>
          </a:p>
          <a:p>
            <a:pPr lvl="1"/>
            <a:endParaRPr lang="en-US"/>
          </a:p>
        </p:txBody>
      </p:sp>
      <p:sp>
        <p:nvSpPr>
          <p:cNvPr id="4" name="Date Placeholder 3"/>
          <p:cNvSpPr>
            <a:spLocks noGrp="1"/>
          </p:cNvSpPr>
          <p:nvPr>
            <p:ph type="dt" sz="half" idx="10"/>
          </p:nvPr>
        </p:nvSpPr>
        <p:spPr/>
        <p:txBody>
          <a:bodyPr/>
          <a:lstStyle/>
          <a:p>
            <a:fld id="{DFA016DD-C14B-49D4-9F8D-C3454EA93664}" type="datetime1">
              <a:rPr lang="vi-VN" smtClean="0"/>
              <a:t>08/01/2015</a:t>
            </a:fld>
            <a:endParaRPr lang="vi-VN"/>
          </a:p>
        </p:txBody>
      </p:sp>
      <p:sp>
        <p:nvSpPr>
          <p:cNvPr id="5" name="Footer Placeholder 4"/>
          <p:cNvSpPr>
            <a:spLocks noGrp="1"/>
          </p:cNvSpPr>
          <p:nvPr>
            <p:ph type="ftr" sz="quarter" idx="11"/>
          </p:nvPr>
        </p:nvSpPr>
        <p:spPr/>
        <p:txBody>
          <a:bodyPr/>
          <a:lstStyle/>
          <a:p>
            <a:r>
              <a:rPr lang="vi-VN" smtClean="0"/>
              <a:t>Chương 5. Lập trình cơ sở dữ liệu</a:t>
            </a:r>
            <a:endParaRPr lang="vi-VN"/>
          </a:p>
        </p:txBody>
      </p:sp>
      <p:graphicFrame>
        <p:nvGraphicFramePr>
          <p:cNvPr id="7" name="Table 6"/>
          <p:cNvGraphicFramePr>
            <a:graphicFrameLocks noGrp="1"/>
          </p:cNvGraphicFramePr>
          <p:nvPr>
            <p:extLst>
              <p:ext uri="{D42A27DB-BD31-4B8C-83A1-F6EECF244321}">
                <p14:modId xmlns:p14="http://schemas.microsoft.com/office/powerpoint/2010/main" val="4013615275"/>
              </p:ext>
            </p:extLst>
          </p:nvPr>
        </p:nvGraphicFramePr>
        <p:xfrm>
          <a:off x="899592" y="2060848"/>
          <a:ext cx="7416825" cy="3826409"/>
        </p:xfrm>
        <a:graphic>
          <a:graphicData uri="http://schemas.openxmlformats.org/drawingml/2006/table">
            <a:tbl>
              <a:tblPr>
                <a:tableStyleId>{D7AC3CCA-C797-4891-BE02-D94E43425B78}</a:tableStyleId>
              </a:tblPr>
              <a:tblGrid>
                <a:gridCol w="1679662"/>
                <a:gridCol w="2077249"/>
                <a:gridCol w="3659914"/>
              </a:tblGrid>
              <a:tr h="432048">
                <a:tc>
                  <a:txBody>
                    <a:bodyPr/>
                    <a:lstStyle/>
                    <a:p>
                      <a:pPr marL="0" marR="0" algn="ctr">
                        <a:lnSpc>
                          <a:spcPct val="115000"/>
                        </a:lnSpc>
                        <a:spcBef>
                          <a:spcPts val="0"/>
                        </a:spcBef>
                        <a:spcAft>
                          <a:spcPts val="300"/>
                        </a:spcAft>
                      </a:pPr>
                      <a:r>
                        <a:rPr lang="fr-FR" sz="1800" b="1" kern="1200">
                          <a:solidFill>
                            <a:schemeClr val="dk1"/>
                          </a:solidFill>
                          <a:effectLst/>
                          <a:latin typeface="+mn-lt"/>
                          <a:ea typeface="+mn-ea"/>
                          <a:cs typeface="+mn-cs"/>
                        </a:rPr>
                        <a:t>Điều khiển</a:t>
                      </a:r>
                      <a:endParaRPr lang="vi-VN" sz="1800" b="1" kern="1200">
                        <a:solidFill>
                          <a:schemeClr val="dk1"/>
                        </a:solidFill>
                        <a:effectLst/>
                        <a:latin typeface="+mn-lt"/>
                        <a:ea typeface="+mn-ea"/>
                        <a:cs typeface="+mn-cs"/>
                      </a:endParaRPr>
                    </a:p>
                  </a:txBody>
                  <a:tcPr marL="68580" marR="68580" marT="0" marB="0">
                    <a:solidFill>
                      <a:schemeClr val="accent1">
                        <a:lumMod val="60000"/>
                        <a:lumOff val="40000"/>
                      </a:schemeClr>
                    </a:solidFill>
                  </a:tcPr>
                </a:tc>
                <a:tc>
                  <a:txBody>
                    <a:bodyPr/>
                    <a:lstStyle/>
                    <a:p>
                      <a:pPr marL="0" marR="0" algn="ctr">
                        <a:lnSpc>
                          <a:spcPct val="115000"/>
                        </a:lnSpc>
                        <a:spcBef>
                          <a:spcPts val="0"/>
                        </a:spcBef>
                        <a:spcAft>
                          <a:spcPts val="300"/>
                        </a:spcAft>
                      </a:pPr>
                      <a:r>
                        <a:rPr lang="fr-FR" sz="1800" b="1" kern="1200">
                          <a:solidFill>
                            <a:schemeClr val="dk1"/>
                          </a:solidFill>
                          <a:effectLst/>
                          <a:latin typeface="+mn-lt"/>
                          <a:ea typeface="+mn-ea"/>
                          <a:cs typeface="+mn-cs"/>
                        </a:rPr>
                        <a:t>Name</a:t>
                      </a:r>
                      <a:endParaRPr lang="vi-VN" sz="1800" b="1" kern="1200">
                        <a:solidFill>
                          <a:schemeClr val="dk1"/>
                        </a:solidFill>
                        <a:effectLst/>
                        <a:latin typeface="+mn-lt"/>
                        <a:ea typeface="+mn-ea"/>
                        <a:cs typeface="+mn-cs"/>
                      </a:endParaRPr>
                    </a:p>
                  </a:txBody>
                  <a:tcPr marL="68580" marR="68580" marT="0" marB="0">
                    <a:solidFill>
                      <a:schemeClr val="accent1">
                        <a:lumMod val="60000"/>
                        <a:lumOff val="40000"/>
                      </a:schemeClr>
                    </a:solidFill>
                  </a:tcPr>
                </a:tc>
                <a:tc>
                  <a:txBody>
                    <a:bodyPr/>
                    <a:lstStyle/>
                    <a:p>
                      <a:pPr marL="0" marR="0" algn="ctr">
                        <a:lnSpc>
                          <a:spcPct val="115000"/>
                        </a:lnSpc>
                        <a:spcBef>
                          <a:spcPts val="0"/>
                        </a:spcBef>
                        <a:spcAft>
                          <a:spcPts val="300"/>
                        </a:spcAft>
                      </a:pPr>
                      <a:r>
                        <a:rPr lang="fr-FR" sz="1800" b="1" kern="1200">
                          <a:solidFill>
                            <a:schemeClr val="dk1"/>
                          </a:solidFill>
                          <a:effectLst/>
                          <a:latin typeface="+mn-lt"/>
                          <a:ea typeface="+mn-ea"/>
                          <a:cs typeface="+mn-cs"/>
                        </a:rPr>
                        <a:t>Text</a:t>
                      </a:r>
                      <a:endParaRPr lang="vi-VN" sz="1800" b="1" kern="1200">
                        <a:solidFill>
                          <a:schemeClr val="dk1"/>
                        </a:solidFill>
                        <a:effectLst/>
                        <a:latin typeface="+mn-lt"/>
                        <a:ea typeface="+mn-ea"/>
                        <a:cs typeface="+mn-cs"/>
                      </a:endParaRPr>
                    </a:p>
                  </a:txBody>
                  <a:tcPr marL="68580" marR="68580" marT="0" marB="0">
                    <a:solidFill>
                      <a:schemeClr val="accent1">
                        <a:lumMod val="60000"/>
                        <a:lumOff val="40000"/>
                      </a:schemeClr>
                    </a:solidFill>
                  </a:tcPr>
                </a:tc>
              </a:tr>
              <a:tr h="319044">
                <a:tc>
                  <a:txBody>
                    <a:bodyPr/>
                    <a:lstStyle/>
                    <a:p>
                      <a:pPr marL="0" marR="0" algn="just">
                        <a:lnSpc>
                          <a:spcPct val="115000"/>
                        </a:lnSpc>
                        <a:spcBef>
                          <a:spcPts val="0"/>
                        </a:spcBef>
                        <a:spcAft>
                          <a:spcPts val="300"/>
                        </a:spcAft>
                      </a:pPr>
                      <a:r>
                        <a:rPr lang="fr-FR" sz="1800" b="1" kern="1200">
                          <a:solidFill>
                            <a:schemeClr val="dk1"/>
                          </a:solidFill>
                          <a:effectLst/>
                          <a:latin typeface="+mn-lt"/>
                          <a:ea typeface="+mn-ea"/>
                          <a:cs typeface="+mn-cs"/>
                        </a:rPr>
                        <a:t>Label</a:t>
                      </a:r>
                      <a:endParaRPr lang="vi-VN" sz="1800" b="1" kern="1200">
                        <a:solidFill>
                          <a:schemeClr val="dk1"/>
                        </a:solidFill>
                        <a:effectLst/>
                        <a:latin typeface="+mn-lt"/>
                        <a:ea typeface="+mn-ea"/>
                        <a:cs typeface="+mn-cs"/>
                      </a:endParaRPr>
                    </a:p>
                  </a:txBody>
                  <a:tcPr marL="68580" marR="68580" marT="0" marB="0"/>
                </a:tc>
                <a:tc>
                  <a:txBody>
                    <a:bodyPr/>
                    <a:lstStyle/>
                    <a:p>
                      <a:pPr marL="0" marR="0" algn="just">
                        <a:lnSpc>
                          <a:spcPct val="115000"/>
                        </a:lnSpc>
                        <a:spcBef>
                          <a:spcPts val="0"/>
                        </a:spcBef>
                        <a:spcAft>
                          <a:spcPts val="300"/>
                        </a:spcAft>
                      </a:pPr>
                      <a:r>
                        <a:rPr lang="en-US" sz="1800" kern="1200">
                          <a:solidFill>
                            <a:schemeClr val="dk1"/>
                          </a:solidFill>
                          <a:effectLst/>
                          <a:latin typeface="+mn-lt"/>
                          <a:ea typeface="+mn-ea"/>
                          <a:cs typeface="+mn-cs"/>
                        </a:rPr>
                        <a:t>lblBangchu</a:t>
                      </a:r>
                      <a:endParaRPr lang="vi-VN" sz="1800" kern="1200">
                        <a:solidFill>
                          <a:schemeClr val="dk1"/>
                        </a:solidFill>
                        <a:effectLst/>
                        <a:latin typeface="+mn-lt"/>
                        <a:ea typeface="+mn-ea"/>
                        <a:cs typeface="+mn-cs"/>
                      </a:endParaRPr>
                    </a:p>
                  </a:txBody>
                  <a:tcPr marL="68580" marR="68580" marT="0" marB="0"/>
                </a:tc>
                <a:tc>
                  <a:txBody>
                    <a:bodyPr/>
                    <a:lstStyle/>
                    <a:p>
                      <a:pPr marL="0" marR="0" algn="just">
                        <a:lnSpc>
                          <a:spcPct val="115000"/>
                        </a:lnSpc>
                        <a:spcBef>
                          <a:spcPts val="0"/>
                        </a:spcBef>
                        <a:spcAft>
                          <a:spcPts val="300"/>
                        </a:spcAft>
                      </a:pPr>
                      <a:r>
                        <a:rPr lang="en-US" sz="1800" kern="1200">
                          <a:solidFill>
                            <a:schemeClr val="dk1"/>
                          </a:solidFill>
                          <a:effectLst/>
                          <a:latin typeface="+mn-lt"/>
                          <a:ea typeface="+mn-ea"/>
                          <a:cs typeface="+mn-cs"/>
                        </a:rPr>
                        <a:t>Bằng chữ:</a:t>
                      </a:r>
                      <a:endParaRPr lang="vi-VN" sz="1800" kern="1200">
                        <a:solidFill>
                          <a:schemeClr val="dk1"/>
                        </a:solidFill>
                        <a:effectLst/>
                        <a:latin typeface="+mn-lt"/>
                        <a:ea typeface="+mn-ea"/>
                        <a:cs typeface="+mn-cs"/>
                      </a:endParaRPr>
                    </a:p>
                  </a:txBody>
                  <a:tcPr marL="68580" marR="68580" marT="0" marB="0"/>
                </a:tc>
              </a:tr>
              <a:tr h="1360784">
                <a:tc>
                  <a:txBody>
                    <a:bodyPr/>
                    <a:lstStyle/>
                    <a:p>
                      <a:pPr marL="0" marR="0" algn="just">
                        <a:lnSpc>
                          <a:spcPct val="115000"/>
                        </a:lnSpc>
                        <a:spcBef>
                          <a:spcPts val="0"/>
                        </a:spcBef>
                        <a:spcAft>
                          <a:spcPts val="300"/>
                        </a:spcAft>
                      </a:pPr>
                      <a:r>
                        <a:rPr lang="en-US" sz="1800" b="1" kern="1200">
                          <a:solidFill>
                            <a:schemeClr val="dk1"/>
                          </a:solidFill>
                          <a:effectLst/>
                          <a:latin typeface="+mn-lt"/>
                          <a:ea typeface="+mn-ea"/>
                          <a:cs typeface="+mn-cs"/>
                        </a:rPr>
                        <a:t>TextBox</a:t>
                      </a:r>
                      <a:endParaRPr lang="vi-VN" sz="1800" b="1" kern="1200">
                        <a:solidFill>
                          <a:schemeClr val="dk1"/>
                        </a:solidFill>
                        <a:effectLst/>
                        <a:latin typeface="+mn-lt"/>
                        <a:ea typeface="+mn-ea"/>
                        <a:cs typeface="+mn-cs"/>
                      </a:endParaRPr>
                    </a:p>
                  </a:txBody>
                  <a:tcPr marL="68580" marR="68580" marT="0" marB="0"/>
                </a:tc>
                <a:tc gridSpan="2">
                  <a:txBody>
                    <a:bodyPr/>
                    <a:lstStyle/>
                    <a:p>
                      <a:pPr marL="0" marR="0" algn="l">
                        <a:lnSpc>
                          <a:spcPct val="115000"/>
                        </a:lnSpc>
                        <a:spcBef>
                          <a:spcPts val="0"/>
                        </a:spcBef>
                        <a:spcAft>
                          <a:spcPts val="300"/>
                        </a:spcAft>
                      </a:pPr>
                      <a:r>
                        <a:rPr lang="en-US" sz="1800" kern="1200">
                          <a:solidFill>
                            <a:schemeClr val="dk1"/>
                          </a:solidFill>
                          <a:effectLst/>
                          <a:latin typeface="+mn-lt"/>
                          <a:ea typeface="+mn-ea"/>
                          <a:cs typeface="+mn-cs"/>
                        </a:rPr>
                        <a:t>txtMaHDBan, txtNgayban, txtTennhanvien,txtTenkhach, txtDiachi, txtDienthoai, txtTongtien, txtTenhang, txtDongiaban, txtSoluong, txtGiamgia, txtThanhtien.</a:t>
                      </a:r>
                      <a:endParaRPr lang="vi-VN" sz="1800" kern="1200">
                        <a:solidFill>
                          <a:schemeClr val="dk1"/>
                        </a:solidFill>
                        <a:effectLst/>
                        <a:latin typeface="+mn-lt"/>
                        <a:ea typeface="+mn-ea"/>
                        <a:cs typeface="+mn-cs"/>
                      </a:endParaRPr>
                    </a:p>
                  </a:txBody>
                  <a:tcPr marL="68580" marR="68580" marT="0" marB="0"/>
                </a:tc>
                <a:tc hMerge="1">
                  <a:txBody>
                    <a:bodyPr/>
                    <a:lstStyle/>
                    <a:p>
                      <a:endParaRPr lang="en-US"/>
                    </a:p>
                  </a:txBody>
                  <a:tcPr/>
                </a:tc>
              </a:tr>
              <a:tr h="666291">
                <a:tc>
                  <a:txBody>
                    <a:bodyPr/>
                    <a:lstStyle/>
                    <a:p>
                      <a:pPr marL="0" marR="0" algn="just">
                        <a:lnSpc>
                          <a:spcPct val="115000"/>
                        </a:lnSpc>
                        <a:spcBef>
                          <a:spcPts val="0"/>
                        </a:spcBef>
                        <a:spcAft>
                          <a:spcPts val="300"/>
                        </a:spcAft>
                      </a:pPr>
                      <a:r>
                        <a:rPr lang="en-US" sz="1800" b="1" kern="1200">
                          <a:solidFill>
                            <a:schemeClr val="dk1"/>
                          </a:solidFill>
                          <a:effectLst/>
                          <a:latin typeface="+mn-lt"/>
                          <a:ea typeface="+mn-ea"/>
                          <a:cs typeface="+mn-cs"/>
                        </a:rPr>
                        <a:t>ComboBox</a:t>
                      </a:r>
                      <a:endParaRPr lang="vi-VN" sz="1800" b="1" kern="1200">
                        <a:solidFill>
                          <a:schemeClr val="dk1"/>
                        </a:solidFill>
                        <a:effectLst/>
                        <a:latin typeface="+mn-lt"/>
                        <a:ea typeface="+mn-ea"/>
                        <a:cs typeface="+mn-cs"/>
                      </a:endParaRPr>
                    </a:p>
                  </a:txBody>
                  <a:tcPr marL="68580" marR="68580" marT="0" marB="0"/>
                </a:tc>
                <a:tc gridSpan="2">
                  <a:txBody>
                    <a:bodyPr/>
                    <a:lstStyle/>
                    <a:p>
                      <a:pPr marL="0" marR="0" algn="l">
                        <a:lnSpc>
                          <a:spcPct val="115000"/>
                        </a:lnSpc>
                        <a:spcBef>
                          <a:spcPts val="0"/>
                        </a:spcBef>
                        <a:spcAft>
                          <a:spcPts val="300"/>
                        </a:spcAft>
                      </a:pPr>
                      <a:r>
                        <a:rPr lang="en-US" sz="1800" kern="1200">
                          <a:solidFill>
                            <a:schemeClr val="dk1"/>
                          </a:solidFill>
                          <a:effectLst/>
                          <a:latin typeface="+mn-lt"/>
                          <a:ea typeface="+mn-ea"/>
                          <a:cs typeface="+mn-cs"/>
                        </a:rPr>
                        <a:t>cboManhanvien, cboMakhach, cboMahang, cboMaHDBan.</a:t>
                      </a:r>
                      <a:endParaRPr lang="vi-VN" sz="1800" kern="1200">
                        <a:solidFill>
                          <a:schemeClr val="dk1"/>
                        </a:solidFill>
                        <a:effectLst/>
                        <a:latin typeface="+mn-lt"/>
                        <a:ea typeface="+mn-ea"/>
                        <a:cs typeface="+mn-cs"/>
                      </a:endParaRPr>
                    </a:p>
                  </a:txBody>
                  <a:tcPr marL="68580" marR="68580" marT="0" marB="0"/>
                </a:tc>
                <a:tc hMerge="1">
                  <a:txBody>
                    <a:bodyPr/>
                    <a:lstStyle/>
                    <a:p>
                      <a:endParaRPr lang="en-US"/>
                    </a:p>
                  </a:txBody>
                  <a:tcPr/>
                </a:tc>
              </a:tr>
              <a:tr h="319044">
                <a:tc>
                  <a:txBody>
                    <a:bodyPr/>
                    <a:lstStyle/>
                    <a:p>
                      <a:pPr marL="0" marR="0" algn="just">
                        <a:lnSpc>
                          <a:spcPct val="115000"/>
                        </a:lnSpc>
                        <a:spcBef>
                          <a:spcPts val="0"/>
                        </a:spcBef>
                        <a:spcAft>
                          <a:spcPts val="300"/>
                        </a:spcAft>
                      </a:pPr>
                      <a:r>
                        <a:rPr lang="en-US" sz="1800" b="1" kern="1200">
                          <a:solidFill>
                            <a:schemeClr val="dk1"/>
                          </a:solidFill>
                          <a:effectLst/>
                          <a:latin typeface="+mn-lt"/>
                          <a:ea typeface="+mn-ea"/>
                          <a:cs typeface="+mn-cs"/>
                        </a:rPr>
                        <a:t>DataGridView</a:t>
                      </a:r>
                      <a:endParaRPr lang="vi-VN" sz="1800" b="1" kern="1200">
                        <a:solidFill>
                          <a:schemeClr val="dk1"/>
                        </a:solidFill>
                        <a:effectLst/>
                        <a:latin typeface="+mn-lt"/>
                        <a:ea typeface="+mn-ea"/>
                        <a:cs typeface="+mn-cs"/>
                      </a:endParaRPr>
                    </a:p>
                  </a:txBody>
                  <a:tcPr marL="68580" marR="68580" marT="0" marB="0"/>
                </a:tc>
                <a:tc gridSpan="2">
                  <a:txBody>
                    <a:bodyPr/>
                    <a:lstStyle/>
                    <a:p>
                      <a:pPr marL="0" marR="0" algn="just">
                        <a:lnSpc>
                          <a:spcPct val="115000"/>
                        </a:lnSpc>
                        <a:spcBef>
                          <a:spcPts val="0"/>
                        </a:spcBef>
                        <a:spcAft>
                          <a:spcPts val="300"/>
                        </a:spcAft>
                      </a:pPr>
                      <a:r>
                        <a:rPr lang="en-US" sz="1800" kern="1200" smtClean="0">
                          <a:solidFill>
                            <a:schemeClr val="dk1"/>
                          </a:solidFill>
                          <a:effectLst/>
                          <a:latin typeface="+mn-lt"/>
                          <a:ea typeface="+mn-ea"/>
                          <a:cs typeface="+mn-cs"/>
                        </a:rPr>
                        <a:t>DataGridView</a:t>
                      </a:r>
                      <a:endParaRPr lang="vi-VN" sz="1800" kern="1200">
                        <a:solidFill>
                          <a:schemeClr val="dk1"/>
                        </a:solidFill>
                        <a:effectLst/>
                        <a:latin typeface="+mn-lt"/>
                        <a:ea typeface="+mn-ea"/>
                        <a:cs typeface="+mn-cs"/>
                      </a:endParaRPr>
                    </a:p>
                  </a:txBody>
                  <a:tcPr marL="68580" marR="68580" marT="0" marB="0"/>
                </a:tc>
                <a:tc hMerge="1">
                  <a:txBody>
                    <a:bodyPr/>
                    <a:lstStyle/>
                    <a:p>
                      <a:endParaRPr lang="en-US"/>
                    </a:p>
                  </a:txBody>
                  <a:tcPr/>
                </a:tc>
              </a:tr>
              <a:tr h="729198">
                <a:tc>
                  <a:txBody>
                    <a:bodyPr/>
                    <a:lstStyle/>
                    <a:p>
                      <a:pPr marL="0" marR="0" algn="just">
                        <a:lnSpc>
                          <a:spcPct val="115000"/>
                        </a:lnSpc>
                        <a:spcBef>
                          <a:spcPts val="0"/>
                        </a:spcBef>
                        <a:spcAft>
                          <a:spcPts val="300"/>
                        </a:spcAft>
                      </a:pPr>
                      <a:r>
                        <a:rPr lang="en-US" sz="1800" b="1" kern="1200">
                          <a:solidFill>
                            <a:schemeClr val="dk1"/>
                          </a:solidFill>
                          <a:effectLst/>
                          <a:latin typeface="+mn-lt"/>
                          <a:ea typeface="+mn-ea"/>
                          <a:cs typeface="+mn-cs"/>
                        </a:rPr>
                        <a:t>Button</a:t>
                      </a:r>
                      <a:endParaRPr lang="vi-VN" sz="1800" b="1" kern="1200">
                        <a:solidFill>
                          <a:schemeClr val="dk1"/>
                        </a:solidFill>
                        <a:effectLst/>
                        <a:latin typeface="+mn-lt"/>
                        <a:ea typeface="+mn-ea"/>
                        <a:cs typeface="+mn-cs"/>
                      </a:endParaRPr>
                    </a:p>
                  </a:txBody>
                  <a:tcPr marL="68580" marR="68580" marT="0" marB="0"/>
                </a:tc>
                <a:tc gridSpan="2">
                  <a:txBody>
                    <a:bodyPr/>
                    <a:lstStyle/>
                    <a:p>
                      <a:pPr marL="0" marR="0" algn="just">
                        <a:lnSpc>
                          <a:spcPct val="115000"/>
                        </a:lnSpc>
                        <a:spcBef>
                          <a:spcPts val="0"/>
                        </a:spcBef>
                        <a:spcAft>
                          <a:spcPts val="300"/>
                        </a:spcAft>
                      </a:pPr>
                      <a:r>
                        <a:rPr lang="en-US" sz="1800" kern="1200">
                          <a:solidFill>
                            <a:schemeClr val="dk1"/>
                          </a:solidFill>
                          <a:effectLst/>
                          <a:latin typeface="+mn-lt"/>
                          <a:ea typeface="+mn-ea"/>
                          <a:cs typeface="+mn-cs"/>
                        </a:rPr>
                        <a:t>btnNgay, btnThemmoi, btnLuu, btnXoa, btn</a:t>
                      </a:r>
                      <a:r>
                        <a:rPr lang="en-US" sz="2000" kern="1200">
                          <a:solidFill>
                            <a:schemeClr val="dk1"/>
                          </a:solidFill>
                          <a:effectLst/>
                          <a:latin typeface="Courier New" pitchFamily="49" charset="0"/>
                          <a:ea typeface="+mn-ea"/>
                          <a:cs typeface="Courier New" pitchFamily="49" charset="0"/>
                        </a:rPr>
                        <a:t>I</a:t>
                      </a:r>
                      <a:r>
                        <a:rPr lang="en-US" sz="1800" kern="1200">
                          <a:solidFill>
                            <a:schemeClr val="dk1"/>
                          </a:solidFill>
                          <a:effectLst/>
                          <a:latin typeface="+mn-lt"/>
                          <a:ea typeface="+mn-ea"/>
                          <a:cs typeface="+mn-cs"/>
                        </a:rPr>
                        <a:t>nhoadon,</a:t>
                      </a:r>
                      <a:endParaRPr lang="vi-VN" sz="1800" kern="1200">
                        <a:solidFill>
                          <a:schemeClr val="dk1"/>
                        </a:solidFill>
                        <a:effectLst/>
                        <a:latin typeface="+mn-lt"/>
                        <a:ea typeface="+mn-ea"/>
                        <a:cs typeface="+mn-cs"/>
                      </a:endParaRPr>
                    </a:p>
                    <a:p>
                      <a:pPr marL="0" marR="0" algn="just">
                        <a:lnSpc>
                          <a:spcPct val="115000"/>
                        </a:lnSpc>
                        <a:spcBef>
                          <a:spcPts val="0"/>
                        </a:spcBef>
                        <a:spcAft>
                          <a:spcPts val="300"/>
                        </a:spcAft>
                      </a:pPr>
                      <a:r>
                        <a:rPr lang="en-US" sz="1800" kern="1200">
                          <a:solidFill>
                            <a:schemeClr val="dk1"/>
                          </a:solidFill>
                          <a:effectLst/>
                          <a:latin typeface="+mn-lt"/>
                          <a:ea typeface="+mn-ea"/>
                          <a:cs typeface="+mn-cs"/>
                        </a:rPr>
                        <a:t>btnDong,  btnTimkiem</a:t>
                      </a:r>
                      <a:endParaRPr lang="vi-VN" sz="1800" kern="1200">
                        <a:solidFill>
                          <a:schemeClr val="dk1"/>
                        </a:solidFill>
                        <a:effectLst/>
                        <a:latin typeface="+mn-lt"/>
                        <a:ea typeface="+mn-ea"/>
                        <a:cs typeface="+mn-cs"/>
                      </a:endParaRPr>
                    </a:p>
                  </a:txBody>
                  <a:tcPr marL="68580" marR="68580" marT="0" marB="0"/>
                </a:tc>
                <a:tc hMerge="1">
                  <a:txBody>
                    <a:bodyPr/>
                    <a:lstStyle/>
                    <a:p>
                      <a:endParaRPr lang="en-US"/>
                    </a:p>
                  </a:txBody>
                  <a:tcPr/>
                </a:tc>
              </a:tr>
            </a:tbl>
          </a:graphicData>
        </a:graphic>
      </p:graphicFrame>
      <p:sp>
        <p:nvSpPr>
          <p:cNvPr id="8" name="Slide Number Placeholder 7"/>
          <p:cNvSpPr>
            <a:spLocks noGrp="1"/>
          </p:cNvSpPr>
          <p:nvPr>
            <p:ph type="sldNum" sz="quarter" idx="12"/>
          </p:nvPr>
        </p:nvSpPr>
        <p:spPr/>
        <p:txBody>
          <a:bodyPr/>
          <a:lstStyle/>
          <a:p>
            <a:fld id="{5AB95402-1E0D-474E-8D8C-CBE7F053639E}" type="slidenum">
              <a:rPr lang="vi-VN" smtClean="0"/>
              <a:pPr/>
              <a:t>44</a:t>
            </a:fld>
            <a:r>
              <a:rPr lang="vi-VN" smtClean="0"/>
              <a:t>/46</a:t>
            </a:r>
            <a:endParaRPr lang="vi-VN"/>
          </a:p>
        </p:txBody>
      </p:sp>
    </p:spTree>
    <p:extLst>
      <p:ext uri="{BB962C8B-B14F-4D97-AF65-F5344CB8AC3E}">
        <p14:creationId xmlns:p14="http://schemas.microsoft.com/office/powerpoint/2010/main" val="104067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436563" lvl="1"/>
            <a:r>
              <a:rPr lang="en-US"/>
              <a:t>Form </a:t>
            </a:r>
            <a:r>
              <a:rPr lang="en-US" smtClean="0"/>
              <a:t>Tìm kiếm hoá đơn</a:t>
            </a:r>
            <a:endParaRPr lang="en-US"/>
          </a:p>
          <a:p>
            <a:pPr lvl="2"/>
            <a:r>
              <a:rPr lang="en-US"/>
              <a:t>Tên form: </a:t>
            </a:r>
            <a:r>
              <a:rPr lang="en-US" b="1"/>
              <a:t>frmTimHDBan</a:t>
            </a:r>
          </a:p>
        </p:txBody>
      </p:sp>
      <p:sp>
        <p:nvSpPr>
          <p:cNvPr id="4" name="Date Placeholder 3"/>
          <p:cNvSpPr>
            <a:spLocks noGrp="1"/>
          </p:cNvSpPr>
          <p:nvPr>
            <p:ph type="dt" sz="half" idx="10"/>
          </p:nvPr>
        </p:nvSpPr>
        <p:spPr/>
        <p:txBody>
          <a:bodyPr/>
          <a:lstStyle/>
          <a:p>
            <a:fld id="{8B1CBE0A-B6EB-4F7F-A5B5-FB45E9690A94}" type="datetime1">
              <a:rPr lang="vi-VN" smtClean="0"/>
              <a:t>08/01/2015</a:t>
            </a:fld>
            <a:endParaRPr lang="vi-VN"/>
          </a:p>
        </p:txBody>
      </p:sp>
      <p:sp>
        <p:nvSpPr>
          <p:cNvPr id="5" name="Footer Placeholder 4"/>
          <p:cNvSpPr>
            <a:spLocks noGrp="1"/>
          </p:cNvSpPr>
          <p:nvPr>
            <p:ph type="ftr" sz="quarter" idx="11"/>
          </p:nvPr>
        </p:nvSpPr>
        <p:spPr/>
        <p:txBody>
          <a:bodyPr/>
          <a:lstStyle/>
          <a:p>
            <a:r>
              <a:rPr lang="vi-VN" smtClean="0"/>
              <a:t>Chương 5. Lập trình cơ sở dữ liệu</a:t>
            </a:r>
            <a:endParaRPr lang="vi-V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450" y="2426171"/>
            <a:ext cx="5191125" cy="366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6"/>
          <p:cNvSpPr>
            <a:spLocks noGrp="1"/>
          </p:cNvSpPr>
          <p:nvPr>
            <p:ph type="sldNum" sz="quarter" idx="12"/>
          </p:nvPr>
        </p:nvSpPr>
        <p:spPr/>
        <p:txBody>
          <a:bodyPr/>
          <a:lstStyle/>
          <a:p>
            <a:fld id="{5AB95402-1E0D-474E-8D8C-CBE7F053639E}" type="slidenum">
              <a:rPr lang="vi-VN" smtClean="0"/>
              <a:pPr/>
              <a:t>45</a:t>
            </a:fld>
            <a:r>
              <a:rPr lang="vi-VN" smtClean="0"/>
              <a:t>/46</a:t>
            </a:r>
            <a:endParaRPr lang="vi-VN"/>
          </a:p>
        </p:txBody>
      </p:sp>
    </p:spTree>
    <p:extLst>
      <p:ext uri="{BB962C8B-B14F-4D97-AF65-F5344CB8AC3E}">
        <p14:creationId xmlns:p14="http://schemas.microsoft.com/office/powerpoint/2010/main" val="36010984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r>
              <a:rPr lang="en-US"/>
              <a:t>Form </a:t>
            </a:r>
            <a:r>
              <a:rPr lang="en-US" smtClean="0"/>
              <a:t>Tìm kiếm hoá đơn</a:t>
            </a:r>
            <a:endParaRPr lang="en-US"/>
          </a:p>
          <a:p>
            <a:pPr lvl="2"/>
            <a:r>
              <a:rPr lang="en-US"/>
              <a:t>Các thành phần trên form</a:t>
            </a:r>
          </a:p>
          <a:p>
            <a:pPr lvl="1"/>
            <a:endParaRPr lang="en-US"/>
          </a:p>
        </p:txBody>
      </p:sp>
      <p:sp>
        <p:nvSpPr>
          <p:cNvPr id="4" name="Date Placeholder 3"/>
          <p:cNvSpPr>
            <a:spLocks noGrp="1"/>
          </p:cNvSpPr>
          <p:nvPr>
            <p:ph type="dt" sz="half" idx="10"/>
          </p:nvPr>
        </p:nvSpPr>
        <p:spPr/>
        <p:txBody>
          <a:bodyPr/>
          <a:lstStyle/>
          <a:p>
            <a:fld id="{6984B78B-CCC5-4FB7-BBCD-0C349697329F}" type="datetime1">
              <a:rPr lang="vi-VN" smtClean="0"/>
              <a:t>08/01/2015</a:t>
            </a:fld>
            <a:endParaRPr lang="vi-VN"/>
          </a:p>
        </p:txBody>
      </p:sp>
      <p:sp>
        <p:nvSpPr>
          <p:cNvPr id="5" name="Footer Placeholder 4"/>
          <p:cNvSpPr>
            <a:spLocks noGrp="1"/>
          </p:cNvSpPr>
          <p:nvPr>
            <p:ph type="ftr" sz="quarter" idx="11"/>
          </p:nvPr>
        </p:nvSpPr>
        <p:spPr/>
        <p:txBody>
          <a:bodyPr/>
          <a:lstStyle/>
          <a:p>
            <a:r>
              <a:rPr lang="vi-VN" smtClean="0"/>
              <a:t>Chương 5. Lập trình cơ sở dữ liệu</a:t>
            </a:r>
            <a:endParaRPr lang="vi-VN"/>
          </a:p>
        </p:txBody>
      </p:sp>
      <p:graphicFrame>
        <p:nvGraphicFramePr>
          <p:cNvPr id="7" name="Table 6"/>
          <p:cNvGraphicFramePr>
            <a:graphicFrameLocks noGrp="1"/>
          </p:cNvGraphicFramePr>
          <p:nvPr>
            <p:extLst>
              <p:ext uri="{D42A27DB-BD31-4B8C-83A1-F6EECF244321}">
                <p14:modId xmlns:p14="http://schemas.microsoft.com/office/powerpoint/2010/main" val="3020477356"/>
              </p:ext>
            </p:extLst>
          </p:nvPr>
        </p:nvGraphicFramePr>
        <p:xfrm>
          <a:off x="1619672" y="2276872"/>
          <a:ext cx="6768752" cy="2738440"/>
        </p:xfrm>
        <a:graphic>
          <a:graphicData uri="http://schemas.openxmlformats.org/drawingml/2006/table">
            <a:tbl>
              <a:tblPr>
                <a:tableStyleId>{5C22544A-7EE6-4342-B048-85BDC9FD1C3A}</a:tableStyleId>
              </a:tblPr>
              <a:tblGrid>
                <a:gridCol w="1872208"/>
                <a:gridCol w="4896544"/>
              </a:tblGrid>
              <a:tr h="501918">
                <a:tc>
                  <a:txBody>
                    <a:bodyPr/>
                    <a:lstStyle/>
                    <a:p>
                      <a:pPr marL="0" marR="0" algn="just">
                        <a:lnSpc>
                          <a:spcPct val="115000"/>
                        </a:lnSpc>
                        <a:spcBef>
                          <a:spcPts val="0"/>
                        </a:spcBef>
                        <a:spcAft>
                          <a:spcPts val="600"/>
                        </a:spcAft>
                      </a:pPr>
                      <a:r>
                        <a:rPr lang="fr-FR" sz="1800" b="1" kern="1200">
                          <a:solidFill>
                            <a:schemeClr val="dk1"/>
                          </a:solidFill>
                          <a:effectLst/>
                          <a:latin typeface="+mn-lt"/>
                          <a:ea typeface="+mn-ea"/>
                          <a:cs typeface="+mn-cs"/>
                        </a:rPr>
                        <a:t>Điều khiển</a:t>
                      </a:r>
                      <a:endParaRPr lang="vi-VN" sz="1800" b="1"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marL="0" marR="0" algn="just">
                        <a:lnSpc>
                          <a:spcPct val="115000"/>
                        </a:lnSpc>
                        <a:spcBef>
                          <a:spcPts val="0"/>
                        </a:spcBef>
                        <a:spcAft>
                          <a:spcPts val="600"/>
                        </a:spcAft>
                      </a:pPr>
                      <a:r>
                        <a:rPr lang="fr-FR" sz="1800" b="1" kern="1200">
                          <a:solidFill>
                            <a:schemeClr val="dk1"/>
                          </a:solidFill>
                          <a:effectLst/>
                          <a:latin typeface="+mn-lt"/>
                          <a:ea typeface="+mn-ea"/>
                          <a:cs typeface="+mn-cs"/>
                        </a:rPr>
                        <a:t>Name</a:t>
                      </a:r>
                      <a:endParaRPr lang="vi-VN" sz="1800" b="1"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1232686">
                <a:tc>
                  <a:txBody>
                    <a:bodyPr/>
                    <a:lstStyle/>
                    <a:p>
                      <a:pPr marL="0" marR="0" algn="just">
                        <a:lnSpc>
                          <a:spcPct val="115000"/>
                        </a:lnSpc>
                        <a:spcBef>
                          <a:spcPts val="0"/>
                        </a:spcBef>
                        <a:spcAft>
                          <a:spcPts val="600"/>
                        </a:spcAft>
                      </a:pPr>
                      <a:r>
                        <a:rPr lang="en-US" sz="1800" b="1" kern="1200">
                          <a:solidFill>
                            <a:schemeClr val="dk1"/>
                          </a:solidFill>
                          <a:effectLst/>
                          <a:latin typeface="+mn-lt"/>
                          <a:ea typeface="+mn-ea"/>
                          <a:cs typeface="+mn-cs"/>
                        </a:rPr>
                        <a:t>TextBox</a:t>
                      </a:r>
                      <a:endParaRPr lang="vi-VN" sz="1800" b="1"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marL="0" marR="0" algn="just">
                        <a:lnSpc>
                          <a:spcPct val="115000"/>
                        </a:lnSpc>
                        <a:spcBef>
                          <a:spcPts val="0"/>
                        </a:spcBef>
                        <a:spcAft>
                          <a:spcPts val="600"/>
                        </a:spcAft>
                      </a:pPr>
                      <a:r>
                        <a:rPr lang="en-US" sz="1800" kern="1200">
                          <a:solidFill>
                            <a:schemeClr val="dk1"/>
                          </a:solidFill>
                          <a:effectLst/>
                          <a:latin typeface="+mn-lt"/>
                          <a:ea typeface="+mn-ea"/>
                          <a:cs typeface="+mn-cs"/>
                        </a:rPr>
                        <a:t>txtMaHDBan, txtThang, txtNam, txtManhanvien,</a:t>
                      </a:r>
                      <a:endParaRPr lang="vi-VN" sz="1800" kern="1200">
                        <a:solidFill>
                          <a:schemeClr val="dk1"/>
                        </a:solidFill>
                        <a:effectLst/>
                        <a:latin typeface="+mn-lt"/>
                        <a:ea typeface="+mn-ea"/>
                        <a:cs typeface="+mn-cs"/>
                      </a:endParaRPr>
                    </a:p>
                    <a:p>
                      <a:pPr marL="0" marR="0" algn="just">
                        <a:lnSpc>
                          <a:spcPct val="115000"/>
                        </a:lnSpc>
                        <a:spcBef>
                          <a:spcPts val="0"/>
                        </a:spcBef>
                        <a:spcAft>
                          <a:spcPts val="600"/>
                        </a:spcAft>
                      </a:pPr>
                      <a:r>
                        <a:rPr lang="en-US" sz="1800" kern="1200">
                          <a:solidFill>
                            <a:schemeClr val="dk1"/>
                          </a:solidFill>
                          <a:effectLst/>
                          <a:latin typeface="+mn-lt"/>
                          <a:ea typeface="+mn-ea"/>
                          <a:cs typeface="+mn-cs"/>
                        </a:rPr>
                        <a:t>txtMakhach, txtTongtien.</a:t>
                      </a:r>
                      <a:endParaRPr lang="vi-VN" sz="18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1918">
                <a:tc>
                  <a:txBody>
                    <a:bodyPr/>
                    <a:lstStyle/>
                    <a:p>
                      <a:pPr marL="0" marR="0" algn="just">
                        <a:lnSpc>
                          <a:spcPct val="115000"/>
                        </a:lnSpc>
                        <a:spcBef>
                          <a:spcPts val="0"/>
                        </a:spcBef>
                        <a:spcAft>
                          <a:spcPts val="600"/>
                        </a:spcAft>
                      </a:pPr>
                      <a:r>
                        <a:rPr lang="en-US" sz="1800" b="1" kern="1200">
                          <a:solidFill>
                            <a:schemeClr val="dk1"/>
                          </a:solidFill>
                          <a:effectLst/>
                          <a:latin typeface="+mn-lt"/>
                          <a:ea typeface="+mn-ea"/>
                          <a:cs typeface="+mn-cs"/>
                        </a:rPr>
                        <a:t>DataGridView</a:t>
                      </a:r>
                      <a:endParaRPr lang="vi-VN" sz="1800" b="1"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marL="0" marR="0" algn="just">
                        <a:lnSpc>
                          <a:spcPct val="115000"/>
                        </a:lnSpc>
                        <a:spcBef>
                          <a:spcPts val="0"/>
                        </a:spcBef>
                        <a:spcAft>
                          <a:spcPts val="600"/>
                        </a:spcAft>
                      </a:pPr>
                      <a:r>
                        <a:rPr lang="en-US" sz="1800" kern="1200">
                          <a:solidFill>
                            <a:schemeClr val="dk1"/>
                          </a:solidFill>
                          <a:effectLst/>
                          <a:latin typeface="+mn-lt"/>
                          <a:ea typeface="+mn-ea"/>
                          <a:cs typeface="+mn-cs"/>
                        </a:rPr>
                        <a:t>DataGridView</a:t>
                      </a:r>
                      <a:endParaRPr lang="vi-VN" sz="18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1918">
                <a:tc>
                  <a:txBody>
                    <a:bodyPr/>
                    <a:lstStyle/>
                    <a:p>
                      <a:pPr marL="0" marR="0" algn="just">
                        <a:lnSpc>
                          <a:spcPct val="115000"/>
                        </a:lnSpc>
                        <a:spcBef>
                          <a:spcPts val="0"/>
                        </a:spcBef>
                        <a:spcAft>
                          <a:spcPts val="600"/>
                        </a:spcAft>
                      </a:pPr>
                      <a:r>
                        <a:rPr lang="en-US" sz="1800" b="1" kern="1200">
                          <a:solidFill>
                            <a:schemeClr val="dk1"/>
                          </a:solidFill>
                          <a:effectLst/>
                          <a:latin typeface="+mn-lt"/>
                          <a:ea typeface="+mn-ea"/>
                          <a:cs typeface="+mn-cs"/>
                        </a:rPr>
                        <a:t>Button</a:t>
                      </a:r>
                      <a:endParaRPr lang="vi-VN" sz="1800" b="1"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marL="0" marR="0" algn="just">
                        <a:lnSpc>
                          <a:spcPct val="115000"/>
                        </a:lnSpc>
                        <a:spcBef>
                          <a:spcPts val="0"/>
                        </a:spcBef>
                        <a:spcAft>
                          <a:spcPts val="600"/>
                        </a:spcAft>
                      </a:pPr>
                      <a:r>
                        <a:rPr lang="en-US" sz="1800" kern="1200">
                          <a:solidFill>
                            <a:schemeClr val="dk1"/>
                          </a:solidFill>
                          <a:effectLst/>
                          <a:latin typeface="+mn-lt"/>
                          <a:ea typeface="+mn-ea"/>
                          <a:cs typeface="+mn-cs"/>
                        </a:rPr>
                        <a:t>btnTimkiem, btnTimlai, btnDong</a:t>
                      </a:r>
                      <a:endParaRPr lang="vi-VN" sz="1800"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Slide Number Placeholder 7"/>
          <p:cNvSpPr>
            <a:spLocks noGrp="1"/>
          </p:cNvSpPr>
          <p:nvPr>
            <p:ph type="sldNum" sz="quarter" idx="12"/>
          </p:nvPr>
        </p:nvSpPr>
        <p:spPr/>
        <p:txBody>
          <a:bodyPr/>
          <a:lstStyle/>
          <a:p>
            <a:fld id="{5AB95402-1E0D-474E-8D8C-CBE7F053639E}" type="slidenum">
              <a:rPr lang="vi-VN" smtClean="0"/>
              <a:pPr/>
              <a:t>46</a:t>
            </a:fld>
            <a:r>
              <a:rPr lang="vi-VN" smtClean="0"/>
              <a:t>/46</a:t>
            </a:r>
            <a:endParaRPr lang="vi-VN"/>
          </a:p>
        </p:txBody>
      </p:sp>
    </p:spTree>
    <p:extLst>
      <p:ext uri="{BB962C8B-B14F-4D97-AF65-F5344CB8AC3E}">
        <p14:creationId xmlns:p14="http://schemas.microsoft.com/office/powerpoint/2010/main" val="3988396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ADO.NET là gì?</a:t>
            </a:r>
            <a:endParaRPr lang="en-US"/>
          </a:p>
        </p:txBody>
      </p:sp>
      <p:sp>
        <p:nvSpPr>
          <p:cNvPr id="3" name="Content Placeholder 2"/>
          <p:cNvSpPr>
            <a:spLocks noGrp="1"/>
          </p:cNvSpPr>
          <p:nvPr>
            <p:ph idx="1"/>
          </p:nvPr>
        </p:nvSpPr>
        <p:spPr/>
        <p:txBody>
          <a:bodyPr/>
          <a:lstStyle/>
          <a:p>
            <a:r>
              <a:rPr lang="en-US" smtClean="0"/>
              <a:t>ADO.NET là tập hợp các lớp, interface, cấu trúc, kiểu dữ liệu định sẵn để quản lý việc truy xuất với dữ liệu</a:t>
            </a:r>
          </a:p>
          <a:p>
            <a:endParaRPr lang="en-US"/>
          </a:p>
        </p:txBody>
      </p:sp>
      <p:sp>
        <p:nvSpPr>
          <p:cNvPr id="4" name="Date Placeholder 3"/>
          <p:cNvSpPr>
            <a:spLocks noGrp="1"/>
          </p:cNvSpPr>
          <p:nvPr>
            <p:ph type="dt" sz="half" idx="10"/>
          </p:nvPr>
        </p:nvSpPr>
        <p:spPr/>
        <p:txBody>
          <a:bodyPr/>
          <a:lstStyle/>
          <a:p>
            <a:fld id="{44500579-B816-401B-91A0-5D61B633C8ED}" type="datetime1">
              <a:rPr lang="vi-VN" smtClean="0"/>
              <a:t>08/01/2015</a:t>
            </a:fld>
            <a:endParaRPr lang="vi-VN"/>
          </a:p>
        </p:txBody>
      </p:sp>
      <p:sp>
        <p:nvSpPr>
          <p:cNvPr id="5" name="Footer Placeholder 4"/>
          <p:cNvSpPr>
            <a:spLocks noGrp="1"/>
          </p:cNvSpPr>
          <p:nvPr>
            <p:ph type="ftr" sz="quarter" idx="11"/>
          </p:nvPr>
        </p:nvSpPr>
        <p:spPr/>
        <p:txBody>
          <a:bodyPr/>
          <a:lstStyle/>
          <a:p>
            <a:r>
              <a:rPr lang="vi-VN" smtClean="0"/>
              <a:t>Chương 5. Lập trình cơ sở dữ liệu</a:t>
            </a:r>
            <a:endParaRPr lang="vi-VN"/>
          </a:p>
        </p:txBody>
      </p:sp>
      <p:sp>
        <p:nvSpPr>
          <p:cNvPr id="19" name="Rectangle 1026"/>
          <p:cNvSpPr>
            <a:spLocks noChangeArrowheads="1"/>
          </p:cNvSpPr>
          <p:nvPr/>
        </p:nvSpPr>
        <p:spPr bwMode="auto">
          <a:xfrm>
            <a:off x="990600" y="4000504"/>
            <a:ext cx="3276600" cy="1571636"/>
          </a:xfrm>
          <a:prstGeom prst="rect">
            <a:avLst/>
          </a:prstGeom>
          <a:solidFill>
            <a:schemeClr val="bg2"/>
          </a:solidFill>
          <a:ln w="12700">
            <a:solidFill>
              <a:schemeClr val="tx1"/>
            </a:solidFill>
            <a:miter lim="800000"/>
            <a:headEnd/>
            <a:tailEnd/>
          </a:ln>
          <a:effectLst/>
        </p:spPr>
        <p:txBody>
          <a:bodyPr wrap="none" lIns="91638" tIns="45819" rIns="91638" bIns="45819" anchor="b"/>
          <a:lstStyle/>
          <a:p>
            <a:pPr algn="ctr">
              <a:spcBef>
                <a:spcPct val="20000"/>
              </a:spcBef>
              <a:buClr>
                <a:schemeClr val="accent2"/>
              </a:buClr>
              <a:buFont typeface="Wingdings" pitchFamily="2" charset="2"/>
              <a:buNone/>
            </a:pPr>
            <a:r>
              <a:rPr lang="en-US" sz="1600" b="1">
                <a:latin typeface="Lucida Console" pitchFamily="49" charset="0"/>
              </a:rPr>
              <a:t>SQL Managed </a:t>
            </a:r>
            <a:r>
              <a:rPr lang="en-US" sz="1600" b="1" smtClean="0">
                <a:latin typeface="Lucida Console" pitchFamily="49" charset="0"/>
              </a:rPr>
              <a:t>Provider</a:t>
            </a:r>
          </a:p>
        </p:txBody>
      </p:sp>
      <p:sp>
        <p:nvSpPr>
          <p:cNvPr id="20" name="AutoShape 1027"/>
          <p:cNvSpPr>
            <a:spLocks noChangeArrowheads="1"/>
          </p:cNvSpPr>
          <p:nvPr/>
        </p:nvSpPr>
        <p:spPr bwMode="auto">
          <a:xfrm>
            <a:off x="1308100" y="4214818"/>
            <a:ext cx="2654300" cy="866788"/>
          </a:xfrm>
          <a:prstGeom prst="can">
            <a:avLst>
              <a:gd name="adj" fmla="val 25000"/>
            </a:avLst>
          </a:prstGeom>
          <a:solidFill>
            <a:schemeClr val="accent1"/>
          </a:solidFill>
          <a:ln w="12700">
            <a:solidFill>
              <a:schemeClr val="tx1"/>
            </a:solidFill>
            <a:round/>
            <a:headEnd/>
            <a:tailEnd/>
          </a:ln>
          <a:effectLst/>
        </p:spPr>
        <p:txBody>
          <a:bodyPr wrap="none" lIns="91638" tIns="45819" rIns="91638" bIns="45819" anchor="ctr"/>
          <a:lstStyle/>
          <a:p>
            <a:pPr algn="ctr">
              <a:spcBef>
                <a:spcPct val="20000"/>
              </a:spcBef>
              <a:buClr>
                <a:schemeClr val="accent2"/>
              </a:buClr>
              <a:buFont typeface="Wingdings" pitchFamily="2" charset="2"/>
              <a:buNone/>
            </a:pPr>
            <a:r>
              <a:rPr lang="en-US" sz="2000" b="1">
                <a:latin typeface="Lucida Console" pitchFamily="49" charset="0"/>
              </a:rPr>
              <a:t>SQL Server</a:t>
            </a:r>
            <a:br>
              <a:rPr lang="en-US" sz="2000" b="1">
                <a:latin typeface="Lucida Console" pitchFamily="49" charset="0"/>
              </a:rPr>
            </a:br>
            <a:r>
              <a:rPr lang="en-US" sz="2000" b="1">
                <a:latin typeface="Lucida Console" pitchFamily="49" charset="0"/>
              </a:rPr>
              <a:t>Database</a:t>
            </a:r>
          </a:p>
        </p:txBody>
      </p:sp>
      <p:sp>
        <p:nvSpPr>
          <p:cNvPr id="21" name="Text Box 1029"/>
          <p:cNvSpPr txBox="1">
            <a:spLocks noChangeArrowheads="1"/>
          </p:cNvSpPr>
          <p:nvPr/>
        </p:nvSpPr>
        <p:spPr bwMode="auto">
          <a:xfrm>
            <a:off x="974725" y="3173414"/>
            <a:ext cx="7026275" cy="469900"/>
          </a:xfrm>
          <a:prstGeom prst="rect">
            <a:avLst/>
          </a:prstGeom>
          <a:solidFill>
            <a:srgbClr val="0066FF"/>
          </a:solidFill>
          <a:ln w="12700">
            <a:solidFill>
              <a:schemeClr val="tx1"/>
            </a:solidFill>
            <a:miter lim="800000"/>
            <a:headEnd/>
            <a:tailEnd/>
          </a:ln>
          <a:effectLst/>
        </p:spPr>
        <p:txBody>
          <a:bodyPr lIns="91638" tIns="45819" rIns="91638" bIns="45819">
            <a:spAutoFit/>
          </a:bodyPr>
          <a:lstStyle/>
          <a:p>
            <a:pPr algn="ctr">
              <a:spcBef>
                <a:spcPct val="20000"/>
              </a:spcBef>
              <a:buClr>
                <a:schemeClr val="accent2"/>
              </a:buClr>
              <a:buFont typeface="Wingdings" pitchFamily="2" charset="2"/>
              <a:buNone/>
            </a:pPr>
            <a:r>
              <a:rPr lang="en-US" sz="2400"/>
              <a:t>ADO.NET Managed Provider</a:t>
            </a:r>
          </a:p>
        </p:txBody>
      </p:sp>
      <p:sp>
        <p:nvSpPr>
          <p:cNvPr id="22" name="Rectangle 1030"/>
          <p:cNvSpPr>
            <a:spLocks noChangeArrowheads="1"/>
          </p:cNvSpPr>
          <p:nvPr/>
        </p:nvSpPr>
        <p:spPr bwMode="auto">
          <a:xfrm>
            <a:off x="4724400" y="4000504"/>
            <a:ext cx="3276600" cy="1571636"/>
          </a:xfrm>
          <a:prstGeom prst="rect">
            <a:avLst/>
          </a:prstGeom>
          <a:solidFill>
            <a:schemeClr val="bg2"/>
          </a:solidFill>
          <a:ln w="12700">
            <a:solidFill>
              <a:schemeClr val="tx1"/>
            </a:solidFill>
            <a:miter lim="800000"/>
            <a:headEnd/>
            <a:tailEnd/>
          </a:ln>
          <a:effectLst/>
        </p:spPr>
        <p:txBody>
          <a:bodyPr wrap="none" lIns="91638" tIns="45819" rIns="91638" bIns="45819" anchor="b"/>
          <a:lstStyle/>
          <a:p>
            <a:pPr algn="ctr">
              <a:spcBef>
                <a:spcPct val="20000"/>
              </a:spcBef>
              <a:buClr>
                <a:schemeClr val="accent2"/>
              </a:buClr>
              <a:buFont typeface="Wingdings" pitchFamily="2" charset="2"/>
              <a:buNone/>
            </a:pPr>
            <a:r>
              <a:rPr lang="en-US" sz="1600" b="1">
                <a:latin typeface="Lucida Console" pitchFamily="49" charset="0"/>
              </a:rPr>
              <a:t>ADO Managed </a:t>
            </a:r>
            <a:r>
              <a:rPr lang="en-US" sz="1600" b="1" smtClean="0">
                <a:latin typeface="Lucida Console" pitchFamily="49" charset="0"/>
              </a:rPr>
              <a:t>Provider</a:t>
            </a:r>
          </a:p>
        </p:txBody>
      </p:sp>
      <p:sp>
        <p:nvSpPr>
          <p:cNvPr id="23" name="Text Box 1031"/>
          <p:cNvSpPr txBox="1">
            <a:spLocks noChangeArrowheads="1"/>
          </p:cNvSpPr>
          <p:nvPr/>
        </p:nvSpPr>
        <p:spPr bwMode="auto">
          <a:xfrm>
            <a:off x="5000628" y="4102990"/>
            <a:ext cx="2643206" cy="369532"/>
          </a:xfrm>
          <a:prstGeom prst="rect">
            <a:avLst/>
          </a:prstGeom>
          <a:solidFill>
            <a:srgbClr val="0066FF"/>
          </a:solidFill>
          <a:ln w="12700">
            <a:solidFill>
              <a:schemeClr val="tx1"/>
            </a:solidFill>
            <a:miter lim="800000"/>
            <a:headEnd/>
            <a:tailEnd/>
          </a:ln>
          <a:effectLst/>
        </p:spPr>
        <p:txBody>
          <a:bodyPr wrap="square" lIns="91638" tIns="45819" rIns="91638" bIns="45819">
            <a:spAutoFit/>
          </a:bodyPr>
          <a:lstStyle/>
          <a:p>
            <a:pPr algn="ctr">
              <a:spcBef>
                <a:spcPct val="20000"/>
              </a:spcBef>
              <a:buClr>
                <a:schemeClr val="accent2"/>
              </a:buClr>
              <a:buFont typeface="Wingdings" pitchFamily="2" charset="2"/>
              <a:buNone/>
            </a:pPr>
            <a:r>
              <a:rPr lang="en-US" b="1">
                <a:latin typeface="Lucida Console" pitchFamily="49" charset="0"/>
              </a:rPr>
              <a:t>OLE DB Provider</a:t>
            </a:r>
          </a:p>
        </p:txBody>
      </p:sp>
      <p:sp>
        <p:nvSpPr>
          <p:cNvPr id="24" name="AutoShape 1032"/>
          <p:cNvSpPr>
            <a:spLocks noChangeArrowheads="1"/>
          </p:cNvSpPr>
          <p:nvPr/>
        </p:nvSpPr>
        <p:spPr bwMode="auto">
          <a:xfrm>
            <a:off x="5401154" y="4611648"/>
            <a:ext cx="1828800" cy="623886"/>
          </a:xfrm>
          <a:prstGeom prst="can">
            <a:avLst>
              <a:gd name="adj" fmla="val 25000"/>
            </a:avLst>
          </a:prstGeom>
          <a:solidFill>
            <a:schemeClr val="accent1"/>
          </a:solidFill>
          <a:ln w="12700">
            <a:solidFill>
              <a:schemeClr val="tx1"/>
            </a:solidFill>
            <a:round/>
            <a:headEnd/>
            <a:tailEnd/>
          </a:ln>
          <a:effectLst/>
        </p:spPr>
        <p:txBody>
          <a:bodyPr wrap="none" lIns="91638" tIns="45819" rIns="91638" bIns="45819" anchor="ctr"/>
          <a:lstStyle/>
          <a:p>
            <a:pPr algn="ctr">
              <a:spcBef>
                <a:spcPct val="20000"/>
              </a:spcBef>
              <a:buClr>
                <a:schemeClr val="accent2"/>
              </a:buClr>
              <a:buFont typeface="Wingdings" pitchFamily="2" charset="2"/>
              <a:buNone/>
            </a:pPr>
            <a:r>
              <a:rPr lang="en-US" sz="2000" b="1">
                <a:latin typeface="Lucida Console" pitchFamily="49" charset="0"/>
              </a:rPr>
              <a:t>Database</a:t>
            </a:r>
          </a:p>
        </p:txBody>
      </p:sp>
      <p:cxnSp>
        <p:nvCxnSpPr>
          <p:cNvPr id="25" name="AutoShape 1033"/>
          <p:cNvCxnSpPr>
            <a:cxnSpLocks noChangeShapeType="1"/>
            <a:stCxn id="23" idx="2"/>
            <a:endCxn id="24" idx="1"/>
          </p:cNvCxnSpPr>
          <p:nvPr/>
        </p:nvCxnSpPr>
        <p:spPr bwMode="auto">
          <a:xfrm rot="5400000">
            <a:off x="6249330" y="4538747"/>
            <a:ext cx="139126" cy="6677"/>
          </a:xfrm>
          <a:prstGeom prst="bentConnector3">
            <a:avLst>
              <a:gd name="adj1" fmla="val 50000"/>
            </a:avLst>
          </a:prstGeom>
          <a:noFill/>
          <a:ln w="12700">
            <a:solidFill>
              <a:schemeClr val="tx1"/>
            </a:solidFill>
            <a:miter lim="800000"/>
            <a:headEnd/>
            <a:tailEnd type="triangle" w="med" len="med"/>
          </a:ln>
          <a:effectLst/>
        </p:spPr>
      </p:cxnSp>
      <p:sp>
        <p:nvSpPr>
          <p:cNvPr id="26" name="Text Box 1034"/>
          <p:cNvSpPr txBox="1">
            <a:spLocks noChangeArrowheads="1"/>
          </p:cNvSpPr>
          <p:nvPr/>
        </p:nvSpPr>
        <p:spPr bwMode="auto">
          <a:xfrm>
            <a:off x="974725" y="2500306"/>
            <a:ext cx="7026275" cy="469900"/>
          </a:xfrm>
          <a:prstGeom prst="rect">
            <a:avLst/>
          </a:prstGeom>
          <a:solidFill>
            <a:srgbClr val="0066FF"/>
          </a:solidFill>
          <a:ln w="12700">
            <a:solidFill>
              <a:schemeClr val="tx1"/>
            </a:solidFill>
            <a:miter lim="800000"/>
            <a:headEnd/>
            <a:tailEnd/>
          </a:ln>
          <a:effectLst/>
        </p:spPr>
        <p:txBody>
          <a:bodyPr lIns="91638" tIns="45819" rIns="91638" bIns="45819">
            <a:spAutoFit/>
          </a:bodyPr>
          <a:lstStyle/>
          <a:p>
            <a:pPr algn="ctr">
              <a:spcBef>
                <a:spcPct val="20000"/>
              </a:spcBef>
              <a:buClr>
                <a:schemeClr val="accent2"/>
              </a:buClr>
              <a:buFont typeface="Wingdings" pitchFamily="2" charset="2"/>
              <a:buNone/>
            </a:pPr>
            <a:r>
              <a:rPr lang="en-US" sz="2400" smtClean="0"/>
              <a:t>Ứng dụng</a:t>
            </a:r>
            <a:endParaRPr lang="en-US" sz="2400"/>
          </a:p>
        </p:txBody>
      </p:sp>
      <p:cxnSp>
        <p:nvCxnSpPr>
          <p:cNvPr id="27" name="AutoShape 1035"/>
          <p:cNvCxnSpPr>
            <a:cxnSpLocks noChangeShapeType="1"/>
            <a:stCxn id="26" idx="2"/>
            <a:endCxn id="21" idx="0"/>
          </p:cNvCxnSpPr>
          <p:nvPr/>
        </p:nvCxnSpPr>
        <p:spPr bwMode="auto">
          <a:xfrm rot="5400000">
            <a:off x="4386259" y="3071810"/>
            <a:ext cx="203208" cy="1588"/>
          </a:xfrm>
          <a:prstGeom prst="straightConnector1">
            <a:avLst/>
          </a:prstGeom>
          <a:noFill/>
          <a:ln w="9525">
            <a:solidFill>
              <a:schemeClr val="tx1"/>
            </a:solidFill>
            <a:round/>
            <a:headEnd/>
            <a:tailEnd type="triangle" w="med" len="med"/>
          </a:ln>
          <a:effectLst/>
        </p:spPr>
      </p:cxnSp>
      <p:cxnSp>
        <p:nvCxnSpPr>
          <p:cNvPr id="28" name="AutoShape 1036"/>
          <p:cNvCxnSpPr>
            <a:cxnSpLocks noChangeShapeType="1"/>
            <a:stCxn id="21" idx="2"/>
            <a:endCxn id="20" idx="1"/>
          </p:cNvCxnSpPr>
          <p:nvPr/>
        </p:nvCxnSpPr>
        <p:spPr bwMode="auto">
          <a:xfrm rot="5400000">
            <a:off x="3275805" y="3002760"/>
            <a:ext cx="571504" cy="1852613"/>
          </a:xfrm>
          <a:prstGeom prst="bentConnector3">
            <a:avLst>
              <a:gd name="adj1" fmla="val 31936"/>
            </a:avLst>
          </a:prstGeom>
          <a:noFill/>
          <a:ln w="9525">
            <a:solidFill>
              <a:schemeClr val="tx1"/>
            </a:solidFill>
            <a:miter lim="800000"/>
            <a:headEnd/>
            <a:tailEnd type="triangle" w="med" len="med"/>
          </a:ln>
          <a:effectLst/>
        </p:spPr>
      </p:cxnSp>
      <p:cxnSp>
        <p:nvCxnSpPr>
          <p:cNvPr id="29" name="AutoShape 1037"/>
          <p:cNvCxnSpPr>
            <a:cxnSpLocks noChangeShapeType="1"/>
            <a:stCxn id="21" idx="2"/>
            <a:endCxn id="23" idx="0"/>
          </p:cNvCxnSpPr>
          <p:nvPr/>
        </p:nvCxnSpPr>
        <p:spPr bwMode="auto">
          <a:xfrm rot="16200000" flipH="1">
            <a:off x="5175209" y="2955968"/>
            <a:ext cx="459676" cy="1834368"/>
          </a:xfrm>
          <a:prstGeom prst="bentConnector3">
            <a:avLst>
              <a:gd name="adj1" fmla="val 37166"/>
            </a:avLst>
          </a:prstGeom>
          <a:noFill/>
          <a:ln w="9525">
            <a:solidFill>
              <a:schemeClr val="tx1"/>
            </a:solidFill>
            <a:miter lim="800000"/>
            <a:headEnd/>
            <a:tailEnd type="triangle" w="med" len="med"/>
          </a:ln>
          <a:effectLst/>
        </p:spPr>
      </p:cxnSp>
      <p:sp>
        <p:nvSpPr>
          <p:cNvPr id="44" name="Content Placeholder 2"/>
          <p:cNvSpPr txBox="1">
            <a:spLocks/>
          </p:cNvSpPr>
          <p:nvPr/>
        </p:nvSpPr>
        <p:spPr bwMode="auto">
          <a:xfrm>
            <a:off x="830030" y="5643578"/>
            <a:ext cx="4143404" cy="857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2" indent="-825500">
              <a:buFontTx/>
              <a:buNone/>
            </a:pPr>
            <a:r>
              <a:rPr lang="en-US" b="1" smtClean="0">
                <a:solidFill>
                  <a:srgbClr val="FF0000"/>
                </a:solidFill>
              </a:rPr>
              <a:t>using System.Data;</a:t>
            </a:r>
          </a:p>
          <a:p>
            <a:pPr lvl="2" indent="-825500"/>
            <a:r>
              <a:rPr lang="en-US" b="1" smtClean="0">
                <a:solidFill>
                  <a:srgbClr val="FF0000"/>
                </a:solidFill>
              </a:rPr>
              <a:t>using System.Data.SQLClient;</a:t>
            </a:r>
            <a:endParaRPr lang="en-US" b="1">
              <a:solidFill>
                <a:srgbClr val="FF0000"/>
              </a:solidFill>
            </a:endParaRPr>
          </a:p>
        </p:txBody>
      </p:sp>
      <p:sp>
        <p:nvSpPr>
          <p:cNvPr id="45" name="Content Placeholder 2"/>
          <p:cNvSpPr txBox="1">
            <a:spLocks/>
          </p:cNvSpPr>
          <p:nvPr/>
        </p:nvSpPr>
        <p:spPr bwMode="auto">
          <a:xfrm>
            <a:off x="4714876" y="5643578"/>
            <a:ext cx="3500462" cy="857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2" indent="-825500">
              <a:buFontTx/>
              <a:buNone/>
            </a:pPr>
            <a:r>
              <a:rPr lang="en-US" b="1" smtClean="0">
                <a:solidFill>
                  <a:srgbClr val="FF0000"/>
                </a:solidFill>
              </a:rPr>
              <a:t>using System.Data;</a:t>
            </a:r>
          </a:p>
          <a:p>
            <a:pPr lvl="2" indent="-825500">
              <a:buFontTx/>
              <a:buNone/>
            </a:pPr>
            <a:r>
              <a:rPr lang="en-US" b="1" smtClean="0">
                <a:solidFill>
                  <a:srgbClr val="FF0000"/>
                </a:solidFill>
              </a:rPr>
              <a:t>using System.Data.OleDB;</a:t>
            </a:r>
            <a:endParaRPr lang="en-US" b="1">
              <a:solidFill>
                <a:srgbClr val="FF0000"/>
              </a:solidFill>
            </a:endParaRPr>
          </a:p>
        </p:txBody>
      </p:sp>
      <p:sp>
        <p:nvSpPr>
          <p:cNvPr id="7" name="Slide Number Placeholder 6"/>
          <p:cNvSpPr>
            <a:spLocks noGrp="1"/>
          </p:cNvSpPr>
          <p:nvPr>
            <p:ph type="sldNum" sz="quarter" idx="12"/>
          </p:nvPr>
        </p:nvSpPr>
        <p:spPr/>
        <p:txBody>
          <a:bodyPr/>
          <a:lstStyle/>
          <a:p>
            <a:fld id="{5AB95402-1E0D-474E-8D8C-CBE7F053639E}" type="slidenum">
              <a:rPr lang="vi-VN" smtClean="0"/>
              <a:pPr/>
              <a:t>5</a:t>
            </a:fld>
            <a:r>
              <a:rPr lang="vi-VN" smtClean="0"/>
              <a:t>/46</a:t>
            </a:r>
            <a:endParaRPr lang="vi-VN"/>
          </a:p>
        </p:txBody>
      </p:sp>
    </p:spTree>
    <p:extLst>
      <p:ext uri="{BB962C8B-B14F-4D97-AF65-F5344CB8AC3E}">
        <p14:creationId xmlns:p14="http://schemas.microsoft.com/office/powerpoint/2010/main" val="23830513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Kiến trúc ADO.NET</a:t>
            </a:r>
            <a:endParaRPr lang="en-US"/>
          </a:p>
        </p:txBody>
      </p:sp>
      <p:sp>
        <p:nvSpPr>
          <p:cNvPr id="4" name="Date Placeholder 3"/>
          <p:cNvSpPr>
            <a:spLocks noGrp="1"/>
          </p:cNvSpPr>
          <p:nvPr>
            <p:ph type="dt" sz="half" idx="10"/>
          </p:nvPr>
        </p:nvSpPr>
        <p:spPr/>
        <p:txBody>
          <a:bodyPr/>
          <a:lstStyle/>
          <a:p>
            <a:fld id="{28EB6B46-74CF-4F58-B2CD-489C412892E9}" type="datetime1">
              <a:rPr lang="vi-VN" smtClean="0"/>
              <a:t>08/01/2015</a:t>
            </a:fld>
            <a:endParaRPr lang="vi-VN"/>
          </a:p>
        </p:txBody>
      </p:sp>
      <p:sp>
        <p:nvSpPr>
          <p:cNvPr id="5" name="Footer Placeholder 4"/>
          <p:cNvSpPr>
            <a:spLocks noGrp="1"/>
          </p:cNvSpPr>
          <p:nvPr>
            <p:ph type="ftr" sz="quarter" idx="11"/>
          </p:nvPr>
        </p:nvSpPr>
        <p:spPr/>
        <p:txBody>
          <a:bodyPr/>
          <a:lstStyle/>
          <a:p>
            <a:r>
              <a:rPr lang="vi-VN" smtClean="0"/>
              <a:t>Chương 5. Lập trình cơ sở dữ liệu</a:t>
            </a:r>
            <a:endParaRPr lang="vi-VN"/>
          </a:p>
        </p:txBody>
      </p:sp>
      <p:pic>
        <p:nvPicPr>
          <p:cNvPr id="6" name="Picture 91" descr="http://msdn.microsoft.com/library/en-us/cpguide/html/ado_2.gif"/>
          <p:cNvPicPr>
            <a:picLocks noChangeAspect="1" noChangeArrowheads="1"/>
          </p:cNvPicPr>
          <p:nvPr/>
        </p:nvPicPr>
        <p:blipFill>
          <a:blip r:embed="rId3"/>
          <a:srcRect/>
          <a:stretch>
            <a:fillRect/>
          </a:stretch>
        </p:blipFill>
        <p:spPr bwMode="auto">
          <a:xfrm>
            <a:off x="714348" y="1214422"/>
            <a:ext cx="7924800" cy="4340225"/>
          </a:xfrm>
          <a:prstGeom prst="rect">
            <a:avLst/>
          </a:prstGeom>
          <a:noFill/>
        </p:spPr>
      </p:pic>
      <p:sp>
        <p:nvSpPr>
          <p:cNvPr id="7" name="Content Placeholder 2"/>
          <p:cNvSpPr>
            <a:spLocks noGrp="1"/>
          </p:cNvSpPr>
          <p:nvPr>
            <p:ph idx="1"/>
          </p:nvPr>
        </p:nvSpPr>
        <p:spPr>
          <a:xfrm>
            <a:off x="762000" y="5572140"/>
            <a:ext cx="2452678" cy="857256"/>
          </a:xfrm>
        </p:spPr>
        <p:txBody>
          <a:bodyPr/>
          <a:lstStyle/>
          <a:p>
            <a:pPr>
              <a:buFont typeface="+mj-lt"/>
              <a:buAutoNum type="arabicPeriod"/>
            </a:pPr>
            <a:r>
              <a:rPr lang="en-US" sz="2200" smtClean="0"/>
              <a:t>Connection</a:t>
            </a:r>
          </a:p>
          <a:p>
            <a:pPr>
              <a:buFont typeface="+mj-lt"/>
              <a:buAutoNum type="arabicPeriod"/>
            </a:pPr>
            <a:r>
              <a:rPr lang="en-US" sz="2200" smtClean="0"/>
              <a:t>Command</a:t>
            </a:r>
          </a:p>
        </p:txBody>
      </p:sp>
      <p:sp>
        <p:nvSpPr>
          <p:cNvPr id="9" name="Rectangle 8"/>
          <p:cNvSpPr/>
          <p:nvPr/>
        </p:nvSpPr>
        <p:spPr>
          <a:xfrm>
            <a:off x="3571884" y="5592244"/>
            <a:ext cx="2928942" cy="837152"/>
          </a:xfrm>
          <a:prstGeom prst="rect">
            <a:avLst/>
          </a:prstGeom>
        </p:spPr>
        <p:txBody>
          <a:bodyPr wrap="square">
            <a:spAutoFit/>
          </a:bodyPr>
          <a:lstStyle/>
          <a:p>
            <a:pPr marL="469900" lvl="0" indent="-469900" algn="just" fontAlgn="base">
              <a:spcBef>
                <a:spcPct val="20000"/>
              </a:spcBef>
              <a:spcAft>
                <a:spcPct val="0"/>
              </a:spcAft>
              <a:buClr>
                <a:srgbClr val="CC0000"/>
              </a:buClr>
              <a:buFont typeface="+mj-lt"/>
              <a:buAutoNum type="arabicPeriod" startAt="3"/>
            </a:pPr>
            <a:r>
              <a:rPr lang="en-US" sz="2200" kern="0" smtClean="0">
                <a:solidFill>
                  <a:srgbClr val="000000"/>
                </a:solidFill>
              </a:rPr>
              <a:t>DataReader</a:t>
            </a:r>
          </a:p>
          <a:p>
            <a:pPr marL="469900" lvl="0" indent="-469900" algn="just" fontAlgn="base">
              <a:spcBef>
                <a:spcPct val="20000"/>
              </a:spcBef>
              <a:spcAft>
                <a:spcPct val="0"/>
              </a:spcAft>
              <a:buClr>
                <a:srgbClr val="CC0000"/>
              </a:buClr>
              <a:buFont typeface="+mj-lt"/>
              <a:buAutoNum type="arabicPeriod" startAt="4"/>
            </a:pPr>
            <a:r>
              <a:rPr lang="en-US" sz="2200" kern="0" smtClean="0">
                <a:solidFill>
                  <a:srgbClr val="000000"/>
                </a:solidFill>
              </a:rPr>
              <a:t>DataAdapter</a:t>
            </a:r>
          </a:p>
        </p:txBody>
      </p:sp>
      <p:sp>
        <p:nvSpPr>
          <p:cNvPr id="10" name="Rectangle 9"/>
          <p:cNvSpPr/>
          <p:nvPr/>
        </p:nvSpPr>
        <p:spPr>
          <a:xfrm>
            <a:off x="6500842" y="5643578"/>
            <a:ext cx="2214562" cy="461665"/>
          </a:xfrm>
          <a:prstGeom prst="rect">
            <a:avLst/>
          </a:prstGeom>
        </p:spPr>
        <p:txBody>
          <a:bodyPr wrap="square">
            <a:spAutoFit/>
          </a:bodyPr>
          <a:lstStyle/>
          <a:p>
            <a:pPr marL="469900" lvl="0" indent="-469900" algn="just" fontAlgn="base">
              <a:spcBef>
                <a:spcPct val="20000"/>
              </a:spcBef>
              <a:spcAft>
                <a:spcPct val="0"/>
              </a:spcAft>
              <a:buClr>
                <a:srgbClr val="CC0000"/>
              </a:buClr>
              <a:buFont typeface="+mj-lt"/>
              <a:buAutoNum type="arabicPeriod" startAt="5"/>
            </a:pPr>
            <a:r>
              <a:rPr lang="en-US" sz="2400" kern="0" smtClean="0">
                <a:solidFill>
                  <a:srgbClr val="000000"/>
                </a:solidFill>
              </a:rPr>
              <a:t>Dataset</a:t>
            </a:r>
            <a:endParaRPr lang="en-US"/>
          </a:p>
        </p:txBody>
      </p:sp>
      <p:sp>
        <p:nvSpPr>
          <p:cNvPr id="3" name="Slide Number Placeholder 2"/>
          <p:cNvSpPr>
            <a:spLocks noGrp="1"/>
          </p:cNvSpPr>
          <p:nvPr>
            <p:ph type="sldNum" sz="quarter" idx="12"/>
          </p:nvPr>
        </p:nvSpPr>
        <p:spPr/>
        <p:txBody>
          <a:bodyPr/>
          <a:lstStyle/>
          <a:p>
            <a:fld id="{5AB95402-1E0D-474E-8D8C-CBE7F053639E}" type="slidenum">
              <a:rPr lang="vi-VN" smtClean="0"/>
              <a:pPr/>
              <a:t>6</a:t>
            </a:fld>
            <a:r>
              <a:rPr lang="vi-VN" smtClean="0"/>
              <a:t>/46</a:t>
            </a:r>
            <a:endParaRPr lang="vi-VN"/>
          </a:p>
        </p:txBody>
      </p:sp>
    </p:spTree>
    <p:extLst>
      <p:ext uri="{BB962C8B-B14F-4D97-AF65-F5344CB8AC3E}">
        <p14:creationId xmlns:p14="http://schemas.microsoft.com/office/powerpoint/2010/main" val="22760926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 Kết nối CSDL bằng ADO.NET </a:t>
            </a:r>
            <a:endParaRPr lang="en-US"/>
          </a:p>
        </p:txBody>
      </p:sp>
      <p:sp>
        <p:nvSpPr>
          <p:cNvPr id="3" name="Content Placeholder 2"/>
          <p:cNvSpPr>
            <a:spLocks noGrp="1"/>
          </p:cNvSpPr>
          <p:nvPr>
            <p:ph idx="1"/>
          </p:nvPr>
        </p:nvSpPr>
        <p:spPr/>
        <p:txBody>
          <a:bodyPr/>
          <a:lstStyle/>
          <a:p>
            <a:r>
              <a:rPr lang="en-US" smtClean="0"/>
              <a:t>Connection</a:t>
            </a:r>
          </a:p>
          <a:p>
            <a:r>
              <a:rPr lang="en-US" smtClean="0"/>
              <a:t>Command</a:t>
            </a:r>
          </a:p>
          <a:p>
            <a:r>
              <a:rPr lang="en-US" smtClean="0"/>
              <a:t>DataReader</a:t>
            </a:r>
          </a:p>
          <a:p>
            <a:r>
              <a:rPr lang="en-US" smtClean="0"/>
              <a:t>DataAdaper</a:t>
            </a:r>
          </a:p>
          <a:p>
            <a:r>
              <a:rPr lang="en-US" smtClean="0"/>
              <a:t>Dataset</a:t>
            </a:r>
          </a:p>
          <a:p>
            <a:endParaRPr lang="en-US"/>
          </a:p>
        </p:txBody>
      </p:sp>
      <p:sp>
        <p:nvSpPr>
          <p:cNvPr id="4" name="Date Placeholder 3"/>
          <p:cNvSpPr>
            <a:spLocks noGrp="1"/>
          </p:cNvSpPr>
          <p:nvPr>
            <p:ph type="dt" sz="half" idx="10"/>
          </p:nvPr>
        </p:nvSpPr>
        <p:spPr/>
        <p:txBody>
          <a:bodyPr/>
          <a:lstStyle/>
          <a:p>
            <a:fld id="{A15A3849-959A-4153-A874-1375E406F500}" type="datetime1">
              <a:rPr lang="vi-VN" smtClean="0"/>
              <a:t>08/01/2015</a:t>
            </a:fld>
            <a:endParaRPr lang="vi-VN"/>
          </a:p>
        </p:txBody>
      </p:sp>
      <p:sp>
        <p:nvSpPr>
          <p:cNvPr id="5" name="Footer Placeholder 4"/>
          <p:cNvSpPr>
            <a:spLocks noGrp="1"/>
          </p:cNvSpPr>
          <p:nvPr>
            <p:ph type="ftr" sz="quarter" idx="11"/>
          </p:nvPr>
        </p:nvSpPr>
        <p:spPr/>
        <p:txBody>
          <a:bodyPr/>
          <a:lstStyle/>
          <a:p>
            <a:r>
              <a:rPr lang="vi-VN" smtClean="0"/>
              <a:t>Chương 5. Lập trình cơ sở dữ liệu</a:t>
            </a:r>
            <a:endParaRPr lang="vi-VN"/>
          </a:p>
        </p:txBody>
      </p:sp>
      <p:sp>
        <p:nvSpPr>
          <p:cNvPr id="6" name="Slide Number Placeholder 5"/>
          <p:cNvSpPr>
            <a:spLocks noGrp="1"/>
          </p:cNvSpPr>
          <p:nvPr>
            <p:ph type="sldNum" sz="quarter" idx="12"/>
          </p:nvPr>
        </p:nvSpPr>
        <p:spPr/>
        <p:txBody>
          <a:bodyPr/>
          <a:lstStyle/>
          <a:p>
            <a:fld id="{5AB95402-1E0D-474E-8D8C-CBE7F053639E}" type="slidenum">
              <a:rPr lang="vi-VN" smtClean="0"/>
              <a:pPr/>
              <a:t>7</a:t>
            </a:fld>
            <a:r>
              <a:rPr lang="vi-VN" smtClean="0"/>
              <a:t>/46</a:t>
            </a:r>
            <a:endParaRPr lang="vi-VN"/>
          </a:p>
        </p:txBody>
      </p:sp>
    </p:spTree>
    <p:extLst>
      <p:ext uri="{BB962C8B-B14F-4D97-AF65-F5344CB8AC3E}">
        <p14:creationId xmlns:p14="http://schemas.microsoft.com/office/powerpoint/2010/main" val="33947719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2.1. Connection</a:t>
            </a:r>
            <a:endParaRPr lang="en-US"/>
          </a:p>
        </p:txBody>
      </p:sp>
      <p:sp>
        <p:nvSpPr>
          <p:cNvPr id="3" name="Content Placeholder 2"/>
          <p:cNvSpPr>
            <a:spLocks noGrp="1"/>
          </p:cNvSpPr>
          <p:nvPr>
            <p:ph idx="1"/>
          </p:nvPr>
        </p:nvSpPr>
        <p:spPr>
          <a:xfrm>
            <a:off x="762000" y="1247796"/>
            <a:ext cx="7924800" cy="5181600"/>
          </a:xfrm>
        </p:spPr>
        <p:txBody>
          <a:bodyPr/>
          <a:lstStyle/>
          <a:p>
            <a:r>
              <a:rPr lang="en-US" smtClean="0"/>
              <a:t>Thiết lập và quản lý kết nối với CSDL</a:t>
            </a:r>
          </a:p>
          <a:p>
            <a:r>
              <a:rPr lang="en-US" smtClean="0"/>
              <a:t>Có 2 loại:</a:t>
            </a:r>
          </a:p>
          <a:p>
            <a:pPr lvl="1"/>
            <a:r>
              <a:rPr lang="en-US" smtClean="0"/>
              <a:t>SqlConnection</a:t>
            </a:r>
          </a:p>
          <a:p>
            <a:pPr lvl="1"/>
            <a:r>
              <a:rPr lang="en-US" smtClean="0"/>
              <a:t>OleDbConnection</a:t>
            </a:r>
          </a:p>
          <a:p>
            <a:r>
              <a:rPr lang="en-US" smtClean="0"/>
              <a:t>Thuộc tính quan trọng:</a:t>
            </a:r>
          </a:p>
          <a:p>
            <a:pPr lvl="1"/>
            <a:r>
              <a:rPr lang="en-US" smtClean="0"/>
              <a:t>ConnectionString</a:t>
            </a:r>
          </a:p>
          <a:p>
            <a:r>
              <a:rPr lang="en-US" smtClean="0"/>
              <a:t>Phương thức quan trọng:</a:t>
            </a:r>
          </a:p>
          <a:p>
            <a:pPr lvl="1"/>
            <a:r>
              <a:rPr lang="en-US" smtClean="0"/>
              <a:t>Open()</a:t>
            </a:r>
          </a:p>
          <a:p>
            <a:pPr lvl="1"/>
            <a:r>
              <a:rPr lang="en-US" smtClean="0"/>
              <a:t>Close()</a:t>
            </a:r>
          </a:p>
          <a:p>
            <a:r>
              <a:rPr lang="en-US" smtClean="0"/>
              <a:t>Chú ý: </a:t>
            </a:r>
          </a:p>
          <a:p>
            <a:pPr lvl="1"/>
            <a:r>
              <a:rPr lang="en-US" smtClean="0"/>
              <a:t>Luôn đóng Connection sau khi sử dụng</a:t>
            </a:r>
          </a:p>
        </p:txBody>
      </p:sp>
      <p:sp>
        <p:nvSpPr>
          <p:cNvPr id="4" name="Date Placeholder 3"/>
          <p:cNvSpPr>
            <a:spLocks noGrp="1"/>
          </p:cNvSpPr>
          <p:nvPr>
            <p:ph type="dt" sz="half" idx="10"/>
          </p:nvPr>
        </p:nvSpPr>
        <p:spPr/>
        <p:txBody>
          <a:bodyPr/>
          <a:lstStyle/>
          <a:p>
            <a:fld id="{D13B4666-4224-479F-99B9-E48DEA041B5A}" type="datetime1">
              <a:rPr lang="vi-VN" smtClean="0"/>
              <a:t>08/01/2015</a:t>
            </a:fld>
            <a:endParaRPr lang="vi-VN"/>
          </a:p>
        </p:txBody>
      </p:sp>
      <p:sp>
        <p:nvSpPr>
          <p:cNvPr id="5" name="Footer Placeholder 4"/>
          <p:cNvSpPr>
            <a:spLocks noGrp="1"/>
          </p:cNvSpPr>
          <p:nvPr>
            <p:ph type="ftr" sz="quarter" idx="11"/>
          </p:nvPr>
        </p:nvSpPr>
        <p:spPr/>
        <p:txBody>
          <a:bodyPr/>
          <a:lstStyle/>
          <a:p>
            <a:r>
              <a:rPr lang="vi-VN" smtClean="0"/>
              <a:t>Chương 5. Lập trình cơ sở dữ liệu</a:t>
            </a:r>
            <a:endParaRPr lang="vi-VN"/>
          </a:p>
        </p:txBody>
      </p:sp>
      <p:sp>
        <p:nvSpPr>
          <p:cNvPr id="6" name="Slide Number Placeholder 5"/>
          <p:cNvSpPr>
            <a:spLocks noGrp="1"/>
          </p:cNvSpPr>
          <p:nvPr>
            <p:ph type="sldNum" sz="quarter" idx="12"/>
          </p:nvPr>
        </p:nvSpPr>
        <p:spPr/>
        <p:txBody>
          <a:bodyPr/>
          <a:lstStyle/>
          <a:p>
            <a:fld id="{5AB95402-1E0D-474E-8D8C-CBE7F053639E}" type="slidenum">
              <a:rPr lang="vi-VN" smtClean="0"/>
              <a:pPr/>
              <a:t>8</a:t>
            </a:fld>
            <a:r>
              <a:rPr lang="vi-VN" smtClean="0"/>
              <a:t>/46</a:t>
            </a:r>
            <a:endParaRPr lang="vi-VN"/>
          </a:p>
        </p:txBody>
      </p:sp>
    </p:spTree>
    <p:extLst>
      <p:ext uri="{BB962C8B-B14F-4D97-AF65-F5344CB8AC3E}">
        <p14:creationId xmlns:p14="http://schemas.microsoft.com/office/powerpoint/2010/main" val="21657059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2.1.Connection (tiếp)</a:t>
            </a:r>
            <a:endParaRPr lang="en-US"/>
          </a:p>
        </p:txBody>
      </p:sp>
      <p:sp>
        <p:nvSpPr>
          <p:cNvPr id="3" name="Content Placeholder 2"/>
          <p:cNvSpPr>
            <a:spLocks noGrp="1"/>
          </p:cNvSpPr>
          <p:nvPr>
            <p:ph idx="1"/>
          </p:nvPr>
        </p:nvSpPr>
        <p:spPr>
          <a:xfrm>
            <a:off x="762000" y="1143000"/>
            <a:ext cx="8024842" cy="5181600"/>
          </a:xfrm>
        </p:spPr>
        <p:txBody>
          <a:bodyPr/>
          <a:lstStyle/>
          <a:p>
            <a:r>
              <a:rPr lang="en-US" smtClean="0"/>
              <a:t>Ví dụ:</a:t>
            </a:r>
            <a:endParaRPr lang="vi-VN" smtClean="0"/>
          </a:p>
          <a:p>
            <a:pPr marL="0" indent="0">
              <a:buNone/>
            </a:pPr>
            <a:r>
              <a:rPr lang="vi-VN" sz="2400" smtClean="0">
                <a:solidFill>
                  <a:srgbClr val="2B91AF"/>
                </a:solidFill>
                <a:latin typeface="Consolas"/>
              </a:rPr>
              <a:t>SqlConnection</a:t>
            </a:r>
            <a:r>
              <a:rPr lang="vi-VN" sz="2400" smtClean="0">
                <a:solidFill>
                  <a:prstClr val="black"/>
                </a:solidFill>
                <a:latin typeface="Consolas"/>
              </a:rPr>
              <a:t> </a:t>
            </a:r>
            <a:r>
              <a:rPr lang="vi-VN" sz="2400">
                <a:solidFill>
                  <a:prstClr val="black"/>
                </a:solidFill>
                <a:latin typeface="Consolas"/>
              </a:rPr>
              <a:t>con; </a:t>
            </a:r>
            <a:r>
              <a:rPr lang="vi-VN" sz="2400">
                <a:solidFill>
                  <a:srgbClr val="008000"/>
                </a:solidFill>
                <a:latin typeface="Consolas"/>
              </a:rPr>
              <a:t>//Đối tượng để kết </a:t>
            </a:r>
            <a:r>
              <a:rPr lang="vi-VN" sz="2400" smtClean="0">
                <a:solidFill>
                  <a:srgbClr val="008000"/>
                </a:solidFill>
                <a:latin typeface="Consolas"/>
              </a:rPr>
              <a:t>nối</a:t>
            </a:r>
          </a:p>
          <a:p>
            <a:pPr marL="268288" indent="-268288" algn="l">
              <a:buNone/>
            </a:pPr>
            <a:r>
              <a:rPr lang="vi-VN" sz="2400">
                <a:latin typeface="Consolas"/>
              </a:rPr>
              <a:t>con = </a:t>
            </a:r>
            <a:r>
              <a:rPr lang="vi-VN" sz="2400">
                <a:solidFill>
                  <a:srgbClr val="0000FF"/>
                </a:solidFill>
                <a:latin typeface="Consolas"/>
              </a:rPr>
              <a:t>new</a:t>
            </a:r>
            <a:r>
              <a:rPr lang="vi-VN" sz="2400">
                <a:solidFill>
                  <a:prstClr val="black"/>
                </a:solidFill>
                <a:latin typeface="Consolas"/>
              </a:rPr>
              <a:t> </a:t>
            </a:r>
            <a:r>
              <a:rPr lang="vi-VN" sz="2400">
                <a:solidFill>
                  <a:srgbClr val="2B91AF"/>
                </a:solidFill>
                <a:latin typeface="Consolas"/>
              </a:rPr>
              <a:t>SqlConnection</a:t>
            </a:r>
            <a:r>
              <a:rPr lang="vi-VN" sz="2400">
                <a:solidFill>
                  <a:prstClr val="black"/>
                </a:solidFill>
                <a:latin typeface="Consolas"/>
              </a:rPr>
              <a:t>(); </a:t>
            </a:r>
            <a:r>
              <a:rPr lang="vi-VN" sz="2400">
                <a:solidFill>
                  <a:srgbClr val="008000"/>
                </a:solidFill>
                <a:latin typeface="Consolas"/>
              </a:rPr>
              <a:t>//Khởi </a:t>
            </a:r>
            <a:r>
              <a:rPr lang="vi-VN" sz="2400" smtClean="0">
                <a:solidFill>
                  <a:srgbClr val="008000"/>
                </a:solidFill>
                <a:latin typeface="Consolas"/>
              </a:rPr>
              <a:t>tạo</a:t>
            </a:r>
            <a:endParaRPr lang="en-US" sz="2400" smtClean="0">
              <a:solidFill>
                <a:srgbClr val="008000"/>
              </a:solidFill>
              <a:latin typeface="Consolas"/>
            </a:endParaRPr>
          </a:p>
          <a:p>
            <a:pPr marL="268288" indent="-268288" algn="l">
              <a:buNone/>
            </a:pPr>
            <a:r>
              <a:rPr lang="en-US" sz="2400" smtClean="0">
                <a:solidFill>
                  <a:prstClr val="black"/>
                </a:solidFill>
                <a:latin typeface="Consolas"/>
              </a:rPr>
              <a:t>con.ConnectionString </a:t>
            </a:r>
            <a:r>
              <a:rPr lang="en-US" sz="2400">
                <a:solidFill>
                  <a:prstClr val="black"/>
                </a:solidFill>
                <a:latin typeface="Consolas"/>
              </a:rPr>
              <a:t>= </a:t>
            </a:r>
            <a:r>
              <a:rPr lang="en-US" sz="2400">
                <a:solidFill>
                  <a:srgbClr val="A31515"/>
                </a:solidFill>
                <a:latin typeface="Consolas"/>
              </a:rPr>
              <a:t>@"Data Source</a:t>
            </a:r>
            <a:r>
              <a:rPr lang="en-US" sz="2400" smtClean="0">
                <a:solidFill>
                  <a:srgbClr val="A31515"/>
                </a:solidFill>
                <a:latin typeface="Consolas"/>
              </a:rPr>
              <a:t>= .\SQLEXPRESS;AttachDbFilename=“ </a:t>
            </a:r>
            <a:r>
              <a:rPr lang="en-US" sz="2400" smtClean="0">
                <a:solidFill>
                  <a:prstClr val="black"/>
                </a:solidFill>
                <a:latin typeface="Consolas"/>
              </a:rPr>
              <a:t>+</a:t>
            </a:r>
            <a:r>
              <a:rPr lang="en-US" sz="2400">
                <a:solidFill>
                  <a:srgbClr val="2B91AF"/>
                </a:solidFill>
                <a:latin typeface="Consolas"/>
              </a:rPr>
              <a:t>Application</a:t>
            </a:r>
            <a:r>
              <a:rPr lang="en-US" sz="2400">
                <a:solidFill>
                  <a:prstClr val="black"/>
                </a:solidFill>
                <a:latin typeface="Consolas"/>
              </a:rPr>
              <a:t>.StartupPath+ </a:t>
            </a:r>
            <a:r>
              <a:rPr lang="en-US" sz="2400">
                <a:solidFill>
                  <a:srgbClr val="A31515"/>
                </a:solidFill>
                <a:latin typeface="Consolas"/>
              </a:rPr>
              <a:t>@"\QLSV.mdf</a:t>
            </a:r>
            <a:r>
              <a:rPr lang="en-US" sz="2400" smtClean="0">
                <a:solidFill>
                  <a:srgbClr val="A31515"/>
                </a:solidFill>
                <a:latin typeface="Consolas"/>
              </a:rPr>
              <a:t>; Integrated </a:t>
            </a:r>
            <a:r>
              <a:rPr lang="en-US" sz="2400">
                <a:solidFill>
                  <a:srgbClr val="A31515"/>
                </a:solidFill>
                <a:latin typeface="Consolas"/>
              </a:rPr>
              <a:t>Security=True;Connect Timeout=30;User Instance=True</a:t>
            </a:r>
            <a:r>
              <a:rPr lang="en-US" sz="2400" smtClean="0">
                <a:solidFill>
                  <a:srgbClr val="A31515"/>
                </a:solidFill>
                <a:latin typeface="Consolas"/>
              </a:rPr>
              <a:t>"</a:t>
            </a:r>
            <a:r>
              <a:rPr lang="en-US" sz="2400" smtClean="0">
                <a:solidFill>
                  <a:prstClr val="black"/>
                </a:solidFill>
                <a:latin typeface="Consolas"/>
              </a:rPr>
              <a:t>;</a:t>
            </a:r>
          </a:p>
          <a:p>
            <a:pPr marL="0" indent="0" algn="l">
              <a:buNone/>
            </a:pPr>
            <a:r>
              <a:rPr lang="en-US" sz="2400" smtClean="0">
                <a:solidFill>
                  <a:prstClr val="black"/>
                </a:solidFill>
                <a:latin typeface="Consolas"/>
              </a:rPr>
              <a:t>con.Open</a:t>
            </a:r>
            <a:r>
              <a:rPr lang="en-US" sz="2400">
                <a:solidFill>
                  <a:prstClr val="black"/>
                </a:solidFill>
                <a:latin typeface="Consolas"/>
              </a:rPr>
              <a:t>(); </a:t>
            </a:r>
            <a:r>
              <a:rPr lang="en-US" sz="2400">
                <a:solidFill>
                  <a:srgbClr val="008000"/>
                </a:solidFill>
                <a:latin typeface="Consolas"/>
              </a:rPr>
              <a:t>//Mở kết nối</a:t>
            </a:r>
          </a:p>
          <a:p>
            <a:pPr marL="0" indent="0">
              <a:buNone/>
            </a:pPr>
            <a:endParaRPr lang="vi-VN" sz="2400" smtClean="0">
              <a:solidFill>
                <a:srgbClr val="008000"/>
              </a:solidFill>
              <a:latin typeface="Consolas"/>
            </a:endParaRPr>
          </a:p>
          <a:p>
            <a:pPr algn="l">
              <a:buNone/>
            </a:pPr>
            <a:endParaRPr lang="en-US" sz="2300" b="1" smtClean="0">
              <a:latin typeface="Courier New" pitchFamily="49" charset="0"/>
              <a:cs typeface="Courier New" pitchFamily="49" charset="0"/>
            </a:endParaRPr>
          </a:p>
        </p:txBody>
      </p:sp>
      <p:sp>
        <p:nvSpPr>
          <p:cNvPr id="4" name="Date Placeholder 3"/>
          <p:cNvSpPr>
            <a:spLocks noGrp="1"/>
          </p:cNvSpPr>
          <p:nvPr>
            <p:ph type="dt" sz="half" idx="10"/>
          </p:nvPr>
        </p:nvSpPr>
        <p:spPr/>
        <p:txBody>
          <a:bodyPr/>
          <a:lstStyle/>
          <a:p>
            <a:fld id="{64FEAA49-23CF-4E3D-91B5-A408162E8EFF}" type="datetime1">
              <a:rPr lang="vi-VN" smtClean="0"/>
              <a:t>08/01/2015</a:t>
            </a:fld>
            <a:endParaRPr lang="vi-VN"/>
          </a:p>
        </p:txBody>
      </p:sp>
      <p:sp>
        <p:nvSpPr>
          <p:cNvPr id="5" name="Footer Placeholder 4"/>
          <p:cNvSpPr>
            <a:spLocks noGrp="1"/>
          </p:cNvSpPr>
          <p:nvPr>
            <p:ph type="ftr" sz="quarter" idx="11"/>
          </p:nvPr>
        </p:nvSpPr>
        <p:spPr/>
        <p:txBody>
          <a:bodyPr/>
          <a:lstStyle/>
          <a:p>
            <a:r>
              <a:rPr lang="vi-VN" smtClean="0"/>
              <a:t>Chương 5. Lập trình cơ sở dữ liệu</a:t>
            </a:r>
            <a:endParaRPr lang="vi-VN"/>
          </a:p>
        </p:txBody>
      </p:sp>
      <p:sp>
        <p:nvSpPr>
          <p:cNvPr id="6" name="Right Arrow 5"/>
          <p:cNvSpPr/>
          <p:nvPr/>
        </p:nvSpPr>
        <p:spPr>
          <a:xfrm>
            <a:off x="556083" y="5374356"/>
            <a:ext cx="928694" cy="428628"/>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8" name="Content Placeholder 2"/>
          <p:cNvSpPr txBox="1">
            <a:spLocks/>
          </p:cNvSpPr>
          <p:nvPr/>
        </p:nvSpPr>
        <p:spPr bwMode="auto">
          <a:xfrm>
            <a:off x="1484777" y="5374356"/>
            <a:ext cx="7215238" cy="71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R="0" lvl="0" defTabSz="914400" rtl="0" eaLnBrk="1" fontAlgn="base" latinLnBrk="0" hangingPunct="1">
              <a:lnSpc>
                <a:spcPct val="100000"/>
              </a:lnSpc>
              <a:spcBef>
                <a:spcPct val="20000"/>
              </a:spcBef>
              <a:spcAft>
                <a:spcPct val="0"/>
              </a:spcAft>
              <a:buClr>
                <a:schemeClr val="accent2"/>
              </a:buClr>
              <a:buSzTx/>
              <a:tabLst/>
              <a:defRPr/>
            </a:pPr>
            <a:r>
              <a:rPr kumimoji="0" lang="en-US" sz="2400" b="1" i="1" u="none" strike="noStrike" kern="0" cap="none" spc="0" normalizeH="0" baseline="0" noProof="0" smtClean="0">
                <a:ln>
                  <a:noFill/>
                </a:ln>
                <a:solidFill>
                  <a:srgbClr val="00B050"/>
                </a:solidFill>
                <a:effectLst/>
                <a:uLnTx/>
                <a:uFillTx/>
                <a:latin typeface="+mn-lt"/>
                <a:ea typeface="+mn-ea"/>
                <a:cs typeface="+mn-cs"/>
              </a:rPr>
              <a:t>T</a:t>
            </a:r>
            <a:r>
              <a:rPr kumimoji="0" lang="en-US" sz="2400" b="1" i="1" u="none" strike="noStrike" kern="0" cap="none" spc="0" normalizeH="0" noProof="0" smtClean="0">
                <a:ln>
                  <a:noFill/>
                </a:ln>
                <a:solidFill>
                  <a:srgbClr val="00B050"/>
                </a:solidFill>
                <a:effectLst/>
                <a:uLnTx/>
                <a:uFillTx/>
                <a:latin typeface="+mn-lt"/>
                <a:ea typeface="+mn-ea"/>
                <a:cs typeface="+mn-cs"/>
              </a:rPr>
              <a:t>ạo ConnectString chính xác và nhanh nhất?</a:t>
            </a:r>
            <a:endParaRPr kumimoji="0" lang="en-US" sz="2400" b="1" i="1" u="none" strike="noStrike" kern="0" cap="none" spc="0" normalizeH="0" baseline="0" noProof="0" smtClean="0">
              <a:ln>
                <a:noFill/>
              </a:ln>
              <a:solidFill>
                <a:srgbClr val="00B050"/>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fld id="{5AB95402-1E0D-474E-8D8C-CBE7F053639E}" type="slidenum">
              <a:rPr lang="vi-VN" smtClean="0"/>
              <a:pPr/>
              <a:t>9</a:t>
            </a:fld>
            <a:r>
              <a:rPr lang="vi-VN" smtClean="0"/>
              <a:t>/46</a:t>
            </a:r>
            <a:endParaRPr lang="vi-VN"/>
          </a:p>
        </p:txBody>
      </p:sp>
    </p:spTree>
    <p:extLst>
      <p:ext uri="{BB962C8B-B14F-4D97-AF65-F5344CB8AC3E}">
        <p14:creationId xmlns:p14="http://schemas.microsoft.com/office/powerpoint/2010/main" val="223243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theme/theme1.xml><?xml version="1.0" encoding="utf-8"?>
<a:theme xmlns:a="http://schemas.openxmlformats.org/drawingml/2006/main" name="MM_Lec1">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802</TotalTime>
  <Words>2691</Words>
  <Application>Microsoft Office PowerPoint</Application>
  <PresentationFormat>On-screen Show (4:3)</PresentationFormat>
  <Paragraphs>636</Paragraphs>
  <Slides>46</Slides>
  <Notes>4</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MM_Lec1</vt:lpstr>
      <vt:lpstr>Chương 5 LẬP TRÌNH CƠ SỞ DỮ LIỆU</vt:lpstr>
      <vt:lpstr>Nội dung</vt:lpstr>
      <vt:lpstr>1. Tổng quan về ADO.NET</vt:lpstr>
      <vt:lpstr>ADO.NET và .NET framework</vt:lpstr>
      <vt:lpstr>ADO.NET là gì?</vt:lpstr>
      <vt:lpstr>Kiến trúc ADO.NET</vt:lpstr>
      <vt:lpstr>2. Kết nối CSDL bằng ADO.NET </vt:lpstr>
      <vt:lpstr>2.1. Connection</vt:lpstr>
      <vt:lpstr>2.1.Connection (tiếp)</vt:lpstr>
      <vt:lpstr>2.2. Command</vt:lpstr>
      <vt:lpstr>2.2.Command (tiếp)</vt:lpstr>
      <vt:lpstr>2.3. DataReader</vt:lpstr>
      <vt:lpstr>2.3. DataReader (tiếp)</vt:lpstr>
      <vt:lpstr>2.4. DataAdapter</vt:lpstr>
      <vt:lpstr>2.4. DataAdapter (tiếp)</vt:lpstr>
      <vt:lpstr>2.5. Dataset</vt:lpstr>
      <vt:lpstr>3. Xây dựng ứng dụng minh hoạ</vt:lpstr>
      <vt:lpstr>3. Xây dựng ứng dụng minh hoạ</vt:lpstr>
      <vt:lpstr>3. Xây dựng ứng dụng minh hoạ</vt:lpstr>
      <vt:lpstr>3. Xây dựng ứng dụng minh hoạ</vt:lpstr>
      <vt:lpstr>3. Xây dựng ứng dụng minh hoạ</vt:lpstr>
      <vt:lpstr>3. Xây dựng ứng dụng minh hoạ</vt:lpstr>
      <vt:lpstr>3. Xây dựng ứng dụng minh hoạ</vt:lpstr>
      <vt:lpstr>3. Xây dựng ứng dụng minh hoạ</vt:lpstr>
      <vt:lpstr>3. Xây dựng ứng dụng minh hoạ</vt:lpstr>
      <vt:lpstr>Bài tập về nhà</vt:lpstr>
      <vt:lpstr>Bài tập về nhà</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CƠ SỞ LẬP TRÌNH 1</dc:title>
  <dc:creator>Quy Tai</dc:creator>
  <cp:lastModifiedBy>Quy Tai</cp:lastModifiedBy>
  <cp:revision>84</cp:revision>
  <dcterms:created xsi:type="dcterms:W3CDTF">2011-07-17T01:46:34Z</dcterms:created>
  <dcterms:modified xsi:type="dcterms:W3CDTF">2015-01-08T07:26:47Z</dcterms:modified>
</cp:coreProperties>
</file>