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9" r:id="rId4"/>
    <p:sldId id="260" r:id="rId5"/>
    <p:sldId id="258" r:id="rId6"/>
    <p:sldId id="262" r:id="rId7"/>
    <p:sldId id="261" r:id="rId8"/>
    <p:sldId id="264" r:id="rId9"/>
    <p:sldId id="266" r:id="rId10"/>
    <p:sldId id="267" r:id="rId11"/>
    <p:sldId id="268" r:id="rId12"/>
    <p:sldId id="271" r:id="rId13"/>
    <p:sldId id="269" r:id="rId14"/>
    <p:sldId id="270"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9" autoAdjust="0"/>
  </p:normalViewPr>
  <p:slideViewPr>
    <p:cSldViewPr>
      <p:cViewPr varScale="1">
        <p:scale>
          <a:sx n="71" d="100"/>
          <a:sy n="71" d="100"/>
        </p:scale>
        <p:origin x="-4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13:32.4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421 75,'0'0,"0"0,0-24,0 24,-24 0,24-25,0 25,-25 0,25 0,0-25,-24 25,24 0,-25 0,25 0,-25 25,25-25,-24 0,-1 0,1 25,-1-25,0 24,1 1,-25 0,24 24,1-24,-1-1,0 26,25-26,0 1,0-1,0 1,0 0,25-1,0 1,-1-25,-24 25,25-25,-1-25,25 25,-24-25,0 25,-1-24,25-1,1 0,-26 1,25-1,-24-24,24 49,-49-25,25 1,-1-1,-24 25,0 0,0-25,-24 25,24 0,-25-24,25 24,-25 0,25 0,-24 24,24-24,0 0,-25 0,25 0,0 0,0 0,0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13:36.6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50 100,'-25'0,"0"0,25 0,0 0,0 0,0 0,25-25,0 0,0 25,49-50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19:06.57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2235 273,'-50'0,"25"0,0-25,0 25,1 0,-1 0,25 0,-25 0,25 0,0-24,0 24,0-25,0 0,-25 0,25 0,-25-24,25-26</inkml:trace>
  <inkml:trace contextRef="#ctx0" brushRef="#br0" timeOffset="7426">0 3028,'25'0,"-25"0,0 0,0 0,25 0,-25 0,0 0,0 0,0 0,0 0,0 0,0 0,0 0,25 0,-25 0,0 0,24 0,-24 0,25 0,0-25,0 25,0 0,24-24,1 24,0-25,-1 25,1-25,0 25,-25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20:57.8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25,'0'0,"0"0,0 0,25-25</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18:17.1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85 70,'0'-24,"28"24,-28 0,0 0,0-25,0 25,-28 0,28 0,0-24,0 24,0 0,0 0,0 0,0 0,0 0,-29 24,29-24,0 25,-28-25,28 49,-28-25</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18:17.4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98,'0'0,"25"24,-25-24,0-24,25 0,-25 24,0-25,0 1,25 24,-25 0,0-25,0 25</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1-03-02T01:19:31.7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25,'0'0,"0"0,0 0,0 0,0 0,0 0,0 0,0 0,0 0,-25-25,25 25,0 0,0 0,0 0,0 0,0 0,0 0,0 0,0 0,0 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7B8AB7-8265-4CC6-B085-0BD287DA3B8E}" type="datetimeFigureOut">
              <a:rPr lang="en-US" smtClean="0"/>
              <a:pPr/>
              <a:t>2/15/2012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F326B-6D81-4196-91A4-3926E635782C}" type="slidenum">
              <a:rPr lang="en-US" smtClean="0"/>
              <a:pPr/>
              <a:t>‹#›</a:t>
            </a:fld>
            <a:endParaRPr lang="en-US"/>
          </a:p>
        </p:txBody>
      </p:sp>
    </p:spTree>
    <p:extLst>
      <p:ext uri="{BB962C8B-B14F-4D97-AF65-F5344CB8AC3E}">
        <p14:creationId xmlns:p14="http://schemas.microsoft.com/office/powerpoint/2010/main" val="94768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p:spPr>
        <p:txBody>
          <a:bodyPr/>
          <a:lstStyle/>
          <a:p>
            <a:fld id="{757F28F2-F97C-4F3E-B4EE-E3955798D6E6}" type="slidenum">
              <a:rPr lang="en-US" smtClean="0"/>
              <a:pPr/>
              <a:t>7</a:t>
            </a:fld>
            <a:endParaRPr lang="en-US" smtClean="0"/>
          </a:p>
        </p:txBody>
      </p:sp>
      <p:sp>
        <p:nvSpPr>
          <p:cNvPr id="71683" name="Rectangle 2"/>
          <p:cNvSpPr>
            <a:spLocks noGrp="1" noRot="1" noChangeAspect="1" noChangeArrowheads="1" noTextEdit="1"/>
          </p:cNvSpPr>
          <p:nvPr>
            <p:ph type="sldImg"/>
          </p:nvPr>
        </p:nvSpPr>
        <p:spPr>
          <a:xfrm>
            <a:off x="1090613" y="300038"/>
            <a:ext cx="4705350" cy="3529012"/>
          </a:xfrm>
          <a:ln/>
        </p:spPr>
      </p:sp>
      <p:sp>
        <p:nvSpPr>
          <p:cNvPr id="71684" name="Rectangle 3"/>
          <p:cNvSpPr>
            <a:spLocks noGrp="1" noChangeArrowheads="1"/>
          </p:cNvSpPr>
          <p:nvPr>
            <p:ph type="body" idx="1"/>
          </p:nvPr>
        </p:nvSpPr>
        <p:spPr>
          <a:xfrm>
            <a:off x="524118" y="4052637"/>
            <a:ext cx="5835176" cy="4579990"/>
          </a:xfrm>
          <a:noFill/>
          <a:ln/>
        </p:spPr>
        <p:txBody>
          <a:bodyPr/>
          <a:lstStyle/>
          <a:p>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172200" y="6191250"/>
            <a:ext cx="2476500" cy="476250"/>
          </a:xfrm>
          <a:prstGeom prst="rect">
            <a:avLst/>
          </a:prstGeom>
        </p:spPr>
        <p:txBody>
          <a:bodyPr/>
          <a:lstStyle/>
          <a:p>
            <a:fld id="{0ECBEDD2-0666-48A5-B31B-EB4B29890482}" type="datetime1">
              <a:rPr lang="en-US" smtClean="0"/>
              <a:pPr/>
              <a:t>2/15/2012</a:t>
            </a:fld>
            <a:endParaRPr lang="en-US"/>
          </a:p>
        </p:txBody>
      </p:sp>
      <p:sp>
        <p:nvSpPr>
          <p:cNvPr id="17" name="Footer Placeholder 16"/>
          <p:cNvSpPr>
            <a:spLocks noGrp="1"/>
          </p:cNvSpPr>
          <p:nvPr>
            <p:ph type="ftr" sz="quarter" idx="11"/>
          </p:nvPr>
        </p:nvSpPr>
        <p:spPr>
          <a:xfrm>
            <a:off x="914400" y="6172200"/>
            <a:ext cx="3962400" cy="457200"/>
          </a:xfrm>
          <a:prstGeom prst="rect">
            <a:avLst/>
          </a:prstGeom>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84A8A4D-F8CC-4F02-B47A-272A80B2EFE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2300C432-F1BB-4913-9785-D580D9E03018}" type="datetime1">
              <a:rPr lang="en-US" smtClean="0"/>
              <a:pPr/>
              <a:t>2/15/2012</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4A8A4D-F8CC-4F02-B47A-272A80B2EF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1CC34D4F-70E9-4C34-9F4B-CD2E15C630B7}" type="datetime1">
              <a:rPr lang="en-US" smtClean="0"/>
              <a:pPr/>
              <a:t>2/15/2012</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4A8A4D-F8CC-4F02-B47A-272A80B2EF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B42151FD-2D6C-44B9-A60B-17CB72D0B989}" type="datetime1">
              <a:rPr lang="en-US" smtClean="0"/>
              <a:pPr/>
              <a:t>2/15/2012</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4A8A4D-F8CC-4F02-B47A-272A80B2EFE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66230D2C-6230-41BD-83D6-5CCC0FC7DFC2}" type="datetime1">
              <a:rPr lang="en-US" smtClean="0"/>
              <a:pPr/>
              <a:t>2/15/2012</a:t>
            </a:fld>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84A8A4D-F8CC-4F02-B47A-272A80B2EF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172200" y="6191250"/>
            <a:ext cx="2476500" cy="476250"/>
          </a:xfrm>
          <a:prstGeom prst="rect">
            <a:avLst/>
          </a:prstGeom>
        </p:spPr>
        <p:txBody>
          <a:bodyPr/>
          <a:lstStyle/>
          <a:p>
            <a:fld id="{D68FE9C1-43C2-405A-B34F-F31E91BC3E8A}" type="datetime1">
              <a:rPr lang="en-US" smtClean="0"/>
              <a:pPr/>
              <a:t>2/15/2012</a:t>
            </a:fld>
            <a:endParaRPr 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4A8A4D-F8CC-4F02-B47A-272A80B2EFE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fld id="{B19AD9D1-17E4-4A34-8B11-D1A27FD041A7}" type="datetime1">
              <a:rPr lang="en-US" smtClean="0"/>
              <a:pPr/>
              <a:t>2/15/2012</a:t>
            </a:fld>
            <a:endParaRPr lang="en-US"/>
          </a:p>
        </p:txBody>
      </p:sp>
      <p:sp>
        <p:nvSpPr>
          <p:cNvPr id="8" name="Footer Placeholder 7"/>
          <p:cNvSpPr>
            <a:spLocks noGrp="1"/>
          </p:cNvSpPr>
          <p:nvPr>
            <p:ph type="ftr" sz="quarter" idx="11"/>
          </p:nvPr>
        </p:nvSpPr>
        <p:spPr>
          <a:xfrm>
            <a:off x="914400" y="6172200"/>
            <a:ext cx="3962400" cy="45720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4A8A4D-F8CC-4F02-B47A-272A80B2EFE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487362"/>
            <a:ext cx="8229600" cy="731838"/>
          </a:xfrm>
        </p:spPr>
        <p:txBody>
          <a:bodyPr>
            <a:normAutofit/>
          </a:bodyPr>
          <a:lstStyle>
            <a:lvl1pPr>
              <a:defRPr sz="3800" b="0">
                <a:latin typeface="Verdana" pitchFamily="34" charset="0"/>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684A8A4D-F8CC-4F02-B47A-272A80B2EF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172200" y="6191250"/>
            <a:ext cx="2476500" cy="476250"/>
          </a:xfrm>
          <a:prstGeom prst="rect">
            <a:avLst/>
          </a:prstGeom>
        </p:spPr>
        <p:txBody>
          <a:bodyPr/>
          <a:lstStyle/>
          <a:p>
            <a:fld id="{F6B4164D-CAC5-491A-887B-6F77779C5689}" type="datetime1">
              <a:rPr lang="en-US" smtClean="0"/>
              <a:pPr/>
              <a:t>2/15/2012</a:t>
            </a:fld>
            <a:endParaRPr lang="en-US"/>
          </a:p>
        </p:txBody>
      </p:sp>
      <p:sp>
        <p:nvSpPr>
          <p:cNvPr id="3" name="Footer Placeholder 2"/>
          <p:cNvSpPr>
            <a:spLocks noGrp="1"/>
          </p:cNvSpPr>
          <p:nvPr>
            <p:ph type="ftr" sz="quarter" idx="11"/>
          </p:nvPr>
        </p:nvSpPr>
        <p:spPr>
          <a:xfrm>
            <a:off x="914400" y="6172200"/>
            <a:ext cx="3962400" cy="45720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4A8A4D-F8CC-4F02-B47A-272A80B2EF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fld id="{AA8D8BF7-E628-4BD4-82F2-0354B1F474CE}" type="datetime1">
              <a:rPr lang="en-US" smtClean="0"/>
              <a:pPr/>
              <a:t>2/15/2012</a:t>
            </a:fld>
            <a:endParaRPr 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4A8A4D-F8CC-4F02-B47A-272A80B2EFE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fld id="{19EA05DB-9741-466D-AA42-6685371EBDF1}" type="datetime1">
              <a:rPr lang="en-US" smtClean="0"/>
              <a:pPr/>
              <a:t>2/15/2012</a:t>
            </a:fld>
            <a:endParaRPr lang="en-US"/>
          </a:p>
        </p:txBody>
      </p:sp>
      <p:sp>
        <p:nvSpPr>
          <p:cNvPr id="6" name="Footer Placeholder 5"/>
          <p:cNvSpPr>
            <a:spLocks noGrp="1"/>
          </p:cNvSpPr>
          <p:nvPr>
            <p:ph type="ftr" sz="quarter" idx="11"/>
          </p:nvPr>
        </p:nvSpPr>
        <p:spPr>
          <a:xfrm>
            <a:off x="914400" y="6172200"/>
            <a:ext cx="38862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84A8A4D-F8CC-4F02-B47A-272A80B2EFE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381000" y="304800"/>
            <a:ext cx="8153400" cy="9144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81000" y="1371600"/>
            <a:ext cx="8153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84A8A4D-F8CC-4F02-B47A-272A80B2EF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800" kern="1200">
          <a:solidFill>
            <a:schemeClr val="tx2"/>
          </a:solidFill>
          <a:latin typeface="Verdana" pitchFamily="34" charset="0"/>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customXml" Target="../ink/ink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5.emf"/><Relationship Id="rId12"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01775"/>
            <a:ext cx="8839200" cy="1470025"/>
          </a:xfrm>
        </p:spPr>
        <p:txBody>
          <a:bodyPr>
            <a:normAutofit/>
          </a:bodyPr>
          <a:lstStyle/>
          <a:p>
            <a:pPr algn="l"/>
            <a:r>
              <a:rPr lang="en-US" sz="5400" smtClean="0"/>
              <a:t>Mạng LAN ảo- VLAN</a:t>
            </a:r>
            <a:endParaRPr lang="en-US" sz="5400"/>
          </a:p>
        </p:txBody>
      </p:sp>
      <p:sp>
        <p:nvSpPr>
          <p:cNvPr id="3" name="Slide Number Placeholder 2"/>
          <p:cNvSpPr>
            <a:spLocks noGrp="1"/>
          </p:cNvSpPr>
          <p:nvPr>
            <p:ph type="sldNum" sz="quarter" idx="12"/>
          </p:nvPr>
        </p:nvSpPr>
        <p:spPr/>
        <p:txBody>
          <a:bodyPr/>
          <a:lstStyle/>
          <a:p>
            <a:fld id="{684A8A4D-F8CC-4F02-B47A-272A80B2EFE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6E0F6D9-1E17-47C3-95E1-EC7ABB9FA011}" type="slidenum">
              <a:rPr lang="en-US"/>
              <a:pPr/>
              <a:t>10</a:t>
            </a:fld>
            <a:endParaRPr lang="en-US"/>
          </a:p>
        </p:txBody>
      </p:sp>
      <p:sp>
        <p:nvSpPr>
          <p:cNvPr id="51202" name="Rectangle 2"/>
          <p:cNvSpPr>
            <a:spLocks noGrp="1" noChangeArrowheads="1"/>
          </p:cNvSpPr>
          <p:nvPr>
            <p:ph type="title"/>
          </p:nvPr>
        </p:nvSpPr>
        <p:spPr>
          <a:xfrm>
            <a:off x="76200" y="152400"/>
            <a:ext cx="8153400" cy="914400"/>
          </a:xfrm>
        </p:spPr>
        <p:txBody>
          <a:bodyPr/>
          <a:lstStyle/>
          <a:p>
            <a:r>
              <a:rPr lang="en-US"/>
              <a:t>VLAN Tagging</a:t>
            </a:r>
          </a:p>
        </p:txBody>
      </p:sp>
      <p:sp>
        <p:nvSpPr>
          <p:cNvPr id="51203" name="Rectangle 3"/>
          <p:cNvSpPr>
            <a:spLocks noGrp="1" noChangeArrowheads="1"/>
          </p:cNvSpPr>
          <p:nvPr>
            <p:ph type="body" idx="1"/>
          </p:nvPr>
        </p:nvSpPr>
        <p:spPr>
          <a:xfrm>
            <a:off x="152400" y="3657600"/>
            <a:ext cx="8991600" cy="3124200"/>
          </a:xfrm>
          <a:solidFill>
            <a:schemeClr val="bg1"/>
          </a:solidFill>
          <a:ln/>
        </p:spPr>
        <p:txBody>
          <a:bodyPr>
            <a:normAutofit/>
          </a:bodyPr>
          <a:lstStyle/>
          <a:p>
            <a:pPr>
              <a:lnSpc>
                <a:spcPct val="90000"/>
              </a:lnSpc>
            </a:pPr>
            <a:r>
              <a:rPr lang="en-US" sz="2000">
                <a:cs typeface="Arial" charset="0"/>
              </a:rPr>
              <a:t>VLAN Tagging </a:t>
            </a:r>
            <a:r>
              <a:rPr lang="en-US" sz="2000" smtClean="0">
                <a:cs typeface="Arial" charset="0"/>
              </a:rPr>
              <a:t>được sử dụng khi cần dùng một kết nối để vận chuyển cho nhiều VLAN</a:t>
            </a:r>
            <a:endParaRPr lang="en-US" sz="2000">
              <a:cs typeface="Arial" charset="0"/>
            </a:endParaRPr>
          </a:p>
          <a:p>
            <a:pPr lvl="1">
              <a:lnSpc>
                <a:spcPct val="90000"/>
              </a:lnSpc>
            </a:pPr>
            <a:r>
              <a:rPr lang="en-US" sz="2000" smtClean="0">
                <a:cs typeface="Arial" charset="0"/>
              </a:rPr>
              <a:t>Khi switch nhận được gói tin, sẽ thêm thông tin định danh VLAN trong phần header</a:t>
            </a:r>
            <a:endParaRPr lang="en-US" sz="2000">
              <a:cs typeface="Arial" charset="0"/>
            </a:endParaRPr>
          </a:p>
          <a:p>
            <a:pPr lvl="1">
              <a:lnSpc>
                <a:spcPct val="90000"/>
              </a:lnSpc>
            </a:pPr>
            <a:r>
              <a:rPr lang="en-US" sz="1800" smtClean="0">
                <a:cs typeface="Arial" charset="0"/>
              </a:rPr>
              <a:t>Gói tin sẽ được forward dựa trên định danh VLAN  (VLAN ID) và địa chỉ MAC </a:t>
            </a:r>
          </a:p>
          <a:p>
            <a:pPr lvl="1">
              <a:lnSpc>
                <a:spcPct val="90000"/>
              </a:lnSpc>
            </a:pPr>
            <a:r>
              <a:rPr lang="en-US" sz="1800" smtClean="0">
                <a:cs typeface="Arial" charset="0"/>
              </a:rPr>
              <a:t>Khi tới switch đích, VLAN ID sẽ được tách khỏi gói tin trước khi chuyển cho thiết bị cuối</a:t>
            </a:r>
          </a:p>
          <a:p>
            <a:pPr>
              <a:lnSpc>
                <a:spcPct val="90000"/>
              </a:lnSpc>
            </a:pPr>
            <a:r>
              <a:rPr lang="en-US" sz="2000" smtClean="0">
                <a:cs typeface="Arial" charset="0"/>
              </a:rPr>
              <a:t>Kết nối giữa các switch cho phép vận chuyển nhiều VLAN gọi là </a:t>
            </a:r>
            <a:r>
              <a:rPr lang="en-US" sz="2000" b="1" smtClean="0">
                <a:cs typeface="Arial" charset="0"/>
              </a:rPr>
              <a:t>trunk </a:t>
            </a:r>
            <a:r>
              <a:rPr lang="en-US" sz="2000" b="1">
                <a:cs typeface="Arial" charset="0"/>
              </a:rPr>
              <a:t>link</a:t>
            </a:r>
            <a:r>
              <a:rPr lang="en-US" sz="2000">
                <a:cs typeface="Arial" charset="0"/>
              </a:rPr>
              <a:t> </a:t>
            </a:r>
            <a:r>
              <a:rPr lang="en-US" sz="2000" smtClean="0">
                <a:cs typeface="Arial" charset="0"/>
              </a:rPr>
              <a:t>hay </a:t>
            </a:r>
            <a:r>
              <a:rPr lang="en-US" sz="2000" b="1">
                <a:cs typeface="Arial" charset="0"/>
              </a:rPr>
              <a:t>VLAN trunking</a:t>
            </a:r>
            <a:r>
              <a:rPr lang="en-US" sz="2000">
                <a:cs typeface="Arial" charset="0"/>
              </a:rPr>
              <a:t>.</a:t>
            </a:r>
          </a:p>
        </p:txBody>
      </p:sp>
      <p:pic>
        <p:nvPicPr>
          <p:cNvPr id="51204" name="Picture 4"/>
          <p:cNvPicPr>
            <a:picLocks noChangeAspect="1" noChangeArrowheads="1"/>
          </p:cNvPicPr>
          <p:nvPr/>
        </p:nvPicPr>
        <p:blipFill>
          <a:blip r:embed="rId2" cstate="print"/>
          <a:srcRect/>
          <a:stretch>
            <a:fillRect/>
          </a:stretch>
        </p:blipFill>
        <p:spPr bwMode="auto">
          <a:xfrm>
            <a:off x="3581400" y="609600"/>
            <a:ext cx="5486400" cy="2633663"/>
          </a:xfrm>
          <a:prstGeom prst="rect">
            <a:avLst/>
          </a:prstGeom>
          <a:noFill/>
          <a:ln w="25400">
            <a:noFill/>
            <a:miter lim="800000"/>
            <a:headEnd/>
            <a:tailEnd/>
          </a:ln>
          <a:effectLst/>
        </p:spPr>
      </p:pic>
      <p:sp>
        <p:nvSpPr>
          <p:cNvPr id="51205" name="Text Box 5"/>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mc:AlternateContent xmlns:mc="http://schemas.openxmlformats.org/markup-compatibility/2006">
        <mc:Choice xmlns:p14="http://schemas.microsoft.com/office/powerpoint/2010/main" Requires="p14">
          <p:contentPart p14:bwMode="auto" r:id="rId3">
            <p14:nvContentPartPr>
              <p14:cNvPr id="24587" name="Ink 11"/>
              <p14:cNvContentPartPr>
                <a14:cpLocks xmlns:a14="http://schemas.microsoft.com/office/drawing/2010/main" noRot="1" noChangeAspect="1" noEditPoints="1" noChangeArrowheads="1" noChangeShapeType="1"/>
              </p14:cNvContentPartPr>
              <p14:nvPr/>
            </p14:nvContentPartPr>
            <p14:xfrm>
              <a:off x="7296150" y="1581150"/>
              <a:ext cx="196850" cy="169863"/>
            </p14:xfrm>
          </p:contentPart>
        </mc:Choice>
        <mc:Fallback>
          <p:pic>
            <p:nvPicPr>
              <p:cNvPr id="24587" name="Ink 11"/>
              <p:cNvPicPr>
                <a:picLocks noRot="1" noChangeAspect="1" noEditPoints="1" noChangeArrowheads="1" noChangeShapeType="1"/>
              </p:cNvPicPr>
              <p:nvPr/>
            </p:nvPicPr>
            <p:blipFill>
              <a:blip r:embed="rId4"/>
              <a:stretch>
                <a:fillRect/>
              </a:stretch>
            </p:blipFill>
            <p:spPr>
              <a:xfrm>
                <a:off x="7286793" y="1571793"/>
                <a:ext cx="215563" cy="18857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4588" name="Ink 12"/>
              <p14:cNvContentPartPr>
                <a14:cpLocks xmlns:a14="http://schemas.microsoft.com/office/drawing/2010/main" noRot="1" noChangeAspect="1" noEditPoints="1" noChangeArrowheads="1" noChangeShapeType="1"/>
              </p14:cNvContentPartPr>
              <p14:nvPr/>
            </p14:nvContentPartPr>
            <p14:xfrm>
              <a:off x="7439025" y="2017713"/>
              <a:ext cx="53975" cy="36512"/>
            </p14:xfrm>
          </p:contentPart>
        </mc:Choice>
        <mc:Fallback>
          <p:pic>
            <p:nvPicPr>
              <p:cNvPr id="24588" name="Ink 12"/>
              <p:cNvPicPr>
                <a:picLocks noRot="1" noChangeAspect="1" noEditPoints="1" noChangeArrowheads="1" noChangeShapeType="1"/>
              </p:cNvPicPr>
              <p:nvPr/>
            </p:nvPicPr>
            <p:blipFill>
              <a:blip r:embed="rId6"/>
              <a:stretch>
                <a:fillRect/>
              </a:stretch>
            </p:blipFill>
            <p:spPr>
              <a:xfrm>
                <a:off x="7429669" y="2008314"/>
                <a:ext cx="72686" cy="5531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1EE019D6-B5C9-4FE6-8A45-8F968D1DD8B4}" type="slidenum">
              <a:rPr lang="en-US"/>
              <a:pPr/>
              <a:t>11</a:t>
            </a:fld>
            <a:endParaRPr lang="en-US"/>
          </a:p>
        </p:txBody>
      </p:sp>
      <p:sp>
        <p:nvSpPr>
          <p:cNvPr id="86018" name="Rectangle 1026"/>
          <p:cNvSpPr>
            <a:spLocks noGrp="1" noChangeArrowheads="1"/>
          </p:cNvSpPr>
          <p:nvPr>
            <p:ph type="title"/>
          </p:nvPr>
        </p:nvSpPr>
        <p:spPr/>
        <p:txBody>
          <a:bodyPr/>
          <a:lstStyle/>
          <a:p>
            <a:r>
              <a:rPr lang="en-US"/>
              <a:t>VLAN Tagging</a:t>
            </a:r>
          </a:p>
        </p:txBody>
      </p:sp>
      <p:pic>
        <p:nvPicPr>
          <p:cNvPr id="86020" name="Picture 1028"/>
          <p:cNvPicPr>
            <a:picLocks noChangeAspect="1" noChangeArrowheads="1"/>
          </p:cNvPicPr>
          <p:nvPr/>
        </p:nvPicPr>
        <p:blipFill>
          <a:blip r:embed="rId2" cstate="print"/>
          <a:srcRect/>
          <a:stretch>
            <a:fillRect/>
          </a:stretch>
        </p:blipFill>
        <p:spPr bwMode="auto">
          <a:xfrm>
            <a:off x="457200" y="1600200"/>
            <a:ext cx="8001000" cy="1266825"/>
          </a:xfrm>
          <a:prstGeom prst="rect">
            <a:avLst/>
          </a:prstGeom>
          <a:noFill/>
          <a:ln w="25400">
            <a:noFill/>
            <a:miter lim="800000"/>
            <a:headEnd/>
            <a:tailEnd/>
          </a:ln>
          <a:effectLst/>
        </p:spPr>
      </p:pic>
      <p:pic>
        <p:nvPicPr>
          <p:cNvPr id="86021" name="Picture 1029"/>
          <p:cNvPicPr>
            <a:picLocks noChangeAspect="1" noChangeArrowheads="1"/>
          </p:cNvPicPr>
          <p:nvPr/>
        </p:nvPicPr>
        <p:blipFill>
          <a:blip r:embed="rId3" cstate="print"/>
          <a:srcRect/>
          <a:stretch>
            <a:fillRect/>
          </a:stretch>
        </p:blipFill>
        <p:spPr bwMode="auto">
          <a:xfrm>
            <a:off x="533400" y="3276600"/>
            <a:ext cx="7915275" cy="1447800"/>
          </a:xfrm>
          <a:prstGeom prst="rect">
            <a:avLst/>
          </a:prstGeom>
          <a:noFill/>
          <a:ln w="25400">
            <a:noFill/>
            <a:miter lim="800000"/>
            <a:headEnd/>
            <a:tailEnd/>
          </a:ln>
          <a:effectLst/>
        </p:spPr>
      </p:pic>
      <p:sp>
        <p:nvSpPr>
          <p:cNvPr id="86022" name="Text Box 1030"/>
          <p:cNvSpPr txBox="1">
            <a:spLocks noChangeArrowheads="1"/>
          </p:cNvSpPr>
          <p:nvPr/>
        </p:nvSpPr>
        <p:spPr bwMode="auto">
          <a:xfrm>
            <a:off x="3048000" y="1143000"/>
            <a:ext cx="28194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Arial" charset="0"/>
              </a:rPr>
              <a:t>No VLAN Tagging</a:t>
            </a:r>
            <a:r>
              <a:rPr lang="en-US" sz="1600" b="1">
                <a:solidFill>
                  <a:srgbClr val="FF0000"/>
                </a:solidFill>
                <a:latin typeface="Arial" charset="0"/>
              </a:rPr>
              <a:t> </a:t>
            </a:r>
          </a:p>
        </p:txBody>
      </p:sp>
      <p:sp>
        <p:nvSpPr>
          <p:cNvPr id="86023" name="Text Box 1031"/>
          <p:cNvSpPr txBox="1">
            <a:spLocks noChangeArrowheads="1"/>
          </p:cNvSpPr>
          <p:nvPr/>
        </p:nvSpPr>
        <p:spPr bwMode="auto">
          <a:xfrm>
            <a:off x="3200400" y="2971800"/>
            <a:ext cx="2819400" cy="457200"/>
          </a:xfrm>
          <a:prstGeom prst="rect">
            <a:avLst/>
          </a:prstGeom>
          <a:noFill/>
          <a:ln w="9525">
            <a:noFill/>
            <a:miter lim="800000"/>
            <a:headEnd/>
            <a:tailEnd/>
          </a:ln>
          <a:effectLst/>
        </p:spPr>
        <p:txBody>
          <a:bodyPr>
            <a:spAutoFit/>
          </a:bodyPr>
          <a:lstStyle/>
          <a:p>
            <a:pPr eaLnBrk="0" hangingPunct="0">
              <a:spcBef>
                <a:spcPct val="50000"/>
              </a:spcBef>
            </a:pPr>
            <a:r>
              <a:rPr lang="en-US" b="1">
                <a:solidFill>
                  <a:srgbClr val="FF0000"/>
                </a:solidFill>
                <a:latin typeface="Arial" charset="0"/>
              </a:rPr>
              <a:t>VLAN Tagging</a:t>
            </a:r>
            <a:r>
              <a:rPr lang="en-US" sz="1600" b="1">
                <a:solidFill>
                  <a:srgbClr val="FF0000"/>
                </a:solidFill>
                <a:latin typeface="Arial" charset="0"/>
              </a:rPr>
              <a:t> </a:t>
            </a:r>
          </a:p>
        </p:txBody>
      </p:sp>
      <p:sp>
        <p:nvSpPr>
          <p:cNvPr id="86024" name="Line 1032"/>
          <p:cNvSpPr>
            <a:spLocks noChangeShapeType="1"/>
          </p:cNvSpPr>
          <p:nvPr/>
        </p:nvSpPr>
        <p:spPr bwMode="auto">
          <a:xfrm>
            <a:off x="4419600" y="3429000"/>
            <a:ext cx="0" cy="304800"/>
          </a:xfrm>
          <a:prstGeom prst="line">
            <a:avLst/>
          </a:prstGeom>
          <a:noFill/>
          <a:ln w="25400">
            <a:solidFill>
              <a:srgbClr val="FF0000"/>
            </a:solidFill>
            <a:round/>
            <a:headEnd/>
            <a:tailEnd type="triangle" w="med" len="med"/>
          </a:ln>
          <a:effectLst/>
        </p:spPr>
        <p:txBody>
          <a:bodyPr/>
          <a:lstStyle/>
          <a:p>
            <a:endParaRPr lang="en-US"/>
          </a:p>
        </p:txBody>
      </p:sp>
      <p:sp>
        <p:nvSpPr>
          <p:cNvPr id="86025" name="Text Box 1033"/>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
        <p:nvSpPr>
          <p:cNvPr id="12" name="Content Placeholder 11"/>
          <p:cNvSpPr>
            <a:spLocks noGrp="1"/>
          </p:cNvSpPr>
          <p:nvPr>
            <p:ph sz="quarter" idx="1"/>
          </p:nvPr>
        </p:nvSpPr>
        <p:spPr>
          <a:xfrm>
            <a:off x="914400" y="4648200"/>
            <a:ext cx="7772400" cy="1600200"/>
          </a:xfrm>
        </p:spPr>
        <p:txBody>
          <a:bodyPr/>
          <a:lstStyle/>
          <a:p>
            <a:pPr>
              <a:buNone/>
            </a:pPr>
            <a:r>
              <a:rPr lang="en-US" smtClean="0"/>
              <a:t>Có 2 giao thức sử dụng trong VLAN tagging</a:t>
            </a:r>
          </a:p>
          <a:p>
            <a:r>
              <a:rPr lang="en-US" sz="2800" b="1" smtClean="0">
                <a:cs typeface="Arial" charset="0"/>
              </a:rPr>
              <a:t>Inter-Switch Link (ISL)</a:t>
            </a:r>
            <a:r>
              <a:rPr lang="en-US" smtClean="0"/>
              <a:t> </a:t>
            </a:r>
          </a:p>
          <a:p>
            <a:r>
              <a:rPr lang="en-US" sz="2800" b="1" smtClean="0">
                <a:cs typeface="Arial" charset="0"/>
              </a:rPr>
              <a:t>IEEE 802.1Q</a:t>
            </a:r>
            <a:endParaRPr lang="en-US"/>
          </a:p>
        </p:txBody>
      </p:sp>
      <mc:AlternateContent xmlns:mc="http://schemas.openxmlformats.org/markup-compatibility/2006">
        <mc:Choice xmlns:p14="http://schemas.microsoft.com/office/powerpoint/2010/main" Requires="p14">
          <p:contentPart p14:bwMode="auto" r:id="rId4">
            <p14:nvContentPartPr>
              <p14:cNvPr id="25603" name="Ink 3"/>
              <p14:cNvContentPartPr>
                <a14:cpLocks xmlns:a14="http://schemas.microsoft.com/office/drawing/2010/main" noRot="1" noChangeAspect="1" noEditPoints="1" noChangeArrowheads="1" noChangeShapeType="1"/>
              </p14:cNvContentPartPr>
              <p14:nvPr/>
            </p14:nvContentPartPr>
            <p14:xfrm>
              <a:off x="2963863" y="2919413"/>
              <a:ext cx="804862" cy="1090612"/>
            </p14:xfrm>
          </p:contentPart>
        </mc:Choice>
        <mc:Fallback>
          <p:pic>
            <p:nvPicPr>
              <p:cNvPr id="25603" name="Ink 3"/>
              <p:cNvPicPr>
                <a:picLocks noRot="1" noChangeAspect="1" noEditPoints="1" noChangeArrowheads="1" noChangeShapeType="1"/>
              </p:cNvPicPr>
              <p:nvPr/>
            </p:nvPicPr>
            <p:blipFill>
              <a:blip r:embed="rId5"/>
              <a:stretch>
                <a:fillRect/>
              </a:stretch>
            </p:blipFill>
            <p:spPr>
              <a:xfrm>
                <a:off x="2954504" y="2910052"/>
                <a:ext cx="823580" cy="110933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605" name="Ink 5"/>
              <p14:cNvContentPartPr>
                <a14:cpLocks xmlns:a14="http://schemas.microsoft.com/office/drawing/2010/main" noRot="1" noChangeAspect="1" noEditPoints="1" noChangeArrowheads="1" noChangeShapeType="1"/>
              </p14:cNvContentPartPr>
              <p14:nvPr/>
            </p14:nvContentPartPr>
            <p14:xfrm>
              <a:off x="7483475" y="1562100"/>
              <a:ext cx="9525" cy="9525"/>
            </p14:xfrm>
          </p:contentPart>
        </mc:Choice>
        <mc:Fallback>
          <p:pic>
            <p:nvPicPr>
              <p:cNvPr id="25605" name="Ink 5"/>
              <p:cNvPicPr>
                <a:picLocks noRot="1" noChangeAspect="1" noEditPoints="1" noChangeArrowheads="1" noChangeShapeType="1"/>
              </p:cNvPicPr>
              <p:nvPr/>
            </p:nvPicPr>
            <p:blipFill>
              <a:blip r:embed="rId7"/>
              <a:stretch>
                <a:fillRect/>
              </a:stretch>
            </p:blipFill>
            <p:spPr>
              <a:xfrm>
                <a:off x="7473950" y="1552575"/>
                <a:ext cx="28575" cy="2857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607" name="Ink 7"/>
              <p14:cNvContentPartPr>
                <a14:cpLocks xmlns:a14="http://schemas.microsoft.com/office/drawing/2010/main" noRot="1" noChangeAspect="1" noEditPoints="1" noChangeArrowheads="1" noChangeShapeType="1"/>
              </p14:cNvContentPartPr>
              <p14:nvPr/>
            </p14:nvContentPartPr>
            <p14:xfrm>
              <a:off x="5214938" y="2044700"/>
              <a:ext cx="36512" cy="44450"/>
            </p14:xfrm>
          </p:contentPart>
        </mc:Choice>
        <mc:Fallback>
          <p:pic>
            <p:nvPicPr>
              <p:cNvPr id="25607" name="Ink 7"/>
              <p:cNvPicPr>
                <a:picLocks noRot="1" noChangeAspect="1" noEditPoints="1" noChangeArrowheads="1" noChangeShapeType="1"/>
              </p:cNvPicPr>
              <p:nvPr/>
            </p:nvPicPr>
            <p:blipFill>
              <a:blip r:embed="rId9"/>
              <a:stretch>
                <a:fillRect/>
              </a:stretch>
            </p:blipFill>
            <p:spPr>
              <a:xfrm>
                <a:off x="5206611" y="2034906"/>
                <a:ext cx="53167" cy="6403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608" name="Ink 8"/>
              <p14:cNvContentPartPr>
                <a14:cpLocks xmlns:a14="http://schemas.microsoft.com/office/drawing/2010/main" noRot="1" noChangeAspect="1" noEditPoints="1" noChangeArrowheads="1" noChangeShapeType="1"/>
              </p14:cNvContentPartPr>
              <p14:nvPr/>
            </p14:nvContentPartPr>
            <p14:xfrm>
              <a:off x="5249863" y="2455863"/>
              <a:ext cx="28575" cy="44450"/>
            </p14:xfrm>
          </p:contentPart>
        </mc:Choice>
        <mc:Fallback>
          <p:pic>
            <p:nvPicPr>
              <p:cNvPr id="25608" name="Ink 8"/>
              <p:cNvPicPr>
                <a:picLocks noRot="1" noChangeAspect="1" noEditPoints="1" noChangeArrowheads="1" noChangeShapeType="1"/>
              </p:cNvPicPr>
              <p:nvPr/>
            </p:nvPicPr>
            <p:blipFill>
              <a:blip r:embed="rId11"/>
              <a:stretch>
                <a:fillRect/>
              </a:stretch>
            </p:blipFill>
            <p:spPr>
              <a:xfrm>
                <a:off x="5240459" y="2446467"/>
                <a:ext cx="47384" cy="6324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612" name="Ink 12"/>
              <p14:cNvContentPartPr>
                <a14:cpLocks xmlns:a14="http://schemas.microsoft.com/office/drawing/2010/main" noRot="1" noChangeAspect="1" noEditPoints="1" noChangeArrowheads="1" noChangeShapeType="1"/>
              </p14:cNvContentPartPr>
              <p14:nvPr/>
            </p14:nvContentPartPr>
            <p14:xfrm>
              <a:off x="5214938" y="5276850"/>
              <a:ext cx="9525" cy="9525"/>
            </p14:xfrm>
          </p:contentPart>
        </mc:Choice>
        <mc:Fallback>
          <p:pic>
            <p:nvPicPr>
              <p:cNvPr id="25612" name="Ink 12"/>
              <p:cNvPicPr>
                <a:picLocks noRot="1" noChangeAspect="1" noEditPoints="1" noChangeArrowheads="1" noChangeShapeType="1"/>
              </p:cNvPicPr>
              <p:nvPr/>
            </p:nvPicPr>
            <p:blipFill>
              <a:blip r:embed="rId13"/>
              <a:stretch>
                <a:fillRect/>
              </a:stretch>
            </p:blipFill>
            <p:spPr>
              <a:xfrm>
                <a:off x="5205413" y="5267325"/>
                <a:ext cx="28575" cy="28575"/>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loại VLAN</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12</a:t>
            </a:fld>
            <a:endParaRPr lang="en-US"/>
          </a:p>
        </p:txBody>
      </p:sp>
      <p:sp>
        <p:nvSpPr>
          <p:cNvPr id="4" name="Content Placeholder 3"/>
          <p:cNvSpPr>
            <a:spLocks noGrp="1"/>
          </p:cNvSpPr>
          <p:nvPr>
            <p:ph sz="quarter" idx="1"/>
          </p:nvPr>
        </p:nvSpPr>
        <p:spPr/>
        <p:txBody>
          <a:bodyPr/>
          <a:lstStyle/>
          <a:p>
            <a:pPr>
              <a:lnSpc>
                <a:spcPct val="75000"/>
              </a:lnSpc>
            </a:pPr>
            <a:r>
              <a:rPr lang="en-US" sz="2800" smtClean="0">
                <a:solidFill>
                  <a:srgbClr val="FF0000"/>
                </a:solidFill>
              </a:rPr>
              <a:t>Default VLAN</a:t>
            </a:r>
          </a:p>
          <a:p>
            <a:pPr lvl="1">
              <a:lnSpc>
                <a:spcPct val="75000"/>
              </a:lnSpc>
            </a:pPr>
            <a:r>
              <a:rPr lang="en-US" smtClean="0"/>
              <a:t>Bau đầu, tất cả các port của switch thuộc VLAN mặc định</a:t>
            </a:r>
          </a:p>
          <a:p>
            <a:pPr lvl="1">
              <a:lnSpc>
                <a:spcPct val="75000"/>
              </a:lnSpc>
            </a:pPr>
            <a:r>
              <a:rPr lang="en-US" smtClean="0"/>
              <a:t>Đối với các switch của Cisco, VLAN mặc định là VLAN 1</a:t>
            </a:r>
          </a:p>
          <a:p>
            <a:pPr lvl="1">
              <a:lnSpc>
                <a:spcPct val="75000"/>
              </a:lnSpc>
            </a:pPr>
            <a:r>
              <a:rPr lang="en-US" smtClean="0"/>
              <a:t>Không thể đổi tên hay xóa VLAN 1</a:t>
            </a:r>
          </a:p>
          <a:p>
            <a:pPr>
              <a:lnSpc>
                <a:spcPct val="75000"/>
              </a:lnSpc>
            </a:pPr>
            <a:r>
              <a:rPr lang="en-US" smtClean="0">
                <a:solidFill>
                  <a:srgbClr val="FF0000"/>
                </a:solidFill>
              </a:rPr>
              <a:t>Native VLAN</a:t>
            </a:r>
          </a:p>
          <a:p>
            <a:pPr lvl="1">
              <a:lnSpc>
                <a:spcPct val="75000"/>
              </a:lnSpc>
            </a:pPr>
            <a:r>
              <a:rPr lang="en-US" smtClean="0"/>
              <a:t>Giao thức 802.1Q hỗ trợ cả dữ liệu thuộc VLAN (tagged) và không thuộc VLAN (untagged)</a:t>
            </a:r>
          </a:p>
          <a:p>
            <a:pPr lvl="1">
              <a:lnSpc>
                <a:spcPct val="75000"/>
              </a:lnSpc>
            </a:pPr>
            <a:r>
              <a:rPr lang="en-US" smtClean="0"/>
              <a:t>Dữ liệu untagged sẽ được chuyển vào native VLAN</a:t>
            </a:r>
          </a:p>
          <a:p>
            <a:pPr>
              <a:lnSpc>
                <a:spcPct val="75000"/>
              </a:lnSpc>
            </a:pPr>
            <a:r>
              <a:rPr lang="en-US" sz="2800" smtClean="0">
                <a:solidFill>
                  <a:srgbClr val="FF0000"/>
                </a:solidFill>
              </a:rPr>
              <a:t>Management VLAN</a:t>
            </a:r>
          </a:p>
          <a:p>
            <a:pPr lvl="1">
              <a:lnSpc>
                <a:spcPct val="75000"/>
              </a:lnSpc>
            </a:pPr>
            <a:r>
              <a:rPr lang="en-US" smtClean="0"/>
              <a:t>Là VLAN thường được gán địa chỉ IP và subnet mask</a:t>
            </a:r>
          </a:p>
          <a:p>
            <a:pPr lvl="1">
              <a:lnSpc>
                <a:spcPct val="75000"/>
              </a:lnSpc>
            </a:pPr>
            <a:r>
              <a:rPr lang="en-US" smtClean="0"/>
              <a:t>Dùng để cho phép truy cập và cấu hình switch từ xa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D0C4A67-444E-46D3-B313-2B653DA7800E}" type="slidenum">
              <a:rPr lang="en-US"/>
              <a:pPr/>
              <a:t>13</a:t>
            </a:fld>
            <a:endParaRPr lang="en-US"/>
          </a:p>
        </p:txBody>
      </p:sp>
      <p:sp>
        <p:nvSpPr>
          <p:cNvPr id="56322" name="Rectangle 2"/>
          <p:cNvSpPr>
            <a:spLocks noGrp="1" noChangeArrowheads="1"/>
          </p:cNvSpPr>
          <p:nvPr>
            <p:ph type="title"/>
          </p:nvPr>
        </p:nvSpPr>
        <p:spPr>
          <a:xfrm>
            <a:off x="381000" y="152400"/>
            <a:ext cx="8153400" cy="914400"/>
          </a:xfrm>
        </p:spPr>
        <p:txBody>
          <a:bodyPr/>
          <a:lstStyle/>
          <a:p>
            <a:r>
              <a:rPr lang="en-US" smtClean="0"/>
              <a:t>Cấu hình VLAN</a:t>
            </a:r>
            <a:endParaRPr lang="en-US"/>
          </a:p>
        </p:txBody>
      </p:sp>
      <p:sp>
        <p:nvSpPr>
          <p:cNvPr id="56323" name="Rectangle 3"/>
          <p:cNvSpPr>
            <a:spLocks noGrp="1" noChangeArrowheads="1"/>
          </p:cNvSpPr>
          <p:nvPr>
            <p:ph type="body" idx="1"/>
          </p:nvPr>
        </p:nvSpPr>
        <p:spPr>
          <a:xfrm>
            <a:off x="381000" y="2667000"/>
            <a:ext cx="8534400" cy="3886200"/>
          </a:xfrm>
        </p:spPr>
        <p:txBody>
          <a:bodyPr>
            <a:normAutofit/>
          </a:bodyPr>
          <a:lstStyle/>
          <a:p>
            <a:pPr>
              <a:lnSpc>
                <a:spcPct val="90000"/>
              </a:lnSpc>
            </a:pPr>
            <a:r>
              <a:rPr lang="en-US" sz="3200" smtClean="0">
                <a:cs typeface="Arial" charset="0"/>
              </a:rPr>
              <a:t>Các bước chính thực hiện cấu hình VLAN và trunk:</a:t>
            </a:r>
          </a:p>
          <a:p>
            <a:pPr marL="662940" lvl="1" indent="-342900">
              <a:lnSpc>
                <a:spcPct val="90000"/>
              </a:lnSpc>
              <a:buFont typeface="+mj-lt"/>
              <a:buAutoNum type="arabicPeriod"/>
            </a:pPr>
            <a:r>
              <a:rPr lang="en-US" sz="2800" smtClean="0">
                <a:cs typeface="Arial" charset="0"/>
              </a:rPr>
              <a:t>Tạo VLAN</a:t>
            </a:r>
          </a:p>
          <a:p>
            <a:pPr marL="662940" lvl="1" indent="-342900">
              <a:lnSpc>
                <a:spcPct val="90000"/>
              </a:lnSpc>
              <a:buFont typeface="+mj-lt"/>
              <a:buAutoNum type="arabicPeriod"/>
            </a:pPr>
            <a:r>
              <a:rPr lang="en-US" sz="2800" smtClean="0">
                <a:cs typeface="Arial" charset="0"/>
              </a:rPr>
              <a:t>Gán các port của switch cho VLAN</a:t>
            </a:r>
          </a:p>
          <a:p>
            <a:pPr marL="662940" lvl="1" indent="-342900">
              <a:lnSpc>
                <a:spcPct val="90000"/>
              </a:lnSpc>
              <a:buFont typeface="+mj-lt"/>
              <a:buAutoNum type="arabicPeriod"/>
            </a:pPr>
            <a:r>
              <a:rPr lang="en-US" sz="2800" smtClean="0">
                <a:cs typeface="Arial" charset="0"/>
              </a:rPr>
              <a:t>Kiểm tra lại các cấu hình VLAN</a:t>
            </a:r>
          </a:p>
          <a:p>
            <a:pPr marL="662940" lvl="1" indent="-342900">
              <a:lnSpc>
                <a:spcPct val="90000"/>
              </a:lnSpc>
              <a:buFont typeface="+mj-lt"/>
              <a:buAutoNum type="arabicPeriod"/>
            </a:pPr>
            <a:r>
              <a:rPr lang="en-US" sz="2800" smtClean="0">
                <a:cs typeface="Arial" charset="0"/>
              </a:rPr>
              <a:t>Cấu hình trunk giữa các switch</a:t>
            </a:r>
          </a:p>
          <a:p>
            <a:pPr marL="662940" lvl="1" indent="-342900">
              <a:lnSpc>
                <a:spcPct val="90000"/>
              </a:lnSpc>
              <a:buFont typeface="+mj-lt"/>
              <a:buAutoNum type="arabicPeriod"/>
            </a:pPr>
            <a:r>
              <a:rPr lang="en-US" sz="2800" smtClean="0">
                <a:cs typeface="Arial" charset="0"/>
              </a:rPr>
              <a:t>Kiểm tra cấu hình trunk</a:t>
            </a:r>
            <a:endParaRPr lang="en-US" sz="2800"/>
          </a:p>
        </p:txBody>
      </p:sp>
      <p:pic>
        <p:nvPicPr>
          <p:cNvPr id="56325" name="Picture 5"/>
          <p:cNvPicPr>
            <a:picLocks noChangeAspect="1" noChangeArrowheads="1"/>
          </p:cNvPicPr>
          <p:nvPr/>
        </p:nvPicPr>
        <p:blipFill>
          <a:blip r:embed="rId2" cstate="print"/>
          <a:srcRect/>
          <a:stretch>
            <a:fillRect/>
          </a:stretch>
        </p:blipFill>
        <p:spPr bwMode="auto">
          <a:xfrm>
            <a:off x="1371600" y="1219200"/>
            <a:ext cx="4953000" cy="1181100"/>
          </a:xfrm>
          <a:prstGeom prst="rect">
            <a:avLst/>
          </a:prstGeom>
          <a:noFill/>
          <a:ln w="25400">
            <a:noFill/>
            <a:miter lim="800000"/>
            <a:headEnd/>
            <a:tailEnd/>
          </a:ln>
          <a:effectLst/>
        </p:spPr>
      </p:pic>
      <p:sp>
        <p:nvSpPr>
          <p:cNvPr id="56326" name="Text Box 6"/>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VLAN</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14</a:t>
            </a:fld>
            <a:endParaRPr lang="en-US"/>
          </a:p>
        </p:txBody>
      </p:sp>
      <p:sp>
        <p:nvSpPr>
          <p:cNvPr id="4" name="Content Placeholder 3"/>
          <p:cNvSpPr>
            <a:spLocks noGrp="1"/>
          </p:cNvSpPr>
          <p:nvPr>
            <p:ph sz="quarter" idx="1"/>
          </p:nvPr>
        </p:nvSpPr>
        <p:spPr>
          <a:xfrm>
            <a:off x="914400" y="2590800"/>
            <a:ext cx="7772400" cy="3429000"/>
          </a:xfrm>
        </p:spPr>
        <p:txBody>
          <a:bodyPr>
            <a:normAutofit fontScale="92500" lnSpcReduction="20000"/>
          </a:bodyPr>
          <a:lstStyle/>
          <a:p>
            <a:r>
              <a:rPr lang="en-US" sz="2000" b="1" smtClean="0">
                <a:cs typeface="Courier New" pitchFamily="49" charset="0"/>
              </a:rPr>
              <a:t>Cách 1:</a:t>
            </a:r>
          </a:p>
          <a:p>
            <a:pPr lvl="1">
              <a:buFontTx/>
              <a:buNone/>
            </a:pPr>
            <a:r>
              <a:rPr lang="en-US" sz="2000" smtClean="0">
                <a:latin typeface="Courier New" pitchFamily="49" charset="0"/>
                <a:cs typeface="Courier New" pitchFamily="49" charset="0"/>
              </a:rPr>
              <a:t>Switch#</a:t>
            </a:r>
            <a:r>
              <a:rPr lang="en-US" sz="2000" b="1" smtClean="0">
                <a:latin typeface="Courier New" pitchFamily="49" charset="0"/>
                <a:cs typeface="Courier New" pitchFamily="49" charset="0"/>
              </a:rPr>
              <a:t>vlan database</a:t>
            </a:r>
            <a:endParaRPr lang="en-US" sz="2000" smtClean="0">
              <a:latin typeface="Courier New" pitchFamily="49" charset="0"/>
              <a:cs typeface="Courier New" pitchFamily="49" charset="0"/>
            </a:endParaRPr>
          </a:p>
          <a:p>
            <a:pPr lvl="1">
              <a:buFontTx/>
              <a:buNone/>
            </a:pPr>
            <a:r>
              <a:rPr lang="en-US" sz="2000" smtClean="0">
                <a:latin typeface="Courier New" pitchFamily="49" charset="0"/>
                <a:cs typeface="Courier New" pitchFamily="49" charset="0"/>
              </a:rPr>
              <a:t>Switch(vlan)#</a:t>
            </a:r>
            <a:r>
              <a:rPr lang="en-US" sz="2000" b="1" smtClean="0">
                <a:latin typeface="Courier New" pitchFamily="49" charset="0"/>
                <a:cs typeface="Courier New" pitchFamily="49" charset="0"/>
              </a:rPr>
              <a:t>vlan </a:t>
            </a:r>
            <a:r>
              <a:rPr lang="en-US" sz="2000" i="1" smtClean="0">
                <a:latin typeface="Courier New" pitchFamily="49" charset="0"/>
                <a:cs typeface="Courier New" pitchFamily="49" charset="0"/>
              </a:rPr>
              <a:t>vlan_id</a:t>
            </a:r>
            <a:endParaRPr lang="en-US" sz="2000" smtClean="0">
              <a:latin typeface="Courier New" pitchFamily="49" charset="0"/>
              <a:cs typeface="Courier New" pitchFamily="49" charset="0"/>
            </a:endParaRPr>
          </a:p>
          <a:p>
            <a:pPr lvl="1">
              <a:buFontTx/>
              <a:buNone/>
            </a:pPr>
            <a:r>
              <a:rPr lang="en-US" sz="2000" smtClean="0">
                <a:latin typeface="Courier New" pitchFamily="49" charset="0"/>
                <a:cs typeface="Courier New" pitchFamily="49" charset="0"/>
              </a:rPr>
              <a:t>Switch(vlan)#</a:t>
            </a:r>
            <a:r>
              <a:rPr lang="en-US" sz="2000" b="1" smtClean="0">
                <a:latin typeface="Courier New" pitchFamily="49" charset="0"/>
                <a:cs typeface="Courier New" pitchFamily="49" charset="0"/>
              </a:rPr>
              <a:t>exit</a:t>
            </a:r>
          </a:p>
          <a:p>
            <a:r>
              <a:rPr lang="en-US" sz="2000" b="1" smtClean="0">
                <a:cs typeface="Courier New" pitchFamily="49" charset="0"/>
              </a:rPr>
              <a:t>Cách 2:</a:t>
            </a:r>
          </a:p>
          <a:p>
            <a:pPr lvl="1">
              <a:buFontTx/>
              <a:buNone/>
            </a:pPr>
            <a:r>
              <a:rPr lang="en-US" sz="2000" smtClean="0">
                <a:latin typeface="Courier New" pitchFamily="49" charset="0"/>
                <a:cs typeface="Courier New" pitchFamily="49" charset="0"/>
              </a:rPr>
              <a:t>Switch#(config)</a:t>
            </a:r>
            <a:r>
              <a:rPr lang="en-US" sz="2000" b="1" smtClean="0">
                <a:latin typeface="Courier New" pitchFamily="49" charset="0"/>
                <a:cs typeface="Courier New" pitchFamily="49" charset="0"/>
              </a:rPr>
              <a:t>vlan </a:t>
            </a:r>
            <a:r>
              <a:rPr lang="en-US" sz="2000" i="1" smtClean="0">
                <a:latin typeface="Courier New" pitchFamily="49" charset="0"/>
                <a:cs typeface="Courier New" pitchFamily="49" charset="0"/>
              </a:rPr>
              <a:t>vlan_id</a:t>
            </a:r>
            <a:endParaRPr lang="en-US" sz="2000" smtClean="0">
              <a:latin typeface="Courier New" pitchFamily="49" charset="0"/>
              <a:cs typeface="Courier New" pitchFamily="49" charset="0"/>
            </a:endParaRPr>
          </a:p>
          <a:p>
            <a:pPr lvl="1">
              <a:buFontTx/>
              <a:buNone/>
            </a:pPr>
            <a:r>
              <a:rPr lang="en-US" sz="2000" smtClean="0">
                <a:latin typeface="Courier New" pitchFamily="49" charset="0"/>
                <a:cs typeface="Courier New" pitchFamily="49" charset="0"/>
              </a:rPr>
              <a:t>Switch(config-vlan)#</a:t>
            </a:r>
            <a:r>
              <a:rPr lang="en-US" sz="2000" b="1" smtClean="0">
                <a:latin typeface="Courier New" pitchFamily="49" charset="0"/>
                <a:cs typeface="Courier New" pitchFamily="49" charset="0"/>
              </a:rPr>
              <a:t>name vlan_name</a:t>
            </a:r>
            <a:endParaRPr lang="en-US" sz="2000" smtClean="0">
              <a:latin typeface="Courier New" pitchFamily="49" charset="0"/>
              <a:cs typeface="Courier New" pitchFamily="49" charset="0"/>
            </a:endParaRPr>
          </a:p>
          <a:p>
            <a:pPr lvl="1">
              <a:buFontTx/>
              <a:buNone/>
            </a:pPr>
            <a:r>
              <a:rPr lang="en-US" sz="2000" smtClean="0">
                <a:latin typeface="Courier New" pitchFamily="49" charset="0"/>
                <a:cs typeface="Courier New" pitchFamily="49" charset="0"/>
              </a:rPr>
              <a:t>Switch(config-vlan)#</a:t>
            </a:r>
            <a:r>
              <a:rPr lang="en-US" sz="2000" b="1" smtClean="0">
                <a:latin typeface="Courier New" pitchFamily="49" charset="0"/>
                <a:cs typeface="Courier New" pitchFamily="49" charset="0"/>
              </a:rPr>
              <a:t>exit</a:t>
            </a:r>
          </a:p>
          <a:p>
            <a:r>
              <a:rPr lang="en-US" sz="2000" b="1" smtClean="0">
                <a:cs typeface="Courier New" pitchFamily="49" charset="0"/>
              </a:rPr>
              <a:t>Trong đó phạm vi của vlan_id</a:t>
            </a:r>
          </a:p>
          <a:p>
            <a:pPr lvl="1"/>
            <a:r>
              <a:rPr lang="en-US" sz="1800" smtClean="0">
                <a:cs typeface="Courier New" pitchFamily="49" charset="0"/>
              </a:rPr>
              <a:t>Normal vlan: từ 1 đến 1001</a:t>
            </a:r>
          </a:p>
          <a:p>
            <a:pPr lvl="1"/>
            <a:r>
              <a:rPr lang="en-US" sz="1800" smtClean="0">
                <a:cs typeface="Courier New" pitchFamily="49" charset="0"/>
              </a:rPr>
              <a:t>Extend vlan: từ 1006 đến 4094</a:t>
            </a:r>
          </a:p>
          <a:p>
            <a:endParaRPr lang="en-US" sz="2000" smtClean="0">
              <a:cs typeface="Courier New" pitchFamily="49" charset="0"/>
            </a:endParaRPr>
          </a:p>
        </p:txBody>
      </p:sp>
      <p:pic>
        <p:nvPicPr>
          <p:cNvPr id="5" name="Picture 5"/>
          <p:cNvPicPr>
            <a:picLocks noChangeAspect="1" noChangeArrowheads="1"/>
          </p:cNvPicPr>
          <p:nvPr/>
        </p:nvPicPr>
        <p:blipFill>
          <a:blip r:embed="rId2" cstate="print"/>
          <a:srcRect/>
          <a:stretch>
            <a:fillRect/>
          </a:stretch>
        </p:blipFill>
        <p:spPr bwMode="auto">
          <a:xfrm>
            <a:off x="1828800" y="1219200"/>
            <a:ext cx="4953000" cy="1181100"/>
          </a:xfrm>
          <a:prstGeom prst="rect">
            <a:avLst/>
          </a:prstGeom>
          <a:noFill/>
          <a:ln w="25400">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AE4A962-C362-4499-B975-135B3F6089EB}" type="slidenum">
              <a:rPr lang="en-US"/>
              <a:pPr/>
              <a:t>15</a:t>
            </a:fld>
            <a:endParaRPr lang="en-US"/>
          </a:p>
        </p:txBody>
      </p:sp>
      <p:sp>
        <p:nvSpPr>
          <p:cNvPr id="59394" name="Rectangle 2"/>
          <p:cNvSpPr>
            <a:spLocks noGrp="1" noChangeArrowheads="1"/>
          </p:cNvSpPr>
          <p:nvPr>
            <p:ph type="title"/>
          </p:nvPr>
        </p:nvSpPr>
        <p:spPr/>
        <p:txBody>
          <a:bodyPr>
            <a:normAutofit fontScale="90000"/>
          </a:bodyPr>
          <a:lstStyle/>
          <a:p>
            <a:r>
              <a:rPr lang="en-US" smtClean="0"/>
              <a:t>Gán các port của switch cho VLAN</a:t>
            </a:r>
            <a:endParaRPr lang="en-US"/>
          </a:p>
        </p:txBody>
      </p:sp>
      <p:sp>
        <p:nvSpPr>
          <p:cNvPr id="59395" name="Rectangle 3"/>
          <p:cNvSpPr>
            <a:spLocks noGrp="1" noChangeArrowheads="1"/>
          </p:cNvSpPr>
          <p:nvPr>
            <p:ph type="body" idx="1"/>
          </p:nvPr>
        </p:nvSpPr>
        <p:spPr>
          <a:xfrm>
            <a:off x="381000" y="3124200"/>
            <a:ext cx="8534400" cy="3429000"/>
          </a:xfrm>
        </p:spPr>
        <p:txBody>
          <a:bodyPr>
            <a:normAutofit fontScale="92500" lnSpcReduction="20000"/>
          </a:bodyPr>
          <a:lstStyle/>
          <a:p>
            <a:pPr>
              <a:buFont typeface="Arial" charset="0"/>
              <a:buNone/>
            </a:pPr>
            <a:r>
              <a:rPr lang="en-US" sz="2000" smtClean="0">
                <a:latin typeface="Courier New" pitchFamily="49" charset="0"/>
                <a:cs typeface="Courier New" pitchFamily="49" charset="0"/>
              </a:rPr>
              <a:t>Switch(config</a:t>
            </a:r>
            <a:r>
              <a:rPr lang="en-US" sz="2000">
                <a:latin typeface="Courier New" pitchFamily="49" charset="0"/>
                <a:cs typeface="Courier New" pitchFamily="49" charset="0"/>
              </a:rPr>
              <a:t>)#</a:t>
            </a:r>
            <a:r>
              <a:rPr lang="en-US" sz="2000" b="1">
                <a:latin typeface="Courier New" pitchFamily="49" charset="0"/>
                <a:cs typeface="Courier New" pitchFamily="49" charset="0"/>
              </a:rPr>
              <a:t>interface fastethernet </a:t>
            </a:r>
            <a:r>
              <a:rPr lang="en-US" sz="2000" b="1" smtClean="0">
                <a:latin typeface="Courier New" pitchFamily="49" charset="0"/>
                <a:cs typeface="Courier New" pitchFamily="49" charset="0"/>
              </a:rPr>
              <a:t>0/5</a:t>
            </a:r>
          </a:p>
          <a:p>
            <a:pPr>
              <a:buNone/>
            </a:pPr>
            <a:r>
              <a:rPr lang="en-US" sz="2000" smtClean="0">
                <a:latin typeface="Courier New" pitchFamily="49" charset="0"/>
                <a:cs typeface="Courier New" pitchFamily="49" charset="0"/>
              </a:rPr>
              <a:t>Switch(config-if)#</a:t>
            </a:r>
            <a:r>
              <a:rPr lang="en-US" sz="2000" b="1" smtClean="0">
                <a:latin typeface="Courier New" pitchFamily="49" charset="0"/>
                <a:cs typeface="Courier New" pitchFamily="49" charset="0"/>
              </a:rPr>
              <a:t>switchport mode access</a:t>
            </a:r>
            <a:endParaRPr lang="en-US" sz="2000" b="1">
              <a:latin typeface="Courier New" pitchFamily="49" charset="0"/>
              <a:cs typeface="Courier New" pitchFamily="49" charset="0"/>
            </a:endParaRP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switchport access vlan 2</a:t>
            </a: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exit </a:t>
            </a:r>
            <a:endParaRPr lang="en-US" sz="2000">
              <a:latin typeface="Courier New" pitchFamily="49" charset="0"/>
              <a:cs typeface="Courier New" pitchFamily="49" charset="0"/>
            </a:endParaRPr>
          </a:p>
          <a:p>
            <a:pPr>
              <a:buFont typeface="Arial" charset="0"/>
              <a:buNone/>
            </a:pPr>
            <a:r>
              <a:rPr lang="en-US" sz="2000" smtClean="0">
                <a:latin typeface="Courier New" pitchFamily="49" charset="0"/>
                <a:cs typeface="Courier New" pitchFamily="49" charset="0"/>
              </a:rPr>
              <a:t>Switch(config</a:t>
            </a:r>
            <a:r>
              <a:rPr lang="en-US" sz="2000">
                <a:latin typeface="Courier New" pitchFamily="49" charset="0"/>
                <a:cs typeface="Courier New" pitchFamily="49" charset="0"/>
              </a:rPr>
              <a:t>)#</a:t>
            </a:r>
            <a:r>
              <a:rPr lang="en-US" sz="2000" b="1">
                <a:latin typeface="Courier New" pitchFamily="49" charset="0"/>
                <a:cs typeface="Courier New" pitchFamily="49" charset="0"/>
              </a:rPr>
              <a:t>interface fastethernet </a:t>
            </a:r>
            <a:r>
              <a:rPr lang="en-US" sz="2000" b="1" smtClean="0">
                <a:latin typeface="Courier New" pitchFamily="49" charset="0"/>
                <a:cs typeface="Courier New" pitchFamily="49" charset="0"/>
              </a:rPr>
              <a:t>0/6</a:t>
            </a:r>
          </a:p>
          <a:p>
            <a:pPr>
              <a:buNone/>
            </a:pPr>
            <a:r>
              <a:rPr lang="en-US" sz="2000" smtClean="0">
                <a:latin typeface="Courier New" pitchFamily="49" charset="0"/>
                <a:cs typeface="Courier New" pitchFamily="49" charset="0"/>
              </a:rPr>
              <a:t>Switch(config-if)#</a:t>
            </a:r>
            <a:r>
              <a:rPr lang="en-US" sz="2000" b="1" smtClean="0">
                <a:latin typeface="Courier New" pitchFamily="49" charset="0"/>
                <a:cs typeface="Courier New" pitchFamily="49" charset="0"/>
              </a:rPr>
              <a:t>switchport mode access</a:t>
            </a: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switchport access vlan 2</a:t>
            </a: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exit</a:t>
            </a:r>
          </a:p>
          <a:p>
            <a:pPr>
              <a:buFont typeface="Arial" charset="0"/>
              <a:buNone/>
            </a:pPr>
            <a:r>
              <a:rPr lang="en-US" sz="2000" smtClean="0">
                <a:latin typeface="Courier New" pitchFamily="49" charset="0"/>
                <a:cs typeface="Courier New" pitchFamily="49" charset="0"/>
              </a:rPr>
              <a:t>Switch(config</a:t>
            </a:r>
            <a:r>
              <a:rPr lang="en-US" sz="2000">
                <a:latin typeface="Courier New" pitchFamily="49" charset="0"/>
                <a:cs typeface="Courier New" pitchFamily="49" charset="0"/>
              </a:rPr>
              <a:t>)#</a:t>
            </a:r>
            <a:r>
              <a:rPr lang="en-US" sz="2000" b="1">
                <a:latin typeface="Courier New" pitchFamily="49" charset="0"/>
                <a:cs typeface="Courier New" pitchFamily="49" charset="0"/>
              </a:rPr>
              <a:t>interface fastethernet </a:t>
            </a:r>
            <a:r>
              <a:rPr lang="en-US" sz="2000" b="1" smtClean="0">
                <a:latin typeface="Courier New" pitchFamily="49" charset="0"/>
                <a:cs typeface="Courier New" pitchFamily="49" charset="0"/>
              </a:rPr>
              <a:t>0/7</a:t>
            </a:r>
          </a:p>
          <a:p>
            <a:pPr>
              <a:buNone/>
            </a:pPr>
            <a:r>
              <a:rPr lang="en-US" sz="2000" smtClean="0">
                <a:latin typeface="Courier New" pitchFamily="49" charset="0"/>
                <a:cs typeface="Courier New" pitchFamily="49" charset="0"/>
              </a:rPr>
              <a:t>Switch(config-if)#</a:t>
            </a:r>
            <a:r>
              <a:rPr lang="en-US" sz="2000" b="1" smtClean="0">
                <a:latin typeface="Courier New" pitchFamily="49" charset="0"/>
                <a:cs typeface="Courier New" pitchFamily="49" charset="0"/>
              </a:rPr>
              <a:t>switchport mode access</a:t>
            </a:r>
            <a:endParaRPr lang="en-US" sz="2000" b="1">
              <a:latin typeface="Courier New" pitchFamily="49" charset="0"/>
              <a:cs typeface="Courier New" pitchFamily="49" charset="0"/>
            </a:endParaRP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switchport access vlan 2</a:t>
            </a:r>
            <a:endParaRPr lang="en-US"/>
          </a:p>
        </p:txBody>
      </p:sp>
      <p:pic>
        <p:nvPicPr>
          <p:cNvPr id="59396" name="Picture 4"/>
          <p:cNvPicPr>
            <a:picLocks noChangeAspect="1" noChangeArrowheads="1"/>
          </p:cNvPicPr>
          <p:nvPr/>
        </p:nvPicPr>
        <p:blipFill>
          <a:blip r:embed="rId2" cstate="print"/>
          <a:srcRect/>
          <a:stretch>
            <a:fillRect/>
          </a:stretch>
        </p:blipFill>
        <p:spPr bwMode="auto">
          <a:xfrm>
            <a:off x="1219200" y="1371600"/>
            <a:ext cx="4953000" cy="1181100"/>
          </a:xfrm>
          <a:prstGeom prst="rect">
            <a:avLst/>
          </a:prstGeom>
          <a:noFill/>
          <a:ln w="25400">
            <a:noFill/>
            <a:miter lim="800000"/>
            <a:headEnd/>
            <a:tailEnd/>
          </a:ln>
          <a:effectLst/>
        </p:spPr>
      </p:pic>
      <p:sp>
        <p:nvSpPr>
          <p:cNvPr id="59398" name="Text Box 6"/>
          <p:cNvSpPr txBox="1">
            <a:spLocks noChangeArrowheads="1"/>
          </p:cNvSpPr>
          <p:nvPr/>
        </p:nvSpPr>
        <p:spPr bwMode="auto">
          <a:xfrm>
            <a:off x="3505200" y="2711450"/>
            <a:ext cx="838200" cy="336550"/>
          </a:xfrm>
          <a:prstGeom prst="rect">
            <a:avLst/>
          </a:prstGeom>
          <a:noFill/>
          <a:ln w="25400">
            <a:noFill/>
            <a:miter lim="800000"/>
            <a:headEnd/>
            <a:tailEnd/>
          </a:ln>
          <a:effectLst/>
        </p:spPr>
        <p:txBody>
          <a:bodyPr>
            <a:spAutoFit/>
          </a:bodyPr>
          <a:lstStyle/>
          <a:p>
            <a:pPr>
              <a:spcBef>
                <a:spcPct val="50000"/>
              </a:spcBef>
            </a:pPr>
            <a:r>
              <a:rPr lang="en-US" sz="1600" b="1">
                <a:solidFill>
                  <a:srgbClr val="FF0000"/>
                </a:solidFill>
                <a:latin typeface="Arial" charset="0"/>
              </a:rPr>
              <a:t>vlan 2</a:t>
            </a:r>
          </a:p>
        </p:txBody>
      </p:sp>
      <p:sp>
        <p:nvSpPr>
          <p:cNvPr id="59399" name="AutoShape 7"/>
          <p:cNvSpPr>
            <a:spLocks/>
          </p:cNvSpPr>
          <p:nvPr/>
        </p:nvSpPr>
        <p:spPr bwMode="auto">
          <a:xfrm rot="-5362678">
            <a:off x="3693318" y="1942307"/>
            <a:ext cx="385763" cy="914400"/>
          </a:xfrm>
          <a:prstGeom prst="leftBrace">
            <a:avLst>
              <a:gd name="adj1" fmla="val 19753"/>
              <a:gd name="adj2" fmla="val 50000"/>
            </a:avLst>
          </a:prstGeom>
          <a:noFill/>
          <a:ln w="25400">
            <a:solidFill>
              <a:srgbClr val="FF0000"/>
            </a:solidFill>
            <a:round/>
            <a:headEnd/>
            <a:tailEnd/>
          </a:ln>
          <a:effectLst/>
        </p:spPr>
        <p:txBody>
          <a:bodyPr wrap="none" anchor="ctr"/>
          <a:lstStyle/>
          <a:p>
            <a:endParaRPr lang="en-US"/>
          </a:p>
        </p:txBody>
      </p:sp>
      <p:sp>
        <p:nvSpPr>
          <p:cNvPr id="59403" name="Text Box 11"/>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BB890B9-5C03-46A0-BF6C-4485F9F62522}" type="slidenum">
              <a:rPr lang="en-US"/>
              <a:pPr/>
              <a:t>16</a:t>
            </a:fld>
            <a:endParaRPr lang="en-US"/>
          </a:p>
        </p:txBody>
      </p:sp>
      <p:sp>
        <p:nvSpPr>
          <p:cNvPr id="83970" name="Rectangle 2"/>
          <p:cNvSpPr>
            <a:spLocks noGrp="1" noChangeArrowheads="1"/>
          </p:cNvSpPr>
          <p:nvPr>
            <p:ph type="title"/>
          </p:nvPr>
        </p:nvSpPr>
        <p:spPr>
          <a:xfrm>
            <a:off x="228600" y="228600"/>
            <a:ext cx="8534400" cy="914400"/>
          </a:xfrm>
        </p:spPr>
        <p:txBody>
          <a:bodyPr>
            <a:normAutofit fontScale="90000"/>
          </a:bodyPr>
          <a:lstStyle/>
          <a:p>
            <a:r>
              <a:rPr lang="en-US" smtClean="0"/>
              <a:t>Gán đồng thời nhiều port (port range)</a:t>
            </a:r>
            <a:endParaRPr lang="en-US"/>
          </a:p>
        </p:txBody>
      </p:sp>
      <p:sp>
        <p:nvSpPr>
          <p:cNvPr id="83971" name="Rectangle 3"/>
          <p:cNvSpPr>
            <a:spLocks noGrp="1" noChangeArrowheads="1"/>
          </p:cNvSpPr>
          <p:nvPr>
            <p:ph type="body" idx="1"/>
          </p:nvPr>
        </p:nvSpPr>
        <p:spPr>
          <a:xfrm>
            <a:off x="381000" y="3429000"/>
            <a:ext cx="8534400" cy="1981200"/>
          </a:xfrm>
        </p:spPr>
        <p:txBody>
          <a:bodyPr/>
          <a:lstStyle/>
          <a:p>
            <a:pPr>
              <a:buFont typeface="Arial" charset="0"/>
              <a:buNone/>
            </a:pPr>
            <a:r>
              <a:rPr lang="en-US" sz="2000" smtClean="0">
                <a:latin typeface="Courier New" pitchFamily="49" charset="0"/>
                <a:cs typeface="Courier New" pitchFamily="49" charset="0"/>
              </a:rPr>
              <a:t>Switch(config</a:t>
            </a:r>
            <a:r>
              <a:rPr lang="en-US" sz="2000">
                <a:latin typeface="Courier New" pitchFamily="49" charset="0"/>
                <a:cs typeface="Courier New" pitchFamily="49" charset="0"/>
              </a:rPr>
              <a:t>)#</a:t>
            </a:r>
            <a:r>
              <a:rPr lang="en-US" sz="2000" b="1">
                <a:latin typeface="Courier New" pitchFamily="49" charset="0"/>
                <a:cs typeface="Courier New" pitchFamily="49" charset="0"/>
              </a:rPr>
              <a:t>interface range fastethernet </a:t>
            </a:r>
            <a:r>
              <a:rPr lang="en-US" sz="2000" b="1" smtClean="0">
                <a:latin typeface="Courier New" pitchFamily="49" charset="0"/>
                <a:cs typeface="Courier New" pitchFamily="49" charset="0"/>
              </a:rPr>
              <a:t>0/8-12</a:t>
            </a:r>
          </a:p>
          <a:p>
            <a:pPr>
              <a:buNone/>
            </a:pPr>
            <a:r>
              <a:rPr lang="en-US" sz="2000" smtClean="0">
                <a:latin typeface="Courier New" pitchFamily="49" charset="0"/>
                <a:cs typeface="Courier New" pitchFamily="49" charset="0"/>
              </a:rPr>
              <a:t>Switch(config-if)#</a:t>
            </a:r>
            <a:r>
              <a:rPr lang="en-US" sz="2000" b="1" smtClean="0">
                <a:latin typeface="Courier New" pitchFamily="49" charset="0"/>
                <a:cs typeface="Courier New" pitchFamily="49" charset="0"/>
              </a:rPr>
              <a:t>switchport mode access</a:t>
            </a: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switchport access vlan </a:t>
            </a:r>
            <a:r>
              <a:rPr lang="en-US" sz="2000" b="1" smtClean="0">
                <a:latin typeface="Courier New" pitchFamily="49" charset="0"/>
                <a:cs typeface="Courier New" pitchFamily="49" charset="0"/>
              </a:rPr>
              <a:t>3</a:t>
            </a:r>
            <a:endParaRPr lang="en-US" sz="2000" b="1">
              <a:latin typeface="Courier New" pitchFamily="49" charset="0"/>
              <a:cs typeface="Courier New" pitchFamily="49" charset="0"/>
            </a:endParaRPr>
          </a:p>
          <a:p>
            <a:pPr>
              <a:buFont typeface="Arial" charset="0"/>
              <a:buNone/>
            </a:pPr>
            <a:r>
              <a:rPr lang="en-US" sz="2000" smtClean="0">
                <a:latin typeface="Courier New" pitchFamily="49" charset="0"/>
                <a:cs typeface="Courier New" pitchFamily="49" charset="0"/>
              </a:rPr>
              <a:t>Switch(config-if</a:t>
            </a:r>
            <a:r>
              <a:rPr lang="en-US" sz="2000">
                <a:latin typeface="Courier New" pitchFamily="49" charset="0"/>
                <a:cs typeface="Courier New" pitchFamily="49" charset="0"/>
              </a:rPr>
              <a:t>)#</a:t>
            </a:r>
            <a:r>
              <a:rPr lang="en-US" sz="2000" b="1">
                <a:latin typeface="Courier New" pitchFamily="49" charset="0"/>
                <a:cs typeface="Courier New" pitchFamily="49" charset="0"/>
              </a:rPr>
              <a:t>exit</a:t>
            </a:r>
          </a:p>
          <a:p>
            <a:pPr>
              <a:buFont typeface="Arial" charset="0"/>
              <a:buNone/>
            </a:pPr>
            <a:endParaRPr lang="en-US" sz="2000" b="1">
              <a:latin typeface="Courier New" pitchFamily="49" charset="0"/>
              <a:cs typeface="Courier New" pitchFamily="49" charset="0"/>
            </a:endParaRPr>
          </a:p>
        </p:txBody>
      </p:sp>
      <p:pic>
        <p:nvPicPr>
          <p:cNvPr id="83972" name="Picture 4"/>
          <p:cNvPicPr>
            <a:picLocks noChangeAspect="1" noChangeArrowheads="1"/>
          </p:cNvPicPr>
          <p:nvPr/>
        </p:nvPicPr>
        <p:blipFill>
          <a:blip r:embed="rId2" cstate="print"/>
          <a:srcRect/>
          <a:stretch>
            <a:fillRect/>
          </a:stretch>
        </p:blipFill>
        <p:spPr bwMode="auto">
          <a:xfrm>
            <a:off x="1219200" y="1371600"/>
            <a:ext cx="4953000" cy="1181100"/>
          </a:xfrm>
          <a:prstGeom prst="rect">
            <a:avLst/>
          </a:prstGeom>
          <a:noFill/>
          <a:ln w="25400">
            <a:noFill/>
            <a:miter lim="800000"/>
            <a:headEnd/>
            <a:tailEnd/>
          </a:ln>
          <a:effectLst/>
        </p:spPr>
      </p:pic>
      <p:sp>
        <p:nvSpPr>
          <p:cNvPr id="83973" name="Text Box 5"/>
          <p:cNvSpPr txBox="1">
            <a:spLocks noChangeArrowheads="1"/>
          </p:cNvSpPr>
          <p:nvPr/>
        </p:nvSpPr>
        <p:spPr bwMode="auto">
          <a:xfrm>
            <a:off x="4724400" y="2667000"/>
            <a:ext cx="838200" cy="336550"/>
          </a:xfrm>
          <a:prstGeom prst="rect">
            <a:avLst/>
          </a:prstGeom>
          <a:noFill/>
          <a:ln w="25400">
            <a:noFill/>
            <a:miter lim="800000"/>
            <a:headEnd/>
            <a:tailEnd/>
          </a:ln>
          <a:effectLst/>
        </p:spPr>
        <p:txBody>
          <a:bodyPr>
            <a:spAutoFit/>
          </a:bodyPr>
          <a:lstStyle/>
          <a:p>
            <a:pPr>
              <a:spcBef>
                <a:spcPct val="50000"/>
              </a:spcBef>
            </a:pPr>
            <a:r>
              <a:rPr lang="en-US" sz="1600" b="1">
                <a:solidFill>
                  <a:srgbClr val="FF0000"/>
                </a:solidFill>
                <a:latin typeface="Arial" charset="0"/>
              </a:rPr>
              <a:t>vlan 3</a:t>
            </a:r>
          </a:p>
        </p:txBody>
      </p:sp>
      <p:sp>
        <p:nvSpPr>
          <p:cNvPr id="83974" name="AutoShape 6"/>
          <p:cNvSpPr>
            <a:spLocks/>
          </p:cNvSpPr>
          <p:nvPr/>
        </p:nvSpPr>
        <p:spPr bwMode="auto">
          <a:xfrm rot="-5362678">
            <a:off x="4949031" y="1605757"/>
            <a:ext cx="385763" cy="1600200"/>
          </a:xfrm>
          <a:prstGeom prst="leftBrace">
            <a:avLst>
              <a:gd name="adj1" fmla="val 34568"/>
              <a:gd name="adj2" fmla="val 50000"/>
            </a:avLst>
          </a:prstGeom>
          <a:noFill/>
          <a:ln w="25400">
            <a:solidFill>
              <a:srgbClr val="FF0000"/>
            </a:solidFill>
            <a:round/>
            <a:headEnd/>
            <a:tailEnd/>
          </a:ln>
          <a:effectLst/>
        </p:spPr>
        <p:txBody>
          <a:bodyPr wrap="none" anchor="ctr"/>
          <a:lstStyle/>
          <a:p>
            <a:endParaRPr lang="en-US"/>
          </a:p>
        </p:txBody>
      </p:sp>
      <p:sp>
        <p:nvSpPr>
          <p:cNvPr id="83975" name="Text Box 7"/>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7FE1FD69-6C30-4727-BE62-970BCA43E0D5}" type="slidenum">
              <a:rPr lang="en-US"/>
              <a:pPr/>
              <a:t>17</a:t>
            </a:fld>
            <a:endParaRPr lang="en-US"/>
          </a:p>
        </p:txBody>
      </p:sp>
      <p:sp>
        <p:nvSpPr>
          <p:cNvPr id="60418" name="Rectangle 2"/>
          <p:cNvSpPr>
            <a:spLocks noGrp="1" noChangeArrowheads="1"/>
          </p:cNvSpPr>
          <p:nvPr>
            <p:ph type="title"/>
          </p:nvPr>
        </p:nvSpPr>
        <p:spPr>
          <a:xfrm>
            <a:off x="228600" y="152400"/>
            <a:ext cx="8153400" cy="914400"/>
          </a:xfrm>
        </p:spPr>
        <p:txBody>
          <a:bodyPr>
            <a:normAutofit/>
          </a:bodyPr>
          <a:lstStyle/>
          <a:p>
            <a:r>
              <a:rPr lang="en-US" smtClean="0"/>
              <a:t>Kiểm tra cấu hình VLAN</a:t>
            </a:r>
            <a:endParaRPr lang="en-US"/>
          </a:p>
        </p:txBody>
      </p:sp>
      <p:pic>
        <p:nvPicPr>
          <p:cNvPr id="60420" name="Picture 4"/>
          <p:cNvPicPr>
            <a:picLocks noChangeAspect="1" noChangeArrowheads="1"/>
          </p:cNvPicPr>
          <p:nvPr/>
        </p:nvPicPr>
        <p:blipFill>
          <a:blip r:embed="rId2" cstate="print"/>
          <a:srcRect/>
          <a:stretch>
            <a:fillRect/>
          </a:stretch>
        </p:blipFill>
        <p:spPr bwMode="auto">
          <a:xfrm>
            <a:off x="3733800" y="914400"/>
            <a:ext cx="4953000" cy="1181100"/>
          </a:xfrm>
          <a:prstGeom prst="rect">
            <a:avLst/>
          </a:prstGeom>
          <a:noFill/>
          <a:ln w="25400">
            <a:noFill/>
            <a:miter lim="800000"/>
            <a:headEnd/>
            <a:tailEnd/>
          </a:ln>
          <a:effectLst/>
        </p:spPr>
      </p:pic>
      <p:sp>
        <p:nvSpPr>
          <p:cNvPr id="60421" name="Text Box 5"/>
          <p:cNvSpPr txBox="1">
            <a:spLocks noChangeArrowheads="1"/>
          </p:cNvSpPr>
          <p:nvPr/>
        </p:nvSpPr>
        <p:spPr bwMode="auto">
          <a:xfrm>
            <a:off x="7239000" y="2209800"/>
            <a:ext cx="838200" cy="336550"/>
          </a:xfrm>
          <a:prstGeom prst="rect">
            <a:avLst/>
          </a:prstGeom>
          <a:noFill/>
          <a:ln w="25400">
            <a:noFill/>
            <a:miter lim="800000"/>
            <a:headEnd/>
            <a:tailEnd/>
          </a:ln>
          <a:effectLst/>
        </p:spPr>
        <p:txBody>
          <a:bodyPr>
            <a:spAutoFit/>
          </a:bodyPr>
          <a:lstStyle/>
          <a:p>
            <a:pPr>
              <a:spcBef>
                <a:spcPct val="50000"/>
              </a:spcBef>
            </a:pPr>
            <a:r>
              <a:rPr lang="en-US" sz="1600" b="1">
                <a:solidFill>
                  <a:srgbClr val="FF0000"/>
                </a:solidFill>
                <a:latin typeface="Arial" charset="0"/>
              </a:rPr>
              <a:t>vlan 3</a:t>
            </a:r>
          </a:p>
        </p:txBody>
      </p:sp>
      <p:sp>
        <p:nvSpPr>
          <p:cNvPr id="60422" name="AutoShape 6"/>
          <p:cNvSpPr>
            <a:spLocks/>
          </p:cNvSpPr>
          <p:nvPr/>
        </p:nvSpPr>
        <p:spPr bwMode="auto">
          <a:xfrm rot="-5362678">
            <a:off x="7463631" y="1154057"/>
            <a:ext cx="385763" cy="1600200"/>
          </a:xfrm>
          <a:prstGeom prst="leftBrace">
            <a:avLst>
              <a:gd name="adj1" fmla="val 34568"/>
              <a:gd name="adj2" fmla="val 50000"/>
            </a:avLst>
          </a:prstGeom>
          <a:noFill/>
          <a:ln w="25400">
            <a:solidFill>
              <a:srgbClr val="FF0000"/>
            </a:solidFill>
            <a:round/>
            <a:headEnd/>
            <a:tailEnd/>
          </a:ln>
          <a:effectLst/>
        </p:spPr>
        <p:txBody>
          <a:bodyPr wrap="none" anchor="ctr"/>
          <a:lstStyle/>
          <a:p>
            <a:endParaRPr lang="en-US"/>
          </a:p>
        </p:txBody>
      </p:sp>
      <p:sp>
        <p:nvSpPr>
          <p:cNvPr id="60423" name="Text Box 7"/>
          <p:cNvSpPr txBox="1">
            <a:spLocks noChangeArrowheads="1"/>
          </p:cNvSpPr>
          <p:nvPr/>
        </p:nvSpPr>
        <p:spPr bwMode="auto">
          <a:xfrm>
            <a:off x="6019800" y="2209800"/>
            <a:ext cx="838200" cy="336550"/>
          </a:xfrm>
          <a:prstGeom prst="rect">
            <a:avLst/>
          </a:prstGeom>
          <a:noFill/>
          <a:ln w="25400">
            <a:noFill/>
            <a:miter lim="800000"/>
            <a:headEnd/>
            <a:tailEnd/>
          </a:ln>
          <a:effectLst/>
        </p:spPr>
        <p:txBody>
          <a:bodyPr>
            <a:spAutoFit/>
          </a:bodyPr>
          <a:lstStyle/>
          <a:p>
            <a:pPr>
              <a:spcBef>
                <a:spcPct val="50000"/>
              </a:spcBef>
            </a:pPr>
            <a:r>
              <a:rPr lang="en-US" sz="1600" b="1">
                <a:solidFill>
                  <a:srgbClr val="FF0000"/>
                </a:solidFill>
                <a:latin typeface="Arial" charset="0"/>
              </a:rPr>
              <a:t>vlan 2</a:t>
            </a:r>
          </a:p>
        </p:txBody>
      </p:sp>
      <p:sp>
        <p:nvSpPr>
          <p:cNvPr id="60424" name="AutoShape 8"/>
          <p:cNvSpPr>
            <a:spLocks/>
          </p:cNvSpPr>
          <p:nvPr/>
        </p:nvSpPr>
        <p:spPr bwMode="auto">
          <a:xfrm rot="-5362678">
            <a:off x="6207918" y="1493234"/>
            <a:ext cx="385763" cy="914400"/>
          </a:xfrm>
          <a:prstGeom prst="leftBrace">
            <a:avLst>
              <a:gd name="adj1" fmla="val 19753"/>
              <a:gd name="adj2" fmla="val 50000"/>
            </a:avLst>
          </a:prstGeom>
          <a:noFill/>
          <a:ln w="25400">
            <a:solidFill>
              <a:srgbClr val="FF0000"/>
            </a:solidFill>
            <a:round/>
            <a:headEnd/>
            <a:tailEnd/>
          </a:ln>
          <a:effectLst/>
        </p:spPr>
        <p:txBody>
          <a:bodyPr wrap="none" anchor="ctr"/>
          <a:lstStyle/>
          <a:p>
            <a:endParaRPr lang="en-US"/>
          </a:p>
        </p:txBody>
      </p:sp>
      <p:pic>
        <p:nvPicPr>
          <p:cNvPr id="60425" name="Picture 9"/>
          <p:cNvPicPr>
            <a:picLocks noChangeAspect="1" noChangeArrowheads="1"/>
          </p:cNvPicPr>
          <p:nvPr/>
        </p:nvPicPr>
        <p:blipFill>
          <a:blip r:embed="rId3" cstate="print"/>
          <a:srcRect/>
          <a:stretch>
            <a:fillRect/>
          </a:stretch>
        </p:blipFill>
        <p:spPr bwMode="auto">
          <a:xfrm>
            <a:off x="2362200" y="2971800"/>
            <a:ext cx="6629400" cy="3657656"/>
          </a:xfrm>
          <a:prstGeom prst="rect">
            <a:avLst/>
          </a:prstGeom>
          <a:noFill/>
          <a:ln w="25400">
            <a:noFill/>
            <a:miter lim="800000"/>
            <a:headEnd/>
            <a:tailEnd/>
          </a:ln>
          <a:effectLst/>
        </p:spPr>
      </p:pic>
      <p:sp>
        <p:nvSpPr>
          <p:cNvPr id="60426" name="Text Box 10"/>
          <p:cNvSpPr txBox="1">
            <a:spLocks noChangeArrowheads="1"/>
          </p:cNvSpPr>
          <p:nvPr/>
        </p:nvSpPr>
        <p:spPr bwMode="auto">
          <a:xfrm>
            <a:off x="4876800" y="2133600"/>
            <a:ext cx="990600" cy="581025"/>
          </a:xfrm>
          <a:prstGeom prst="rect">
            <a:avLst/>
          </a:prstGeom>
          <a:noFill/>
          <a:ln w="25400">
            <a:noFill/>
            <a:miter lim="800000"/>
            <a:headEnd/>
            <a:tailEnd/>
          </a:ln>
          <a:effectLst/>
        </p:spPr>
        <p:txBody>
          <a:bodyPr>
            <a:spAutoFit/>
          </a:bodyPr>
          <a:lstStyle/>
          <a:p>
            <a:pPr>
              <a:spcBef>
                <a:spcPct val="50000"/>
              </a:spcBef>
            </a:pPr>
            <a:r>
              <a:rPr lang="en-US" sz="1600" b="1">
                <a:solidFill>
                  <a:srgbClr val="FF0000"/>
                </a:solidFill>
                <a:latin typeface="Arial" charset="0"/>
              </a:rPr>
              <a:t>vlan 1 default</a:t>
            </a:r>
          </a:p>
        </p:txBody>
      </p:sp>
      <p:sp>
        <p:nvSpPr>
          <p:cNvPr id="60427" name="AutoShape 11"/>
          <p:cNvSpPr>
            <a:spLocks/>
          </p:cNvSpPr>
          <p:nvPr/>
        </p:nvSpPr>
        <p:spPr bwMode="auto">
          <a:xfrm rot="-5362678">
            <a:off x="5101431" y="1380175"/>
            <a:ext cx="385763" cy="1143000"/>
          </a:xfrm>
          <a:prstGeom prst="leftBrace">
            <a:avLst>
              <a:gd name="adj1" fmla="val 24691"/>
              <a:gd name="adj2" fmla="val 50000"/>
            </a:avLst>
          </a:prstGeom>
          <a:noFill/>
          <a:ln w="25400">
            <a:solidFill>
              <a:srgbClr val="FF0000"/>
            </a:solidFill>
            <a:round/>
            <a:headEnd/>
            <a:tailEnd/>
          </a:ln>
          <a:effectLst/>
        </p:spPr>
        <p:txBody>
          <a:bodyPr wrap="none" anchor="ctr"/>
          <a:lstStyle/>
          <a:p>
            <a:endParaRPr lang="en-US"/>
          </a:p>
        </p:txBody>
      </p:sp>
      <p:sp>
        <p:nvSpPr>
          <p:cNvPr id="60428" name="Text Box 12"/>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
        <p:nvSpPr>
          <p:cNvPr id="15" name="TextBox 14"/>
          <p:cNvSpPr txBox="1"/>
          <p:nvPr/>
        </p:nvSpPr>
        <p:spPr>
          <a:xfrm>
            <a:off x="0" y="2057400"/>
            <a:ext cx="5181600" cy="1754326"/>
          </a:xfrm>
          <a:prstGeom prst="rect">
            <a:avLst/>
          </a:prstGeom>
          <a:noFill/>
        </p:spPr>
        <p:txBody>
          <a:bodyPr wrap="square" rtlCol="0">
            <a:spAutoFit/>
          </a:bodyPr>
          <a:lstStyle/>
          <a:p>
            <a:r>
              <a:rPr lang="en-US" smtClean="0">
                <a:latin typeface="Courier New" pitchFamily="49" charset="0"/>
                <a:cs typeface="Courier New" pitchFamily="49" charset="0"/>
              </a:rPr>
              <a:t>Switch#</a:t>
            </a:r>
            <a:r>
              <a:rPr lang="en-US" b="1" smtClean="0">
                <a:latin typeface="Courier New" pitchFamily="49" charset="0"/>
                <a:cs typeface="Courier New" pitchFamily="49" charset="0"/>
              </a:rPr>
              <a:t>show vlan</a:t>
            </a:r>
          </a:p>
          <a:p>
            <a:r>
              <a:rPr lang="en-US" b="1" smtClean="0">
                <a:latin typeface="Courier New" pitchFamily="49" charset="0"/>
                <a:cs typeface="Courier New" pitchFamily="49" charset="0"/>
              </a:rPr>
              <a:t>Hoặc</a:t>
            </a:r>
          </a:p>
          <a:p>
            <a:r>
              <a:rPr lang="en-US" smtClean="0">
                <a:latin typeface="Courier New" pitchFamily="49" charset="0"/>
                <a:cs typeface="Courier New" pitchFamily="49" charset="0"/>
              </a:rPr>
              <a:t>Switch#</a:t>
            </a:r>
            <a:r>
              <a:rPr lang="en-US" b="1" smtClean="0">
                <a:latin typeface="Courier New" pitchFamily="49" charset="0"/>
                <a:cs typeface="Courier New" pitchFamily="49" charset="0"/>
              </a:rPr>
              <a:t>show vlan brief</a:t>
            </a:r>
          </a:p>
          <a:p>
            <a:endParaRPr lang="en-US" b="1" smtClean="0">
              <a:latin typeface="Courier New" pitchFamily="49" charset="0"/>
              <a:cs typeface="Courier New" pitchFamily="49" charset="0"/>
            </a:endParaRPr>
          </a:p>
          <a:p>
            <a:endParaRPr lang="en-US" b="1" smtClean="0">
              <a:latin typeface="Courier New" pitchFamily="49" charset="0"/>
              <a:cs typeface="Courier New" pitchFamily="49" charset="0"/>
            </a:endParaRPr>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Xóa VLAN</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18</a:t>
            </a:fld>
            <a:endParaRPr lang="en-US"/>
          </a:p>
        </p:txBody>
      </p:sp>
      <p:sp>
        <p:nvSpPr>
          <p:cNvPr id="4" name="Content Placeholder 3"/>
          <p:cNvSpPr>
            <a:spLocks noGrp="1"/>
          </p:cNvSpPr>
          <p:nvPr>
            <p:ph sz="quarter" idx="1"/>
          </p:nvPr>
        </p:nvSpPr>
        <p:spPr/>
        <p:txBody>
          <a:bodyPr/>
          <a:lstStyle/>
          <a:p>
            <a:r>
              <a:rPr lang="en-US" smtClean="0"/>
              <a:t>Đưa port ra khỏi VLAN</a:t>
            </a:r>
          </a:p>
          <a:p>
            <a:pPr lvl="1">
              <a:buNone/>
            </a:pPr>
            <a:r>
              <a:rPr lang="en-US" smtClean="0">
                <a:latin typeface="Courier New" pitchFamily="49" charset="0"/>
                <a:cs typeface="Courier New" pitchFamily="49" charset="0"/>
              </a:rPr>
              <a:t>Switch(config-if)#</a:t>
            </a:r>
            <a:r>
              <a:rPr lang="en-US" b="1" smtClean="0">
                <a:latin typeface="Courier New" pitchFamily="49" charset="0"/>
                <a:cs typeface="Courier New" pitchFamily="49" charset="0"/>
              </a:rPr>
              <a:t>no</a:t>
            </a:r>
            <a:r>
              <a:rPr lang="en-US" smtClean="0">
                <a:latin typeface="Courier New" pitchFamily="49" charset="0"/>
                <a:cs typeface="Courier New" pitchFamily="49" charset="0"/>
              </a:rPr>
              <a:t> </a:t>
            </a:r>
            <a:r>
              <a:rPr lang="en-US" b="1" smtClean="0">
                <a:latin typeface="Courier New" pitchFamily="49" charset="0"/>
                <a:cs typeface="Courier New" pitchFamily="49" charset="0"/>
              </a:rPr>
              <a:t>switchport access vlan </a:t>
            </a:r>
            <a:r>
              <a:rPr lang="en-US" b="1" i="1" smtClean="0">
                <a:latin typeface="Courier New" pitchFamily="49" charset="0"/>
                <a:cs typeface="Courier New" pitchFamily="49" charset="0"/>
              </a:rPr>
              <a:t>vlan_id</a:t>
            </a:r>
            <a:endParaRPr lang="en-US" smtClean="0"/>
          </a:p>
          <a:p>
            <a:r>
              <a:rPr lang="en-US" smtClean="0"/>
              <a:t>Xóa một VLAN</a:t>
            </a:r>
          </a:p>
          <a:p>
            <a:pPr marL="548640" lvl="2" indent="-274320">
              <a:spcBef>
                <a:spcPts val="580"/>
              </a:spcBef>
              <a:buClr>
                <a:schemeClr val="accent1"/>
              </a:buClr>
              <a:buNone/>
            </a:pPr>
            <a:r>
              <a:rPr lang="en-US" sz="2400" smtClean="0">
                <a:latin typeface="Courier New" pitchFamily="49" charset="0"/>
                <a:cs typeface="Courier New" pitchFamily="49" charset="0"/>
              </a:rPr>
              <a:t>Switch(config)#</a:t>
            </a:r>
            <a:r>
              <a:rPr lang="en-US" sz="2400" b="1" smtClean="0">
                <a:latin typeface="Courier New" pitchFamily="49" charset="0"/>
                <a:cs typeface="Courier New" pitchFamily="49" charset="0"/>
              </a:rPr>
              <a:t>no</a:t>
            </a:r>
            <a:r>
              <a:rPr lang="en-US" sz="2400" smtClean="0">
                <a:latin typeface="Courier New" pitchFamily="49" charset="0"/>
                <a:cs typeface="Courier New" pitchFamily="49" charset="0"/>
              </a:rPr>
              <a:t> </a:t>
            </a:r>
            <a:r>
              <a:rPr lang="en-US" sz="2400" b="1" smtClean="0">
                <a:latin typeface="Courier New" pitchFamily="49" charset="0"/>
                <a:cs typeface="Courier New" pitchFamily="49" charset="0"/>
              </a:rPr>
              <a:t>vlan </a:t>
            </a:r>
            <a:r>
              <a:rPr lang="en-US" sz="2400" b="1" i="1" smtClean="0">
                <a:latin typeface="Courier New" pitchFamily="49" charset="0"/>
                <a:cs typeface="Courier New" pitchFamily="49" charset="0"/>
              </a:rPr>
              <a:t>vlan_id</a:t>
            </a:r>
            <a:endParaRPr lang="en-US" sz="2400" smtClean="0"/>
          </a:p>
          <a:p>
            <a:r>
              <a:rPr lang="en-US" smtClean="0"/>
              <a:t>Xóa toàn bộ thông tin VLAN</a:t>
            </a:r>
          </a:p>
          <a:p>
            <a:pPr lvl="1">
              <a:buNone/>
            </a:pPr>
            <a:r>
              <a:rPr lang="en-US" smtClean="0">
                <a:latin typeface="Courier New" pitchFamily="49" charset="0"/>
                <a:cs typeface="Courier New" pitchFamily="49" charset="0"/>
              </a:rPr>
              <a:t>Switch#</a:t>
            </a:r>
            <a:r>
              <a:rPr lang="en-US" b="1" smtClean="0">
                <a:latin typeface="Courier New" pitchFamily="49" charset="0"/>
                <a:cs typeface="Courier New" pitchFamily="49" charset="0"/>
              </a:rPr>
              <a:t>delete flash:vlan.dat</a:t>
            </a:r>
            <a:endParaRPr lang="en-US" smtClean="0"/>
          </a:p>
          <a:p>
            <a:pPr lvl="1"/>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hình trunk port</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19</a:t>
            </a:fld>
            <a:endParaRPr lang="en-US"/>
          </a:p>
        </p:txBody>
      </p:sp>
      <p:sp>
        <p:nvSpPr>
          <p:cNvPr id="4" name="Content Placeholder 3"/>
          <p:cNvSpPr>
            <a:spLocks noGrp="1"/>
          </p:cNvSpPr>
          <p:nvPr>
            <p:ph sz="quarter" idx="1"/>
          </p:nvPr>
        </p:nvSpPr>
        <p:spPr>
          <a:xfrm>
            <a:off x="457200" y="4419600"/>
            <a:ext cx="8229600" cy="1524000"/>
          </a:xfrm>
        </p:spPr>
        <p:txBody>
          <a:bodyPr>
            <a:normAutofit fontScale="62500" lnSpcReduction="20000"/>
          </a:bodyPr>
          <a:lstStyle/>
          <a:p>
            <a:pPr>
              <a:buFont typeface="Arial" charset="0"/>
              <a:buNone/>
            </a:pPr>
            <a:r>
              <a:rPr lang="en-US" sz="2800" smtClean="0">
                <a:latin typeface="Courier New" pitchFamily="49" charset="0"/>
                <a:cs typeface="Courier New" pitchFamily="49" charset="0"/>
              </a:rPr>
              <a:t>Switch(config)#</a:t>
            </a:r>
            <a:r>
              <a:rPr lang="en-US" sz="2800" b="1" smtClean="0">
                <a:latin typeface="Courier New" pitchFamily="49" charset="0"/>
                <a:cs typeface="Courier New" pitchFamily="49" charset="0"/>
              </a:rPr>
              <a:t>interface fastethernet 0/1</a:t>
            </a:r>
          </a:p>
          <a:p>
            <a:pPr>
              <a:buNone/>
            </a:pPr>
            <a:r>
              <a:rPr lang="en-US" sz="2800" smtClean="0">
                <a:latin typeface="Courier New" pitchFamily="49" charset="0"/>
                <a:cs typeface="Courier New" pitchFamily="49" charset="0"/>
              </a:rPr>
              <a:t>Switch(config-if)#</a:t>
            </a:r>
            <a:r>
              <a:rPr lang="en-US" sz="2800" b="1" smtClean="0">
                <a:latin typeface="Courier New" pitchFamily="49" charset="0"/>
                <a:cs typeface="Courier New" pitchFamily="49" charset="0"/>
              </a:rPr>
              <a:t>switchport mode trunk</a:t>
            </a:r>
          </a:p>
          <a:p>
            <a:pPr>
              <a:buFont typeface="Arial" charset="0"/>
              <a:buNone/>
            </a:pPr>
            <a:r>
              <a:rPr lang="en-US" sz="2800" smtClean="0">
                <a:latin typeface="Courier New" pitchFamily="49" charset="0"/>
                <a:cs typeface="Courier New" pitchFamily="49" charset="0"/>
              </a:rPr>
              <a:t>Switch(config-if)#</a:t>
            </a:r>
            <a:r>
              <a:rPr lang="en-US" sz="2800" b="1" smtClean="0">
                <a:latin typeface="Courier New" pitchFamily="49" charset="0"/>
                <a:cs typeface="Courier New" pitchFamily="49" charset="0"/>
              </a:rPr>
              <a:t>switchport trunk native vlan 99</a:t>
            </a:r>
          </a:p>
          <a:p>
            <a:pPr>
              <a:buNone/>
            </a:pPr>
            <a:r>
              <a:rPr lang="en-US" sz="2800" smtClean="0">
                <a:latin typeface="Courier New" pitchFamily="49" charset="0"/>
                <a:cs typeface="Courier New" pitchFamily="49" charset="0"/>
              </a:rPr>
              <a:t>Switch(config-if)#</a:t>
            </a:r>
            <a:r>
              <a:rPr lang="en-US" sz="2800" b="1" smtClean="0">
                <a:latin typeface="Courier New" pitchFamily="49" charset="0"/>
                <a:cs typeface="Courier New" pitchFamily="49" charset="0"/>
              </a:rPr>
              <a:t>switchport trunk allow vlan 1,2,3</a:t>
            </a:r>
          </a:p>
          <a:p>
            <a:pPr>
              <a:buFont typeface="Arial" charset="0"/>
              <a:buNone/>
            </a:pPr>
            <a:r>
              <a:rPr lang="en-US" sz="2800" smtClean="0">
                <a:latin typeface="Courier New" pitchFamily="49" charset="0"/>
                <a:cs typeface="Courier New" pitchFamily="49" charset="0"/>
              </a:rPr>
              <a:t>Switch(config-if)#</a:t>
            </a:r>
            <a:r>
              <a:rPr lang="en-US" sz="2800" b="1" smtClean="0">
                <a:latin typeface="Courier New" pitchFamily="49" charset="0"/>
                <a:cs typeface="Courier New" pitchFamily="49" charset="0"/>
              </a:rPr>
              <a:t>exit </a:t>
            </a:r>
            <a:endParaRPr lang="en-US" sz="2800" smtClean="0">
              <a:latin typeface="Courier New" pitchFamily="49" charset="0"/>
              <a:cs typeface="Courier New" pitchFamily="49" charset="0"/>
            </a:endParaRPr>
          </a:p>
          <a:p>
            <a:endParaRPr lang="en-US"/>
          </a:p>
        </p:txBody>
      </p:sp>
      <p:sp>
        <p:nvSpPr>
          <p:cNvPr id="5" name="TextBox 4"/>
          <p:cNvSpPr txBox="1"/>
          <p:nvPr/>
        </p:nvSpPr>
        <p:spPr>
          <a:xfrm>
            <a:off x="304800" y="1295400"/>
            <a:ext cx="8685391" cy="1323439"/>
          </a:xfrm>
          <a:prstGeom prst="rect">
            <a:avLst/>
          </a:prstGeom>
          <a:noFill/>
        </p:spPr>
        <p:txBody>
          <a:bodyPr wrap="square" rtlCol="0">
            <a:spAutoFit/>
          </a:bodyPr>
          <a:lstStyle/>
          <a:p>
            <a:r>
              <a:rPr lang="en-US" sz="2000" smtClean="0">
                <a:cs typeface="Courier New" pitchFamily="49" charset="0"/>
              </a:rPr>
              <a:t>Các lệnh sử dụng:</a:t>
            </a:r>
          </a:p>
          <a:p>
            <a:pPr>
              <a:buFont typeface="Arial" pitchFamily="34" charset="0"/>
              <a:buChar char="•"/>
            </a:pPr>
            <a:r>
              <a:rPr lang="en-US" sz="2000" smtClean="0">
                <a:cs typeface="Courier New" pitchFamily="49" charset="0"/>
              </a:rPr>
              <a:t>Chuyển port về mode trunk: </a:t>
            </a:r>
            <a:r>
              <a:rPr lang="en-US" sz="2000" smtClean="0">
                <a:solidFill>
                  <a:srgbClr val="FF0000"/>
                </a:solidFill>
                <a:latin typeface="Courier New" pitchFamily="49" charset="0"/>
                <a:cs typeface="Courier New" pitchFamily="49" charset="0"/>
              </a:rPr>
              <a:t>switchport mode trunk</a:t>
            </a:r>
          </a:p>
          <a:p>
            <a:pPr>
              <a:buFont typeface="Arial" pitchFamily="34" charset="0"/>
              <a:buChar char="•"/>
            </a:pPr>
            <a:r>
              <a:rPr lang="en-US" sz="2000" smtClean="0">
                <a:cs typeface="Courier New" pitchFamily="49" charset="0"/>
              </a:rPr>
              <a:t>Chỉ định native VLAN: </a:t>
            </a:r>
            <a:r>
              <a:rPr lang="en-US" sz="2000" smtClean="0">
                <a:solidFill>
                  <a:srgbClr val="FF0000"/>
                </a:solidFill>
                <a:latin typeface="Courier New" pitchFamily="49" charset="0"/>
                <a:cs typeface="Courier New" pitchFamily="49" charset="0"/>
              </a:rPr>
              <a:t>switchport trunk native vlan</a:t>
            </a:r>
          </a:p>
          <a:p>
            <a:pPr>
              <a:buFont typeface="Arial" pitchFamily="34" charset="0"/>
              <a:buChar char="•"/>
            </a:pPr>
            <a:r>
              <a:rPr lang="en-US" sz="2000" smtClean="0">
                <a:cs typeface="Courier New" pitchFamily="49" charset="0"/>
              </a:rPr>
              <a:t>Chỉ định VLAN port trunk cho phép: </a:t>
            </a:r>
            <a:r>
              <a:rPr lang="en-US" sz="2000" smtClean="0">
                <a:solidFill>
                  <a:srgbClr val="FF0000"/>
                </a:solidFill>
                <a:latin typeface="Courier New" pitchFamily="49" charset="0"/>
                <a:cs typeface="Courier New" pitchFamily="49" charset="0"/>
              </a:rPr>
              <a:t>switchport trunk allow vlan </a:t>
            </a:r>
            <a:endParaRPr lang="en-US" sz="2000">
              <a:solidFill>
                <a:srgbClr val="FF0000"/>
              </a:solidFill>
              <a:latin typeface="Courier New" pitchFamily="49" charset="0"/>
              <a:cs typeface="Courier New" pitchFamily="49" charset="0"/>
            </a:endParaRPr>
          </a:p>
        </p:txBody>
      </p:sp>
      <p:pic>
        <p:nvPicPr>
          <p:cNvPr id="6" name="Picture 4"/>
          <p:cNvPicPr>
            <a:picLocks noChangeAspect="1" noChangeArrowheads="1"/>
          </p:cNvPicPr>
          <p:nvPr/>
        </p:nvPicPr>
        <p:blipFill>
          <a:blip r:embed="rId2" cstate="print"/>
          <a:srcRect/>
          <a:stretch>
            <a:fillRect/>
          </a:stretch>
        </p:blipFill>
        <p:spPr bwMode="auto">
          <a:xfrm>
            <a:off x="1676400" y="2667000"/>
            <a:ext cx="4953000" cy="1181100"/>
          </a:xfrm>
          <a:prstGeom prst="rect">
            <a:avLst/>
          </a:prstGeom>
          <a:noFill/>
          <a:ln w="25400">
            <a:noFill/>
            <a:miter lim="800000"/>
            <a:headEnd/>
            <a:tailEnd/>
          </a:ln>
          <a:effectLst/>
        </p:spPr>
      </p:pic>
      <p:sp>
        <p:nvSpPr>
          <p:cNvPr id="7" name="Text Box 5"/>
          <p:cNvSpPr txBox="1">
            <a:spLocks noChangeArrowheads="1"/>
          </p:cNvSpPr>
          <p:nvPr/>
        </p:nvSpPr>
        <p:spPr bwMode="auto">
          <a:xfrm>
            <a:off x="2438400" y="3962400"/>
            <a:ext cx="1066800" cy="338554"/>
          </a:xfrm>
          <a:prstGeom prst="rect">
            <a:avLst/>
          </a:prstGeom>
          <a:noFill/>
          <a:ln w="25400">
            <a:noFill/>
            <a:miter lim="800000"/>
            <a:headEnd/>
            <a:tailEnd/>
          </a:ln>
          <a:effectLst/>
        </p:spPr>
        <p:txBody>
          <a:bodyPr wrap="square">
            <a:spAutoFit/>
          </a:bodyPr>
          <a:lstStyle/>
          <a:p>
            <a:pPr>
              <a:spcBef>
                <a:spcPct val="50000"/>
              </a:spcBef>
            </a:pPr>
            <a:r>
              <a:rPr lang="en-US" sz="1600" b="1" smtClean="0">
                <a:solidFill>
                  <a:srgbClr val="FF0000"/>
                </a:solidFill>
                <a:latin typeface="Arial" charset="0"/>
              </a:rPr>
              <a:t>trunking</a:t>
            </a:r>
            <a:endParaRPr lang="en-US" sz="1600" b="1">
              <a:solidFill>
                <a:srgbClr val="FF0000"/>
              </a:solidFill>
              <a:latin typeface="Arial" charset="0"/>
            </a:endParaRPr>
          </a:p>
        </p:txBody>
      </p:sp>
      <p:sp>
        <p:nvSpPr>
          <p:cNvPr id="8" name="AutoShape 6"/>
          <p:cNvSpPr>
            <a:spLocks/>
          </p:cNvSpPr>
          <p:nvPr/>
        </p:nvSpPr>
        <p:spPr bwMode="auto">
          <a:xfrm rot="-5362678">
            <a:off x="2625679" y="3543058"/>
            <a:ext cx="385763" cy="302308"/>
          </a:xfrm>
          <a:prstGeom prst="leftBrace">
            <a:avLst>
              <a:gd name="adj1" fmla="val 34568"/>
              <a:gd name="adj2" fmla="val 50000"/>
            </a:avLst>
          </a:prstGeom>
          <a:noFill/>
          <a:ln w="25400">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Mục đích:</a:t>
            </a:r>
            <a:endParaRPr lang="en-US"/>
          </a:p>
        </p:txBody>
      </p:sp>
      <p:sp>
        <p:nvSpPr>
          <p:cNvPr id="3" name="Content Placeholder 2"/>
          <p:cNvSpPr>
            <a:spLocks noGrp="1"/>
          </p:cNvSpPr>
          <p:nvPr>
            <p:ph sz="quarter" idx="1"/>
          </p:nvPr>
        </p:nvSpPr>
        <p:spPr/>
        <p:txBody>
          <a:bodyPr/>
          <a:lstStyle/>
          <a:p>
            <a:r>
              <a:rPr lang="en-US" smtClean="0"/>
              <a:t>Định nghĩa VLAN</a:t>
            </a:r>
          </a:p>
          <a:p>
            <a:r>
              <a:rPr lang="en-US" smtClean="0"/>
              <a:t>Ưu điểm khi sử dụng VLAN</a:t>
            </a:r>
          </a:p>
          <a:p>
            <a:r>
              <a:rPr lang="en-US" smtClean="0"/>
              <a:t>Hoạt động của VLAN</a:t>
            </a:r>
          </a:p>
          <a:p>
            <a:r>
              <a:rPr lang="en-US" smtClean="0"/>
              <a:t>Khái niệm VLAN trunking</a:t>
            </a:r>
          </a:p>
          <a:p>
            <a:r>
              <a:rPr lang="en-US" smtClean="0"/>
              <a:t>Cấu hình VLAN trên hạ tầng </a:t>
            </a:r>
            <a:r>
              <a:rPr lang="en-US" smtClean="0"/>
              <a:t>Cisco</a:t>
            </a:r>
          </a:p>
          <a:p>
            <a:endParaRPr lang="en-US"/>
          </a:p>
        </p:txBody>
      </p:sp>
      <p:sp>
        <p:nvSpPr>
          <p:cNvPr id="4" name="Slide Number Placeholder 3"/>
          <p:cNvSpPr>
            <a:spLocks noGrp="1"/>
          </p:cNvSpPr>
          <p:nvPr>
            <p:ph type="sldNum" sz="quarter" idx="12"/>
          </p:nvPr>
        </p:nvSpPr>
        <p:spPr/>
        <p:txBody>
          <a:bodyPr/>
          <a:lstStyle/>
          <a:p>
            <a:fld id="{684A8A4D-F8CC-4F02-B47A-272A80B2EFE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tra cấu hình Trunk</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20</a:t>
            </a:fld>
            <a:endParaRPr lang="en-US"/>
          </a:p>
        </p:txBody>
      </p:sp>
      <p:sp>
        <p:nvSpPr>
          <p:cNvPr id="4" name="Content Placeholder 3"/>
          <p:cNvSpPr>
            <a:spLocks noGrp="1"/>
          </p:cNvSpPr>
          <p:nvPr>
            <p:ph sz="quarter" idx="1"/>
          </p:nvPr>
        </p:nvSpPr>
        <p:spPr/>
        <p:txBody>
          <a:bodyPr/>
          <a:lstStyle/>
          <a:p>
            <a:r>
              <a:rPr lang="en-US" smtClean="0">
                <a:solidFill>
                  <a:srgbClr val="FF0000"/>
                </a:solidFill>
              </a:rPr>
              <a:t>show interfaces interface-ID switchport</a:t>
            </a:r>
            <a:endParaRPr lang="en-US"/>
          </a:p>
        </p:txBody>
      </p:sp>
      <p:pic>
        <p:nvPicPr>
          <p:cNvPr id="5" name="Picture 4"/>
          <p:cNvPicPr>
            <a:picLocks noChangeAspect="1" noChangeArrowheads="1"/>
          </p:cNvPicPr>
          <p:nvPr/>
        </p:nvPicPr>
        <p:blipFill>
          <a:blip r:embed="rId2" cstate="print"/>
          <a:srcRect/>
          <a:stretch>
            <a:fillRect/>
          </a:stretch>
        </p:blipFill>
        <p:spPr bwMode="auto">
          <a:xfrm>
            <a:off x="2362200" y="2053108"/>
            <a:ext cx="4953000" cy="3906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221F68E-F5B5-48B1-BDCC-7B227668F185}" type="slidenum">
              <a:rPr lang="en-US"/>
              <a:pPr/>
              <a:t>3</a:t>
            </a:fld>
            <a:endParaRPr lang="en-US"/>
          </a:p>
        </p:txBody>
      </p:sp>
      <p:sp>
        <p:nvSpPr>
          <p:cNvPr id="8194" name="Rectangle 2"/>
          <p:cNvSpPr>
            <a:spLocks noGrp="1" noChangeArrowheads="1"/>
          </p:cNvSpPr>
          <p:nvPr>
            <p:ph type="title"/>
          </p:nvPr>
        </p:nvSpPr>
        <p:spPr>
          <a:xfrm>
            <a:off x="381000" y="152400"/>
            <a:ext cx="8153400" cy="914400"/>
          </a:xfrm>
        </p:spPr>
        <p:txBody>
          <a:bodyPr/>
          <a:lstStyle/>
          <a:p>
            <a:r>
              <a:rPr lang="en-US" smtClean="0"/>
              <a:t>Giới thiệu VLAN</a:t>
            </a:r>
            <a:endParaRPr lang="en-US"/>
          </a:p>
        </p:txBody>
      </p:sp>
      <p:sp>
        <p:nvSpPr>
          <p:cNvPr id="8195" name="Rectangle 3"/>
          <p:cNvSpPr>
            <a:spLocks noGrp="1" noChangeArrowheads="1"/>
          </p:cNvSpPr>
          <p:nvPr>
            <p:ph type="body" idx="1"/>
          </p:nvPr>
        </p:nvSpPr>
        <p:spPr>
          <a:xfrm>
            <a:off x="381000" y="4191000"/>
            <a:ext cx="8534400" cy="2209800"/>
          </a:xfrm>
        </p:spPr>
        <p:txBody>
          <a:bodyPr>
            <a:normAutofit/>
          </a:bodyPr>
          <a:lstStyle/>
          <a:p>
            <a:r>
              <a:rPr lang="en-US" sz="2400" smtClean="0">
                <a:cs typeface="Arial" charset="0"/>
              </a:rPr>
              <a:t>VLAN cung cấp sự chia nhỏ mạng dựa trên broadcast domain</a:t>
            </a:r>
          </a:p>
          <a:p>
            <a:r>
              <a:rPr lang="en-US" sz="2400" smtClean="0">
                <a:cs typeface="Arial" charset="0"/>
              </a:rPr>
              <a:t>VLAN  có thể phân đoạn mạng kết nối bằng switch thành những mạng logic theo yêu cầu về chức năng, dự án,ứng dụng,… của tổ chức, không phụ thuộc vào vị trí vật lý.</a:t>
            </a:r>
          </a:p>
        </p:txBody>
      </p:sp>
      <p:pic>
        <p:nvPicPr>
          <p:cNvPr id="8196" name="Picture 4"/>
          <p:cNvPicPr>
            <a:picLocks noChangeAspect="1" noChangeArrowheads="1"/>
          </p:cNvPicPr>
          <p:nvPr/>
        </p:nvPicPr>
        <p:blipFill>
          <a:blip r:embed="rId2" cstate="print"/>
          <a:srcRect/>
          <a:stretch>
            <a:fillRect/>
          </a:stretch>
        </p:blipFill>
        <p:spPr bwMode="auto">
          <a:xfrm>
            <a:off x="381000" y="1219200"/>
            <a:ext cx="4038600" cy="2730345"/>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cstate="print"/>
          <a:srcRect/>
          <a:stretch>
            <a:fillRect/>
          </a:stretch>
        </p:blipFill>
        <p:spPr bwMode="auto">
          <a:xfrm>
            <a:off x="4648200" y="1219200"/>
            <a:ext cx="4238625" cy="2638025"/>
          </a:xfrm>
          <a:prstGeom prst="rect">
            <a:avLst/>
          </a:prstGeom>
          <a:noFill/>
          <a:ln w="9525">
            <a:noFill/>
            <a:miter lim="800000"/>
            <a:headEnd/>
            <a:tailEnd/>
          </a:ln>
          <a:effectLst/>
        </p:spPr>
      </p:pic>
      <p:sp>
        <p:nvSpPr>
          <p:cNvPr id="8198" name="Text Box 6"/>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C0EDF25-D111-4F14-9C47-2F21A4B2ADE6}" type="slidenum">
              <a:rPr lang="en-US"/>
              <a:pPr/>
              <a:t>4</a:t>
            </a:fld>
            <a:endParaRPr lang="en-US"/>
          </a:p>
        </p:txBody>
      </p:sp>
      <p:sp>
        <p:nvSpPr>
          <p:cNvPr id="43010" name="Rectangle 2"/>
          <p:cNvSpPr>
            <a:spLocks noGrp="1" noChangeArrowheads="1"/>
          </p:cNvSpPr>
          <p:nvPr>
            <p:ph type="title"/>
          </p:nvPr>
        </p:nvSpPr>
        <p:spPr>
          <a:xfrm>
            <a:off x="228600" y="152400"/>
            <a:ext cx="8763000" cy="609600"/>
          </a:xfrm>
        </p:spPr>
        <p:txBody>
          <a:bodyPr>
            <a:normAutofit fontScale="90000"/>
          </a:bodyPr>
          <a:lstStyle/>
          <a:p>
            <a:r>
              <a:rPr lang="en-US" smtClean="0"/>
              <a:t>Khái niệm VLAN</a:t>
            </a:r>
            <a:endParaRPr lang="en-US"/>
          </a:p>
        </p:txBody>
      </p:sp>
      <p:sp>
        <p:nvSpPr>
          <p:cNvPr id="43011" name="Rectangle 3"/>
          <p:cNvSpPr>
            <a:spLocks noGrp="1" noChangeArrowheads="1"/>
          </p:cNvSpPr>
          <p:nvPr>
            <p:ph type="body" idx="1"/>
          </p:nvPr>
        </p:nvSpPr>
        <p:spPr>
          <a:xfrm>
            <a:off x="381000" y="5410200"/>
            <a:ext cx="8534400" cy="1143000"/>
          </a:xfrm>
        </p:spPr>
        <p:txBody>
          <a:bodyPr>
            <a:normAutofit fontScale="92500"/>
          </a:bodyPr>
          <a:lstStyle/>
          <a:p>
            <a:r>
              <a:rPr lang="en-US" sz="2000" b="1" smtClean="0">
                <a:cs typeface="Arial" charset="0"/>
              </a:rPr>
              <a:t>VLAN là một miền quảng bá được tạo ra bởi một hoặc nhiều switch</a:t>
            </a:r>
          </a:p>
          <a:p>
            <a:r>
              <a:rPr lang="en-US" sz="2000" b="1" smtClean="0">
                <a:cs typeface="Arial" charset="0"/>
              </a:rPr>
              <a:t>VLAN cho phép các thiết bị mạng có thể được phân thành nhóm logic(cùng một VLAN) độc lập với kết nối và vị trí vật lý.</a:t>
            </a:r>
            <a:endParaRPr lang="en-US" sz="2000" b="1">
              <a:cs typeface="Arial" charset="0"/>
            </a:endParaRPr>
          </a:p>
        </p:txBody>
      </p:sp>
      <p:pic>
        <p:nvPicPr>
          <p:cNvPr id="43012" name="Picture 4"/>
          <p:cNvPicPr>
            <a:picLocks noChangeAspect="1" noChangeArrowheads="1"/>
          </p:cNvPicPr>
          <p:nvPr/>
        </p:nvPicPr>
        <p:blipFill>
          <a:blip r:embed="rId2" cstate="print"/>
          <a:srcRect/>
          <a:stretch>
            <a:fillRect/>
          </a:stretch>
        </p:blipFill>
        <p:spPr bwMode="auto">
          <a:xfrm>
            <a:off x="762000" y="1143000"/>
            <a:ext cx="6096000" cy="4187825"/>
          </a:xfrm>
          <a:prstGeom prst="rect">
            <a:avLst/>
          </a:prstGeom>
          <a:noFill/>
          <a:ln w="9525">
            <a:noFill/>
            <a:miter lim="800000"/>
            <a:headEnd/>
            <a:tailEnd/>
          </a:ln>
          <a:effectLst/>
        </p:spPr>
      </p:pic>
      <p:sp>
        <p:nvSpPr>
          <p:cNvPr id="43013" name="Text Box 5"/>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VLAN</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5</a:t>
            </a:fld>
            <a:endParaRPr lang="en-US"/>
          </a:p>
        </p:txBody>
      </p:sp>
      <p:sp>
        <p:nvSpPr>
          <p:cNvPr id="4" name="Content Placeholder 3"/>
          <p:cNvSpPr>
            <a:spLocks noGrp="1"/>
          </p:cNvSpPr>
          <p:nvPr>
            <p:ph sz="quarter" idx="1"/>
          </p:nvPr>
        </p:nvSpPr>
        <p:spPr/>
        <p:txBody>
          <a:bodyPr/>
          <a:lstStyle/>
          <a:p>
            <a:r>
              <a:rPr lang="en-US" smtClean="0"/>
              <a:t>Các thiết bị truyền thông trong cùng VLAN cần có:</a:t>
            </a:r>
          </a:p>
          <a:p>
            <a:pPr lvl="1"/>
            <a:r>
              <a:rPr lang="en-US" smtClean="0"/>
              <a:t>Mỗi VLAN là một subnet và đặc trưng bởi một địa chỉ mạng</a:t>
            </a:r>
          </a:p>
          <a:p>
            <a:pPr lvl="1"/>
            <a:r>
              <a:rPr lang="en-US" smtClean="0"/>
              <a:t>Switch phải được cấu hình VLAN</a:t>
            </a:r>
          </a:p>
          <a:p>
            <a:pPr lvl="1"/>
            <a:r>
              <a:rPr lang="en-US" smtClean="0"/>
              <a:t>Các thiết bị được kết nối vào port thuộc VLAN được cấu hình</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914400"/>
          </a:xfrm>
        </p:spPr>
        <p:txBody>
          <a:bodyPr/>
          <a:lstStyle/>
          <a:p>
            <a:r>
              <a:rPr lang="en-US" smtClean="0"/>
              <a:t>Lợi ích khi sử dụng VLAN</a:t>
            </a:r>
            <a:endParaRPr lang="en-US"/>
          </a:p>
        </p:txBody>
      </p:sp>
      <p:sp>
        <p:nvSpPr>
          <p:cNvPr id="3" name="Slide Number Placeholder 2"/>
          <p:cNvSpPr>
            <a:spLocks noGrp="1"/>
          </p:cNvSpPr>
          <p:nvPr>
            <p:ph type="sldNum" sz="quarter" idx="12"/>
          </p:nvPr>
        </p:nvSpPr>
        <p:spPr/>
        <p:txBody>
          <a:bodyPr/>
          <a:lstStyle/>
          <a:p>
            <a:fld id="{684A8A4D-F8CC-4F02-B47A-272A80B2EFE0}" type="slidenum">
              <a:rPr lang="en-US" smtClean="0"/>
              <a:pPr/>
              <a:t>6</a:t>
            </a:fld>
            <a:endParaRPr lang="en-US"/>
          </a:p>
        </p:txBody>
      </p:sp>
      <p:sp>
        <p:nvSpPr>
          <p:cNvPr id="4" name="Content Placeholder 3"/>
          <p:cNvSpPr>
            <a:spLocks noGrp="1"/>
          </p:cNvSpPr>
          <p:nvPr>
            <p:ph sz="quarter" idx="1"/>
          </p:nvPr>
        </p:nvSpPr>
        <p:spPr>
          <a:xfrm>
            <a:off x="1905000" y="2971800"/>
            <a:ext cx="6858000" cy="3657600"/>
          </a:xfrm>
        </p:spPr>
        <p:txBody>
          <a:bodyPr>
            <a:normAutofit lnSpcReduction="10000"/>
          </a:bodyPr>
          <a:lstStyle/>
          <a:p>
            <a:r>
              <a:rPr lang="en-US" sz="2400" smtClean="0">
                <a:solidFill>
                  <a:srgbClr val="FF0000"/>
                </a:solidFill>
              </a:rPr>
              <a:t>Bảo mật</a:t>
            </a:r>
            <a:r>
              <a:rPr lang="en-US" sz="2400" smtClean="0"/>
              <a:t>: phân nhóm tách biệt thiết bị và dữ liệu trên mạng.</a:t>
            </a:r>
          </a:p>
          <a:p>
            <a:r>
              <a:rPr lang="en-US" sz="2400" smtClean="0">
                <a:solidFill>
                  <a:srgbClr val="FF0000"/>
                </a:solidFill>
              </a:rPr>
              <a:t>Giảm chi phí</a:t>
            </a:r>
            <a:r>
              <a:rPr lang="en-US" sz="2400" smtClean="0"/>
              <a:t>: giảm thiểu chi phí cho hạ tầng, phần cứng</a:t>
            </a:r>
          </a:p>
          <a:p>
            <a:r>
              <a:rPr lang="en-US" sz="2400" smtClean="0">
                <a:solidFill>
                  <a:srgbClr val="FF0000"/>
                </a:solidFill>
              </a:rPr>
              <a:t>Tăng hiệu suất mạng</a:t>
            </a:r>
            <a:r>
              <a:rPr lang="en-US" sz="2400" smtClean="0"/>
              <a:t>: chia mạng thành nhiều broadcast domain, giảm các traffic mạng không cần thiết.</a:t>
            </a:r>
          </a:p>
          <a:p>
            <a:pPr lvl="1"/>
            <a:r>
              <a:rPr lang="en-US" sz="2000" smtClean="0"/>
              <a:t>Giảm hiện tượng broadcast storm</a:t>
            </a:r>
          </a:p>
          <a:p>
            <a:r>
              <a:rPr lang="en-US" sz="2400" smtClean="0">
                <a:solidFill>
                  <a:srgbClr val="FF0000"/>
                </a:solidFill>
              </a:rPr>
              <a:t>Dễ quản lí mạng</a:t>
            </a:r>
            <a:r>
              <a:rPr lang="en-US" sz="2400" smtClean="0"/>
              <a:t>: nâng cao hiệu quả làm việc của bộ phận IT.</a:t>
            </a:r>
            <a:endParaRPr lang="en-US" sz="2400"/>
          </a:p>
        </p:txBody>
      </p:sp>
      <p:pic>
        <p:nvPicPr>
          <p:cNvPr id="5" name="Picture 4"/>
          <p:cNvPicPr>
            <a:picLocks noChangeAspect="1" noChangeArrowheads="1"/>
          </p:cNvPicPr>
          <p:nvPr/>
        </p:nvPicPr>
        <p:blipFill>
          <a:blip r:embed="rId2" cstate="print"/>
          <a:srcRect/>
          <a:stretch>
            <a:fillRect/>
          </a:stretch>
        </p:blipFill>
        <p:spPr bwMode="auto">
          <a:xfrm>
            <a:off x="304800" y="1066800"/>
            <a:ext cx="3270022" cy="1981200"/>
          </a:xfrm>
          <a:prstGeom prst="rect">
            <a:avLst/>
          </a:prstGeom>
          <a:noFill/>
          <a:ln w="25400">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ChangeArrowheads="1"/>
          </p:cNvSpPr>
          <p:nvPr/>
        </p:nvSpPr>
        <p:spPr bwMode="auto">
          <a:xfrm>
            <a:off x="609600" y="533400"/>
            <a:ext cx="6854825" cy="577850"/>
          </a:xfrm>
          <a:prstGeom prst="rect">
            <a:avLst/>
          </a:prstGeom>
          <a:noFill/>
          <a:ln w="9525">
            <a:noFill/>
            <a:miter lim="800000"/>
            <a:headEnd/>
            <a:tailEnd/>
          </a:ln>
          <a:effectLst>
            <a:outerShdw dist="17961" dir="2700000" algn="ctr" rotWithShape="0">
              <a:schemeClr val="bg2"/>
            </a:outerShdw>
          </a:effectLst>
        </p:spPr>
        <p:txBody>
          <a:bodyPr lIns="73286" tIns="35749" rIns="73286" bIns="35749" anchor="ctr"/>
          <a:lstStyle/>
          <a:p>
            <a:pPr algn="l" defTabSz="814388" eaLnBrk="1" hangingPunct="1">
              <a:defRPr/>
            </a:pPr>
            <a:r>
              <a:rPr lang="en-US" altLang="zh-TW" sz="3200" b="1" smtClean="0">
                <a:solidFill>
                  <a:schemeClr val="tx2"/>
                </a:solidFill>
                <a:ea typeface="新細明體" pitchFamily="18" charset="-120"/>
              </a:rPr>
              <a:t>Hoạt động của VLAN </a:t>
            </a:r>
            <a:endParaRPr lang="en-US" altLang="zh-TW" sz="3200" b="1">
              <a:solidFill>
                <a:schemeClr val="tx2"/>
              </a:solidFill>
              <a:ea typeface="新細明體" pitchFamily="18" charset="-120"/>
            </a:endParaRPr>
          </a:p>
        </p:txBody>
      </p:sp>
      <p:grpSp>
        <p:nvGrpSpPr>
          <p:cNvPr id="2" name="Group 4"/>
          <p:cNvGrpSpPr>
            <a:grpSpLocks/>
          </p:cNvGrpSpPr>
          <p:nvPr/>
        </p:nvGrpSpPr>
        <p:grpSpPr bwMode="auto">
          <a:xfrm>
            <a:off x="457200" y="1219200"/>
            <a:ext cx="2895600" cy="2498725"/>
            <a:chOff x="432" y="1440"/>
            <a:chExt cx="1824" cy="1574"/>
          </a:xfrm>
        </p:grpSpPr>
        <p:sp>
          <p:nvSpPr>
            <p:cNvPr id="13377" name="Text Box 5"/>
            <p:cNvSpPr txBox="1">
              <a:spLocks noChangeArrowheads="1"/>
            </p:cNvSpPr>
            <p:nvPr/>
          </p:nvSpPr>
          <p:spPr bwMode="auto">
            <a:xfrm>
              <a:off x="960" y="1440"/>
              <a:ext cx="791" cy="250"/>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2000" b="1">
                  <a:latin typeface="Helvetica" pitchFamily="34" charset="0"/>
                  <a:ea typeface="新細明體" pitchFamily="18" charset="-120"/>
                </a:rPr>
                <a:t>Switch A</a:t>
              </a:r>
            </a:p>
          </p:txBody>
        </p:sp>
        <p:sp>
          <p:nvSpPr>
            <p:cNvPr id="13378" name="Rectangle 6"/>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13379" name="Freeform 7"/>
            <p:cNvSpPr>
              <a:spLocks/>
            </p:cNvSpPr>
            <p:nvPr/>
          </p:nvSpPr>
          <p:spPr bwMode="auto">
            <a:xfrm>
              <a:off x="599"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p:spPr>
          <p:txBody>
            <a:bodyPr anchor="ctr">
              <a:spAutoFit/>
            </a:bodyPr>
            <a:lstStyle/>
            <a:p>
              <a:endParaRPr lang="en-US"/>
            </a:p>
          </p:txBody>
        </p:sp>
        <p:grpSp>
          <p:nvGrpSpPr>
            <p:cNvPr id="3" name="Group 8"/>
            <p:cNvGrpSpPr>
              <a:grpSpLocks/>
            </p:cNvGrpSpPr>
            <p:nvPr/>
          </p:nvGrpSpPr>
          <p:grpSpPr bwMode="auto">
            <a:xfrm>
              <a:off x="642" y="2426"/>
              <a:ext cx="295" cy="191"/>
              <a:chOff x="960" y="3552"/>
              <a:chExt cx="816" cy="528"/>
            </a:xfrm>
          </p:grpSpPr>
          <p:sp>
            <p:nvSpPr>
              <p:cNvPr id="13401" name="Line 9"/>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402" name="Line 10"/>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403" name="Line 11"/>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404" name="Line 12"/>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grpSp>
        <p:sp>
          <p:nvSpPr>
            <p:cNvPr id="13381" name="Freeform 13"/>
            <p:cNvSpPr>
              <a:spLocks/>
            </p:cNvSpPr>
            <p:nvPr/>
          </p:nvSpPr>
          <p:spPr bwMode="auto">
            <a:xfrm>
              <a:off x="1145"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p:spPr>
          <p:txBody>
            <a:bodyPr anchor="ctr">
              <a:spAutoFit/>
            </a:bodyPr>
            <a:lstStyle/>
            <a:p>
              <a:endParaRPr lang="en-US"/>
            </a:p>
          </p:txBody>
        </p:sp>
        <p:grpSp>
          <p:nvGrpSpPr>
            <p:cNvPr id="4" name="Group 14"/>
            <p:cNvGrpSpPr>
              <a:grpSpLocks/>
            </p:cNvGrpSpPr>
            <p:nvPr/>
          </p:nvGrpSpPr>
          <p:grpSpPr bwMode="auto">
            <a:xfrm>
              <a:off x="1188" y="2426"/>
              <a:ext cx="295" cy="191"/>
              <a:chOff x="960" y="3552"/>
              <a:chExt cx="816" cy="528"/>
            </a:xfrm>
          </p:grpSpPr>
          <p:sp>
            <p:nvSpPr>
              <p:cNvPr id="13397" name="Line 15"/>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98" name="Line 16"/>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99" name="Line 17"/>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400" name="Line 18"/>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grpSp>
        <p:sp>
          <p:nvSpPr>
            <p:cNvPr id="13383" name="Freeform 19"/>
            <p:cNvSpPr>
              <a:spLocks/>
            </p:cNvSpPr>
            <p:nvPr/>
          </p:nvSpPr>
          <p:spPr bwMode="auto">
            <a:xfrm>
              <a:off x="1682"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p:spPr>
          <p:txBody>
            <a:bodyPr anchor="ctr">
              <a:spAutoFit/>
            </a:bodyPr>
            <a:lstStyle/>
            <a:p>
              <a:endParaRPr lang="en-US"/>
            </a:p>
          </p:txBody>
        </p:sp>
        <p:grpSp>
          <p:nvGrpSpPr>
            <p:cNvPr id="5" name="Group 20"/>
            <p:cNvGrpSpPr>
              <a:grpSpLocks/>
            </p:cNvGrpSpPr>
            <p:nvPr/>
          </p:nvGrpSpPr>
          <p:grpSpPr bwMode="auto">
            <a:xfrm>
              <a:off x="1725" y="2426"/>
              <a:ext cx="295" cy="191"/>
              <a:chOff x="960" y="3552"/>
              <a:chExt cx="816" cy="528"/>
            </a:xfrm>
          </p:grpSpPr>
          <p:sp>
            <p:nvSpPr>
              <p:cNvPr id="13393" name="Line 21"/>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94" name="Line 22"/>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95" name="Line 23"/>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96" name="Line 24"/>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grpSp>
        <p:sp>
          <p:nvSpPr>
            <p:cNvPr id="13385" name="Line 25"/>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p:spPr>
          <p:txBody>
            <a:bodyPr wrap="none" anchor="ctr">
              <a:spAutoFit/>
            </a:bodyPr>
            <a:lstStyle/>
            <a:p>
              <a:endParaRPr lang="en-US"/>
            </a:p>
          </p:txBody>
        </p:sp>
        <p:sp>
          <p:nvSpPr>
            <p:cNvPr id="13386" name="Line 26"/>
            <p:cNvSpPr>
              <a:spLocks noChangeShapeType="1"/>
            </p:cNvSpPr>
            <p:nvPr/>
          </p:nvSpPr>
          <p:spPr bwMode="auto">
            <a:xfrm>
              <a:off x="815" y="1993"/>
              <a:ext cx="1058" cy="0"/>
            </a:xfrm>
            <a:prstGeom prst="line">
              <a:avLst/>
            </a:prstGeom>
            <a:noFill/>
            <a:ln w="38100">
              <a:solidFill>
                <a:schemeClr val="tx1"/>
              </a:solidFill>
              <a:round/>
              <a:headEnd type="triangle" w="med" len="med"/>
              <a:tailEnd/>
            </a:ln>
          </p:spPr>
          <p:txBody>
            <a:bodyPr wrap="none" anchor="ctr">
              <a:spAutoFit/>
            </a:bodyPr>
            <a:lstStyle/>
            <a:p>
              <a:endParaRPr lang="en-US"/>
            </a:p>
          </p:txBody>
        </p:sp>
        <p:sp>
          <p:nvSpPr>
            <p:cNvPr id="13387" name="AutoShape 27"/>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88" name="Text Box 28"/>
            <p:cNvSpPr txBox="1">
              <a:spLocks noChangeArrowheads="1"/>
            </p:cNvSpPr>
            <p:nvPr/>
          </p:nvSpPr>
          <p:spPr bwMode="auto">
            <a:xfrm>
              <a:off x="1680" y="2688"/>
              <a:ext cx="439"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Green</a:t>
              </a:r>
            </a:p>
            <a:p>
              <a:pPr>
                <a:lnSpc>
                  <a:spcPct val="100000"/>
                </a:lnSpc>
              </a:pPr>
              <a:r>
                <a:rPr lang="en-US" altLang="zh-TW" sz="1400" b="1">
                  <a:latin typeface="Helvetica" pitchFamily="34" charset="0"/>
                  <a:ea typeface="新細明體" pitchFamily="18" charset="-120"/>
                </a:rPr>
                <a:t>VLAN</a:t>
              </a:r>
            </a:p>
          </p:txBody>
        </p:sp>
        <p:sp>
          <p:nvSpPr>
            <p:cNvPr id="13389" name="AutoShape 29"/>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90" name="Text Box 30"/>
            <p:cNvSpPr txBox="1">
              <a:spLocks noChangeArrowheads="1"/>
            </p:cNvSpPr>
            <p:nvPr/>
          </p:nvSpPr>
          <p:spPr bwMode="auto">
            <a:xfrm>
              <a:off x="1144" y="2688"/>
              <a:ext cx="452"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Black</a:t>
              </a:r>
            </a:p>
            <a:p>
              <a:pPr>
                <a:lnSpc>
                  <a:spcPct val="100000"/>
                </a:lnSpc>
              </a:pPr>
              <a:r>
                <a:rPr lang="en-US" altLang="zh-TW" sz="1400" b="1">
                  <a:latin typeface="Helvetica" pitchFamily="34" charset="0"/>
                  <a:ea typeface="新細明體" pitchFamily="18" charset="-120"/>
                </a:rPr>
                <a:t>VLAN </a:t>
              </a:r>
            </a:p>
          </p:txBody>
        </p:sp>
        <p:sp>
          <p:nvSpPr>
            <p:cNvPr id="13391" name="AutoShape 31"/>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92" name="Text Box 32"/>
            <p:cNvSpPr txBox="1">
              <a:spLocks noChangeArrowheads="1"/>
            </p:cNvSpPr>
            <p:nvPr/>
          </p:nvSpPr>
          <p:spPr bwMode="auto">
            <a:xfrm>
              <a:off x="604" y="2688"/>
              <a:ext cx="421"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Red</a:t>
              </a:r>
            </a:p>
            <a:p>
              <a:pPr>
                <a:lnSpc>
                  <a:spcPct val="100000"/>
                </a:lnSpc>
              </a:pPr>
              <a:r>
                <a:rPr lang="en-US" altLang="zh-TW" sz="1400" b="1">
                  <a:latin typeface="Helvetica" pitchFamily="34" charset="0"/>
                  <a:ea typeface="新細明體" pitchFamily="18" charset="-120"/>
                </a:rPr>
                <a:t>VLAN</a:t>
              </a:r>
            </a:p>
          </p:txBody>
        </p:sp>
      </p:grpSp>
      <p:grpSp>
        <p:nvGrpSpPr>
          <p:cNvPr id="6" name="Group 33"/>
          <p:cNvGrpSpPr>
            <a:grpSpLocks/>
          </p:cNvGrpSpPr>
          <p:nvPr/>
        </p:nvGrpSpPr>
        <p:grpSpPr bwMode="auto">
          <a:xfrm>
            <a:off x="1219200" y="3940175"/>
            <a:ext cx="2895600" cy="2498725"/>
            <a:chOff x="432" y="1440"/>
            <a:chExt cx="1824" cy="1574"/>
          </a:xfrm>
        </p:grpSpPr>
        <p:sp>
          <p:nvSpPr>
            <p:cNvPr id="13349" name="Text Box 34"/>
            <p:cNvSpPr txBox="1">
              <a:spLocks noChangeArrowheads="1"/>
            </p:cNvSpPr>
            <p:nvPr/>
          </p:nvSpPr>
          <p:spPr bwMode="auto">
            <a:xfrm>
              <a:off x="960" y="1440"/>
              <a:ext cx="791" cy="250"/>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2000" b="1">
                  <a:latin typeface="Helvetica" pitchFamily="34" charset="0"/>
                  <a:ea typeface="新細明體" pitchFamily="18" charset="-120"/>
                </a:rPr>
                <a:t>Switch A</a:t>
              </a:r>
            </a:p>
          </p:txBody>
        </p:sp>
        <p:sp>
          <p:nvSpPr>
            <p:cNvPr id="13350" name="Rectangle 35"/>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13351" name="Freeform 36"/>
            <p:cNvSpPr>
              <a:spLocks/>
            </p:cNvSpPr>
            <p:nvPr/>
          </p:nvSpPr>
          <p:spPr bwMode="auto">
            <a:xfrm>
              <a:off x="599"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p:spPr>
          <p:txBody>
            <a:bodyPr anchor="ctr">
              <a:spAutoFit/>
            </a:bodyPr>
            <a:lstStyle/>
            <a:p>
              <a:endParaRPr lang="en-US"/>
            </a:p>
          </p:txBody>
        </p:sp>
        <p:grpSp>
          <p:nvGrpSpPr>
            <p:cNvPr id="7" name="Group 37"/>
            <p:cNvGrpSpPr>
              <a:grpSpLocks/>
            </p:cNvGrpSpPr>
            <p:nvPr/>
          </p:nvGrpSpPr>
          <p:grpSpPr bwMode="auto">
            <a:xfrm>
              <a:off x="642" y="2426"/>
              <a:ext cx="295" cy="191"/>
              <a:chOff x="960" y="3552"/>
              <a:chExt cx="816" cy="528"/>
            </a:xfrm>
          </p:grpSpPr>
          <p:sp>
            <p:nvSpPr>
              <p:cNvPr id="13373" name="Line 38"/>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374" name="Line 39"/>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375" name="Line 40"/>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376" name="Line 41"/>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grpSp>
        <p:sp>
          <p:nvSpPr>
            <p:cNvPr id="13353" name="Freeform 42"/>
            <p:cNvSpPr>
              <a:spLocks/>
            </p:cNvSpPr>
            <p:nvPr/>
          </p:nvSpPr>
          <p:spPr bwMode="auto">
            <a:xfrm>
              <a:off x="1145"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p:spPr>
          <p:txBody>
            <a:bodyPr anchor="ctr">
              <a:spAutoFit/>
            </a:bodyPr>
            <a:lstStyle/>
            <a:p>
              <a:endParaRPr lang="en-US"/>
            </a:p>
          </p:txBody>
        </p:sp>
        <p:grpSp>
          <p:nvGrpSpPr>
            <p:cNvPr id="8" name="Group 43"/>
            <p:cNvGrpSpPr>
              <a:grpSpLocks/>
            </p:cNvGrpSpPr>
            <p:nvPr/>
          </p:nvGrpSpPr>
          <p:grpSpPr bwMode="auto">
            <a:xfrm>
              <a:off x="1188" y="2426"/>
              <a:ext cx="295" cy="191"/>
              <a:chOff x="960" y="3552"/>
              <a:chExt cx="816" cy="528"/>
            </a:xfrm>
          </p:grpSpPr>
          <p:sp>
            <p:nvSpPr>
              <p:cNvPr id="13369" name="Line 44"/>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70" name="Line 45"/>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71" name="Line 46"/>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72" name="Line 47"/>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grpSp>
        <p:sp>
          <p:nvSpPr>
            <p:cNvPr id="13355" name="Freeform 48"/>
            <p:cNvSpPr>
              <a:spLocks/>
            </p:cNvSpPr>
            <p:nvPr/>
          </p:nvSpPr>
          <p:spPr bwMode="auto">
            <a:xfrm>
              <a:off x="1682"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p:spPr>
          <p:txBody>
            <a:bodyPr anchor="ctr">
              <a:spAutoFit/>
            </a:bodyPr>
            <a:lstStyle/>
            <a:p>
              <a:endParaRPr lang="en-US"/>
            </a:p>
          </p:txBody>
        </p:sp>
        <p:grpSp>
          <p:nvGrpSpPr>
            <p:cNvPr id="9" name="Group 49"/>
            <p:cNvGrpSpPr>
              <a:grpSpLocks/>
            </p:cNvGrpSpPr>
            <p:nvPr/>
          </p:nvGrpSpPr>
          <p:grpSpPr bwMode="auto">
            <a:xfrm>
              <a:off x="1725" y="2426"/>
              <a:ext cx="295" cy="191"/>
              <a:chOff x="960" y="3552"/>
              <a:chExt cx="816" cy="528"/>
            </a:xfrm>
          </p:grpSpPr>
          <p:sp>
            <p:nvSpPr>
              <p:cNvPr id="13365" name="Line 50"/>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66" name="Line 51"/>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67" name="Line 52"/>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68" name="Line 53"/>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grpSp>
        <p:sp>
          <p:nvSpPr>
            <p:cNvPr id="13357" name="Line 54"/>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p:spPr>
          <p:txBody>
            <a:bodyPr wrap="none" anchor="ctr">
              <a:spAutoFit/>
            </a:bodyPr>
            <a:lstStyle/>
            <a:p>
              <a:endParaRPr lang="en-US"/>
            </a:p>
          </p:txBody>
        </p:sp>
        <p:sp>
          <p:nvSpPr>
            <p:cNvPr id="13358" name="Line 55"/>
            <p:cNvSpPr>
              <a:spLocks noChangeShapeType="1"/>
            </p:cNvSpPr>
            <p:nvPr/>
          </p:nvSpPr>
          <p:spPr bwMode="auto">
            <a:xfrm>
              <a:off x="815" y="1993"/>
              <a:ext cx="1058" cy="0"/>
            </a:xfrm>
            <a:prstGeom prst="line">
              <a:avLst/>
            </a:prstGeom>
            <a:noFill/>
            <a:ln w="38100">
              <a:solidFill>
                <a:schemeClr val="tx1"/>
              </a:solidFill>
              <a:round/>
              <a:headEnd type="triangle" w="med" len="med"/>
              <a:tailEnd/>
            </a:ln>
          </p:spPr>
          <p:txBody>
            <a:bodyPr wrap="none" anchor="ctr">
              <a:spAutoFit/>
            </a:bodyPr>
            <a:lstStyle/>
            <a:p>
              <a:endParaRPr lang="en-US"/>
            </a:p>
          </p:txBody>
        </p:sp>
        <p:sp>
          <p:nvSpPr>
            <p:cNvPr id="13359" name="AutoShape 56"/>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60" name="Text Box 57"/>
            <p:cNvSpPr txBox="1">
              <a:spLocks noChangeArrowheads="1"/>
            </p:cNvSpPr>
            <p:nvPr/>
          </p:nvSpPr>
          <p:spPr bwMode="auto">
            <a:xfrm>
              <a:off x="1680" y="2688"/>
              <a:ext cx="439"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Green</a:t>
              </a:r>
            </a:p>
            <a:p>
              <a:pPr>
                <a:lnSpc>
                  <a:spcPct val="100000"/>
                </a:lnSpc>
              </a:pPr>
              <a:r>
                <a:rPr lang="en-US" altLang="zh-TW" sz="1400" b="1">
                  <a:latin typeface="Helvetica" pitchFamily="34" charset="0"/>
                  <a:ea typeface="新細明體" pitchFamily="18" charset="-120"/>
                </a:rPr>
                <a:t>VLAN</a:t>
              </a:r>
            </a:p>
          </p:txBody>
        </p:sp>
        <p:sp>
          <p:nvSpPr>
            <p:cNvPr id="13361" name="AutoShape 58"/>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62" name="Text Box 59"/>
            <p:cNvSpPr txBox="1">
              <a:spLocks noChangeArrowheads="1"/>
            </p:cNvSpPr>
            <p:nvPr/>
          </p:nvSpPr>
          <p:spPr bwMode="auto">
            <a:xfrm>
              <a:off x="1144" y="2688"/>
              <a:ext cx="452"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Black</a:t>
              </a:r>
            </a:p>
            <a:p>
              <a:pPr>
                <a:lnSpc>
                  <a:spcPct val="100000"/>
                </a:lnSpc>
              </a:pPr>
              <a:r>
                <a:rPr lang="en-US" altLang="zh-TW" sz="1400" b="1">
                  <a:latin typeface="Helvetica" pitchFamily="34" charset="0"/>
                  <a:ea typeface="新細明體" pitchFamily="18" charset="-120"/>
                </a:rPr>
                <a:t>VLAN </a:t>
              </a:r>
            </a:p>
          </p:txBody>
        </p:sp>
        <p:sp>
          <p:nvSpPr>
            <p:cNvPr id="13363" name="AutoShape 60"/>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64" name="Text Box 61"/>
            <p:cNvSpPr txBox="1">
              <a:spLocks noChangeArrowheads="1"/>
            </p:cNvSpPr>
            <p:nvPr/>
          </p:nvSpPr>
          <p:spPr bwMode="auto">
            <a:xfrm>
              <a:off x="604" y="2688"/>
              <a:ext cx="421"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Red</a:t>
              </a:r>
            </a:p>
            <a:p>
              <a:pPr>
                <a:lnSpc>
                  <a:spcPct val="100000"/>
                </a:lnSpc>
              </a:pPr>
              <a:r>
                <a:rPr lang="en-US" altLang="zh-TW" sz="1400" b="1">
                  <a:latin typeface="Helvetica" pitchFamily="34" charset="0"/>
                  <a:ea typeface="新細明體" pitchFamily="18" charset="-120"/>
                </a:rPr>
                <a:t>VLAN</a:t>
              </a:r>
            </a:p>
          </p:txBody>
        </p:sp>
      </p:grpSp>
      <p:grpSp>
        <p:nvGrpSpPr>
          <p:cNvPr id="10" name="Group 62"/>
          <p:cNvGrpSpPr>
            <a:grpSpLocks/>
          </p:cNvGrpSpPr>
          <p:nvPr/>
        </p:nvGrpSpPr>
        <p:grpSpPr bwMode="auto">
          <a:xfrm>
            <a:off x="4953000" y="3967163"/>
            <a:ext cx="2895600" cy="2498725"/>
            <a:chOff x="432" y="1440"/>
            <a:chExt cx="1824" cy="1574"/>
          </a:xfrm>
        </p:grpSpPr>
        <p:sp>
          <p:nvSpPr>
            <p:cNvPr id="13321" name="Text Box 63"/>
            <p:cNvSpPr txBox="1">
              <a:spLocks noChangeArrowheads="1"/>
            </p:cNvSpPr>
            <p:nvPr/>
          </p:nvSpPr>
          <p:spPr bwMode="auto">
            <a:xfrm>
              <a:off x="960" y="1440"/>
              <a:ext cx="791" cy="250"/>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2000" b="1">
                  <a:latin typeface="Helvetica" pitchFamily="34" charset="0"/>
                  <a:ea typeface="新細明體" pitchFamily="18" charset="-120"/>
                </a:rPr>
                <a:t>Switch B</a:t>
              </a:r>
            </a:p>
          </p:txBody>
        </p:sp>
        <p:sp>
          <p:nvSpPr>
            <p:cNvPr id="13322" name="Rectangle 64"/>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13323" name="Freeform 65"/>
            <p:cNvSpPr>
              <a:spLocks/>
            </p:cNvSpPr>
            <p:nvPr/>
          </p:nvSpPr>
          <p:spPr bwMode="auto">
            <a:xfrm>
              <a:off x="599"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p:spPr>
          <p:txBody>
            <a:bodyPr anchor="ctr">
              <a:spAutoFit/>
            </a:bodyPr>
            <a:lstStyle/>
            <a:p>
              <a:endParaRPr lang="en-US"/>
            </a:p>
          </p:txBody>
        </p:sp>
        <p:grpSp>
          <p:nvGrpSpPr>
            <p:cNvPr id="11" name="Group 66"/>
            <p:cNvGrpSpPr>
              <a:grpSpLocks/>
            </p:cNvGrpSpPr>
            <p:nvPr/>
          </p:nvGrpSpPr>
          <p:grpSpPr bwMode="auto">
            <a:xfrm>
              <a:off x="642" y="2426"/>
              <a:ext cx="295" cy="191"/>
              <a:chOff x="960" y="3552"/>
              <a:chExt cx="816" cy="528"/>
            </a:xfrm>
          </p:grpSpPr>
          <p:sp>
            <p:nvSpPr>
              <p:cNvPr id="13345" name="Line 67"/>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346" name="Line 68"/>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347" name="Line 69"/>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sp>
            <p:nvSpPr>
              <p:cNvPr id="13348" name="Line 70"/>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p:spPr>
            <p:txBody>
              <a:bodyPr wrap="none" anchor="ctr">
                <a:spAutoFit/>
              </a:bodyPr>
              <a:lstStyle/>
              <a:p>
                <a:endParaRPr lang="en-US"/>
              </a:p>
            </p:txBody>
          </p:sp>
        </p:grpSp>
        <p:sp>
          <p:nvSpPr>
            <p:cNvPr id="13325" name="Freeform 71"/>
            <p:cNvSpPr>
              <a:spLocks/>
            </p:cNvSpPr>
            <p:nvPr/>
          </p:nvSpPr>
          <p:spPr bwMode="auto">
            <a:xfrm>
              <a:off x="1145"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p:spPr>
          <p:txBody>
            <a:bodyPr anchor="ctr">
              <a:spAutoFit/>
            </a:bodyPr>
            <a:lstStyle/>
            <a:p>
              <a:endParaRPr lang="en-US"/>
            </a:p>
          </p:txBody>
        </p:sp>
        <p:grpSp>
          <p:nvGrpSpPr>
            <p:cNvPr id="12" name="Group 72"/>
            <p:cNvGrpSpPr>
              <a:grpSpLocks/>
            </p:cNvGrpSpPr>
            <p:nvPr/>
          </p:nvGrpSpPr>
          <p:grpSpPr bwMode="auto">
            <a:xfrm>
              <a:off x="1188" y="2426"/>
              <a:ext cx="295" cy="191"/>
              <a:chOff x="960" y="3552"/>
              <a:chExt cx="816" cy="528"/>
            </a:xfrm>
          </p:grpSpPr>
          <p:sp>
            <p:nvSpPr>
              <p:cNvPr id="13341" name="Line 73"/>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42" name="Line 74"/>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43" name="Line 75"/>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sp>
            <p:nvSpPr>
              <p:cNvPr id="13344" name="Line 76"/>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p:spPr>
            <p:txBody>
              <a:bodyPr wrap="none" anchor="ctr">
                <a:spAutoFit/>
              </a:bodyPr>
              <a:lstStyle/>
              <a:p>
                <a:endParaRPr lang="en-US"/>
              </a:p>
            </p:txBody>
          </p:sp>
        </p:grpSp>
        <p:sp>
          <p:nvSpPr>
            <p:cNvPr id="13327" name="Freeform 77"/>
            <p:cNvSpPr>
              <a:spLocks/>
            </p:cNvSpPr>
            <p:nvPr/>
          </p:nvSpPr>
          <p:spPr bwMode="auto">
            <a:xfrm>
              <a:off x="1682" y="2201"/>
              <a:ext cx="381" cy="204"/>
            </a:xfrm>
            <a:custGeom>
              <a:avLst/>
              <a:gdLst>
                <a:gd name="T0" fmla="*/ 0 w 816"/>
                <a:gd name="T1" fmla="*/ 0 h 436"/>
                <a:gd name="T2" fmla="*/ 0 w 816"/>
                <a:gd name="T3" fmla="*/ 44 h 436"/>
                <a:gd name="T4" fmla="*/ 83 w 816"/>
                <a:gd name="T5" fmla="*/ 44 h 436"/>
                <a:gd name="T6" fmla="*/ 83 w 816"/>
                <a:gd name="T7" fmla="*/ 0 h 436"/>
                <a:gd name="T8" fmla="*/ 74 w 816"/>
                <a:gd name="T9" fmla="*/ 9 h 436"/>
                <a:gd name="T10" fmla="*/ 56 w 816"/>
                <a:gd name="T11" fmla="*/ 17 h 436"/>
                <a:gd name="T12" fmla="*/ 42 w 816"/>
                <a:gd name="T13" fmla="*/ 20 h 436"/>
                <a:gd name="T14" fmla="*/ 26 w 816"/>
                <a:gd name="T15" fmla="*/ 17 h 436"/>
                <a:gd name="T16" fmla="*/ 9 w 816"/>
                <a:gd name="T17" fmla="*/ 9 h 436"/>
                <a:gd name="T18" fmla="*/ 0 w 816"/>
                <a:gd name="T19" fmla="*/ 0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p:spPr>
          <p:txBody>
            <a:bodyPr anchor="ctr">
              <a:spAutoFit/>
            </a:bodyPr>
            <a:lstStyle/>
            <a:p>
              <a:endParaRPr lang="en-US"/>
            </a:p>
          </p:txBody>
        </p:sp>
        <p:grpSp>
          <p:nvGrpSpPr>
            <p:cNvPr id="13" name="Group 78"/>
            <p:cNvGrpSpPr>
              <a:grpSpLocks/>
            </p:cNvGrpSpPr>
            <p:nvPr/>
          </p:nvGrpSpPr>
          <p:grpSpPr bwMode="auto">
            <a:xfrm>
              <a:off x="1725" y="2426"/>
              <a:ext cx="295" cy="191"/>
              <a:chOff x="960" y="3552"/>
              <a:chExt cx="816" cy="528"/>
            </a:xfrm>
          </p:grpSpPr>
          <p:sp>
            <p:nvSpPr>
              <p:cNvPr id="13337" name="Line 79"/>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38" name="Line 80"/>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39" name="Line 81"/>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sp>
            <p:nvSpPr>
              <p:cNvPr id="13340" name="Line 82"/>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p:spPr>
            <p:txBody>
              <a:bodyPr wrap="none" anchor="ctr">
                <a:spAutoFit/>
              </a:bodyPr>
              <a:lstStyle/>
              <a:p>
                <a:endParaRPr lang="en-US"/>
              </a:p>
            </p:txBody>
          </p:sp>
        </p:grpSp>
        <p:sp>
          <p:nvSpPr>
            <p:cNvPr id="13329" name="Line 83"/>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p:spPr>
          <p:txBody>
            <a:bodyPr wrap="none" anchor="ctr">
              <a:spAutoFit/>
            </a:bodyPr>
            <a:lstStyle/>
            <a:p>
              <a:endParaRPr lang="en-US"/>
            </a:p>
          </p:txBody>
        </p:sp>
        <p:sp>
          <p:nvSpPr>
            <p:cNvPr id="13330" name="Line 84"/>
            <p:cNvSpPr>
              <a:spLocks noChangeShapeType="1"/>
            </p:cNvSpPr>
            <p:nvPr/>
          </p:nvSpPr>
          <p:spPr bwMode="auto">
            <a:xfrm>
              <a:off x="815" y="1993"/>
              <a:ext cx="1058" cy="0"/>
            </a:xfrm>
            <a:prstGeom prst="line">
              <a:avLst/>
            </a:prstGeom>
            <a:noFill/>
            <a:ln w="38100">
              <a:solidFill>
                <a:schemeClr val="tx1"/>
              </a:solidFill>
              <a:round/>
              <a:headEnd type="triangle" w="med" len="med"/>
              <a:tailEnd/>
            </a:ln>
          </p:spPr>
          <p:txBody>
            <a:bodyPr wrap="none" anchor="ctr">
              <a:spAutoFit/>
            </a:bodyPr>
            <a:lstStyle/>
            <a:p>
              <a:endParaRPr lang="en-US"/>
            </a:p>
          </p:txBody>
        </p:sp>
        <p:sp>
          <p:nvSpPr>
            <p:cNvPr id="13331" name="AutoShape 85"/>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32" name="Text Box 86"/>
            <p:cNvSpPr txBox="1">
              <a:spLocks noChangeArrowheads="1"/>
            </p:cNvSpPr>
            <p:nvPr/>
          </p:nvSpPr>
          <p:spPr bwMode="auto">
            <a:xfrm>
              <a:off x="1680" y="2688"/>
              <a:ext cx="439"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Green</a:t>
              </a:r>
            </a:p>
            <a:p>
              <a:pPr>
                <a:lnSpc>
                  <a:spcPct val="100000"/>
                </a:lnSpc>
              </a:pPr>
              <a:r>
                <a:rPr lang="en-US" altLang="zh-TW" sz="1400" b="1">
                  <a:latin typeface="Helvetica" pitchFamily="34" charset="0"/>
                  <a:ea typeface="新細明體" pitchFamily="18" charset="-120"/>
                </a:rPr>
                <a:t>VLAN</a:t>
              </a:r>
            </a:p>
          </p:txBody>
        </p:sp>
        <p:sp>
          <p:nvSpPr>
            <p:cNvPr id="13333" name="AutoShape 87"/>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34" name="Text Box 88"/>
            <p:cNvSpPr txBox="1">
              <a:spLocks noChangeArrowheads="1"/>
            </p:cNvSpPr>
            <p:nvPr/>
          </p:nvSpPr>
          <p:spPr bwMode="auto">
            <a:xfrm>
              <a:off x="1144" y="2688"/>
              <a:ext cx="452"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Black</a:t>
              </a:r>
            </a:p>
            <a:p>
              <a:pPr>
                <a:lnSpc>
                  <a:spcPct val="100000"/>
                </a:lnSpc>
              </a:pPr>
              <a:r>
                <a:rPr lang="en-US" altLang="zh-TW" sz="1400" b="1">
                  <a:latin typeface="Helvetica" pitchFamily="34" charset="0"/>
                  <a:ea typeface="新細明體" pitchFamily="18" charset="-120"/>
                </a:rPr>
                <a:t>VLAN </a:t>
              </a:r>
            </a:p>
          </p:txBody>
        </p:sp>
        <p:sp>
          <p:nvSpPr>
            <p:cNvPr id="13335" name="AutoShape 89"/>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p:spPr>
          <p:txBody>
            <a:bodyPr anchor="ctr">
              <a:spAutoFit/>
            </a:bodyPr>
            <a:lstStyle/>
            <a:p>
              <a:endParaRPr lang="en-US"/>
            </a:p>
          </p:txBody>
        </p:sp>
        <p:sp>
          <p:nvSpPr>
            <p:cNvPr id="13336" name="Text Box 90"/>
            <p:cNvSpPr txBox="1">
              <a:spLocks noChangeArrowheads="1"/>
            </p:cNvSpPr>
            <p:nvPr/>
          </p:nvSpPr>
          <p:spPr bwMode="auto">
            <a:xfrm>
              <a:off x="604" y="2688"/>
              <a:ext cx="421" cy="326"/>
            </a:xfrm>
            <a:prstGeom prst="rect">
              <a:avLst/>
            </a:prstGeom>
            <a:noFill/>
            <a:ln w="38100">
              <a:noFill/>
              <a:miter lim="800000"/>
              <a:headEnd type="none" w="sm" len="sm"/>
              <a:tailEnd type="none" w="sm" len="sm"/>
            </a:ln>
          </p:spPr>
          <p:txBody>
            <a:bodyPr wrap="none" anchor="ctr">
              <a:spAutoFit/>
            </a:bodyPr>
            <a:lstStyle/>
            <a:p>
              <a:pPr>
                <a:lnSpc>
                  <a:spcPct val="100000"/>
                </a:lnSpc>
              </a:pPr>
              <a:r>
                <a:rPr lang="en-US" altLang="zh-TW" sz="1400" b="1">
                  <a:latin typeface="Helvetica" pitchFamily="34" charset="0"/>
                  <a:ea typeface="新細明體" pitchFamily="18" charset="-120"/>
                </a:rPr>
                <a:t>Red</a:t>
              </a:r>
            </a:p>
            <a:p>
              <a:pPr>
                <a:lnSpc>
                  <a:spcPct val="100000"/>
                </a:lnSpc>
              </a:pPr>
              <a:r>
                <a:rPr lang="en-US" altLang="zh-TW" sz="1400" b="1">
                  <a:latin typeface="Helvetica" pitchFamily="34" charset="0"/>
                  <a:ea typeface="新細明體" pitchFamily="18" charset="-120"/>
                </a:rPr>
                <a:t>VLAN</a:t>
              </a:r>
            </a:p>
          </p:txBody>
        </p:sp>
      </p:grpSp>
      <p:sp>
        <p:nvSpPr>
          <p:cNvPr id="13319" name="Text Box 91"/>
          <p:cNvSpPr txBox="1">
            <a:spLocks noChangeArrowheads="1"/>
          </p:cNvSpPr>
          <p:nvPr/>
        </p:nvSpPr>
        <p:spPr bwMode="auto">
          <a:xfrm flipH="1">
            <a:off x="3657600" y="1579602"/>
            <a:ext cx="4800600" cy="707886"/>
          </a:xfrm>
          <a:prstGeom prst="rect">
            <a:avLst/>
          </a:prstGeom>
          <a:noFill/>
          <a:ln w="38100">
            <a:noFill/>
            <a:miter lim="800000"/>
            <a:headEnd type="none" w="sm" len="sm"/>
            <a:tailEnd type="none" w="sm" len="sm"/>
          </a:ln>
        </p:spPr>
        <p:txBody>
          <a:bodyPr wrap="square" anchor="ctr">
            <a:spAutoFit/>
          </a:bodyPr>
          <a:lstStyle/>
          <a:p>
            <a:pPr marL="230188" indent="-230188" algn="l">
              <a:lnSpc>
                <a:spcPct val="100000"/>
              </a:lnSpc>
              <a:buClr>
                <a:schemeClr val="accent1"/>
              </a:buClr>
              <a:buFontTx/>
              <a:buChar char="•"/>
            </a:pPr>
            <a:r>
              <a:rPr lang="en-US" altLang="zh-TW" sz="2000" smtClean="0">
                <a:ea typeface="新細明體" pitchFamily="18" charset="-120"/>
              </a:rPr>
              <a:t>Mỗi VLAN xem như một cầu nối vật lý</a:t>
            </a:r>
          </a:p>
          <a:p>
            <a:pPr marL="230188" indent="-230188" algn="l">
              <a:lnSpc>
                <a:spcPct val="100000"/>
              </a:lnSpc>
              <a:buClr>
                <a:schemeClr val="accent1"/>
              </a:buClr>
              <a:buFontTx/>
              <a:buChar char="•"/>
            </a:pPr>
            <a:r>
              <a:rPr lang="en-US" altLang="zh-TW" sz="2000" smtClean="0">
                <a:ea typeface="新細明體" pitchFamily="18" charset="-120"/>
              </a:rPr>
              <a:t>VLAN có thể mở rộng ra nhiều Switch</a:t>
            </a:r>
            <a:endParaRPr lang="en-US" altLang="zh-TW" sz="2000">
              <a:ea typeface="新細明體" pitchFamily="18" charset="-120"/>
            </a:endParaRPr>
          </a:p>
        </p:txBody>
      </p:sp>
      <p:sp>
        <p:nvSpPr>
          <p:cNvPr id="13320" name="Rectangle 92"/>
          <p:cNvSpPr>
            <a:spLocks noChangeArrowheads="1"/>
          </p:cNvSpPr>
          <p:nvPr/>
        </p:nvSpPr>
        <p:spPr bwMode="auto">
          <a:xfrm>
            <a:off x="3851275" y="2667000"/>
            <a:ext cx="4073525" cy="915988"/>
          </a:xfrm>
          <a:prstGeom prst="rect">
            <a:avLst/>
          </a:prstGeom>
          <a:noFill/>
          <a:ln w="28575">
            <a:noFill/>
            <a:miter lim="800000"/>
            <a:headEnd/>
            <a:tailEnd/>
          </a:ln>
        </p:spPr>
        <p:txBody>
          <a:bodyPr anchor="ctr">
            <a:spAutoFit/>
          </a:bodyPr>
          <a:lstStyle/>
          <a:p>
            <a:pPr algn="l" eaLnBrk="1" hangingPunct="1">
              <a:lnSpc>
                <a:spcPct val="100000"/>
              </a:lnSpc>
              <a:buFontTx/>
              <a:buChar char="•"/>
            </a:pPr>
            <a:r>
              <a:rPr lang="en-US" sz="1800">
                <a:solidFill>
                  <a:srgbClr val="FF0000"/>
                </a:solidFill>
                <a:latin typeface="Times New Roman" pitchFamily="18" charset="0"/>
              </a:rPr>
              <a:t> Management/HR Department (red)</a:t>
            </a:r>
            <a:endParaRPr lang="en-US" sz="1800">
              <a:latin typeface="Times New Roman" pitchFamily="18" charset="0"/>
            </a:endParaRPr>
          </a:p>
          <a:p>
            <a:pPr algn="l" eaLnBrk="1" hangingPunct="1">
              <a:lnSpc>
                <a:spcPct val="100000"/>
              </a:lnSpc>
              <a:buFontTx/>
              <a:buChar char="•"/>
            </a:pPr>
            <a:r>
              <a:rPr lang="en-US" sz="1800">
                <a:latin typeface="Times New Roman" pitchFamily="18" charset="0"/>
              </a:rPr>
              <a:t> Accounting Department (black) </a:t>
            </a:r>
          </a:p>
          <a:p>
            <a:pPr algn="l" eaLnBrk="1" hangingPunct="1">
              <a:lnSpc>
                <a:spcPct val="100000"/>
              </a:lnSpc>
              <a:buFontTx/>
              <a:buChar char="•"/>
            </a:pPr>
            <a:r>
              <a:rPr lang="en-US" sz="1800">
                <a:solidFill>
                  <a:srgbClr val="00CC00"/>
                </a:solidFill>
                <a:latin typeface="Times New Roman" pitchFamily="18" charset="0"/>
              </a:rPr>
              <a:t> Data Recovery &amp; IT Department (green)</a:t>
            </a:r>
            <a:r>
              <a:rPr lang="en-US" sz="1800">
                <a:latin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BC9D107-C0E6-46EF-AA34-C2BC01F7D01F}" type="slidenum">
              <a:rPr lang="en-US"/>
              <a:pPr/>
              <a:t>8</a:t>
            </a:fld>
            <a:endParaRPr lang="en-US"/>
          </a:p>
        </p:txBody>
      </p:sp>
      <p:sp>
        <p:nvSpPr>
          <p:cNvPr id="46082" name="Rectangle 2"/>
          <p:cNvSpPr>
            <a:spLocks noGrp="1" noChangeArrowheads="1"/>
          </p:cNvSpPr>
          <p:nvPr>
            <p:ph type="title"/>
          </p:nvPr>
        </p:nvSpPr>
        <p:spPr>
          <a:xfrm>
            <a:off x="228600" y="76200"/>
            <a:ext cx="8153400" cy="914400"/>
          </a:xfrm>
        </p:spPr>
        <p:txBody>
          <a:bodyPr>
            <a:normAutofit/>
          </a:bodyPr>
          <a:lstStyle/>
          <a:p>
            <a:r>
              <a:rPr lang="en-US" sz="3200" smtClean="0"/>
              <a:t>Hoạt động của VLAN</a:t>
            </a:r>
            <a:endParaRPr lang="en-US" sz="3200"/>
          </a:p>
        </p:txBody>
      </p:sp>
      <p:sp>
        <p:nvSpPr>
          <p:cNvPr id="46083" name="Rectangle 3"/>
          <p:cNvSpPr>
            <a:spLocks noGrp="1" noChangeArrowheads="1"/>
          </p:cNvSpPr>
          <p:nvPr>
            <p:ph type="body" idx="1"/>
          </p:nvPr>
        </p:nvSpPr>
        <p:spPr>
          <a:xfrm>
            <a:off x="381000" y="3886200"/>
            <a:ext cx="8534400" cy="2667000"/>
          </a:xfrm>
        </p:spPr>
        <p:txBody>
          <a:bodyPr>
            <a:normAutofit/>
          </a:bodyPr>
          <a:lstStyle/>
          <a:p>
            <a:pPr>
              <a:lnSpc>
                <a:spcPct val="90000"/>
              </a:lnSpc>
            </a:pPr>
            <a:r>
              <a:rPr lang="en-US" sz="2400" b="1">
                <a:cs typeface="Arial" charset="0"/>
              </a:rPr>
              <a:t>Static </a:t>
            </a:r>
            <a:r>
              <a:rPr lang="en-US" sz="2400" b="1" smtClean="0">
                <a:cs typeface="Arial" charset="0"/>
              </a:rPr>
              <a:t>VLAN</a:t>
            </a:r>
          </a:p>
          <a:p>
            <a:pPr lvl="1">
              <a:lnSpc>
                <a:spcPct val="90000"/>
              </a:lnSpc>
            </a:pPr>
            <a:r>
              <a:rPr lang="en-US" sz="2000" smtClean="0">
                <a:cs typeface="Arial" charset="0"/>
              </a:rPr>
              <a:t>Gọi là port-based VLAN</a:t>
            </a:r>
          </a:p>
          <a:p>
            <a:pPr lvl="1">
              <a:lnSpc>
                <a:spcPct val="90000"/>
              </a:lnSpc>
            </a:pPr>
            <a:r>
              <a:rPr lang="en-US" sz="2000" smtClean="0">
                <a:cs typeface="Arial" charset="0"/>
              </a:rPr>
              <a:t>Các port của switch sẽ được gán cho các VLAN một cách “thủ công” </a:t>
            </a:r>
          </a:p>
          <a:p>
            <a:pPr>
              <a:lnSpc>
                <a:spcPct val="90000"/>
              </a:lnSpc>
            </a:pPr>
            <a:r>
              <a:rPr lang="en-US" sz="2400" b="1" smtClean="0">
                <a:cs typeface="Arial" charset="0"/>
              </a:rPr>
              <a:t>Dynamic VLAN</a:t>
            </a:r>
          </a:p>
          <a:p>
            <a:pPr lvl="1">
              <a:lnSpc>
                <a:spcPct val="90000"/>
              </a:lnSpc>
            </a:pPr>
            <a:r>
              <a:rPr lang="en-US" sz="2000" smtClean="0">
                <a:cs typeface="Arial" charset="0"/>
              </a:rPr>
              <a:t>Các Port thành viên của VLAN được gán tự động</a:t>
            </a:r>
          </a:p>
          <a:p>
            <a:pPr lvl="1">
              <a:lnSpc>
                <a:spcPct val="90000"/>
              </a:lnSpc>
            </a:pPr>
            <a:r>
              <a:rPr lang="en-US" sz="2000" smtClean="0">
                <a:cs typeface="Arial" charset="0"/>
              </a:rPr>
              <a:t>Thường sử dụng cơ sở dữ liệu ánh xạ giữa VLAN và địa chỉ vật lý </a:t>
            </a:r>
            <a:endParaRPr lang="en-US" sz="2000">
              <a:cs typeface="Arial" charset="0"/>
            </a:endParaRPr>
          </a:p>
        </p:txBody>
      </p:sp>
      <p:pic>
        <p:nvPicPr>
          <p:cNvPr id="46084" name="Picture 4"/>
          <p:cNvPicPr>
            <a:picLocks noChangeAspect="1" noChangeArrowheads="1"/>
          </p:cNvPicPr>
          <p:nvPr/>
        </p:nvPicPr>
        <p:blipFill>
          <a:blip r:embed="rId2" cstate="print"/>
          <a:srcRect/>
          <a:stretch>
            <a:fillRect/>
          </a:stretch>
        </p:blipFill>
        <p:spPr bwMode="auto">
          <a:xfrm>
            <a:off x="3810000" y="1143000"/>
            <a:ext cx="4953000" cy="2595563"/>
          </a:xfrm>
          <a:prstGeom prst="rect">
            <a:avLst/>
          </a:prstGeom>
          <a:noFill/>
          <a:ln w="25400">
            <a:noFill/>
            <a:miter lim="800000"/>
            <a:headEnd/>
            <a:tailEnd/>
          </a:ln>
          <a:effectLst/>
        </p:spPr>
      </p:pic>
      <p:sp>
        <p:nvSpPr>
          <p:cNvPr id="46085" name="Text Box 5"/>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70431A36-EE5F-4F99-96A0-392345825160}" type="slidenum">
              <a:rPr lang="en-US"/>
              <a:pPr/>
              <a:t>9</a:t>
            </a:fld>
            <a:endParaRPr lang="en-US"/>
          </a:p>
        </p:txBody>
      </p:sp>
      <p:sp>
        <p:nvSpPr>
          <p:cNvPr id="74754" name="Rectangle 2"/>
          <p:cNvSpPr>
            <a:spLocks noGrp="1" noChangeArrowheads="1"/>
          </p:cNvSpPr>
          <p:nvPr>
            <p:ph type="title"/>
          </p:nvPr>
        </p:nvSpPr>
        <p:spPr>
          <a:xfrm>
            <a:off x="381000" y="152400"/>
            <a:ext cx="6324600" cy="609600"/>
          </a:xfrm>
        </p:spPr>
        <p:txBody>
          <a:bodyPr>
            <a:normAutofit fontScale="90000"/>
          </a:bodyPr>
          <a:lstStyle/>
          <a:p>
            <a:r>
              <a:rPr lang="en-US" sz="4000" smtClean="0"/>
              <a:t>Hoạt động của VLAN</a:t>
            </a:r>
            <a:endParaRPr lang="en-US"/>
          </a:p>
        </p:txBody>
      </p:sp>
      <p:graphicFrame>
        <p:nvGraphicFramePr>
          <p:cNvPr id="74757" name="Object 5"/>
          <p:cNvGraphicFramePr>
            <a:graphicFrameLocks noChangeAspect="1"/>
          </p:cNvGraphicFramePr>
          <p:nvPr/>
        </p:nvGraphicFramePr>
        <p:xfrm>
          <a:off x="2667000" y="914400"/>
          <a:ext cx="6477000" cy="4114800"/>
        </p:xfrm>
        <a:graphic>
          <a:graphicData uri="http://schemas.openxmlformats.org/presentationml/2006/ole">
            <mc:AlternateContent xmlns:mc="http://schemas.openxmlformats.org/markup-compatibility/2006">
              <mc:Choice xmlns:v="urn:schemas-microsoft-com:vml" Requires="v">
                <p:oleObj spid="_x0000_s1030" name="VISIO" r:id="rId3" imgW="3644640" imgH="2436840" progId="">
                  <p:embed/>
                </p:oleObj>
              </mc:Choice>
              <mc:Fallback>
                <p:oleObj name="VISIO" r:id="rId3" imgW="3644640" imgH="24368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914400"/>
                        <a:ext cx="6477000" cy="411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8" name="Rectangle 6"/>
          <p:cNvSpPr>
            <a:spLocks noChangeArrowheads="1"/>
          </p:cNvSpPr>
          <p:nvPr/>
        </p:nvSpPr>
        <p:spPr bwMode="auto">
          <a:xfrm>
            <a:off x="3352800" y="990600"/>
            <a:ext cx="457200" cy="304800"/>
          </a:xfrm>
          <a:prstGeom prst="rect">
            <a:avLst/>
          </a:prstGeom>
          <a:solidFill>
            <a:srgbClr val="FF0000"/>
          </a:solidFill>
          <a:ln w="19050">
            <a:noFill/>
            <a:miter lim="800000"/>
            <a:headEnd/>
            <a:tailEnd/>
          </a:ln>
          <a:effectLst/>
        </p:spPr>
        <p:txBody>
          <a:bodyPr wrap="none" anchor="ctr"/>
          <a:lstStyle/>
          <a:p>
            <a:endParaRPr lang="en-US"/>
          </a:p>
        </p:txBody>
      </p:sp>
      <p:sp>
        <p:nvSpPr>
          <p:cNvPr id="74759" name="Rectangle 7"/>
          <p:cNvSpPr>
            <a:spLocks noChangeArrowheads="1"/>
          </p:cNvSpPr>
          <p:nvPr/>
        </p:nvSpPr>
        <p:spPr bwMode="auto">
          <a:xfrm>
            <a:off x="6553200" y="2362200"/>
            <a:ext cx="457200" cy="304800"/>
          </a:xfrm>
          <a:prstGeom prst="rect">
            <a:avLst/>
          </a:prstGeom>
          <a:solidFill>
            <a:srgbClr val="FF0000"/>
          </a:solidFill>
          <a:ln w="19050">
            <a:noFill/>
            <a:miter lim="800000"/>
            <a:headEnd/>
            <a:tailEnd/>
          </a:ln>
          <a:effectLst/>
        </p:spPr>
        <p:txBody>
          <a:bodyPr wrap="none" anchor="ctr"/>
          <a:lstStyle/>
          <a:p>
            <a:endParaRPr lang="en-US"/>
          </a:p>
        </p:txBody>
      </p:sp>
      <p:sp>
        <p:nvSpPr>
          <p:cNvPr id="74760" name="Rectangle 8"/>
          <p:cNvSpPr>
            <a:spLocks noChangeArrowheads="1"/>
          </p:cNvSpPr>
          <p:nvPr/>
        </p:nvSpPr>
        <p:spPr bwMode="auto">
          <a:xfrm>
            <a:off x="4724400" y="2362200"/>
            <a:ext cx="457200" cy="304800"/>
          </a:xfrm>
          <a:prstGeom prst="rect">
            <a:avLst/>
          </a:prstGeom>
          <a:solidFill>
            <a:schemeClr val="accent2"/>
          </a:solidFill>
          <a:ln w="19050">
            <a:noFill/>
            <a:miter lim="800000"/>
            <a:headEnd/>
            <a:tailEnd/>
          </a:ln>
          <a:effectLst/>
        </p:spPr>
        <p:txBody>
          <a:bodyPr wrap="none" anchor="ctr"/>
          <a:lstStyle/>
          <a:p>
            <a:endParaRPr lang="en-US"/>
          </a:p>
        </p:txBody>
      </p:sp>
      <p:sp>
        <p:nvSpPr>
          <p:cNvPr id="74761" name="Rectangle 9"/>
          <p:cNvSpPr>
            <a:spLocks noChangeArrowheads="1"/>
          </p:cNvSpPr>
          <p:nvPr/>
        </p:nvSpPr>
        <p:spPr bwMode="auto">
          <a:xfrm>
            <a:off x="8001000" y="1066800"/>
            <a:ext cx="457200" cy="304800"/>
          </a:xfrm>
          <a:prstGeom prst="rect">
            <a:avLst/>
          </a:prstGeom>
          <a:solidFill>
            <a:schemeClr val="accent2"/>
          </a:solidFill>
          <a:ln w="19050">
            <a:noFill/>
            <a:miter lim="800000"/>
            <a:headEnd/>
            <a:tailEnd/>
          </a:ln>
          <a:effectLst/>
        </p:spPr>
        <p:txBody>
          <a:bodyPr wrap="none" anchor="ctr"/>
          <a:lstStyle/>
          <a:p>
            <a:endParaRPr lang="en-US"/>
          </a:p>
        </p:txBody>
      </p:sp>
      <p:sp>
        <p:nvSpPr>
          <p:cNvPr id="74764" name="Rectangle 12"/>
          <p:cNvSpPr>
            <a:spLocks noGrp="1" noChangeArrowheads="1"/>
          </p:cNvSpPr>
          <p:nvPr>
            <p:ph type="body" idx="1"/>
          </p:nvPr>
        </p:nvSpPr>
        <p:spPr>
          <a:xfrm>
            <a:off x="381000" y="4267200"/>
            <a:ext cx="8534400" cy="2438400"/>
          </a:xfrm>
          <a:noFill/>
          <a:ln/>
        </p:spPr>
        <p:txBody>
          <a:bodyPr>
            <a:normAutofit/>
          </a:bodyPr>
          <a:lstStyle/>
          <a:p>
            <a:pPr marL="457200" indent="-457200">
              <a:buFont typeface="Arial" charset="0"/>
              <a:buNone/>
            </a:pPr>
            <a:r>
              <a:rPr lang="en-US" sz="2000" smtClean="0">
                <a:cs typeface="Arial" charset="0"/>
              </a:rPr>
              <a:t>Các chú ý khi triển khai VLAN:</a:t>
            </a:r>
            <a:endParaRPr lang="en-US" sz="2000">
              <a:cs typeface="Arial" charset="0"/>
            </a:endParaRPr>
          </a:p>
          <a:p>
            <a:pPr marL="457200" indent="-457200">
              <a:buFont typeface="Arial" charset="0"/>
              <a:buAutoNum type="arabicPeriod"/>
            </a:pPr>
            <a:r>
              <a:rPr lang="en-US" sz="2000" smtClean="0"/>
              <a:t>Mỗi VLAN tương ứng với một subnet</a:t>
            </a:r>
          </a:p>
          <a:p>
            <a:pPr marL="457200" indent="-457200">
              <a:buFont typeface="Arial" charset="0"/>
              <a:buAutoNum type="arabicPeriod"/>
            </a:pPr>
            <a:r>
              <a:rPr lang="en-US" sz="2000" smtClean="0"/>
              <a:t>VLAN được gán trên các port của switch, không thực hiện trên các host</a:t>
            </a:r>
          </a:p>
          <a:p>
            <a:pPr marL="457200" indent="-457200">
              <a:buFont typeface="Arial" charset="0"/>
              <a:buAutoNum type="arabicPeriod"/>
            </a:pPr>
            <a:r>
              <a:rPr lang="en-US" sz="2000" smtClean="0"/>
              <a:t>Để một host thuộc một VLAN thì host phải được gán địa chỉ IP thuộc subnet của VLAN</a:t>
            </a:r>
            <a:endParaRPr lang="en-US" sz="2000"/>
          </a:p>
        </p:txBody>
      </p:sp>
      <p:graphicFrame>
        <p:nvGraphicFramePr>
          <p:cNvPr id="74765" name="Object 13"/>
          <p:cNvGraphicFramePr>
            <a:graphicFrameLocks noChangeAspect="1"/>
          </p:cNvGraphicFramePr>
          <p:nvPr/>
        </p:nvGraphicFramePr>
        <p:xfrm>
          <a:off x="457200" y="2681287"/>
          <a:ext cx="3276600" cy="1204913"/>
        </p:xfrm>
        <a:graphic>
          <a:graphicData uri="http://schemas.openxmlformats.org/presentationml/2006/ole">
            <mc:AlternateContent xmlns:mc="http://schemas.openxmlformats.org/markup-compatibility/2006">
              <mc:Choice xmlns:v="urn:schemas-microsoft-com:vml" Requires="v">
                <p:oleObj spid="_x0000_s1031" name="VISIO" r:id="rId5" imgW="3179520" imgH="1168920" progId="">
                  <p:embed/>
                </p:oleObj>
              </mc:Choice>
              <mc:Fallback>
                <p:oleObj name="VISIO" r:id="rId5" imgW="3179520" imgH="116892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681287"/>
                        <a:ext cx="3276600"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6" name="Rectangle 14"/>
          <p:cNvSpPr>
            <a:spLocks noChangeArrowheads="1"/>
          </p:cNvSpPr>
          <p:nvPr/>
        </p:nvSpPr>
        <p:spPr bwMode="auto">
          <a:xfrm>
            <a:off x="1219200" y="3138487"/>
            <a:ext cx="228600" cy="685800"/>
          </a:xfrm>
          <a:prstGeom prst="rect">
            <a:avLst/>
          </a:prstGeom>
          <a:noFill/>
          <a:ln w="25400">
            <a:solidFill>
              <a:srgbClr val="FF0000"/>
            </a:solidFill>
            <a:miter lim="800000"/>
            <a:headEnd/>
            <a:tailEnd/>
          </a:ln>
          <a:effectLst/>
        </p:spPr>
        <p:txBody>
          <a:bodyPr wrap="none" anchor="ctr"/>
          <a:lstStyle/>
          <a:p>
            <a:endParaRPr lang="en-US"/>
          </a:p>
        </p:txBody>
      </p:sp>
      <p:sp>
        <p:nvSpPr>
          <p:cNvPr id="74767" name="Rectangle 15"/>
          <p:cNvSpPr>
            <a:spLocks noChangeArrowheads="1"/>
          </p:cNvSpPr>
          <p:nvPr/>
        </p:nvSpPr>
        <p:spPr bwMode="auto">
          <a:xfrm>
            <a:off x="1600200" y="3138487"/>
            <a:ext cx="228600" cy="685800"/>
          </a:xfrm>
          <a:prstGeom prst="rect">
            <a:avLst/>
          </a:prstGeom>
          <a:noFill/>
          <a:ln w="25400">
            <a:solidFill>
              <a:srgbClr val="FF0000"/>
            </a:solidFill>
            <a:miter lim="800000"/>
            <a:headEnd/>
            <a:tailEnd/>
          </a:ln>
          <a:effectLst/>
        </p:spPr>
        <p:txBody>
          <a:bodyPr wrap="none" anchor="ctr"/>
          <a:lstStyle/>
          <a:p>
            <a:endParaRPr lang="en-US"/>
          </a:p>
        </p:txBody>
      </p:sp>
      <p:sp>
        <p:nvSpPr>
          <p:cNvPr id="74772" name="Text Box 20"/>
          <p:cNvSpPr txBox="1">
            <a:spLocks noChangeArrowheads="1"/>
          </p:cNvSpPr>
          <p:nvPr/>
        </p:nvSpPr>
        <p:spPr bwMode="auto">
          <a:xfrm>
            <a:off x="0" y="0"/>
            <a:ext cx="304800" cy="457200"/>
          </a:xfrm>
          <a:prstGeom prst="rect">
            <a:avLst/>
          </a:prstGeom>
          <a:noFill/>
          <a:ln w="25400">
            <a:noFill/>
            <a:miter lim="800000"/>
            <a:headEnd/>
            <a:tailEnd/>
          </a:ln>
          <a:effectLst/>
        </p:spPr>
        <p:txBody>
          <a:bodyPr>
            <a:spAutoFit/>
          </a:bodyPr>
          <a:lstStyle/>
          <a:p>
            <a:pPr>
              <a:spcBef>
                <a:spcPct val="50000"/>
              </a:spcBef>
            </a:pPr>
            <a:r>
              <a:rPr lang="en-US" b="1">
                <a:solidFill>
                  <a:srgbClr val="FF0000"/>
                </a:solidFill>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559</TotalTime>
  <Words>971</Words>
  <Application>Microsoft Office PowerPoint</Application>
  <PresentationFormat>On-screen Show (4:3)</PresentationFormat>
  <Paragraphs>182</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Equity</vt:lpstr>
      <vt:lpstr>VISIO</vt:lpstr>
      <vt:lpstr>Mạng LAN ảo- VLAN</vt:lpstr>
      <vt:lpstr>Mục đích:</vt:lpstr>
      <vt:lpstr>Giới thiệu VLAN</vt:lpstr>
      <vt:lpstr>Khái niệm VLAN</vt:lpstr>
      <vt:lpstr>Khái niệm VLAN</vt:lpstr>
      <vt:lpstr>Lợi ích khi sử dụng VLAN</vt:lpstr>
      <vt:lpstr>PowerPoint Presentation</vt:lpstr>
      <vt:lpstr>Hoạt động của VLAN</vt:lpstr>
      <vt:lpstr>Hoạt động của VLAN</vt:lpstr>
      <vt:lpstr>VLAN Tagging</vt:lpstr>
      <vt:lpstr>VLAN Tagging</vt:lpstr>
      <vt:lpstr>Một số loại VLAN</vt:lpstr>
      <vt:lpstr>Cấu hình VLAN</vt:lpstr>
      <vt:lpstr>Tạo VLAN</vt:lpstr>
      <vt:lpstr>Gán các port của switch cho VLAN</vt:lpstr>
      <vt:lpstr>Gán đồng thời nhiều port (port range)</vt:lpstr>
      <vt:lpstr>Kiểm tra cấu hình VLAN</vt:lpstr>
      <vt:lpstr>Xóa VLAN</vt:lpstr>
      <vt:lpstr>Cấu hình trunk port</vt:lpstr>
      <vt:lpstr>Kiểm tra cấu hình Trunk</vt:lpstr>
    </vt:vector>
  </TitlesOfParts>
  <Company>itfac-dlu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mạng LAN</dc:title>
  <dc:creator>khanhtnn</dc:creator>
  <cp:lastModifiedBy>khanhtnn</cp:lastModifiedBy>
  <cp:revision>52</cp:revision>
  <dcterms:created xsi:type="dcterms:W3CDTF">2009-03-15T09:12:30Z</dcterms:created>
  <dcterms:modified xsi:type="dcterms:W3CDTF">2012-02-15T02:11:17Z</dcterms:modified>
</cp:coreProperties>
</file>