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3"/>
    <p:sldId id="258" r:id="rId4"/>
    <p:sldId id="267" r:id="rId5"/>
    <p:sldId id="301" r:id="rId6"/>
    <p:sldId id="265" r:id="rId7"/>
    <p:sldId id="264" r:id="rId8"/>
    <p:sldId id="337" r:id="rId9"/>
    <p:sldId id="347" r:id="rId10"/>
    <p:sldId id="348" r:id="rId11"/>
    <p:sldId id="328" r:id="rId12"/>
    <p:sldId id="329" r:id="rId13"/>
    <p:sldId id="331" r:id="rId14"/>
    <p:sldId id="330" r:id="rId15"/>
    <p:sldId id="338" r:id="rId16"/>
    <p:sldId id="333" r:id="rId17"/>
    <p:sldId id="334" r:id="rId18"/>
    <p:sldId id="336" r:id="rId19"/>
    <p:sldId id="284" r:id="rId2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658" y="67"/>
      </p:cViewPr>
      <p:guideLst>
        <p:guide orient="horz" pos="2250"/>
        <p:guide pos="2922"/>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transition>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L</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55873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D</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D</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315595" y="3581400"/>
            <a:ext cx="9675495" cy="1198880"/>
          </a:xfrm>
          <a:prstGeom prst="rect">
            <a:avLst/>
          </a:prstGeom>
          <a:noFill/>
          <a:ln w="9525">
            <a:noFill/>
          </a:ln>
        </p:spPr>
        <p:txBody>
          <a:bodyPr wrap="square" anchor="t">
            <a:spAutoFit/>
          </a:bodyPr>
          <a:lstStyle/>
          <a:p>
            <a:pPr algn="ctr">
              <a:buFont typeface="Arial" panose="020B0604020202020204" pitchFamily="34" charset="0"/>
            </a:pPr>
            <a:r>
              <a:rPr lang="en-US" altLang="zh-CN" sz="3600" dirty="0">
                <a:solidFill>
                  <a:srgbClr val="02B3C5"/>
                </a:solidFill>
                <a:ea typeface="SimSun" panose="02010600030101010101" pitchFamily="2" charset="-122"/>
                <a:cs typeface="Calibri" panose="020F0502020204030204" pitchFamily="34" charset="0"/>
              </a:rPr>
              <a:t>Xây dựng ứng dụng học anh văn kết nối youtube(API)</a:t>
            </a:r>
            <a:endParaRPr lang="en-US" altLang="zh-CN" sz="3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1574800" y="4665663"/>
            <a:ext cx="4276725" cy="306705"/>
          </a:xfrm>
          <a:prstGeom prst="rect">
            <a:avLst/>
          </a:prstGeom>
          <a:noFill/>
          <a:ln w="9525">
            <a:noFill/>
          </a:ln>
        </p:spPr>
        <p:txBody>
          <a:bodyPr anchor="t">
            <a:spAutoFit/>
          </a:bodyPr>
          <a:lstStyle/>
          <a:p>
            <a:pPr algn="dist">
              <a:buFont typeface="Arial" panose="020B0604020202020204" pitchFamily="34" charset="0"/>
            </a:pPr>
            <a:r>
              <a:rPr lang="en-US" altLang="zh-CN" sz="1400" b="1" dirty="0">
                <a:solidFill>
                  <a:srgbClr val="424242"/>
                </a:solidFill>
                <a:ea typeface="Calibri" panose="020F0502020204030204" pitchFamily="34" charset="0"/>
                <a:cs typeface="Calibri" panose="020F0502020204030204" pitchFamily="34" charset="0"/>
              </a:rPr>
              <a:t>LẬP TRÌNH DI ĐỘNG</a:t>
            </a:r>
            <a:endParaRPr lang="en-US" altLang="zh-CN"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2886075" y="4954588"/>
            <a:ext cx="2074863" cy="306705"/>
          </a:xfrm>
          <a:prstGeom prst="rect">
            <a:avLst/>
          </a:prstGeom>
          <a:noFill/>
          <a:ln w="9525">
            <a:noFill/>
          </a:ln>
        </p:spPr>
        <p:txBody>
          <a:bodyPr anchor="t">
            <a:spAutoFit/>
          </a:bodyPr>
          <a:lstStyle/>
          <a:p>
            <a:pPr algn="dist">
              <a:buFont typeface="Arial" panose="020B0604020202020204" pitchFamily="34" charset="0"/>
            </a:pPr>
            <a:r>
              <a:rPr lang="en-US" altLang="zh-CN" sz="1400" dirty="0">
                <a:solidFill>
                  <a:srgbClr val="424242"/>
                </a:solidFill>
                <a:ea typeface="Calibri" panose="020F0502020204030204" pitchFamily="34" charset="0"/>
                <a:cs typeface="Calibri" panose="020F0502020204030204" pitchFamily="34" charset="0"/>
              </a:rPr>
              <a:t>THS VŨ ĐÌNH ÁI</a:t>
            </a:r>
            <a:endParaRPr lang="en-US" altLang="zh-CN" sz="1400" dirty="0">
              <a:solidFill>
                <a:srgbClr val="424242"/>
              </a:solidFill>
              <a:ea typeface="Calibri" panose="020F0502020204030204" pitchFamily="34" charset="0"/>
              <a:cs typeface="Calibri" panose="020F0502020204030204" pitchFamily="34"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24">
                                            <p:txEl>
                                              <p:pRg st="0" end="0"/>
                                            </p:txEl>
                                          </p:spTgt>
                                        </p:tgtEl>
                                        <p:attrNameLst>
                                          <p:attrName>style.visibility</p:attrName>
                                        </p:attrNameLst>
                                      </p:cBhvr>
                                      <p:to>
                                        <p:strVal val="visible"/>
                                      </p:to>
                                    </p:set>
                                    <p:animEffect transition="in" filter="blinds(horizontal)">
                                      <p:cBhvr>
                                        <p:cTn id="23" dur="500"/>
                                        <p:tgtEl>
                                          <p:spTgt spid="412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4" fill="hold" grpId="0" nodeType="clickEffect">
                                  <p:stCondLst>
                                    <p:cond delay="0"/>
                                  </p:stCondLst>
                                  <p:childTnLst>
                                    <p:set>
                                      <p:cBhvr>
                                        <p:cTn id="27" dur="1000" fill="hold">
                                          <p:stCondLst>
                                            <p:cond delay="0"/>
                                          </p:stCondLst>
                                        </p:cTn>
                                        <p:tgtEl>
                                          <p:spTgt spid="4125"/>
                                        </p:tgtEl>
                                        <p:attrNameLst>
                                          <p:attrName>style.visibility</p:attrName>
                                        </p:attrNameLst>
                                      </p:cBhvr>
                                      <p:to>
                                        <p:strVal val="visible"/>
                                      </p:to>
                                    </p:set>
                                    <p:anim calcmode="lin" valueType="num">
                                      <p:cBhvr additive="base">
                                        <p:cTn id="28" dur="1000" fill="hold"/>
                                        <p:tgtEl>
                                          <p:spTgt spid="4125"/>
                                        </p:tgtEl>
                                        <p:attrNameLst>
                                          <p:attrName>ppt_x</p:attrName>
                                        </p:attrNameLst>
                                      </p:cBhvr>
                                      <p:tavLst>
                                        <p:tav tm="0">
                                          <p:val>
                                            <p:strVal val="#ppt_x"/>
                                          </p:val>
                                        </p:tav>
                                        <p:tav tm="100000">
                                          <p:val>
                                            <p:strVal val="#ppt_x"/>
                                          </p:val>
                                        </p:tav>
                                      </p:tavLst>
                                    </p:anim>
                                    <p:anim calcmode="lin" valueType="num">
                                      <p:cBhvr additive="base">
                                        <p:cTn id="29" dur="1000" fill="hold"/>
                                        <p:tgtEl>
                                          <p:spTgt spid="41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000" fill="hold">
                                          <p:stCondLst>
                                            <p:cond delay="0"/>
                                          </p:stCondLst>
                                        </p:cTn>
                                        <p:tgtEl>
                                          <p:spTgt spid="4126"/>
                                        </p:tgtEl>
                                        <p:attrNameLst>
                                          <p:attrName>style.visibility</p:attrName>
                                        </p:attrNameLst>
                                      </p:cBhvr>
                                      <p:to>
                                        <p:strVal val="visible"/>
                                      </p:to>
                                    </p:set>
                                    <p:animEffect transition="in" filter="box(in)">
                                      <p:cBhvr>
                                        <p:cTn id="34" dur="1000"/>
                                        <p:tgtEl>
                                          <p:spTgt spid="4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p:bldP spid="41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585"/>
            <a:ext cx="10424795" cy="887730"/>
          </a:xfrm>
        </p:spPr>
        <p:txBody>
          <a:bodyPr/>
          <a:lstStyle/>
          <a:p>
            <a:r>
              <a:rPr lang="en-US"/>
              <a:t>Giao diện ứng dụng</a:t>
            </a:r>
            <a:endParaRPr lang="en-US"/>
          </a:p>
        </p:txBody>
      </p:sp>
      <p:pic>
        <p:nvPicPr>
          <p:cNvPr id="6" name="Content Placeholder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838200" y="996315"/>
            <a:ext cx="2507080" cy="5568696"/>
          </a:xfr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0183" y="996315"/>
            <a:ext cx="2507081" cy="5568696"/>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1955" y="996315"/>
            <a:ext cx="2506345" cy="556704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6069" y="995490"/>
            <a:ext cx="2507081" cy="5568696"/>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20" y="349885"/>
            <a:ext cx="10500360" cy="888365"/>
          </a:xfrm>
        </p:spPr>
        <p:txBody>
          <a:bodyPr/>
          <a:lstStyle/>
          <a:p>
            <a:r>
              <a:rPr lang="en-US"/>
              <a:t>Giao diện ứng dụng</a:t>
            </a:r>
            <a:endParaRPr lang="en-US"/>
          </a:p>
        </p:txBody>
      </p:sp>
      <p:pic>
        <p:nvPicPr>
          <p:cNvPr id="7" name="Content Placeholder 6"/>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03151" y="1238250"/>
            <a:ext cx="2424746" cy="5385816"/>
          </a:xfrm>
        </p:spPr>
      </p:pic>
      <p:pic>
        <p:nvPicPr>
          <p:cNvPr id="3" name="Picture 2" descr="IMG_256"/>
          <p:cNvPicPr>
            <a:picLocks noChangeAspect="1"/>
          </p:cNvPicPr>
          <p:nvPr/>
        </p:nvPicPr>
        <p:blipFill>
          <a:blip r:embed="rId2"/>
          <a:stretch>
            <a:fillRect/>
          </a:stretch>
        </p:blipFill>
        <p:spPr>
          <a:xfrm>
            <a:off x="3199130" y="1248728"/>
            <a:ext cx="2618722" cy="5385816"/>
          </a:xfrm>
          <a:prstGeom prst="rect">
            <a:avLst/>
          </a:prstGeom>
          <a:noFill/>
          <a:ln w="9525">
            <a:no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38250"/>
            <a:ext cx="2424747" cy="538581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8895" y="1238250"/>
            <a:ext cx="2424747" cy="5385816"/>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71150" cy="1054100"/>
          </a:xfrm>
        </p:spPr>
        <p:txBody>
          <a:bodyPr/>
          <a:lstStyle/>
          <a:p>
            <a:r>
              <a:rPr lang="en-US"/>
              <a:t>Giao diện ứng dụng</a:t>
            </a: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9992" y="1337818"/>
            <a:ext cx="2276545" cy="5056632"/>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6744" y="1337818"/>
            <a:ext cx="2276545" cy="5056632"/>
          </a:xfrm>
          <a:prstGeom prst="rect">
            <a:avLst/>
          </a:prstGeom>
        </p:spPr>
      </p:pic>
      <p:pic>
        <p:nvPicPr>
          <p:cNvPr id="1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3496" y="1337818"/>
            <a:ext cx="2276544" cy="5056632"/>
          </a:xfr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0247" y="1337818"/>
            <a:ext cx="2276545" cy="5056632"/>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a:t>Giao diện ứng dụng</a:t>
            </a:r>
            <a:endParaRPr lang="en-US"/>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71471" y="1143762"/>
            <a:ext cx="2486498" cy="5522976"/>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237" y="1143762"/>
            <a:ext cx="2486497" cy="5522976"/>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0107" y="1143762"/>
            <a:ext cx="2486497" cy="5522976"/>
          </a:xfrm>
          <a:prstGeom prst="rect">
            <a:avLst/>
          </a:prstGeom>
        </p:spPr>
      </p:pic>
      <p:pic>
        <p:nvPicPr>
          <p:cNvPr id="5" name="Picture 1" descr="IMG_256"/>
          <p:cNvPicPr>
            <a:picLocks noChangeAspect="1"/>
          </p:cNvPicPr>
          <p:nvPr>
            <p:ph idx="1"/>
          </p:nvPr>
        </p:nvPicPr>
        <p:blipFill>
          <a:blip r:embed="rId4"/>
          <a:stretch>
            <a:fillRect/>
          </a:stretch>
        </p:blipFill>
        <p:spPr>
          <a:xfrm>
            <a:off x="578485" y="1143635"/>
            <a:ext cx="2487168" cy="5524979"/>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lstStyle/>
          <a:p>
            <a:r>
              <a:rPr lang="en-US" sz="2800" dirty="0"/>
              <a:t>Giao </a:t>
            </a:r>
            <a:r>
              <a:rPr lang="en-US" sz="2800" dirty="0" err="1"/>
              <a:t>diện</a:t>
            </a:r>
            <a:r>
              <a:rPr lang="en-US" sz="2800" dirty="0"/>
              <a:t> </a:t>
            </a:r>
            <a:r>
              <a:rPr lang="en-US" sz="2800" dirty="0" err="1"/>
              <a:t>ứng</a:t>
            </a:r>
            <a:r>
              <a:rPr lang="en-US" sz="2800" dirty="0"/>
              <a:t> </a:t>
            </a:r>
            <a:r>
              <a:rPr lang="en-US" sz="2800" dirty="0" err="1"/>
              <a:t>dụng</a:t>
            </a:r>
            <a:endParaRPr lang="en-US" sz="2800" dirty="0"/>
          </a:p>
        </p:txBody>
      </p:sp>
      <p:pic>
        <p:nvPicPr>
          <p:cNvPr id="11" name="Content Placeholder 10"/>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838200" y="1124585"/>
            <a:ext cx="2470030" cy="5486400"/>
          </a:xfr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1511" y="1124585"/>
            <a:ext cx="2470030" cy="54864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4822" y="1124585"/>
            <a:ext cx="2470030" cy="5486400"/>
          </a:xfrm>
          <a:prstGeom prst="rect">
            <a:avLst/>
          </a:prstGeom>
        </p:spPr>
      </p:pic>
    </p:spTree>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5"/>
          <p:cNvSpPr txBox="1"/>
          <p:nvPr/>
        </p:nvSpPr>
        <p:spPr>
          <a:xfrm>
            <a:off x="386080" y="295275"/>
            <a:ext cx="5581015" cy="521970"/>
          </a:xfrm>
          <a:prstGeom prst="rect">
            <a:avLst/>
          </a:prstGeom>
          <a:noFill/>
          <a:ln w="9525">
            <a:noFill/>
          </a:ln>
        </p:spPr>
        <p:txBody>
          <a:bodyPr wrap="square" anchor="t">
            <a:spAutoFit/>
          </a:bodyPr>
          <a:lstStyle/>
          <a:p>
            <a:r>
              <a:rPr lang="en-US" altLang="zh-CN" sz="2800" dirty="0">
                <a:solidFill>
                  <a:srgbClr val="404040"/>
                </a:solidFill>
                <a:ea typeface="Calibri" panose="020F0502020204030204" pitchFamily="34" charset="0"/>
                <a:cs typeface="Calibri" panose="020F0502020204030204" pitchFamily="34" charset="0"/>
              </a:rPr>
              <a:t>Kết luận</a:t>
            </a:r>
            <a:endParaRPr lang="en-US" altLang="zh-CN" sz="2800" dirty="0">
              <a:solidFill>
                <a:srgbClr val="404040"/>
              </a:solidFill>
              <a:ea typeface="Calibri" panose="020F0502020204030204" pitchFamily="34" charset="0"/>
              <a:cs typeface="Calibri" panose="020F0502020204030204" pitchFamily="34" charset="0"/>
            </a:endParaRPr>
          </a:p>
        </p:txBody>
      </p:sp>
      <p:sp>
        <p:nvSpPr>
          <p:cNvPr id="3" name="Freeform 123@|5FFC:0|FBC:0|LFC:16777215|LBC:16777215"/>
          <p:cNvSpPr/>
          <p:nvPr/>
        </p:nvSpPr>
        <p:spPr bwMode="auto">
          <a:xfrm>
            <a:off x="5564188" y="5264150"/>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4" name="Freeform 124@|5FFC:0|FBC:0|LFC:16777215|LBC:16777215"/>
          <p:cNvSpPr/>
          <p:nvPr/>
        </p:nvSpPr>
        <p:spPr bwMode="auto">
          <a:xfrm>
            <a:off x="5564188" y="5083175"/>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Freeform 125@|5FFC:0|FBC:0|LFC:16777215|LBC:16777215"/>
          <p:cNvSpPr/>
          <p:nvPr/>
        </p:nvSpPr>
        <p:spPr bwMode="auto">
          <a:xfrm>
            <a:off x="5651500" y="5449888"/>
            <a:ext cx="803275" cy="201613"/>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Freeform 237@|5FFC:0|FBC:0|LFC:16777215|LBC:16777215"/>
          <p:cNvSpPr>
            <a:spLocks noEditPoints="1"/>
          </p:cNvSpPr>
          <p:nvPr/>
        </p:nvSpPr>
        <p:spPr bwMode="auto">
          <a:xfrm>
            <a:off x="5013325" y="2506663"/>
            <a:ext cx="2116138" cy="2495550"/>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Oval 287"/>
          <p:cNvSpPr/>
          <p:nvPr/>
        </p:nvSpPr>
        <p:spPr>
          <a:xfrm>
            <a:off x="4148138" y="273685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291"/>
          <p:cNvSpPr/>
          <p:nvPr/>
        </p:nvSpPr>
        <p:spPr>
          <a:xfrm>
            <a:off x="4108450" y="3657600"/>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5"/>
          <p:cNvSpPr/>
          <p:nvPr/>
        </p:nvSpPr>
        <p:spPr>
          <a:xfrm>
            <a:off x="4492625" y="450373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2" name="Oval 303"/>
          <p:cNvSpPr/>
          <p:nvPr/>
        </p:nvSpPr>
        <p:spPr>
          <a:xfrm>
            <a:off x="7399338" y="273685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3" name="Oval 307"/>
          <p:cNvSpPr/>
          <p:nvPr/>
        </p:nvSpPr>
        <p:spPr>
          <a:xfrm>
            <a:off x="7410450" y="3657600"/>
            <a:ext cx="658813" cy="639763"/>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281" name="TextBox 13"/>
          <p:cNvSpPr txBox="1"/>
          <p:nvPr/>
        </p:nvSpPr>
        <p:spPr>
          <a:xfrm>
            <a:off x="8458200" y="2716530"/>
            <a:ext cx="2740025" cy="49212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Đọc được file json và lấy được các thuộc tính cần thiết</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3" name="TextBox 13"/>
          <p:cNvSpPr txBox="1"/>
          <p:nvPr/>
        </p:nvSpPr>
        <p:spPr>
          <a:xfrm>
            <a:off x="8458200" y="3707130"/>
            <a:ext cx="258889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Tìm hiểu được nhiều cái mới</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9" name="TextBox 13"/>
          <p:cNvSpPr txBox="1"/>
          <p:nvPr/>
        </p:nvSpPr>
        <p:spPr>
          <a:xfrm>
            <a:off x="1833245" y="2716530"/>
            <a:ext cx="2315210"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Vận dụng được các control</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0" name="TextBox 13"/>
          <p:cNvSpPr txBox="1"/>
          <p:nvPr/>
        </p:nvSpPr>
        <p:spPr>
          <a:xfrm>
            <a:off x="1960245" y="3707130"/>
            <a:ext cx="229933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Vận dụng các layout</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1" name="TextBox 13@|17FFC:16777215|FBC:16777215|LFC:16777215|LBC:16777215"/>
          <p:cNvSpPr txBox="1"/>
          <p:nvPr/>
        </p:nvSpPr>
        <p:spPr>
          <a:xfrm>
            <a:off x="2301240" y="4603750"/>
            <a:ext cx="208724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Biết cách tạo key API</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5" name="TextBox 13"/>
          <p:cNvSpPr txBox="1"/>
          <p:nvPr/>
        </p:nvSpPr>
        <p:spPr>
          <a:xfrm>
            <a:off x="5364163" y="3446463"/>
            <a:ext cx="1373187" cy="307975"/>
          </a:xfrm>
          <a:prstGeom prst="rect">
            <a:avLst/>
          </a:prstGeom>
          <a:noFill/>
          <a:ln w="9525">
            <a:noFill/>
          </a:ln>
        </p:spPr>
        <p:txBody>
          <a:bodyPr wrap="square" lIns="0" tIns="0" rIns="0" bIns="0" anchor="t">
            <a:spAutoFit/>
          </a:bodyPr>
          <a:lstStyle/>
          <a:p>
            <a:pPr algn="ctr"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 name="Text Box 1"/>
          <p:cNvSpPr txBox="1"/>
          <p:nvPr/>
        </p:nvSpPr>
        <p:spPr>
          <a:xfrm>
            <a:off x="4259580" y="1431925"/>
            <a:ext cx="3906520" cy="460375"/>
          </a:xfrm>
          <a:prstGeom prst="rect">
            <a:avLst/>
          </a:prstGeom>
          <a:noFill/>
        </p:spPr>
        <p:txBody>
          <a:bodyPr wrap="square" rtlCol="0">
            <a:spAutoFit/>
          </a:bodyPr>
          <a:lstStyle/>
          <a:p>
            <a:r>
              <a:rPr lang="en-US" sz="2400"/>
              <a:t>Những gì làm được ở đề tài</a:t>
            </a:r>
            <a:endParaRPr lang="en-US" sz="24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5"/>
                                        </p:tgtEl>
                                        <p:attrNameLst>
                                          <p:attrName>style.visibility</p:attrName>
                                        </p:attrNameLst>
                                      </p:cBhvr>
                                      <p:to>
                                        <p:strVal val="visible"/>
                                      </p:to>
                                    </p:set>
                                    <p:anim calcmode="lin" valueType="num">
                                      <p:cBhvr additive="base">
                                        <p:cTn id="7" dur="500" fill="hold"/>
                                        <p:tgtEl>
                                          <p:spTgt spid="11265"/>
                                        </p:tgtEl>
                                        <p:attrNameLst>
                                          <p:attrName>ppt_x</p:attrName>
                                        </p:attrNameLst>
                                      </p:cBhvr>
                                      <p:tavLst>
                                        <p:tav tm="0">
                                          <p:val>
                                            <p:strVal val="#ppt_x"/>
                                          </p:val>
                                        </p:tav>
                                        <p:tav tm="100000">
                                          <p:val>
                                            <p:strVal val="#ppt_x"/>
                                          </p:val>
                                        </p:tav>
                                      </p:tavLst>
                                    </p:anim>
                                    <p:anim calcmode="lin" valueType="num">
                                      <p:cBhvr additive="base">
                                        <p:cTn id="8" dur="500" fill="hold"/>
                                        <p:tgtEl>
                                          <p:spTgt spid="112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295"/>
                                        </p:tgtEl>
                                        <p:attrNameLst>
                                          <p:attrName>style.visibility</p:attrName>
                                        </p:attrNameLst>
                                      </p:cBhvr>
                                      <p:to>
                                        <p:strVal val="visible"/>
                                      </p:to>
                                    </p:set>
                                    <p:animEffect transition="in" filter="wipe(down)">
                                      <p:cBhvr>
                                        <p:cTn id="19" dur="500"/>
                                        <p:tgtEl>
                                          <p:spTgt spid="1129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291"/>
                                        </p:tgtEl>
                                        <p:attrNameLst>
                                          <p:attrName>style.visibility</p:attrName>
                                        </p:attrNameLst>
                                      </p:cBhvr>
                                      <p:to>
                                        <p:strVal val="visible"/>
                                      </p:to>
                                    </p:set>
                                    <p:anim calcmode="lin" valueType="num">
                                      <p:cBhvr additive="base">
                                        <p:cTn id="40" dur="500" fill="hold"/>
                                        <p:tgtEl>
                                          <p:spTgt spid="11291"/>
                                        </p:tgtEl>
                                        <p:attrNameLst>
                                          <p:attrName>ppt_x</p:attrName>
                                        </p:attrNameLst>
                                      </p:cBhvr>
                                      <p:tavLst>
                                        <p:tav tm="0">
                                          <p:val>
                                            <p:strVal val="#ppt_x"/>
                                          </p:val>
                                        </p:tav>
                                        <p:tav tm="100000">
                                          <p:val>
                                            <p:strVal val="#ppt_x"/>
                                          </p:val>
                                        </p:tav>
                                      </p:tavLst>
                                    </p:anim>
                                    <p:anim calcmode="lin" valueType="num">
                                      <p:cBhvr additive="base">
                                        <p:cTn id="41" dur="500" fill="hold"/>
                                        <p:tgtEl>
                                          <p:spTgt spid="1129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290"/>
                                        </p:tgtEl>
                                        <p:attrNameLst>
                                          <p:attrName>style.visibility</p:attrName>
                                        </p:attrNameLst>
                                      </p:cBhvr>
                                      <p:to>
                                        <p:strVal val="visible"/>
                                      </p:to>
                                    </p:set>
                                    <p:anim calcmode="lin" valueType="num">
                                      <p:cBhvr additive="base">
                                        <p:cTn id="50" dur="500" fill="hold"/>
                                        <p:tgtEl>
                                          <p:spTgt spid="11290"/>
                                        </p:tgtEl>
                                        <p:attrNameLst>
                                          <p:attrName>ppt_x</p:attrName>
                                        </p:attrNameLst>
                                      </p:cBhvr>
                                      <p:tavLst>
                                        <p:tav tm="0">
                                          <p:val>
                                            <p:strVal val="#ppt_x"/>
                                          </p:val>
                                        </p:tav>
                                        <p:tav tm="100000">
                                          <p:val>
                                            <p:strVal val="#ppt_x"/>
                                          </p:val>
                                        </p:tav>
                                      </p:tavLst>
                                    </p:anim>
                                    <p:anim calcmode="lin" valueType="num">
                                      <p:cBhvr additive="base">
                                        <p:cTn id="51" dur="500" fill="hold"/>
                                        <p:tgtEl>
                                          <p:spTgt spid="1129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289"/>
                                        </p:tgtEl>
                                        <p:attrNameLst>
                                          <p:attrName>style.visibility</p:attrName>
                                        </p:attrNameLst>
                                      </p:cBhvr>
                                      <p:to>
                                        <p:strVal val="visible"/>
                                      </p:to>
                                    </p:set>
                                    <p:anim calcmode="lin" valueType="num">
                                      <p:cBhvr additive="base">
                                        <p:cTn id="60" dur="500" fill="hold"/>
                                        <p:tgtEl>
                                          <p:spTgt spid="11289"/>
                                        </p:tgtEl>
                                        <p:attrNameLst>
                                          <p:attrName>ppt_x</p:attrName>
                                        </p:attrNameLst>
                                      </p:cBhvr>
                                      <p:tavLst>
                                        <p:tav tm="0">
                                          <p:val>
                                            <p:strVal val="#ppt_x"/>
                                          </p:val>
                                        </p:tav>
                                        <p:tav tm="100000">
                                          <p:val>
                                            <p:strVal val="#ppt_x"/>
                                          </p:val>
                                        </p:tav>
                                      </p:tavLst>
                                    </p:anim>
                                    <p:anim calcmode="lin" valueType="num">
                                      <p:cBhvr additive="base">
                                        <p:cTn id="61" dur="500" fill="hold"/>
                                        <p:tgtEl>
                                          <p:spTgt spid="1128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1281"/>
                                        </p:tgtEl>
                                        <p:attrNameLst>
                                          <p:attrName>style.visibility</p:attrName>
                                        </p:attrNameLst>
                                      </p:cBhvr>
                                      <p:to>
                                        <p:strVal val="visible"/>
                                      </p:to>
                                    </p:set>
                                    <p:anim calcmode="lin" valueType="num">
                                      <p:cBhvr additive="base">
                                        <p:cTn id="66" dur="500" fill="hold"/>
                                        <p:tgtEl>
                                          <p:spTgt spid="11281"/>
                                        </p:tgtEl>
                                        <p:attrNameLst>
                                          <p:attrName>ppt_x</p:attrName>
                                        </p:attrNameLst>
                                      </p:cBhvr>
                                      <p:tavLst>
                                        <p:tav tm="0">
                                          <p:val>
                                            <p:strVal val="#ppt_x"/>
                                          </p:val>
                                        </p:tav>
                                        <p:tav tm="100000">
                                          <p:val>
                                            <p:strVal val="#ppt_x"/>
                                          </p:val>
                                        </p:tav>
                                      </p:tavLst>
                                    </p:anim>
                                    <p:anim calcmode="lin" valueType="num">
                                      <p:cBhvr additive="base">
                                        <p:cTn id="67" dur="500" fill="hold"/>
                                        <p:tgtEl>
                                          <p:spTgt spid="11281"/>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ppt_x"/>
                                          </p:val>
                                        </p:tav>
                                        <p:tav tm="100000">
                                          <p:val>
                                            <p:strVal val="#ppt_x"/>
                                          </p:val>
                                        </p:tav>
                                      </p:tavLst>
                                    </p:anim>
                                    <p:anim calcmode="lin" valueType="num">
                                      <p:cBhvr additive="base">
                                        <p:cTn id="7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1283"/>
                                        </p:tgtEl>
                                        <p:attrNameLst>
                                          <p:attrName>style.visibility</p:attrName>
                                        </p:attrNameLst>
                                      </p:cBhvr>
                                      <p:to>
                                        <p:strVal val="visible"/>
                                      </p:to>
                                    </p:set>
                                    <p:anim calcmode="lin" valueType="num">
                                      <p:cBhvr additive="base">
                                        <p:cTn id="76" dur="500" fill="hold"/>
                                        <p:tgtEl>
                                          <p:spTgt spid="11283"/>
                                        </p:tgtEl>
                                        <p:attrNameLst>
                                          <p:attrName>ppt_x</p:attrName>
                                        </p:attrNameLst>
                                      </p:cBhvr>
                                      <p:tavLst>
                                        <p:tav tm="0">
                                          <p:val>
                                            <p:strVal val="#ppt_x"/>
                                          </p:val>
                                        </p:tav>
                                        <p:tav tm="100000">
                                          <p:val>
                                            <p:strVal val="#ppt_x"/>
                                          </p:val>
                                        </p:tav>
                                      </p:tavLst>
                                    </p:anim>
                                    <p:anim calcmode="lin" valueType="num">
                                      <p:cBhvr additive="base">
                                        <p:cTn id="77" dur="500" fill="hold"/>
                                        <p:tgtEl>
                                          <p:spTgt spid="11283"/>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additive="base">
                                        <p:cTn id="80" dur="500" fill="hold"/>
                                        <p:tgtEl>
                                          <p:spTgt spid="13"/>
                                        </p:tgtEl>
                                        <p:attrNameLst>
                                          <p:attrName>ppt_x</p:attrName>
                                        </p:attrNameLst>
                                      </p:cBhvr>
                                      <p:tavLst>
                                        <p:tav tm="0">
                                          <p:val>
                                            <p:strVal val="#ppt_x"/>
                                          </p:val>
                                        </p:tav>
                                        <p:tav tm="100000">
                                          <p:val>
                                            <p:strVal val="#ppt_x"/>
                                          </p:val>
                                        </p:tav>
                                      </p:tavLst>
                                    </p:anim>
                                    <p:anim calcmode="lin" valueType="num">
                                      <p:cBhvr additive="base">
                                        <p:cTn id="8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p:bldP spid="3" grpId="0" animBg="1"/>
      <p:bldP spid="4" grpId="0" animBg="1"/>
      <p:bldP spid="5" grpId="0" animBg="1"/>
      <p:bldP spid="7" grpId="0" animBg="1"/>
      <p:bldP spid="8" grpId="0" animBg="1"/>
      <p:bldP spid="9" grpId="0" animBg="1"/>
      <p:bldP spid="10" grpId="0" animBg="1"/>
      <p:bldP spid="12" grpId="0" animBg="1"/>
      <p:bldP spid="13" grpId="0" animBg="1"/>
      <p:bldP spid="11281" grpId="0"/>
      <p:bldP spid="11283" grpId="0"/>
      <p:bldP spid="11289" grpId="0"/>
      <p:bldP spid="11290" grpId="0"/>
      <p:bldP spid="11291" grpId="0"/>
      <p:bldP spid="1129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5"/>
          <p:cNvSpPr txBox="1"/>
          <p:nvPr/>
        </p:nvSpPr>
        <p:spPr>
          <a:xfrm>
            <a:off x="386080" y="295275"/>
            <a:ext cx="5581015" cy="521970"/>
          </a:xfrm>
          <a:prstGeom prst="rect">
            <a:avLst/>
          </a:prstGeom>
          <a:noFill/>
          <a:ln w="9525">
            <a:noFill/>
          </a:ln>
        </p:spPr>
        <p:txBody>
          <a:bodyPr wrap="square" anchor="t">
            <a:spAutoFit/>
          </a:bodyPr>
          <a:lstStyle/>
          <a:p>
            <a:r>
              <a:rPr lang="en-US" altLang="zh-CN" sz="2800" dirty="0">
                <a:solidFill>
                  <a:srgbClr val="404040"/>
                </a:solidFill>
                <a:ea typeface="Calibri" panose="020F0502020204030204" pitchFamily="34" charset="0"/>
                <a:cs typeface="Calibri" panose="020F0502020204030204" pitchFamily="34" charset="0"/>
              </a:rPr>
              <a:t>Khó khăn</a:t>
            </a:r>
            <a:endParaRPr lang="en-US" altLang="zh-CN" sz="2800" dirty="0">
              <a:solidFill>
                <a:srgbClr val="404040"/>
              </a:solidFill>
              <a:ea typeface="Calibri" panose="020F0502020204030204" pitchFamily="34" charset="0"/>
              <a:cs typeface="Calibri" panose="020F0502020204030204" pitchFamily="34" charset="0"/>
            </a:endParaRPr>
          </a:p>
        </p:txBody>
      </p:sp>
      <p:sp>
        <p:nvSpPr>
          <p:cNvPr id="6" name="Text Box 5"/>
          <p:cNvSpPr txBox="1"/>
          <p:nvPr/>
        </p:nvSpPr>
        <p:spPr>
          <a:xfrm>
            <a:off x="648970" y="1268095"/>
            <a:ext cx="10454640" cy="1568450"/>
          </a:xfrm>
          <a:prstGeom prst="rect">
            <a:avLst/>
          </a:prstGeom>
          <a:noFill/>
        </p:spPr>
        <p:txBody>
          <a:bodyPr wrap="square" rtlCol="0">
            <a:spAutoFit/>
          </a:bodyPr>
          <a:lstStyle/>
          <a:p>
            <a:r>
              <a:rPr lang="en-US" sz="3200"/>
              <a:t>Do tình hình dịch bệnh, việc gặp nhau trao đổi của nhóm là khó khăn nên có một số tính năng nhóm vẫn còn thiếu một số tính năng phù hợp với nhu cầu người dùng.</a:t>
            </a:r>
            <a:endParaRPr lang="en-US" sz="32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5"/>
                                        </p:tgtEl>
                                        <p:attrNameLst>
                                          <p:attrName>style.visibility</p:attrName>
                                        </p:attrNameLst>
                                      </p:cBhvr>
                                      <p:to>
                                        <p:strVal val="visible"/>
                                      </p:to>
                                    </p:set>
                                    <p:anim calcmode="lin" valueType="num">
                                      <p:cBhvr additive="base">
                                        <p:cTn id="7" dur="500" fill="hold"/>
                                        <p:tgtEl>
                                          <p:spTgt spid="11265"/>
                                        </p:tgtEl>
                                        <p:attrNameLst>
                                          <p:attrName>ppt_x</p:attrName>
                                        </p:attrNameLst>
                                      </p:cBhvr>
                                      <p:tavLst>
                                        <p:tav tm="0">
                                          <p:val>
                                            <p:strVal val="#ppt_x"/>
                                          </p:val>
                                        </p:tav>
                                        <p:tav tm="100000">
                                          <p:val>
                                            <p:strVal val="#ppt_x"/>
                                          </p:val>
                                        </p:tav>
                                      </p:tavLst>
                                    </p:anim>
                                    <p:anim calcmode="lin" valueType="num">
                                      <p:cBhvr additive="base">
                                        <p:cTn id="8" dur="500" fill="hold"/>
                                        <p:tgtEl>
                                          <p:spTgt spid="112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500"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ppt_w</p:attrName>
                                        </p:attrNameLst>
                                      </p:cBhvr>
                                      <p:tavLst>
                                        <p:tav tm="0" fmla="#ppt_w*sin(2.5*pi*$)">
                                          <p:val>
                                            <p:fltVal val="0"/>
                                          </p:val>
                                        </p:tav>
                                        <p:tav tm="100000">
                                          <p:val>
                                            <p:fltVal val="1"/>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Hướng phát triển</a:t>
            </a:r>
            <a:endParaRPr lang="en-US"/>
          </a:p>
        </p:txBody>
      </p:sp>
      <p:sp>
        <p:nvSpPr>
          <p:cNvPr id="3" name="Content Placeholder 2"/>
          <p:cNvSpPr>
            <a:spLocks noGrp="1"/>
          </p:cNvSpPr>
          <p:nvPr>
            <p:ph idx="1"/>
          </p:nvPr>
        </p:nvSpPr>
        <p:spPr/>
        <p:txBody>
          <a:bodyPr/>
          <a:lstStyle/>
          <a:p>
            <a:r>
              <a:rPr lang="en-US" dirty="0" err="1"/>
              <a:t>Tiếp</a:t>
            </a:r>
            <a:r>
              <a:rPr lang="en-US" dirty="0"/>
              <a:t> </a:t>
            </a:r>
            <a:r>
              <a:rPr lang="en-US" dirty="0" err="1"/>
              <a:t>tục</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của</a:t>
            </a:r>
            <a:r>
              <a:rPr lang="en-US" dirty="0"/>
              <a:t> Android </a:t>
            </a:r>
            <a:r>
              <a:rPr lang="en-US" dirty="0" err="1"/>
              <a:t>nhằm</a:t>
            </a:r>
            <a:r>
              <a:rPr lang="en-US" dirty="0"/>
              <a:t> </a:t>
            </a:r>
            <a:r>
              <a:rPr lang="en-US" dirty="0" err="1"/>
              <a:t>nắm</a:t>
            </a:r>
            <a:r>
              <a:rPr lang="en-US" dirty="0"/>
              <a:t> </a:t>
            </a:r>
            <a:r>
              <a:rPr lang="en-US" dirty="0" err="1"/>
              <a:t>vững</a:t>
            </a:r>
            <a:r>
              <a:rPr lang="en-US" dirty="0"/>
              <a:t> </a:t>
            </a:r>
            <a:r>
              <a:rPr lang="en-US" dirty="0" err="1"/>
              <a:t>hơn</a:t>
            </a:r>
            <a:r>
              <a:rPr lang="en-US" dirty="0"/>
              <a:t> 	</a:t>
            </a:r>
            <a:r>
              <a:rPr lang="en-US" dirty="0" err="1"/>
              <a:t>và</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Android</a:t>
            </a:r>
            <a:endParaRPr lang="en-US" dirty="0"/>
          </a:p>
          <a:p>
            <a:r>
              <a:rPr lang="en-US" dirty="0" err="1"/>
              <a:t>Xây</a:t>
            </a:r>
            <a:r>
              <a:rPr lang="en-US" dirty="0"/>
              <a:t> </a:t>
            </a:r>
            <a:r>
              <a:rPr lang="en-US" dirty="0" err="1"/>
              <a:t>dựng</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mang</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này như :</a:t>
            </a:r>
            <a:endParaRPr lang="en-US" dirty="0" err="1"/>
          </a:p>
          <a:p>
            <a:pPr lvl="1"/>
            <a:r>
              <a:rPr lang="en-US">
                <a:sym typeface="+mn-ea"/>
              </a:rPr>
              <a:t>Phát triển chức năng tự động dịch của ghi chú</a:t>
            </a:r>
            <a:endParaRPr lang="en-US"/>
          </a:p>
          <a:p>
            <a:pPr lvl="1"/>
            <a:r>
              <a:rPr lang="en-US">
                <a:sym typeface="+mn-ea"/>
              </a:rPr>
              <a:t>Câu hỏi trắc nghiệm theo từng chủ đề</a:t>
            </a:r>
            <a:endParaRPr lang="en-US" dirty="0"/>
          </a:p>
        </p:txBody>
      </p:sp>
    </p:spTree>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L</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08" name="组合 19"/>
          <p:cNvGrpSpPr/>
          <p:nvPr/>
        </p:nvGrpSpPr>
        <p:grpSpPr>
          <a:xfrm>
            <a:off x="257270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12"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sz="6600" dirty="0">
                  <a:solidFill>
                    <a:schemeClr val="bg1"/>
                  </a:solidFill>
                  <a:ea typeface="SimSun" panose="02010600030101010101" pitchFamily="2" charset="-122"/>
                  <a:cs typeface="Calibri" panose="020F0502020204030204" pitchFamily="34" charset="0"/>
                </a:rPr>
                <a:t>D</a:t>
              </a:r>
              <a:endParaRPr lang="en-US" sz="6600" dirty="0">
                <a:solidFill>
                  <a:schemeClr val="bg1"/>
                </a:solidFill>
                <a:ea typeface="SimSun" panose="02010600030101010101" pitchFamily="2" charset="-122"/>
                <a:cs typeface="Calibri" panose="020F0502020204030204" pitchFamily="34" charset="0"/>
              </a:endParaRPr>
            </a:p>
          </p:txBody>
        </p:sp>
      </p:grpSp>
      <p:grpSp>
        <p:nvGrpSpPr>
          <p:cNvPr id="33816"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9" name="文本框 30"/>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D</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lstStyle/>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1" name="文本框 32"/>
          <p:cNvSpPr txBox="1"/>
          <p:nvPr/>
        </p:nvSpPr>
        <p:spPr>
          <a:xfrm>
            <a:off x="1763713" y="4884738"/>
            <a:ext cx="4276725" cy="306705"/>
          </a:xfrm>
          <a:prstGeom prst="rect">
            <a:avLst/>
          </a:prstGeom>
          <a:noFill/>
          <a:ln w="9525">
            <a:noFill/>
          </a:ln>
        </p:spPr>
        <p:txBody>
          <a:bodyPr anchor="t">
            <a:spAutoFit/>
          </a:bodyPr>
          <a:lstStyle/>
          <a:p>
            <a:pPr algn="dist">
              <a:buFont typeface="Arial" panose="020B0604020202020204" pitchFamily="34" charset="0"/>
            </a:pPr>
            <a:r>
              <a:rPr lang="en-US" altLang="zh-CN" sz="1400" b="1" dirty="0">
                <a:solidFill>
                  <a:srgbClr val="424242"/>
                </a:solidFill>
                <a:ea typeface="Calibri" panose="020F0502020204030204" pitchFamily="34" charset="0"/>
                <a:cs typeface="Calibri" panose="020F0502020204030204" pitchFamily="34" charset="0"/>
              </a:rPr>
              <a:t>LẬP TRÌNH DI ĐỘNG</a:t>
            </a:r>
            <a:endParaRPr lang="en-US" altLang="zh-CN" sz="1400" b="1" dirty="0">
              <a:solidFill>
                <a:srgbClr val="424242"/>
              </a:solidFill>
              <a:ea typeface="Calibri" panose="020F0502020204030204" pitchFamily="34" charset="0"/>
              <a:cs typeface="Calibri" panose="020F0502020204030204" pitchFamily="34" charset="0"/>
            </a:endParaRPr>
          </a:p>
        </p:txBody>
      </p:sp>
      <p:sp>
        <p:nvSpPr>
          <p:cNvPr id="33822" name="文本框 33"/>
          <p:cNvSpPr txBox="1"/>
          <p:nvPr/>
        </p:nvSpPr>
        <p:spPr>
          <a:xfrm>
            <a:off x="3074988" y="5173663"/>
            <a:ext cx="2074862" cy="306705"/>
          </a:xfrm>
          <a:prstGeom prst="rect">
            <a:avLst/>
          </a:prstGeom>
          <a:noFill/>
          <a:ln w="9525">
            <a:noFill/>
          </a:ln>
        </p:spPr>
        <p:txBody>
          <a:bodyPr anchor="t">
            <a:spAutoFit/>
          </a:bodyPr>
          <a:lstStyle/>
          <a:p>
            <a:pPr algn="dist">
              <a:buFont typeface="Arial" panose="020B0604020202020204" pitchFamily="34" charset="0"/>
            </a:pPr>
            <a:r>
              <a:rPr lang="en-US" altLang="zh-CN" sz="1400" dirty="0">
                <a:solidFill>
                  <a:srgbClr val="424242"/>
                </a:solidFill>
                <a:ea typeface="Calibri" panose="020F0502020204030204" pitchFamily="34" charset="0"/>
                <a:cs typeface="Calibri" panose="020F0502020204030204" pitchFamily="34" charset="0"/>
              </a:rPr>
              <a:t>THS VŨ ĐÌNH ÁI</a:t>
            </a:r>
            <a:endParaRPr lang="en-US" altLang="zh-CN" sz="1400" dirty="0">
              <a:solidFill>
                <a:srgbClr val="424242"/>
              </a:solidFill>
              <a:ea typeface="Calibri" panose="020F0502020204030204" pitchFamily="34" charset="0"/>
              <a:cs typeface="Calibri" panose="020F0502020204030204" pitchFamily="34" charset="0"/>
            </a:endParaRPr>
          </a:p>
        </p:txBody>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2001180146_Nguyễn Sỹ Thành</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313"/>
            <a:ext cx="4251325" cy="46037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2001181439_Trần Thị Như Yến</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6045200" y="1949450"/>
            <a:ext cx="5684520" cy="583565"/>
          </a:xfrm>
          <a:prstGeom prst="rect">
            <a:avLst/>
          </a:prstGeom>
          <a:noFill/>
          <a:ln w="9525">
            <a:noFill/>
          </a:ln>
        </p:spPr>
        <p:txBody>
          <a:bodyPr wrap="square" anchor="t">
            <a:spAutoFit/>
          </a:bodyPr>
          <a:lstStyle/>
          <a:p>
            <a:r>
              <a:rPr lang="en-US" altLang="zh-CN" sz="3200" dirty="0">
                <a:solidFill>
                  <a:srgbClr val="02B3C5"/>
                </a:solidFill>
                <a:ea typeface="SimSun" panose="02010600030101010101" pitchFamily="2" charset="-122"/>
                <a:cs typeface="Calibri" panose="020F0502020204030204" pitchFamily="34" charset="0"/>
              </a:rPr>
              <a:t>THÔNG TIN THÀNH VIÊN NHÓM:</a:t>
            </a:r>
            <a:endParaRPr lang="en-US" altLang="zh-CN" sz="3200" dirty="0">
              <a:solidFill>
                <a:srgbClr val="02B3C5"/>
              </a:solidFill>
              <a:ea typeface="SimSun" panose="02010600030101010101" pitchFamily="2" charset="-122"/>
              <a:cs typeface="Calibri" panose="020F0502020204030204" pitchFamily="34" charset="0"/>
            </a:endParaRPr>
          </a:p>
        </p:txBody>
      </p:sp>
      <p:sp>
        <p:nvSpPr>
          <p:cNvPr id="2" name="任意多边形 5"/>
          <p:cNvSpPr/>
          <p:nvPr/>
        </p:nvSpPr>
        <p:spPr>
          <a:xfrm rot="10800000">
            <a:off x="0" y="395922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椭圆 10"/>
          <p:cNvSpPr/>
          <p:nvPr/>
        </p:nvSpPr>
        <p:spPr>
          <a:xfrm>
            <a:off x="1433513" y="380841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203"/>
                                        </p:tgtEl>
                                        <p:attrNameLst>
                                          <p:attrName>style.visibility</p:attrName>
                                        </p:attrNameLst>
                                      </p:cBhvr>
                                      <p:to>
                                        <p:strVal val="visible"/>
                                      </p:to>
                                    </p:set>
                                    <p:anim to="" calcmode="lin" valueType="num">
                                      <p:cBhvr>
                                        <p:cTn id="7" dur="1" fill="hold"/>
                                        <p:tgtEl>
                                          <p:spTgt spid="8203"/>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199"/>
                                        </p:tgtEl>
                                        <p:attrNameLst>
                                          <p:attrName>style.visibility</p:attrName>
                                        </p:attrNameLst>
                                      </p:cBhvr>
                                      <p:to>
                                        <p:strVal val="visible"/>
                                      </p:to>
                                    </p:set>
                                    <p:anim calcmode="lin" valueType="num">
                                      <p:cBhvr additive="base">
                                        <p:cTn id="12" dur="500" fill="hold"/>
                                        <p:tgtEl>
                                          <p:spTgt spid="8199"/>
                                        </p:tgtEl>
                                        <p:attrNameLst>
                                          <p:attrName>ppt_x</p:attrName>
                                        </p:attrNameLst>
                                      </p:cBhvr>
                                      <p:tavLst>
                                        <p:tav tm="0">
                                          <p:val>
                                            <p:strVal val="#ppt_x"/>
                                          </p:val>
                                        </p:tav>
                                        <p:tav tm="100000">
                                          <p:val>
                                            <p:strVal val="#ppt_x"/>
                                          </p:val>
                                        </p:tav>
                                      </p:tavLst>
                                    </p:anim>
                                    <p:anim calcmode="lin" valueType="num">
                                      <p:cBhvr additive="base">
                                        <p:cTn id="13"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201"/>
                                        </p:tgtEl>
                                        <p:attrNameLst>
                                          <p:attrName>style.visibility</p:attrName>
                                        </p:attrNameLst>
                                      </p:cBhvr>
                                      <p:to>
                                        <p:strVal val="visible"/>
                                      </p:to>
                                    </p:set>
                                    <p:anim calcmode="lin" valueType="num">
                                      <p:cBhvr additive="base">
                                        <p:cTn id="18" dur="500" fill="hold"/>
                                        <p:tgtEl>
                                          <p:spTgt spid="8201"/>
                                        </p:tgtEl>
                                        <p:attrNameLst>
                                          <p:attrName>ppt_x</p:attrName>
                                        </p:attrNameLst>
                                      </p:cBhvr>
                                      <p:tavLst>
                                        <p:tav tm="0">
                                          <p:val>
                                            <p:strVal val="#ppt_x"/>
                                          </p:val>
                                        </p:tav>
                                        <p:tav tm="100000">
                                          <p:val>
                                            <p:strVal val="#ppt_x"/>
                                          </p:val>
                                        </p:tav>
                                      </p:tavLst>
                                    </p:anim>
                                    <p:anim calcmode="lin" valueType="num">
                                      <p:cBhvr additive="base">
                                        <p:cTn id="19"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8201" grpId="0"/>
      <p:bldP spid="82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5"/>
          <p:cNvSpPr txBox="1"/>
          <p:nvPr/>
        </p:nvSpPr>
        <p:spPr>
          <a:xfrm>
            <a:off x="385763" y="295275"/>
            <a:ext cx="4252912" cy="460375"/>
          </a:xfrm>
          <a:prstGeom prst="rect">
            <a:avLst/>
          </a:prstGeom>
          <a:noFill/>
          <a:ln w="9525">
            <a:noFill/>
          </a:ln>
        </p:spPr>
        <p:txBody>
          <a:bodyPr anchor="t">
            <a:spAutoFit/>
          </a:bodyPr>
          <a:lstStyle/>
          <a:p>
            <a:r>
              <a:rPr lang="en-US" altLang="zh-CN" sz="2400" dirty="0">
                <a:solidFill>
                  <a:srgbClr val="404040"/>
                </a:solidFill>
                <a:ea typeface="Calibri" panose="020F0502020204030204" pitchFamily="34" charset="0"/>
                <a:cs typeface="Calibri" panose="020F0502020204030204" pitchFamily="34" charset="0"/>
              </a:rPr>
              <a:t>Cần phần nội dung chính</a:t>
            </a:r>
            <a:endParaRPr lang="en-US" altLang="zh-CN" sz="2400" dirty="0">
              <a:solidFill>
                <a:srgbClr val="404040"/>
              </a:solidFill>
              <a:ea typeface="Calibri" panose="020F0502020204030204" pitchFamily="34" charset="0"/>
              <a:cs typeface="Calibri" panose="020F0502020204030204" pitchFamily="34" charset="0"/>
            </a:endParaRPr>
          </a:p>
        </p:txBody>
      </p:sp>
      <p:sp>
        <p:nvSpPr>
          <p:cNvPr id="3" name="Freeform 16"/>
          <p:cNvSpPr/>
          <p:nvPr/>
        </p:nvSpPr>
        <p:spPr bwMode="auto">
          <a:xfrm>
            <a:off x="5767388" y="3856038"/>
            <a:ext cx="1333500" cy="1747838"/>
          </a:xfrm>
          <a:custGeom>
            <a:avLst/>
            <a:gdLst>
              <a:gd name="T0" fmla="*/ 26 w 111"/>
              <a:gd name="T1" fmla="*/ 3 h 145"/>
              <a:gd name="T2" fmla="*/ 12 w 111"/>
              <a:gd name="T3" fmla="*/ 68 h 145"/>
              <a:gd name="T4" fmla="*/ 81 w 111"/>
              <a:gd name="T5" fmla="*/ 143 h 145"/>
              <a:gd name="T6" fmla="*/ 93 w 111"/>
              <a:gd name="T7" fmla="*/ 78 h 145"/>
              <a:gd name="T8" fmla="*/ 26 w 111"/>
              <a:gd name="T9" fmla="*/ 3 h 145"/>
            </a:gdLst>
            <a:ahLst/>
            <a:cxnLst>
              <a:cxn ang="0">
                <a:pos x="T0" y="T1"/>
              </a:cxn>
              <a:cxn ang="0">
                <a:pos x="T2" y="T3"/>
              </a:cxn>
              <a:cxn ang="0">
                <a:pos x="T4" y="T5"/>
              </a:cxn>
              <a:cxn ang="0">
                <a:pos x="T6" y="T7"/>
              </a:cxn>
              <a:cxn ang="0">
                <a:pos x="T8" y="T9"/>
              </a:cxn>
            </a:cxnLst>
            <a:rect l="0" t="0" r="r" b="b"/>
            <a:pathLst>
              <a:path w="111" h="145">
                <a:moveTo>
                  <a:pt x="26" y="3"/>
                </a:moveTo>
                <a:cubicBezTo>
                  <a:pt x="14" y="0"/>
                  <a:pt x="0" y="30"/>
                  <a:pt x="12" y="68"/>
                </a:cubicBezTo>
                <a:cubicBezTo>
                  <a:pt x="26" y="112"/>
                  <a:pt x="50" y="142"/>
                  <a:pt x="81" y="143"/>
                </a:cubicBezTo>
                <a:cubicBezTo>
                  <a:pt x="110" y="145"/>
                  <a:pt x="111" y="119"/>
                  <a:pt x="93" y="78"/>
                </a:cubicBezTo>
                <a:cubicBezTo>
                  <a:pt x="76" y="43"/>
                  <a:pt x="38" y="5"/>
                  <a:pt x="26" y="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Freeform 14"/>
          <p:cNvSpPr/>
          <p:nvPr/>
        </p:nvSpPr>
        <p:spPr bwMode="auto">
          <a:xfrm>
            <a:off x="6357938" y="3744913"/>
            <a:ext cx="1466850" cy="1157288"/>
          </a:xfrm>
          <a:custGeom>
            <a:avLst/>
            <a:gdLst>
              <a:gd name="T0" fmla="*/ 2 w 122"/>
              <a:gd name="T1" fmla="*/ 5 h 96"/>
              <a:gd name="T2" fmla="*/ 69 w 122"/>
              <a:gd name="T3" fmla="*/ 74 h 96"/>
              <a:gd name="T4" fmla="*/ 119 w 122"/>
              <a:gd name="T5" fmla="*/ 75 h 96"/>
              <a:gd name="T6" fmla="*/ 67 w 122"/>
              <a:gd name="T7" fmla="*/ 19 h 96"/>
              <a:gd name="T8" fmla="*/ 24 w 122"/>
              <a:gd name="T9" fmla="*/ 2 h 96"/>
              <a:gd name="T10" fmla="*/ 2 w 122"/>
              <a:gd name="T11" fmla="*/ 5 h 96"/>
            </a:gdLst>
            <a:ahLst/>
            <a:cxnLst>
              <a:cxn ang="0">
                <a:pos x="T0" y="T1"/>
              </a:cxn>
              <a:cxn ang="0">
                <a:pos x="T2" y="T3"/>
              </a:cxn>
              <a:cxn ang="0">
                <a:pos x="T4" y="T5"/>
              </a:cxn>
              <a:cxn ang="0">
                <a:pos x="T6" y="T7"/>
              </a:cxn>
              <a:cxn ang="0">
                <a:pos x="T8" y="T9"/>
              </a:cxn>
              <a:cxn ang="0">
                <a:pos x="T10" y="T11"/>
              </a:cxn>
            </a:cxnLst>
            <a:rect l="0" t="0" r="r" b="b"/>
            <a:pathLst>
              <a:path w="122" h="96">
                <a:moveTo>
                  <a:pt x="2" y="5"/>
                </a:moveTo>
                <a:cubicBezTo>
                  <a:pt x="0" y="13"/>
                  <a:pt x="34" y="53"/>
                  <a:pt x="69" y="74"/>
                </a:cubicBezTo>
                <a:cubicBezTo>
                  <a:pt x="103" y="94"/>
                  <a:pt x="122" y="96"/>
                  <a:pt x="119" y="75"/>
                </a:cubicBezTo>
                <a:cubicBezTo>
                  <a:pt x="116" y="55"/>
                  <a:pt x="97" y="37"/>
                  <a:pt x="67" y="19"/>
                </a:cubicBezTo>
                <a:cubicBezTo>
                  <a:pt x="52" y="10"/>
                  <a:pt x="36" y="4"/>
                  <a:pt x="24" y="2"/>
                </a:cubicBezTo>
                <a:cubicBezTo>
                  <a:pt x="11" y="0"/>
                  <a:pt x="2" y="1"/>
                  <a:pt x="2" y="5"/>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Freeform 22"/>
          <p:cNvSpPr/>
          <p:nvPr/>
        </p:nvSpPr>
        <p:spPr bwMode="auto">
          <a:xfrm>
            <a:off x="5205413" y="2290763"/>
            <a:ext cx="973138" cy="1049338"/>
          </a:xfrm>
          <a:custGeom>
            <a:avLst/>
            <a:gdLst>
              <a:gd name="T0" fmla="*/ 62 w 81"/>
              <a:gd name="T1" fmla="*/ 84 h 87"/>
              <a:gd name="T2" fmla="*/ 71 w 81"/>
              <a:gd name="T3" fmla="*/ 45 h 87"/>
              <a:gd name="T4" fmla="*/ 27 w 81"/>
              <a:gd name="T5" fmla="*/ 6 h 87"/>
              <a:gd name="T6" fmla="*/ 8 w 81"/>
              <a:gd name="T7" fmla="*/ 29 h 87"/>
              <a:gd name="T8" fmla="*/ 62 w 81"/>
              <a:gd name="T9" fmla="*/ 84 h 87"/>
            </a:gdLst>
            <a:ahLst/>
            <a:cxnLst>
              <a:cxn ang="0">
                <a:pos x="T0" y="T1"/>
              </a:cxn>
              <a:cxn ang="0">
                <a:pos x="T2" y="T3"/>
              </a:cxn>
              <a:cxn ang="0">
                <a:pos x="T4" y="T5"/>
              </a:cxn>
              <a:cxn ang="0">
                <a:pos x="T6" y="T7"/>
              </a:cxn>
              <a:cxn ang="0">
                <a:pos x="T8" y="T9"/>
              </a:cxn>
            </a:cxnLst>
            <a:rect l="0" t="0" r="r" b="b"/>
            <a:pathLst>
              <a:path w="81" h="87">
                <a:moveTo>
                  <a:pt x="62" y="84"/>
                </a:moveTo>
                <a:cubicBezTo>
                  <a:pt x="73" y="87"/>
                  <a:pt x="81" y="66"/>
                  <a:pt x="71" y="45"/>
                </a:cubicBezTo>
                <a:cubicBezTo>
                  <a:pt x="60" y="24"/>
                  <a:pt x="47" y="12"/>
                  <a:pt x="27" y="6"/>
                </a:cubicBezTo>
                <a:cubicBezTo>
                  <a:pt x="6" y="0"/>
                  <a:pt x="0" y="8"/>
                  <a:pt x="8" y="29"/>
                </a:cubicBezTo>
                <a:cubicBezTo>
                  <a:pt x="16" y="50"/>
                  <a:pt x="50" y="82"/>
                  <a:pt x="62" y="84"/>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Freeform 20"/>
          <p:cNvSpPr/>
          <p:nvPr/>
        </p:nvSpPr>
        <p:spPr bwMode="auto">
          <a:xfrm>
            <a:off x="4017963" y="2435225"/>
            <a:ext cx="1662113" cy="1049338"/>
          </a:xfrm>
          <a:custGeom>
            <a:avLst/>
            <a:gdLst>
              <a:gd name="T0" fmla="*/ 135 w 138"/>
              <a:gd name="T1" fmla="*/ 83 h 87"/>
              <a:gd name="T2" fmla="*/ 79 w 138"/>
              <a:gd name="T3" fmla="*/ 25 h 87"/>
              <a:gd name="T4" fmla="*/ 13 w 138"/>
              <a:gd name="T5" fmla="*/ 12 h 87"/>
              <a:gd name="T6" fmla="*/ 52 w 138"/>
              <a:gd name="T7" fmla="*/ 64 h 87"/>
              <a:gd name="T8" fmla="*/ 107 w 138"/>
              <a:gd name="T9" fmla="*/ 84 h 87"/>
              <a:gd name="T10" fmla="*/ 135 w 138"/>
              <a:gd name="T11" fmla="*/ 83 h 87"/>
            </a:gdLst>
            <a:ahLst/>
            <a:cxnLst>
              <a:cxn ang="0">
                <a:pos x="T0" y="T1"/>
              </a:cxn>
              <a:cxn ang="0">
                <a:pos x="T2" y="T3"/>
              </a:cxn>
              <a:cxn ang="0">
                <a:pos x="T4" y="T5"/>
              </a:cxn>
              <a:cxn ang="0">
                <a:pos x="T6" y="T7"/>
              </a:cxn>
              <a:cxn ang="0">
                <a:pos x="T8" y="T9"/>
              </a:cxn>
              <a:cxn ang="0">
                <a:pos x="T10" y="T11"/>
              </a:cxn>
            </a:cxnLst>
            <a:rect l="0" t="0" r="r" b="b"/>
            <a:pathLst>
              <a:path w="138" h="87">
                <a:moveTo>
                  <a:pt x="135" y="83"/>
                </a:moveTo>
                <a:cubicBezTo>
                  <a:pt x="138" y="76"/>
                  <a:pt x="111" y="43"/>
                  <a:pt x="79" y="25"/>
                </a:cubicBezTo>
                <a:cubicBezTo>
                  <a:pt x="48" y="6"/>
                  <a:pt x="25" y="0"/>
                  <a:pt x="13" y="12"/>
                </a:cubicBezTo>
                <a:cubicBezTo>
                  <a:pt x="0" y="25"/>
                  <a:pt x="16" y="43"/>
                  <a:pt x="52" y="64"/>
                </a:cubicBezTo>
                <a:cubicBezTo>
                  <a:pt x="71" y="75"/>
                  <a:pt x="91" y="81"/>
                  <a:pt x="107" y="84"/>
                </a:cubicBezTo>
                <a:cubicBezTo>
                  <a:pt x="123" y="87"/>
                  <a:pt x="134" y="87"/>
                  <a:pt x="135" y="8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Freeform 12"/>
          <p:cNvSpPr/>
          <p:nvPr/>
        </p:nvSpPr>
        <p:spPr bwMode="auto">
          <a:xfrm>
            <a:off x="6102350" y="2919413"/>
            <a:ext cx="989013" cy="747713"/>
          </a:xfrm>
          <a:custGeom>
            <a:avLst/>
            <a:gdLst>
              <a:gd name="T0" fmla="*/ 7 w 82"/>
              <a:gd name="T1" fmla="*/ 44 h 62"/>
              <a:gd name="T2" fmla="*/ 36 w 82"/>
              <a:gd name="T3" fmla="*/ 57 h 62"/>
              <a:gd name="T4" fmla="*/ 69 w 82"/>
              <a:gd name="T5" fmla="*/ 56 h 62"/>
              <a:gd name="T6" fmla="*/ 64 w 82"/>
              <a:gd name="T7" fmla="*/ 20 h 62"/>
              <a:gd name="T8" fmla="*/ 16 w 82"/>
              <a:gd name="T9" fmla="*/ 5 h 62"/>
              <a:gd name="T10" fmla="*/ 7 w 82"/>
              <a:gd name="T11" fmla="*/ 44 h 62"/>
            </a:gdLst>
            <a:ahLst/>
            <a:cxnLst>
              <a:cxn ang="0">
                <a:pos x="T0" y="T1"/>
              </a:cxn>
              <a:cxn ang="0">
                <a:pos x="T2" y="T3"/>
              </a:cxn>
              <a:cxn ang="0">
                <a:pos x="T4" y="T5"/>
              </a:cxn>
              <a:cxn ang="0">
                <a:pos x="T6" y="T7"/>
              </a:cxn>
              <a:cxn ang="0">
                <a:pos x="T8" y="T9"/>
              </a:cxn>
              <a:cxn ang="0">
                <a:pos x="T10" y="T11"/>
              </a:cxn>
            </a:cxnLst>
            <a:rect l="0" t="0" r="r" b="b"/>
            <a:pathLst>
              <a:path w="82" h="62">
                <a:moveTo>
                  <a:pt x="7" y="44"/>
                </a:moveTo>
                <a:cubicBezTo>
                  <a:pt x="14" y="51"/>
                  <a:pt x="24" y="54"/>
                  <a:pt x="36" y="57"/>
                </a:cubicBezTo>
                <a:cubicBezTo>
                  <a:pt x="49" y="59"/>
                  <a:pt x="58" y="62"/>
                  <a:pt x="69" y="56"/>
                </a:cubicBezTo>
                <a:cubicBezTo>
                  <a:pt x="80" y="50"/>
                  <a:pt x="82" y="37"/>
                  <a:pt x="64" y="20"/>
                </a:cubicBezTo>
                <a:cubicBezTo>
                  <a:pt x="47" y="4"/>
                  <a:pt x="32" y="0"/>
                  <a:pt x="16" y="5"/>
                </a:cubicBezTo>
                <a:cubicBezTo>
                  <a:pt x="0" y="10"/>
                  <a:pt x="0" y="37"/>
                  <a:pt x="7" y="44"/>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Freeform 18"/>
          <p:cNvSpPr/>
          <p:nvPr/>
        </p:nvSpPr>
        <p:spPr bwMode="auto">
          <a:xfrm>
            <a:off x="4152900" y="3532188"/>
            <a:ext cx="1706563" cy="1166813"/>
          </a:xfrm>
          <a:custGeom>
            <a:avLst/>
            <a:gdLst>
              <a:gd name="T0" fmla="*/ 132 w 142"/>
              <a:gd name="T1" fmla="*/ 19 h 97"/>
              <a:gd name="T2" fmla="*/ 98 w 142"/>
              <a:gd name="T3" fmla="*/ 5 h 97"/>
              <a:gd name="T4" fmla="*/ 47 w 142"/>
              <a:gd name="T5" fmla="*/ 5 h 97"/>
              <a:gd name="T6" fmla="*/ 22 w 142"/>
              <a:gd name="T7" fmla="*/ 63 h 97"/>
              <a:gd name="T8" fmla="*/ 110 w 142"/>
              <a:gd name="T9" fmla="*/ 80 h 97"/>
              <a:gd name="T10" fmla="*/ 132 w 142"/>
              <a:gd name="T11" fmla="*/ 19 h 97"/>
            </a:gdLst>
            <a:ahLst/>
            <a:cxnLst>
              <a:cxn ang="0">
                <a:pos x="T0" y="T1"/>
              </a:cxn>
              <a:cxn ang="0">
                <a:pos x="T2" y="T3"/>
              </a:cxn>
              <a:cxn ang="0">
                <a:pos x="T4" y="T5"/>
              </a:cxn>
              <a:cxn ang="0">
                <a:pos x="T6" y="T7"/>
              </a:cxn>
              <a:cxn ang="0">
                <a:pos x="T8" y="T9"/>
              </a:cxn>
              <a:cxn ang="0">
                <a:pos x="T10" y="T11"/>
              </a:cxn>
            </a:cxnLst>
            <a:rect l="0" t="0" r="r" b="b"/>
            <a:pathLst>
              <a:path w="142" h="97">
                <a:moveTo>
                  <a:pt x="132" y="19"/>
                </a:moveTo>
                <a:cubicBezTo>
                  <a:pt x="127" y="14"/>
                  <a:pt x="114" y="8"/>
                  <a:pt x="98" y="5"/>
                </a:cubicBezTo>
                <a:cubicBezTo>
                  <a:pt x="82" y="1"/>
                  <a:pt x="62" y="0"/>
                  <a:pt x="47" y="5"/>
                </a:cubicBezTo>
                <a:cubicBezTo>
                  <a:pt x="13" y="15"/>
                  <a:pt x="0" y="34"/>
                  <a:pt x="22" y="63"/>
                </a:cubicBezTo>
                <a:cubicBezTo>
                  <a:pt x="46" y="94"/>
                  <a:pt x="78" y="97"/>
                  <a:pt x="110" y="80"/>
                </a:cubicBezTo>
                <a:cubicBezTo>
                  <a:pt x="138" y="66"/>
                  <a:pt x="142" y="30"/>
                  <a:pt x="132" y="19"/>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cxnSp>
        <p:nvCxnSpPr>
          <p:cNvPr id="10248" name="直接箭头连接符 46"/>
          <p:cNvCxnSpPr/>
          <p:nvPr/>
        </p:nvCxnSpPr>
        <p:spPr>
          <a:xfrm flipV="1">
            <a:off x="6808788" y="2816225"/>
            <a:ext cx="1501775" cy="479425"/>
          </a:xfrm>
          <a:prstGeom prst="straightConnector1">
            <a:avLst/>
          </a:prstGeom>
          <a:ln w="12700" cap="flat" cmpd="sng">
            <a:solidFill>
              <a:srgbClr val="ADBACA"/>
            </a:solidFill>
            <a:prstDash val="sysDot"/>
            <a:round/>
            <a:headEnd type="oval" w="med" len="med"/>
            <a:tailEnd type="triangle" w="med" len="med"/>
          </a:ln>
        </p:spPr>
      </p:cxnSp>
      <p:cxnSp>
        <p:nvCxnSpPr>
          <p:cNvPr id="10249" name="直接箭头连接符 50"/>
          <p:cNvCxnSpPr/>
          <p:nvPr/>
        </p:nvCxnSpPr>
        <p:spPr>
          <a:xfrm flipV="1">
            <a:off x="5697538" y="1933575"/>
            <a:ext cx="1403350" cy="515938"/>
          </a:xfrm>
          <a:prstGeom prst="straightConnector1">
            <a:avLst/>
          </a:prstGeom>
          <a:ln w="12700" cap="flat" cmpd="sng">
            <a:solidFill>
              <a:srgbClr val="ADBACA"/>
            </a:solidFill>
            <a:prstDash val="sysDot"/>
            <a:round/>
            <a:headEnd type="oval" w="med" len="med"/>
            <a:tailEnd type="triangle" w="med" len="med"/>
          </a:ln>
        </p:spPr>
      </p:cxnSp>
      <p:cxnSp>
        <p:nvCxnSpPr>
          <p:cNvPr id="10250" name="直接箭头连接符 52"/>
          <p:cNvCxnSpPr/>
          <p:nvPr/>
        </p:nvCxnSpPr>
        <p:spPr>
          <a:xfrm flipH="1" flipV="1">
            <a:off x="3435350" y="2328863"/>
            <a:ext cx="1296988" cy="444500"/>
          </a:xfrm>
          <a:prstGeom prst="straightConnector1">
            <a:avLst/>
          </a:prstGeom>
          <a:ln w="12700" cap="flat" cmpd="sng">
            <a:solidFill>
              <a:srgbClr val="ADBACA"/>
            </a:solidFill>
            <a:prstDash val="sysDot"/>
            <a:round/>
            <a:headEnd type="oval" w="med" len="med"/>
            <a:tailEnd type="triangle" w="med" len="med"/>
          </a:ln>
        </p:spPr>
      </p:cxnSp>
      <p:cxnSp>
        <p:nvCxnSpPr>
          <p:cNvPr id="10251" name="直接箭头连接符 54"/>
          <p:cNvCxnSpPr/>
          <p:nvPr/>
        </p:nvCxnSpPr>
        <p:spPr>
          <a:xfrm flipH="1">
            <a:off x="3435350" y="4003675"/>
            <a:ext cx="1570038" cy="776288"/>
          </a:xfrm>
          <a:prstGeom prst="straightConnector1">
            <a:avLst/>
          </a:prstGeom>
          <a:ln w="12700" cap="flat" cmpd="sng">
            <a:solidFill>
              <a:srgbClr val="ADBACA"/>
            </a:solidFill>
            <a:prstDash val="sysDot"/>
            <a:round/>
            <a:headEnd type="oval" w="med" len="med"/>
            <a:tailEnd type="triangle" w="med" len="med"/>
          </a:ln>
        </p:spPr>
      </p:cxnSp>
      <p:cxnSp>
        <p:nvCxnSpPr>
          <p:cNvPr id="10252" name="直接箭头连接符 56"/>
          <p:cNvCxnSpPr/>
          <p:nvPr/>
        </p:nvCxnSpPr>
        <p:spPr>
          <a:xfrm>
            <a:off x="6789738" y="5348288"/>
            <a:ext cx="1346200" cy="0"/>
          </a:xfrm>
          <a:prstGeom prst="straightConnector1">
            <a:avLst/>
          </a:prstGeom>
          <a:ln w="12700" cap="flat" cmpd="sng">
            <a:solidFill>
              <a:srgbClr val="ADBACA"/>
            </a:solidFill>
            <a:prstDash val="sysDot"/>
            <a:round/>
            <a:headEnd type="oval" w="med" len="med"/>
            <a:tailEnd type="triangle" w="med" len="med"/>
          </a:ln>
        </p:spPr>
      </p:cxnSp>
      <p:sp>
        <p:nvSpPr>
          <p:cNvPr id="10253" name="TextBox 13"/>
          <p:cNvSpPr txBox="1"/>
          <p:nvPr/>
        </p:nvSpPr>
        <p:spPr>
          <a:xfrm>
            <a:off x="1728788" y="1725613"/>
            <a:ext cx="127952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Kết Luận</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5" name="TextBox 13"/>
          <p:cNvSpPr txBox="1"/>
          <p:nvPr/>
        </p:nvSpPr>
        <p:spPr>
          <a:xfrm>
            <a:off x="1005205" y="4656455"/>
            <a:ext cx="200342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Giao diện ứng dụng</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7" name="TextBox 13"/>
          <p:cNvSpPr txBox="1"/>
          <p:nvPr/>
        </p:nvSpPr>
        <p:spPr>
          <a:xfrm>
            <a:off x="7165975" y="1579880"/>
            <a:ext cx="167322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Tổng quan đề tài</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9" name="TextBox 13"/>
          <p:cNvSpPr txBox="1"/>
          <p:nvPr/>
        </p:nvSpPr>
        <p:spPr>
          <a:xfrm>
            <a:off x="8445500" y="2570163"/>
            <a:ext cx="127952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Chức năng </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1" name="TextBox 13"/>
          <p:cNvSpPr txBox="1"/>
          <p:nvPr/>
        </p:nvSpPr>
        <p:spPr>
          <a:xfrm>
            <a:off x="8445500" y="5225415"/>
            <a:ext cx="127952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Cơ sở dữ liệu</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63" name="TextBox 13"/>
          <p:cNvSpPr txBox="1"/>
          <p:nvPr/>
        </p:nvSpPr>
        <p:spPr>
          <a:xfrm>
            <a:off x="9085580" y="4003675"/>
            <a:ext cx="2321560"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Sơ đồ use case nghiệp vụ</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cxnSp>
        <p:nvCxnSpPr>
          <p:cNvPr id="10265" name="直接箭头连接符 56"/>
          <p:cNvCxnSpPr/>
          <p:nvPr/>
        </p:nvCxnSpPr>
        <p:spPr>
          <a:xfrm>
            <a:off x="7493000" y="4319588"/>
            <a:ext cx="1346200" cy="0"/>
          </a:xfrm>
          <a:prstGeom prst="straightConnector1">
            <a:avLst/>
          </a:prstGeom>
          <a:ln w="12700" cap="flat" cmpd="sng">
            <a:solidFill>
              <a:srgbClr val="ADBACA"/>
            </a:solidFill>
            <a:prstDash val="sysDot"/>
            <a:round/>
            <a:headEnd type="oval" w="med" len="med"/>
            <a:tailEnd type="triangle" w="med" len="med"/>
          </a:ln>
        </p:spPr>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000" fill="hold">
                                          <p:stCondLst>
                                            <p:cond delay="0"/>
                                          </p:stCondLst>
                                        </p:cTn>
                                        <p:tgtEl>
                                          <p:spTgt spid="10241"/>
                                        </p:tgtEl>
                                        <p:attrNameLst>
                                          <p:attrName>style.visibility</p:attrName>
                                        </p:attrNameLst>
                                      </p:cBhvr>
                                      <p:to>
                                        <p:strVal val="visible"/>
                                      </p:to>
                                    </p:set>
                                    <p:animEffect transition="in" filter="circle(in)">
                                      <p:cBhvr>
                                        <p:cTn id="7" dur="10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249"/>
                                        </p:tgtEl>
                                        <p:attrNameLst>
                                          <p:attrName>style.visibility</p:attrName>
                                        </p:attrNameLst>
                                      </p:cBhvr>
                                      <p:to>
                                        <p:strVal val="visible"/>
                                      </p:to>
                                    </p:set>
                                    <p:anim calcmode="lin" valueType="num">
                                      <p:cBhvr additive="base">
                                        <p:cTn id="16" dur="500" fill="hold"/>
                                        <p:tgtEl>
                                          <p:spTgt spid="10249"/>
                                        </p:tgtEl>
                                        <p:attrNameLst>
                                          <p:attrName>ppt_x</p:attrName>
                                        </p:attrNameLst>
                                      </p:cBhvr>
                                      <p:tavLst>
                                        <p:tav tm="0">
                                          <p:val>
                                            <p:strVal val="#ppt_x"/>
                                          </p:val>
                                        </p:tav>
                                        <p:tav tm="100000">
                                          <p:val>
                                            <p:strVal val="#ppt_x"/>
                                          </p:val>
                                        </p:tav>
                                      </p:tavLst>
                                    </p:anim>
                                    <p:anim calcmode="lin" valueType="num">
                                      <p:cBhvr additive="base">
                                        <p:cTn id="17" dur="500" fill="hold"/>
                                        <p:tgtEl>
                                          <p:spTgt spid="1024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257"/>
                                        </p:tgtEl>
                                        <p:attrNameLst>
                                          <p:attrName>style.visibility</p:attrName>
                                        </p:attrNameLst>
                                      </p:cBhvr>
                                      <p:to>
                                        <p:strVal val="visible"/>
                                      </p:to>
                                    </p:set>
                                    <p:anim calcmode="lin" valueType="num">
                                      <p:cBhvr additive="base">
                                        <p:cTn id="20" dur="500" fill="hold"/>
                                        <p:tgtEl>
                                          <p:spTgt spid="10257"/>
                                        </p:tgtEl>
                                        <p:attrNameLst>
                                          <p:attrName>ppt_x</p:attrName>
                                        </p:attrNameLst>
                                      </p:cBhvr>
                                      <p:tavLst>
                                        <p:tav tm="0">
                                          <p:val>
                                            <p:strVal val="#ppt_x"/>
                                          </p:val>
                                        </p:tav>
                                        <p:tav tm="100000">
                                          <p:val>
                                            <p:strVal val="#ppt_x"/>
                                          </p:val>
                                        </p:tav>
                                      </p:tavLst>
                                    </p:anim>
                                    <p:anim calcmode="lin" valueType="num">
                                      <p:cBhvr additive="base">
                                        <p:cTn id="21" dur="500" fill="hold"/>
                                        <p:tgtEl>
                                          <p:spTgt spid="1025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0248"/>
                                        </p:tgtEl>
                                        <p:attrNameLst>
                                          <p:attrName>style.visibility</p:attrName>
                                        </p:attrNameLst>
                                      </p:cBhvr>
                                      <p:to>
                                        <p:strVal val="visible"/>
                                      </p:to>
                                    </p:set>
                                    <p:anim calcmode="lin" valueType="num">
                                      <p:cBhvr additive="base">
                                        <p:cTn id="30" dur="500" fill="hold"/>
                                        <p:tgtEl>
                                          <p:spTgt spid="10248"/>
                                        </p:tgtEl>
                                        <p:attrNameLst>
                                          <p:attrName>ppt_x</p:attrName>
                                        </p:attrNameLst>
                                      </p:cBhvr>
                                      <p:tavLst>
                                        <p:tav tm="0">
                                          <p:val>
                                            <p:strVal val="#ppt_x"/>
                                          </p:val>
                                        </p:tav>
                                        <p:tav tm="100000">
                                          <p:val>
                                            <p:strVal val="#ppt_x"/>
                                          </p:val>
                                        </p:tav>
                                      </p:tavLst>
                                    </p:anim>
                                    <p:anim calcmode="lin" valueType="num">
                                      <p:cBhvr additive="base">
                                        <p:cTn id="31" dur="500" fill="hold"/>
                                        <p:tgtEl>
                                          <p:spTgt spid="1024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259"/>
                                        </p:tgtEl>
                                        <p:attrNameLst>
                                          <p:attrName>style.visibility</p:attrName>
                                        </p:attrNameLst>
                                      </p:cBhvr>
                                      <p:to>
                                        <p:strVal val="visible"/>
                                      </p:to>
                                    </p:set>
                                    <p:anim calcmode="lin" valueType="num">
                                      <p:cBhvr additive="base">
                                        <p:cTn id="34" dur="500" fill="hold"/>
                                        <p:tgtEl>
                                          <p:spTgt spid="10259"/>
                                        </p:tgtEl>
                                        <p:attrNameLst>
                                          <p:attrName>ppt_x</p:attrName>
                                        </p:attrNameLst>
                                      </p:cBhvr>
                                      <p:tavLst>
                                        <p:tav tm="0">
                                          <p:val>
                                            <p:strVal val="#ppt_x"/>
                                          </p:val>
                                        </p:tav>
                                        <p:tav tm="100000">
                                          <p:val>
                                            <p:strVal val="#ppt_x"/>
                                          </p:val>
                                        </p:tav>
                                      </p:tavLst>
                                    </p:anim>
                                    <p:anim calcmode="lin" valueType="num">
                                      <p:cBhvr additive="base">
                                        <p:cTn id="35" dur="500" fill="hold"/>
                                        <p:tgtEl>
                                          <p:spTgt spid="1025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0265"/>
                                        </p:tgtEl>
                                        <p:attrNameLst>
                                          <p:attrName>style.visibility</p:attrName>
                                        </p:attrNameLst>
                                      </p:cBhvr>
                                      <p:to>
                                        <p:strVal val="visible"/>
                                      </p:to>
                                    </p:set>
                                    <p:anim calcmode="lin" valueType="num">
                                      <p:cBhvr additive="base">
                                        <p:cTn id="44" dur="500" fill="hold"/>
                                        <p:tgtEl>
                                          <p:spTgt spid="10265"/>
                                        </p:tgtEl>
                                        <p:attrNameLst>
                                          <p:attrName>ppt_x</p:attrName>
                                        </p:attrNameLst>
                                      </p:cBhvr>
                                      <p:tavLst>
                                        <p:tav tm="0">
                                          <p:val>
                                            <p:strVal val="#ppt_x"/>
                                          </p:val>
                                        </p:tav>
                                        <p:tav tm="100000">
                                          <p:val>
                                            <p:strVal val="#ppt_x"/>
                                          </p:val>
                                        </p:tav>
                                      </p:tavLst>
                                    </p:anim>
                                    <p:anim calcmode="lin" valueType="num">
                                      <p:cBhvr additive="base">
                                        <p:cTn id="45" dur="500" fill="hold"/>
                                        <p:tgtEl>
                                          <p:spTgt spid="1026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263"/>
                                        </p:tgtEl>
                                        <p:attrNameLst>
                                          <p:attrName>style.visibility</p:attrName>
                                        </p:attrNameLst>
                                      </p:cBhvr>
                                      <p:to>
                                        <p:strVal val="visible"/>
                                      </p:to>
                                    </p:set>
                                    <p:anim calcmode="lin" valueType="num">
                                      <p:cBhvr additive="base">
                                        <p:cTn id="48" dur="500" fill="hold"/>
                                        <p:tgtEl>
                                          <p:spTgt spid="10263"/>
                                        </p:tgtEl>
                                        <p:attrNameLst>
                                          <p:attrName>ppt_x</p:attrName>
                                        </p:attrNameLst>
                                      </p:cBhvr>
                                      <p:tavLst>
                                        <p:tav tm="0">
                                          <p:val>
                                            <p:strVal val="#ppt_x"/>
                                          </p:val>
                                        </p:tav>
                                        <p:tav tm="100000">
                                          <p:val>
                                            <p:strVal val="#ppt_x"/>
                                          </p:val>
                                        </p:tav>
                                      </p:tavLst>
                                    </p:anim>
                                    <p:anim calcmode="lin" valueType="num">
                                      <p:cBhvr additive="base">
                                        <p:cTn id="49" dur="500" fill="hold"/>
                                        <p:tgtEl>
                                          <p:spTgt spid="1026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0252"/>
                                        </p:tgtEl>
                                        <p:attrNameLst>
                                          <p:attrName>style.visibility</p:attrName>
                                        </p:attrNameLst>
                                      </p:cBhvr>
                                      <p:to>
                                        <p:strVal val="visible"/>
                                      </p:to>
                                    </p:set>
                                    <p:anim calcmode="lin" valueType="num">
                                      <p:cBhvr additive="base">
                                        <p:cTn id="58" dur="500" fill="hold"/>
                                        <p:tgtEl>
                                          <p:spTgt spid="10252"/>
                                        </p:tgtEl>
                                        <p:attrNameLst>
                                          <p:attrName>ppt_x</p:attrName>
                                        </p:attrNameLst>
                                      </p:cBhvr>
                                      <p:tavLst>
                                        <p:tav tm="0">
                                          <p:val>
                                            <p:strVal val="#ppt_x"/>
                                          </p:val>
                                        </p:tav>
                                        <p:tav tm="100000">
                                          <p:val>
                                            <p:strVal val="#ppt_x"/>
                                          </p:val>
                                        </p:tav>
                                      </p:tavLst>
                                    </p:anim>
                                    <p:anim calcmode="lin" valueType="num">
                                      <p:cBhvr additive="base">
                                        <p:cTn id="59" dur="500" fill="hold"/>
                                        <p:tgtEl>
                                          <p:spTgt spid="1025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261"/>
                                        </p:tgtEl>
                                        <p:attrNameLst>
                                          <p:attrName>style.visibility</p:attrName>
                                        </p:attrNameLst>
                                      </p:cBhvr>
                                      <p:to>
                                        <p:strVal val="visible"/>
                                      </p:to>
                                    </p:set>
                                    <p:anim calcmode="lin" valueType="num">
                                      <p:cBhvr additive="base">
                                        <p:cTn id="62" dur="500" fill="hold"/>
                                        <p:tgtEl>
                                          <p:spTgt spid="10261"/>
                                        </p:tgtEl>
                                        <p:attrNameLst>
                                          <p:attrName>ppt_x</p:attrName>
                                        </p:attrNameLst>
                                      </p:cBhvr>
                                      <p:tavLst>
                                        <p:tav tm="0">
                                          <p:val>
                                            <p:strVal val="#ppt_x"/>
                                          </p:val>
                                        </p:tav>
                                        <p:tav tm="100000">
                                          <p:val>
                                            <p:strVal val="#ppt_x"/>
                                          </p:val>
                                        </p:tav>
                                      </p:tavLst>
                                    </p:anim>
                                    <p:anim calcmode="lin" valueType="num">
                                      <p:cBhvr additive="base">
                                        <p:cTn id="63" dur="500" fill="hold"/>
                                        <p:tgtEl>
                                          <p:spTgt spid="1026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0251"/>
                                        </p:tgtEl>
                                        <p:attrNameLst>
                                          <p:attrName>style.visibility</p:attrName>
                                        </p:attrNameLst>
                                      </p:cBhvr>
                                      <p:to>
                                        <p:strVal val="visible"/>
                                      </p:to>
                                    </p:set>
                                    <p:anim calcmode="lin" valueType="num">
                                      <p:cBhvr additive="base">
                                        <p:cTn id="72" dur="500" fill="hold"/>
                                        <p:tgtEl>
                                          <p:spTgt spid="10251"/>
                                        </p:tgtEl>
                                        <p:attrNameLst>
                                          <p:attrName>ppt_x</p:attrName>
                                        </p:attrNameLst>
                                      </p:cBhvr>
                                      <p:tavLst>
                                        <p:tav tm="0">
                                          <p:val>
                                            <p:strVal val="#ppt_x"/>
                                          </p:val>
                                        </p:tav>
                                        <p:tav tm="100000">
                                          <p:val>
                                            <p:strVal val="#ppt_x"/>
                                          </p:val>
                                        </p:tav>
                                      </p:tavLst>
                                    </p:anim>
                                    <p:anim calcmode="lin" valueType="num">
                                      <p:cBhvr additive="base">
                                        <p:cTn id="73" dur="500" fill="hold"/>
                                        <p:tgtEl>
                                          <p:spTgt spid="10251"/>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0255"/>
                                        </p:tgtEl>
                                        <p:attrNameLst>
                                          <p:attrName>style.visibility</p:attrName>
                                        </p:attrNameLst>
                                      </p:cBhvr>
                                      <p:to>
                                        <p:strVal val="visible"/>
                                      </p:to>
                                    </p:set>
                                    <p:anim calcmode="lin" valueType="num">
                                      <p:cBhvr additive="base">
                                        <p:cTn id="76" dur="500" fill="hold"/>
                                        <p:tgtEl>
                                          <p:spTgt spid="10255"/>
                                        </p:tgtEl>
                                        <p:attrNameLst>
                                          <p:attrName>ppt_x</p:attrName>
                                        </p:attrNameLst>
                                      </p:cBhvr>
                                      <p:tavLst>
                                        <p:tav tm="0">
                                          <p:val>
                                            <p:strVal val="#ppt_x"/>
                                          </p:val>
                                        </p:tav>
                                        <p:tav tm="100000">
                                          <p:val>
                                            <p:strVal val="#ppt_x"/>
                                          </p:val>
                                        </p:tav>
                                      </p:tavLst>
                                    </p:anim>
                                    <p:anim calcmode="lin" valueType="num">
                                      <p:cBhvr additive="base">
                                        <p:cTn id="77" dur="500" fill="hold"/>
                                        <p:tgtEl>
                                          <p:spTgt spid="10255"/>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 calcmode="lin" valueType="num">
                                      <p:cBhvr additive="base">
                                        <p:cTn id="82" dur="500" fill="hold"/>
                                        <p:tgtEl>
                                          <p:spTgt spid="7"/>
                                        </p:tgtEl>
                                        <p:attrNameLst>
                                          <p:attrName>ppt_x</p:attrName>
                                        </p:attrNameLst>
                                      </p:cBhvr>
                                      <p:tavLst>
                                        <p:tav tm="0">
                                          <p:val>
                                            <p:strVal val="#ppt_x"/>
                                          </p:val>
                                        </p:tav>
                                        <p:tav tm="100000">
                                          <p:val>
                                            <p:strVal val="#ppt_x"/>
                                          </p:val>
                                        </p:tav>
                                      </p:tavLst>
                                    </p:anim>
                                    <p:anim calcmode="lin" valueType="num">
                                      <p:cBhvr additive="base">
                                        <p:cTn id="83" dur="500" fill="hold"/>
                                        <p:tgtEl>
                                          <p:spTgt spid="7"/>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10250"/>
                                        </p:tgtEl>
                                        <p:attrNameLst>
                                          <p:attrName>style.visibility</p:attrName>
                                        </p:attrNameLst>
                                      </p:cBhvr>
                                      <p:to>
                                        <p:strVal val="visible"/>
                                      </p:to>
                                    </p:set>
                                    <p:anim calcmode="lin" valueType="num">
                                      <p:cBhvr additive="base">
                                        <p:cTn id="86" dur="500" fill="hold"/>
                                        <p:tgtEl>
                                          <p:spTgt spid="10250"/>
                                        </p:tgtEl>
                                        <p:attrNameLst>
                                          <p:attrName>ppt_x</p:attrName>
                                        </p:attrNameLst>
                                      </p:cBhvr>
                                      <p:tavLst>
                                        <p:tav tm="0">
                                          <p:val>
                                            <p:strVal val="#ppt_x"/>
                                          </p:val>
                                        </p:tav>
                                        <p:tav tm="100000">
                                          <p:val>
                                            <p:strVal val="#ppt_x"/>
                                          </p:val>
                                        </p:tav>
                                      </p:tavLst>
                                    </p:anim>
                                    <p:anim calcmode="lin" valueType="num">
                                      <p:cBhvr additive="base">
                                        <p:cTn id="87" dur="500" fill="hold"/>
                                        <p:tgtEl>
                                          <p:spTgt spid="1025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0253"/>
                                        </p:tgtEl>
                                        <p:attrNameLst>
                                          <p:attrName>style.visibility</p:attrName>
                                        </p:attrNameLst>
                                      </p:cBhvr>
                                      <p:to>
                                        <p:strVal val="visible"/>
                                      </p:to>
                                    </p:set>
                                    <p:anim calcmode="lin" valueType="num">
                                      <p:cBhvr additive="base">
                                        <p:cTn id="90" dur="500" fill="hold"/>
                                        <p:tgtEl>
                                          <p:spTgt spid="10253"/>
                                        </p:tgtEl>
                                        <p:attrNameLst>
                                          <p:attrName>ppt_x</p:attrName>
                                        </p:attrNameLst>
                                      </p:cBhvr>
                                      <p:tavLst>
                                        <p:tav tm="0">
                                          <p:val>
                                            <p:strVal val="#ppt_x"/>
                                          </p:val>
                                        </p:tav>
                                        <p:tav tm="100000">
                                          <p:val>
                                            <p:strVal val="#ppt_x"/>
                                          </p:val>
                                        </p:tav>
                                      </p:tavLst>
                                    </p:anim>
                                    <p:anim calcmode="lin" valueType="num">
                                      <p:cBhvr additive="base">
                                        <p:cTn id="91" dur="500" fill="hold"/>
                                        <p:tgtEl>
                                          <p:spTgt spid="10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p:bldP spid="3" grpId="0" animBg="1"/>
      <p:bldP spid="4" grpId="0" animBg="1"/>
      <p:bldP spid="5" grpId="0" animBg="1"/>
      <p:bldP spid="7" grpId="0" animBg="1"/>
      <p:bldP spid="8" grpId="0" animBg="1"/>
      <p:bldP spid="9" grpId="0" animBg="1"/>
      <p:bldP spid="10253" grpId="0"/>
      <p:bldP spid="10255" grpId="0"/>
      <p:bldP spid="10257" grpId="0"/>
      <p:bldP spid="10259" grpId="0"/>
      <p:bldP spid="10261" grpId="0"/>
      <p:bldP spid="102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55275" cy="888365"/>
          </a:xfrm>
        </p:spPr>
        <p:txBody>
          <a:bodyPr/>
          <a:lstStyle/>
          <a:p>
            <a:r>
              <a:rPr lang="en-US"/>
              <a:t>Tổng quan về đề tài</a:t>
            </a:r>
            <a:endParaRPr lang="en-US"/>
          </a:p>
        </p:txBody>
      </p:sp>
      <p:sp>
        <p:nvSpPr>
          <p:cNvPr id="3" name="Content Placeholder 2"/>
          <p:cNvSpPr>
            <a:spLocks noGrp="1"/>
          </p:cNvSpPr>
          <p:nvPr>
            <p:ph idx="1"/>
          </p:nvPr>
        </p:nvSpPr>
        <p:spPr>
          <a:xfrm>
            <a:off x="838200" y="1253490"/>
            <a:ext cx="10742295" cy="5347970"/>
          </a:xfrm>
        </p:spPr>
        <p:txBody>
          <a:bodyPr/>
          <a:lstStyle/>
          <a:p>
            <a:r>
              <a:rPr lang="en-US"/>
              <a:t>Bối Cảnh: Cùng với tiến trình công nghiệp hóa hiện đại hóa đất nước hiện nay muốn có một công việc như mong muốn thì yêu cầu tiên quyết đó là vốn ngoại ngữ_Tiếng anh.</a:t>
            </a:r>
            <a:endParaRPr lang="en-US"/>
          </a:p>
          <a:p>
            <a:r>
              <a:rPr lang="en-US"/>
              <a:t>Nhu Cầu: Nhu cầu học tiếng Anh hiện nay đang ngày càng trở nên cấp thiết, không chỉ đối với trẻ em, mà ngay cả với người lớn. Đặc biệt hơn cả là những sinh viên, những du học sinh tương lai thì Tiếng Anh là một trong những điều kiện quan trọng hàng đầu.</a:t>
            </a:r>
            <a:endParaRPr lang="en-US"/>
          </a:p>
          <a:p>
            <a:r>
              <a:rPr lang="en-US"/>
              <a:t>Lý do chọn đề tài:  Nhiều lý do để nhóm chọn đề tài nhưng trong đó có hai lý do chính .Thứ nhất, hiện tại thì nhóm đang là sinh viên năm cuối và cần có bằng TA mới ra trường được nên nhóm muốn chọn đề tài để khai thác những kiến thức mà youtube mang lại.Thứ 2, do nhu cầu học tiếng anh ngày càng cao và Tiếng anh là một ngôn ngữ phổ biến dùng để giao tiếp.</a:t>
            </a:r>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5"/>
          <p:cNvSpPr txBox="1"/>
          <p:nvPr/>
        </p:nvSpPr>
        <p:spPr>
          <a:xfrm>
            <a:off x="386080" y="295275"/>
            <a:ext cx="5581015" cy="521970"/>
          </a:xfrm>
          <a:prstGeom prst="rect">
            <a:avLst/>
          </a:prstGeom>
          <a:noFill/>
          <a:ln w="9525">
            <a:noFill/>
          </a:ln>
        </p:spPr>
        <p:txBody>
          <a:bodyPr wrap="square" anchor="t">
            <a:spAutoFit/>
          </a:bodyPr>
          <a:lstStyle/>
          <a:p>
            <a:r>
              <a:rPr lang="en-US" altLang="zh-CN" sz="2800" dirty="0">
                <a:solidFill>
                  <a:srgbClr val="404040"/>
                </a:solidFill>
                <a:ea typeface="Calibri" panose="020F0502020204030204" pitchFamily="34" charset="0"/>
                <a:cs typeface="Calibri" panose="020F0502020204030204" pitchFamily="34" charset="0"/>
              </a:rPr>
              <a:t>Các chức năng của ứng dụng</a:t>
            </a:r>
            <a:endParaRPr lang="en-US" altLang="zh-CN" sz="2800" dirty="0">
              <a:solidFill>
                <a:srgbClr val="404040"/>
              </a:solidFill>
              <a:ea typeface="Calibri" panose="020F0502020204030204" pitchFamily="34" charset="0"/>
              <a:cs typeface="Calibri" panose="020F0502020204030204" pitchFamily="34" charset="0"/>
            </a:endParaRPr>
          </a:p>
        </p:txBody>
      </p:sp>
      <p:sp>
        <p:nvSpPr>
          <p:cNvPr id="3" name="Freeform 123@|5FFC:0|FBC:0|LFC:16777215|LBC:16777215"/>
          <p:cNvSpPr/>
          <p:nvPr/>
        </p:nvSpPr>
        <p:spPr bwMode="auto">
          <a:xfrm>
            <a:off x="5564188" y="5264150"/>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4" name="Freeform 124@|5FFC:0|FBC:0|LFC:16777215|LBC:16777215"/>
          <p:cNvSpPr/>
          <p:nvPr/>
        </p:nvSpPr>
        <p:spPr bwMode="auto">
          <a:xfrm>
            <a:off x="5564188" y="5083175"/>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Freeform 125@|5FFC:0|FBC:0|LFC:16777215|LBC:16777215"/>
          <p:cNvSpPr/>
          <p:nvPr/>
        </p:nvSpPr>
        <p:spPr bwMode="auto">
          <a:xfrm>
            <a:off x="5651500" y="5449888"/>
            <a:ext cx="803275" cy="201613"/>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Freeform 237@|5FFC:0|FBC:0|LFC:16777215|LBC:16777215"/>
          <p:cNvSpPr>
            <a:spLocks noEditPoints="1"/>
          </p:cNvSpPr>
          <p:nvPr/>
        </p:nvSpPr>
        <p:spPr bwMode="auto">
          <a:xfrm>
            <a:off x="5013325" y="2506663"/>
            <a:ext cx="2116138" cy="2495550"/>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Oval 287"/>
          <p:cNvSpPr/>
          <p:nvPr/>
        </p:nvSpPr>
        <p:spPr>
          <a:xfrm>
            <a:off x="4597718" y="2078355"/>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291"/>
          <p:cNvSpPr/>
          <p:nvPr/>
        </p:nvSpPr>
        <p:spPr>
          <a:xfrm>
            <a:off x="4108450" y="3657600"/>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5"/>
          <p:cNvSpPr/>
          <p:nvPr/>
        </p:nvSpPr>
        <p:spPr>
          <a:xfrm>
            <a:off x="4492625" y="450373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2" name="Oval 303"/>
          <p:cNvSpPr/>
          <p:nvPr/>
        </p:nvSpPr>
        <p:spPr>
          <a:xfrm>
            <a:off x="6992938" y="2058035"/>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6</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3" name="Oval 307"/>
          <p:cNvSpPr/>
          <p:nvPr/>
        </p:nvSpPr>
        <p:spPr>
          <a:xfrm>
            <a:off x="7410450" y="3657600"/>
            <a:ext cx="658813" cy="639763"/>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8</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281" name="TextBox 13"/>
          <p:cNvSpPr txBox="1"/>
          <p:nvPr/>
        </p:nvSpPr>
        <p:spPr>
          <a:xfrm>
            <a:off x="8051800" y="2037715"/>
            <a:ext cx="2543810" cy="49212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Chức năng quản lý danh sách phát</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3" name="TextBox 13"/>
          <p:cNvSpPr txBox="1"/>
          <p:nvPr/>
        </p:nvSpPr>
        <p:spPr>
          <a:xfrm>
            <a:off x="8458200" y="3706813"/>
            <a:ext cx="1954213"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Làm bài tập</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89" name="TextBox 13"/>
          <p:cNvSpPr txBox="1"/>
          <p:nvPr/>
        </p:nvSpPr>
        <p:spPr>
          <a:xfrm>
            <a:off x="2756218" y="2057718"/>
            <a:ext cx="195262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Chức năng ghi chú</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0" name="TextBox 13"/>
          <p:cNvSpPr txBox="1"/>
          <p:nvPr/>
        </p:nvSpPr>
        <p:spPr>
          <a:xfrm>
            <a:off x="1054100" y="3707130"/>
            <a:ext cx="3205480"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Xem video yêu thích</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1" name="TextBox 13@|17FFC:16777215|FBC:16777215|LFC:16777215|LBC:16777215"/>
          <p:cNvSpPr txBox="1"/>
          <p:nvPr/>
        </p:nvSpPr>
        <p:spPr>
          <a:xfrm>
            <a:off x="1530985" y="4603750"/>
            <a:ext cx="2857500"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Chức năng xem video theo chủ đề</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1295" name="TextBox 13"/>
          <p:cNvSpPr txBox="1"/>
          <p:nvPr/>
        </p:nvSpPr>
        <p:spPr>
          <a:xfrm>
            <a:off x="5364163" y="3446463"/>
            <a:ext cx="1373187" cy="307975"/>
          </a:xfrm>
          <a:prstGeom prst="rect">
            <a:avLst/>
          </a:prstGeom>
          <a:noFill/>
          <a:ln w="9525">
            <a:noFill/>
          </a:ln>
        </p:spPr>
        <p:txBody>
          <a:bodyPr wrap="square" lIns="0" tIns="0" rIns="0" bIns="0" anchor="t">
            <a:spAutoFit/>
          </a:bodyPr>
          <a:lstStyle/>
          <a:p>
            <a:pPr algn="ctr"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KEYS</a:t>
            </a:r>
            <a:endPar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 name="Oval 303"/>
          <p:cNvSpPr/>
          <p:nvPr/>
        </p:nvSpPr>
        <p:spPr>
          <a:xfrm>
            <a:off x="5721668" y="167005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TextBox 13"/>
          <p:cNvSpPr txBox="1"/>
          <p:nvPr/>
        </p:nvSpPr>
        <p:spPr>
          <a:xfrm>
            <a:off x="6780530" y="1649730"/>
            <a:ext cx="2543810"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Chức năng tìm kiếm</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8" name="Oval 287"/>
          <p:cNvSpPr/>
          <p:nvPr/>
        </p:nvSpPr>
        <p:spPr>
          <a:xfrm>
            <a:off x="4148138" y="286004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9" name="TextBox 13"/>
          <p:cNvSpPr txBox="1"/>
          <p:nvPr/>
        </p:nvSpPr>
        <p:spPr>
          <a:xfrm>
            <a:off x="1415415" y="2839720"/>
            <a:ext cx="2844165"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Chức năng xem lịch sử</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0" name="Oval 303"/>
          <p:cNvSpPr/>
          <p:nvPr/>
        </p:nvSpPr>
        <p:spPr>
          <a:xfrm>
            <a:off x="7394258" y="286004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7</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1" name="TextBox 13"/>
          <p:cNvSpPr txBox="1"/>
          <p:nvPr/>
        </p:nvSpPr>
        <p:spPr>
          <a:xfrm>
            <a:off x="8453120" y="2839720"/>
            <a:ext cx="2543810" cy="245745"/>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Cài đặt</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5">
                                            <p:txEl>
                                              <p:pRg st="0" end="0"/>
                                            </p:txEl>
                                          </p:spTgt>
                                        </p:tgtEl>
                                        <p:attrNameLst>
                                          <p:attrName>style.visibility</p:attrName>
                                        </p:attrNameLst>
                                      </p:cBhvr>
                                      <p:to>
                                        <p:strVal val="visible"/>
                                      </p:to>
                                    </p:set>
                                    <p:anim calcmode="lin" valueType="num">
                                      <p:cBhvr additive="base">
                                        <p:cTn id="7" dur="500" fill="hold"/>
                                        <p:tgtEl>
                                          <p:spTgt spid="11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95"/>
                                        </p:tgtEl>
                                        <p:attrNameLst>
                                          <p:attrName>style.visibility</p:attrName>
                                        </p:attrNameLst>
                                      </p:cBhvr>
                                      <p:to>
                                        <p:strVal val="visible"/>
                                      </p:to>
                                    </p:set>
                                    <p:anim calcmode="lin" valueType="num">
                                      <p:cBhvr additive="base">
                                        <p:cTn id="31" dur="500" fill="hold"/>
                                        <p:tgtEl>
                                          <p:spTgt spid="11295"/>
                                        </p:tgtEl>
                                        <p:attrNameLst>
                                          <p:attrName>ppt_x</p:attrName>
                                        </p:attrNameLst>
                                      </p:cBhvr>
                                      <p:tavLst>
                                        <p:tav tm="0">
                                          <p:val>
                                            <p:strVal val="#ppt_x"/>
                                          </p:val>
                                        </p:tav>
                                        <p:tav tm="100000">
                                          <p:val>
                                            <p:strVal val="#ppt_x"/>
                                          </p:val>
                                        </p:tav>
                                      </p:tavLst>
                                    </p:anim>
                                    <p:anim calcmode="lin" valueType="num">
                                      <p:cBhvr additive="base">
                                        <p:cTn id="32" dur="500" fill="hold"/>
                                        <p:tgtEl>
                                          <p:spTgt spid="1129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291"/>
                                        </p:tgtEl>
                                        <p:attrNameLst>
                                          <p:attrName>style.visibility</p:attrName>
                                        </p:attrNameLst>
                                      </p:cBhvr>
                                      <p:to>
                                        <p:strVal val="visible"/>
                                      </p:to>
                                    </p:set>
                                    <p:anim calcmode="lin" valueType="num">
                                      <p:cBhvr additive="base">
                                        <p:cTn id="41" dur="500" fill="hold"/>
                                        <p:tgtEl>
                                          <p:spTgt spid="11291"/>
                                        </p:tgtEl>
                                        <p:attrNameLst>
                                          <p:attrName>ppt_x</p:attrName>
                                        </p:attrNameLst>
                                      </p:cBhvr>
                                      <p:tavLst>
                                        <p:tav tm="0">
                                          <p:val>
                                            <p:strVal val="#ppt_x"/>
                                          </p:val>
                                        </p:tav>
                                        <p:tav tm="100000">
                                          <p:val>
                                            <p:strVal val="#ppt_x"/>
                                          </p:val>
                                        </p:tav>
                                      </p:tavLst>
                                    </p:anim>
                                    <p:anim calcmode="lin" valueType="num">
                                      <p:cBhvr additive="base">
                                        <p:cTn id="42" dur="500" fill="hold"/>
                                        <p:tgtEl>
                                          <p:spTgt spid="1129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290"/>
                                        </p:tgtEl>
                                        <p:attrNameLst>
                                          <p:attrName>style.visibility</p:attrName>
                                        </p:attrNameLst>
                                      </p:cBhvr>
                                      <p:to>
                                        <p:strVal val="visible"/>
                                      </p:to>
                                    </p:set>
                                    <p:anim calcmode="lin" valueType="num">
                                      <p:cBhvr additive="base">
                                        <p:cTn id="51" dur="500" fill="hold"/>
                                        <p:tgtEl>
                                          <p:spTgt spid="11290"/>
                                        </p:tgtEl>
                                        <p:attrNameLst>
                                          <p:attrName>ppt_x</p:attrName>
                                        </p:attrNameLst>
                                      </p:cBhvr>
                                      <p:tavLst>
                                        <p:tav tm="0">
                                          <p:val>
                                            <p:strVal val="#ppt_x"/>
                                          </p:val>
                                        </p:tav>
                                        <p:tav tm="100000">
                                          <p:val>
                                            <p:strVal val="#ppt_x"/>
                                          </p:val>
                                        </p:tav>
                                      </p:tavLst>
                                    </p:anim>
                                    <p:anim calcmode="lin" valueType="num">
                                      <p:cBhvr additive="base">
                                        <p:cTn id="52" dur="500" fill="hold"/>
                                        <p:tgtEl>
                                          <p:spTgt spid="1129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289"/>
                                        </p:tgtEl>
                                        <p:attrNameLst>
                                          <p:attrName>style.visibility</p:attrName>
                                        </p:attrNameLst>
                                      </p:cBhvr>
                                      <p:to>
                                        <p:strVal val="visible"/>
                                      </p:to>
                                    </p:set>
                                    <p:anim calcmode="lin" valueType="num">
                                      <p:cBhvr additive="base">
                                        <p:cTn id="61" dur="500" fill="hold"/>
                                        <p:tgtEl>
                                          <p:spTgt spid="11289"/>
                                        </p:tgtEl>
                                        <p:attrNameLst>
                                          <p:attrName>ppt_x</p:attrName>
                                        </p:attrNameLst>
                                      </p:cBhvr>
                                      <p:tavLst>
                                        <p:tav tm="0">
                                          <p:val>
                                            <p:strVal val="#ppt_x"/>
                                          </p:val>
                                        </p:tav>
                                        <p:tav tm="100000">
                                          <p:val>
                                            <p:strVal val="#ppt_x"/>
                                          </p:val>
                                        </p:tav>
                                      </p:tavLst>
                                    </p:anim>
                                    <p:anim calcmode="lin" valueType="num">
                                      <p:cBhvr additive="base">
                                        <p:cTn id="62" dur="500" fill="hold"/>
                                        <p:tgtEl>
                                          <p:spTgt spid="112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281"/>
                                        </p:tgtEl>
                                        <p:attrNameLst>
                                          <p:attrName>style.visibility</p:attrName>
                                        </p:attrNameLst>
                                      </p:cBhvr>
                                      <p:to>
                                        <p:strVal val="visible"/>
                                      </p:to>
                                    </p:set>
                                    <p:anim calcmode="lin" valueType="num">
                                      <p:cBhvr additive="base">
                                        <p:cTn id="71" dur="500" fill="hold"/>
                                        <p:tgtEl>
                                          <p:spTgt spid="11281"/>
                                        </p:tgtEl>
                                        <p:attrNameLst>
                                          <p:attrName>ppt_x</p:attrName>
                                        </p:attrNameLst>
                                      </p:cBhvr>
                                      <p:tavLst>
                                        <p:tav tm="0">
                                          <p:val>
                                            <p:strVal val="#ppt_x"/>
                                          </p:val>
                                        </p:tav>
                                        <p:tav tm="100000">
                                          <p:val>
                                            <p:strVal val="#ppt_x"/>
                                          </p:val>
                                        </p:tav>
                                      </p:tavLst>
                                    </p:anim>
                                    <p:anim calcmode="lin" valueType="num">
                                      <p:cBhvr additive="base">
                                        <p:cTn id="72" dur="500" fill="hold"/>
                                        <p:tgtEl>
                                          <p:spTgt spid="1128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ppt_x"/>
                                          </p:val>
                                        </p:tav>
                                        <p:tav tm="100000">
                                          <p:val>
                                            <p:strVal val="#ppt_x"/>
                                          </p:val>
                                        </p:tav>
                                      </p:tavLst>
                                    </p:anim>
                                    <p:anim calcmode="lin" valueType="num">
                                      <p:cBhvr additive="base">
                                        <p:cTn id="78" dur="500" fill="hold"/>
                                        <p:tgtEl>
                                          <p:spTgt spid="1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1283"/>
                                        </p:tgtEl>
                                        <p:attrNameLst>
                                          <p:attrName>style.visibility</p:attrName>
                                        </p:attrNameLst>
                                      </p:cBhvr>
                                      <p:to>
                                        <p:strVal val="visible"/>
                                      </p:to>
                                    </p:set>
                                    <p:anim calcmode="lin" valueType="num">
                                      <p:cBhvr additive="base">
                                        <p:cTn id="81" dur="500" fill="hold"/>
                                        <p:tgtEl>
                                          <p:spTgt spid="11283"/>
                                        </p:tgtEl>
                                        <p:attrNameLst>
                                          <p:attrName>ppt_x</p:attrName>
                                        </p:attrNameLst>
                                      </p:cBhvr>
                                      <p:tavLst>
                                        <p:tav tm="0">
                                          <p:val>
                                            <p:strVal val="#ppt_x"/>
                                          </p:val>
                                        </p:tav>
                                        <p:tav tm="100000">
                                          <p:val>
                                            <p:strVal val="#ppt_x"/>
                                          </p:val>
                                        </p:tav>
                                      </p:tavLst>
                                    </p:anim>
                                    <p:anim calcmode="lin" valueType="num">
                                      <p:cBhvr additive="base">
                                        <p:cTn id="82" dur="500" fill="hold"/>
                                        <p:tgtEl>
                                          <p:spTgt spid="1128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ppt_x"/>
                                          </p:val>
                                        </p:tav>
                                        <p:tav tm="100000">
                                          <p:val>
                                            <p:strVal val="#ppt_x"/>
                                          </p:val>
                                        </p:tav>
                                      </p:tavLst>
                                    </p:anim>
                                    <p:anim calcmode="lin" valueType="num">
                                      <p:cBhvr additive="base">
                                        <p:cTn id="88" dur="500" fill="hold"/>
                                        <p:tgtEl>
                                          <p:spTgt spid="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additive="base">
                                        <p:cTn id="97" dur="500" fill="hold"/>
                                        <p:tgtEl>
                                          <p:spTgt spid="18"/>
                                        </p:tgtEl>
                                        <p:attrNameLst>
                                          <p:attrName>ppt_x</p:attrName>
                                        </p:attrNameLst>
                                      </p:cBhvr>
                                      <p:tavLst>
                                        <p:tav tm="0">
                                          <p:val>
                                            <p:strVal val="#ppt_x"/>
                                          </p:val>
                                        </p:tav>
                                        <p:tav tm="100000">
                                          <p:val>
                                            <p:strVal val="#ppt_x"/>
                                          </p:val>
                                        </p:tav>
                                      </p:tavLst>
                                    </p:anim>
                                    <p:anim calcmode="lin" valueType="num">
                                      <p:cBhvr additive="base">
                                        <p:cTn id="98" dur="500" fill="hold"/>
                                        <p:tgtEl>
                                          <p:spTgt spid="1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additive="base">
                                        <p:cTn id="101" dur="500" fill="hold"/>
                                        <p:tgtEl>
                                          <p:spTgt spid="19"/>
                                        </p:tgtEl>
                                        <p:attrNameLst>
                                          <p:attrName>ppt_x</p:attrName>
                                        </p:attrNameLst>
                                      </p:cBhvr>
                                      <p:tavLst>
                                        <p:tav tm="0">
                                          <p:val>
                                            <p:strVal val="#ppt_x"/>
                                          </p:val>
                                        </p:tav>
                                        <p:tav tm="100000">
                                          <p:val>
                                            <p:strVal val="#ppt_x"/>
                                          </p:val>
                                        </p:tav>
                                      </p:tavLst>
                                    </p:anim>
                                    <p:anim calcmode="lin" valueType="num">
                                      <p:cBhvr additive="base">
                                        <p:cTn id="10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additive="base">
                                        <p:cTn id="107" dur="500" fill="hold"/>
                                        <p:tgtEl>
                                          <p:spTgt spid="20"/>
                                        </p:tgtEl>
                                        <p:attrNameLst>
                                          <p:attrName>ppt_x</p:attrName>
                                        </p:attrNameLst>
                                      </p:cBhvr>
                                      <p:tavLst>
                                        <p:tav tm="0">
                                          <p:val>
                                            <p:strVal val="#ppt_x"/>
                                          </p:val>
                                        </p:tav>
                                        <p:tav tm="100000">
                                          <p:val>
                                            <p:strVal val="#ppt_x"/>
                                          </p:val>
                                        </p:tav>
                                      </p:tavLst>
                                    </p:anim>
                                    <p:anim calcmode="lin" valueType="num">
                                      <p:cBhvr additive="base">
                                        <p:cTn id="108" dur="500" fill="hold"/>
                                        <p:tgtEl>
                                          <p:spTgt spid="2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500" fill="hold"/>
                                        <p:tgtEl>
                                          <p:spTgt spid="21"/>
                                        </p:tgtEl>
                                        <p:attrNameLst>
                                          <p:attrName>ppt_x</p:attrName>
                                        </p:attrNameLst>
                                      </p:cBhvr>
                                      <p:tavLst>
                                        <p:tav tm="0">
                                          <p:val>
                                            <p:strVal val="#ppt_x"/>
                                          </p:val>
                                        </p:tav>
                                        <p:tav tm="100000">
                                          <p:val>
                                            <p:strVal val="#ppt_x"/>
                                          </p:val>
                                        </p:tav>
                                      </p:tavLst>
                                    </p:anim>
                                    <p:anim calcmode="lin" valueType="num">
                                      <p:cBhvr additive="base">
                                        <p:cTn id="1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bldLvl="0" animBg="1"/>
      <p:bldP spid="9" grpId="0" animBg="1"/>
      <p:bldP spid="10" grpId="0" animBg="1"/>
      <p:bldP spid="12" grpId="0" bldLvl="0" animBg="1"/>
      <p:bldP spid="13" grpId="0" animBg="1"/>
      <p:bldP spid="11281" grpId="0"/>
      <p:bldP spid="11283" grpId="0"/>
      <p:bldP spid="11289" grpId="0"/>
      <p:bldP spid="11290" grpId="0"/>
      <p:bldP spid="11291" grpId="0"/>
      <p:bldP spid="11295" grpId="0"/>
      <p:bldP spid="2" grpId="0" bldLvl="0" animBg="1"/>
      <p:bldP spid="14" grpId="0"/>
      <p:bldP spid="18" grpId="0" bldLvl="0" animBg="1"/>
      <p:bldP spid="19" grpId="0"/>
      <p:bldP spid="20" grpId="0" bldLvl="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5"/>
          <p:cNvSpPr txBox="1"/>
          <p:nvPr/>
        </p:nvSpPr>
        <p:spPr>
          <a:xfrm>
            <a:off x="393065" y="355600"/>
            <a:ext cx="4252595" cy="521970"/>
          </a:xfrm>
          <a:prstGeom prst="rect">
            <a:avLst/>
          </a:prstGeom>
          <a:noFill/>
          <a:ln w="9525">
            <a:noFill/>
          </a:ln>
        </p:spPr>
        <p:txBody>
          <a:bodyPr wrap="square" anchor="t">
            <a:spAutoFit/>
          </a:bodyPr>
          <a:lstStyle/>
          <a:p>
            <a:r>
              <a:rPr lang="en-US" altLang="zh-CN" sz="2800" dirty="0">
                <a:solidFill>
                  <a:srgbClr val="404040"/>
                </a:solidFill>
                <a:ea typeface="Calibri" panose="020F0502020204030204" pitchFamily="34" charset="0"/>
                <a:cs typeface="Calibri" panose="020F0502020204030204" pitchFamily="34" charset="0"/>
              </a:rPr>
              <a:t>Sơ đồ use case nghiệp vụ</a:t>
            </a:r>
            <a:endParaRPr lang="en-US" altLang="zh-CN" sz="2800" dirty="0">
              <a:solidFill>
                <a:srgbClr val="404040"/>
              </a:solidFill>
              <a:ea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1"/>
          <a:stretch>
            <a:fillRect/>
          </a:stretch>
        </p:blipFill>
        <p:spPr>
          <a:xfrm>
            <a:off x="1522730" y="877570"/>
            <a:ext cx="9250680" cy="57505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anim calcmode="lin" valueType="num">
                                      <p:cBhvr additive="base">
                                        <p:cTn id="7" dur="500" fill="hold"/>
                                        <p:tgtEl>
                                          <p:spTgt spid="15361"/>
                                        </p:tgtEl>
                                        <p:attrNameLst>
                                          <p:attrName>ppt_x</p:attrName>
                                        </p:attrNameLst>
                                      </p:cBhvr>
                                      <p:tavLst>
                                        <p:tav tm="0">
                                          <p:val>
                                            <p:strVal val="#ppt_x"/>
                                          </p:val>
                                        </p:tav>
                                        <p:tav tm="100000">
                                          <p:val>
                                            <p:strVal val="#ppt_x"/>
                                          </p:val>
                                        </p:tav>
                                      </p:tavLst>
                                    </p:anim>
                                    <p:anim calcmode="lin" valueType="num">
                                      <p:cBhvr additive="base">
                                        <p:cTn id="8" dur="500" fill="hold"/>
                                        <p:tgtEl>
                                          <p:spTgt spid="15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65" y="92252"/>
            <a:ext cx="10515600" cy="688171"/>
          </a:xfrm>
        </p:spPr>
        <p:txBody>
          <a:bodyPr/>
          <a:lstStyle/>
          <a:p>
            <a:br>
              <a:rPr lang="en-US" altLang="zh-CN" sz="2800" dirty="0" err="1">
                <a:solidFill>
                  <a:srgbClr val="404040"/>
                </a:solidFill>
                <a:ea typeface="Calibri" panose="020F0502020204030204" pitchFamily="34" charset="0"/>
                <a:cs typeface="Calibri" panose="020F0502020204030204" pitchFamily="34" charset="0"/>
              </a:rPr>
            </a:br>
            <a:r>
              <a:rPr lang="en-US" altLang="zh-CN" sz="2800" dirty="0" err="1">
                <a:solidFill>
                  <a:srgbClr val="404040"/>
                </a:solidFill>
                <a:ea typeface="Calibri" panose="020F0502020204030204" pitchFamily="34" charset="0"/>
                <a:cs typeface="Calibri" panose="020F0502020204030204" pitchFamily="34" charset="0"/>
              </a:rPr>
              <a:t>Cơ</a:t>
            </a:r>
            <a:r>
              <a:rPr lang="en-US" altLang="zh-CN" sz="2800" dirty="0">
                <a:solidFill>
                  <a:srgbClr val="404040"/>
                </a:solidFill>
                <a:ea typeface="Calibri" panose="020F0502020204030204" pitchFamily="34" charset="0"/>
                <a:cs typeface="Calibri" panose="020F0502020204030204" pitchFamily="34" charset="0"/>
              </a:rPr>
              <a:t> </a:t>
            </a:r>
            <a:r>
              <a:rPr lang="en-US" altLang="zh-CN" sz="2800" dirty="0" err="1">
                <a:solidFill>
                  <a:srgbClr val="404040"/>
                </a:solidFill>
                <a:ea typeface="Calibri" panose="020F0502020204030204" pitchFamily="34" charset="0"/>
                <a:cs typeface="Calibri" panose="020F0502020204030204" pitchFamily="34" charset="0"/>
              </a:rPr>
              <a:t>sở</a:t>
            </a:r>
            <a:r>
              <a:rPr lang="en-US" altLang="zh-CN" sz="2800" dirty="0">
                <a:solidFill>
                  <a:srgbClr val="404040"/>
                </a:solidFill>
                <a:ea typeface="Calibri" panose="020F0502020204030204" pitchFamily="34" charset="0"/>
                <a:cs typeface="Calibri" panose="020F0502020204030204" pitchFamily="34" charset="0"/>
              </a:rPr>
              <a:t> </a:t>
            </a:r>
            <a:r>
              <a:rPr lang="en-US" altLang="zh-CN" sz="2800" dirty="0" err="1">
                <a:solidFill>
                  <a:srgbClr val="404040"/>
                </a:solidFill>
                <a:ea typeface="Calibri" panose="020F0502020204030204" pitchFamily="34" charset="0"/>
                <a:cs typeface="Calibri" panose="020F0502020204030204" pitchFamily="34" charset="0"/>
              </a:rPr>
              <a:t>dữ</a:t>
            </a:r>
            <a:r>
              <a:rPr lang="en-US" altLang="zh-CN" sz="2800" dirty="0">
                <a:solidFill>
                  <a:srgbClr val="404040"/>
                </a:solidFill>
                <a:ea typeface="Calibri" panose="020F0502020204030204" pitchFamily="34" charset="0"/>
                <a:cs typeface="Calibri" panose="020F0502020204030204" pitchFamily="34" charset="0"/>
              </a:rPr>
              <a:t> </a:t>
            </a:r>
            <a:r>
              <a:rPr lang="en-US" altLang="zh-CN" sz="2800" dirty="0" err="1">
                <a:solidFill>
                  <a:srgbClr val="404040"/>
                </a:solidFill>
                <a:ea typeface="Calibri" panose="020F0502020204030204" pitchFamily="34" charset="0"/>
                <a:cs typeface="Calibri" panose="020F0502020204030204" pitchFamily="34" charset="0"/>
              </a:rPr>
              <a:t>liệu</a:t>
            </a:r>
            <a:r>
              <a:rPr lang="en-US" altLang="zh-CN" sz="2800" dirty="0">
                <a:solidFill>
                  <a:srgbClr val="404040"/>
                </a:solidFill>
                <a:ea typeface="Calibri" panose="020F0502020204030204" pitchFamily="34" charset="0"/>
                <a:cs typeface="Calibri" panose="020F0502020204030204" pitchFamily="34" charset="0"/>
              </a:rPr>
              <a:t> </a:t>
            </a:r>
            <a:r>
              <a:rPr lang="en-US" altLang="zh-CN" sz="2800" dirty="0" err="1">
                <a:solidFill>
                  <a:srgbClr val="404040"/>
                </a:solidFill>
                <a:ea typeface="Calibri" panose="020F0502020204030204" pitchFamily="34" charset="0"/>
                <a:cs typeface="Calibri" panose="020F0502020204030204" pitchFamily="34" charset="0"/>
              </a:rPr>
              <a:t>và</a:t>
            </a:r>
            <a:r>
              <a:rPr lang="en-US" altLang="zh-CN" sz="2800" dirty="0">
                <a:solidFill>
                  <a:srgbClr val="404040"/>
                </a:solidFill>
                <a:ea typeface="Calibri" panose="020F0502020204030204" pitchFamily="34" charset="0"/>
                <a:cs typeface="Calibri" panose="020F0502020204030204" pitchFamily="34" charset="0"/>
              </a:rPr>
              <a:t> </a:t>
            </a:r>
            <a:r>
              <a:rPr lang="en-US" altLang="zh-CN" sz="2800" dirty="0" err="1">
                <a:solidFill>
                  <a:srgbClr val="404040"/>
                </a:solidFill>
                <a:ea typeface="Calibri" panose="020F0502020204030204" pitchFamily="34" charset="0"/>
                <a:cs typeface="Calibri" panose="020F0502020204030204" pitchFamily="34" charset="0"/>
              </a:rPr>
              <a:t>mô</a:t>
            </a:r>
            <a:r>
              <a:rPr lang="en-US" altLang="zh-CN" sz="2800" dirty="0">
                <a:solidFill>
                  <a:srgbClr val="404040"/>
                </a:solidFill>
                <a:ea typeface="Calibri" panose="020F0502020204030204" pitchFamily="34" charset="0"/>
                <a:cs typeface="Calibri" panose="020F0502020204030204" pitchFamily="34" charset="0"/>
              </a:rPr>
              <a:t> </a:t>
            </a:r>
            <a:r>
              <a:rPr lang="en-US" altLang="zh-CN" sz="2800" dirty="0" err="1">
                <a:solidFill>
                  <a:srgbClr val="404040"/>
                </a:solidFill>
                <a:ea typeface="Calibri" panose="020F0502020204030204" pitchFamily="34" charset="0"/>
                <a:cs typeface="Calibri" panose="020F0502020204030204" pitchFamily="34" charset="0"/>
              </a:rPr>
              <a:t>tả</a:t>
            </a:r>
            <a:br>
              <a:rPr lang="en-US" altLang="zh-CN" sz="4400" dirty="0">
                <a:solidFill>
                  <a:srgbClr val="404040"/>
                </a:solidFill>
                <a:ea typeface="Calibri" panose="020F0502020204030204" pitchFamily="34" charset="0"/>
                <a:cs typeface="Calibri" panose="020F0502020204030204" pitchFamily="34" charset="0"/>
              </a:rPr>
            </a:br>
            <a:endParaRPr lang="en-US" dirty="0"/>
          </a:p>
        </p:txBody>
      </p:sp>
      <p:pic>
        <p:nvPicPr>
          <p:cNvPr id="5" name="Picture 4"/>
          <p:cNvPicPr/>
          <p:nvPr/>
        </p:nvPicPr>
        <p:blipFill>
          <a:blip r:embed="rId1"/>
          <a:stretch>
            <a:fillRect/>
          </a:stretch>
        </p:blipFill>
        <p:spPr>
          <a:xfrm>
            <a:off x="1052661" y="982633"/>
            <a:ext cx="10085408" cy="4893005"/>
          </a:xfrm>
          <a:prstGeom prst="rect">
            <a:avLst/>
          </a:prstGeom>
          <a:noFill/>
          <a:ln>
            <a:noFill/>
          </a:ln>
        </p:spPr>
      </p:pic>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5"/>
          <p:cNvSpPr txBox="1"/>
          <p:nvPr/>
        </p:nvSpPr>
        <p:spPr>
          <a:xfrm>
            <a:off x="385763" y="295275"/>
            <a:ext cx="4252912" cy="460375"/>
          </a:xfrm>
          <a:prstGeom prst="rect">
            <a:avLst/>
          </a:prstGeom>
          <a:noFill/>
          <a:ln w="9525">
            <a:noFill/>
          </a:ln>
        </p:spPr>
        <p:txBody>
          <a:bodyPr anchor="t">
            <a:spAutoFit/>
          </a:bodyPr>
          <a:p>
            <a:r>
              <a:rPr lang="en-US" altLang="zh-CN" sz="2400" dirty="0">
                <a:solidFill>
                  <a:srgbClr val="404040"/>
                </a:solidFill>
                <a:ea typeface="Calibri" panose="020F0502020204030204" pitchFamily="34" charset="0"/>
                <a:cs typeface="Calibri" panose="020F0502020204030204" pitchFamily="34" charset="0"/>
              </a:rPr>
              <a:t>Cơ sở dữ liệu và mô tả</a:t>
            </a:r>
            <a:endParaRPr lang="en-US" altLang="zh-CN" sz="2400" dirty="0">
              <a:solidFill>
                <a:srgbClr val="404040"/>
              </a:solidFill>
              <a:ea typeface="Calibri" panose="020F0502020204030204" pitchFamily="34" charset="0"/>
              <a:cs typeface="Calibri" panose="020F0502020204030204" pitchFamily="34" charset="0"/>
            </a:endParaRPr>
          </a:p>
        </p:txBody>
      </p:sp>
      <p:sp>
        <p:nvSpPr>
          <p:cNvPr id="7" name="Oval 40"/>
          <p:cNvSpPr/>
          <p:nvPr/>
        </p:nvSpPr>
        <p:spPr bwMode="auto">
          <a:xfrm rot="10800000">
            <a:off x="5727700" y="3192463"/>
            <a:ext cx="908050" cy="9064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pic>
        <p:nvPicPr>
          <p:cNvPr id="2" name="Picture 1"/>
          <p:cNvPicPr>
            <a:picLocks noChangeAspect="1"/>
          </p:cNvPicPr>
          <p:nvPr/>
        </p:nvPicPr>
        <p:blipFill>
          <a:blip r:embed="rId1"/>
          <a:stretch>
            <a:fillRect/>
          </a:stretch>
        </p:blipFill>
        <p:spPr>
          <a:xfrm>
            <a:off x="3580765" y="895985"/>
            <a:ext cx="4778375" cy="2178685"/>
          </a:xfrm>
          <a:prstGeom prst="rect">
            <a:avLst/>
          </a:prstGeom>
        </p:spPr>
      </p:pic>
      <p:pic>
        <p:nvPicPr>
          <p:cNvPr id="19" name="Picture 18"/>
          <p:cNvPicPr>
            <a:picLocks noChangeAspect="1"/>
          </p:cNvPicPr>
          <p:nvPr/>
        </p:nvPicPr>
        <p:blipFill>
          <a:blip r:embed="rId2"/>
          <a:stretch>
            <a:fillRect/>
          </a:stretch>
        </p:blipFill>
        <p:spPr>
          <a:xfrm>
            <a:off x="1677035" y="3074670"/>
            <a:ext cx="9315450" cy="3677920"/>
          </a:xfrm>
          <a:prstGeom prst="rect">
            <a:avLst/>
          </a:prstGeom>
        </p:spPr>
      </p:pic>
      <p:sp>
        <p:nvSpPr>
          <p:cNvPr id="21" name="Text Box 20"/>
          <p:cNvSpPr txBox="1"/>
          <p:nvPr/>
        </p:nvSpPr>
        <p:spPr>
          <a:xfrm>
            <a:off x="9055735" y="1807210"/>
            <a:ext cx="2449195" cy="645160"/>
          </a:xfrm>
          <a:prstGeom prst="rect">
            <a:avLst/>
          </a:prstGeom>
          <a:noFill/>
        </p:spPr>
        <p:txBody>
          <a:bodyPr wrap="square" rtlCol="0" anchor="t">
            <a:spAutoFit/>
          </a:bodyPr>
          <a:p>
            <a:r>
              <a:rPr lang="en-US">
                <a:solidFill>
                  <a:srgbClr val="FF0000"/>
                </a:solidFill>
              </a:rPr>
              <a:t>PL3BXo6gVOnuupsjNCeHWVH3wzqf-seSHm</a:t>
            </a:r>
            <a:endParaRPr 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3"/>
                                        </p:tgtEl>
                                        <p:attrNameLst>
                                          <p:attrName>style.visibility</p:attrName>
                                        </p:attrNameLst>
                                      </p:cBhvr>
                                      <p:to>
                                        <p:strVal val="visible"/>
                                      </p:to>
                                    </p:set>
                                    <p:anim calcmode="lin" valueType="num">
                                      <p:cBhvr additive="base">
                                        <p:cTn id="7" dur="500" fill="hold"/>
                                        <p:tgtEl>
                                          <p:spTgt spid="13313"/>
                                        </p:tgtEl>
                                        <p:attrNameLst>
                                          <p:attrName>ppt_x</p:attrName>
                                        </p:attrNameLst>
                                      </p:cBhvr>
                                      <p:tavLst>
                                        <p:tav tm="0">
                                          <p:val>
                                            <p:strVal val="#ppt_x"/>
                                          </p:val>
                                        </p:tav>
                                        <p:tav tm="100000">
                                          <p:val>
                                            <p:strVal val="#ppt_x"/>
                                          </p:val>
                                        </p:tav>
                                      </p:tavLst>
                                    </p:anim>
                                    <p:anim calcmode="lin" valueType="num">
                                      <p:cBhvr additive="base">
                                        <p:cTn id="8" dur="5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2080" y="511810"/>
            <a:ext cx="11490960" cy="56026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Words>
  <Application>WPS Presentation</Application>
  <PresentationFormat>Widescreen</PresentationFormat>
  <Paragraphs>145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PowerPoint 演示文稿</vt:lpstr>
      <vt:lpstr>Tổng quan về đề tài</vt:lpstr>
      <vt:lpstr>PowerPoint 演示文稿</vt:lpstr>
      <vt:lpstr>PowerPoint 演示文稿</vt:lpstr>
      <vt:lpstr>Cơ sở dữ liệu và mô tả </vt:lpstr>
      <vt:lpstr>PowerPoint 演示文稿</vt:lpstr>
      <vt:lpstr>PowerPoint 演示文稿</vt:lpstr>
      <vt:lpstr>Giao diện ứng dụng</vt:lpstr>
      <vt:lpstr>Giao diện ứng dụng</vt:lpstr>
      <vt:lpstr>Giao diện ứng dụng</vt:lpstr>
      <vt:lpstr>Giao diện ứng dụng</vt:lpstr>
      <vt:lpstr>Giao diện ứng dụng</vt:lpstr>
      <vt:lpstr>PowerPoint 演示文稿</vt:lpstr>
      <vt:lpstr>PowerPoint 演示文稿</vt:lpstr>
      <vt:lpstr>Hướng phát triển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DELL</cp:lastModifiedBy>
  <cp:revision>60</cp:revision>
  <dcterms:created xsi:type="dcterms:W3CDTF">2015-07-04T02:09:00Z</dcterms:created>
  <dcterms:modified xsi:type="dcterms:W3CDTF">2021-08-12T09:20:23Z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