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3"/>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Montserrat"/>
      <p:regular r:id="rId46"/>
      <p:bold r:id="rId47"/>
      <p:italic r:id="rId48"/>
      <p:boldItalic r:id="rId49"/>
    </p:embeddedFont>
    <p:embeddedFont>
      <p:font typeface="Montserrat ExtraBold"/>
      <p:bold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Montserrat-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Montserrat-italic.fntdata"/><Relationship Id="rId47" Type="http://schemas.openxmlformats.org/officeDocument/2006/relationships/font" Target="fonts/Montserrat-bold.fntdata"/><Relationship Id="rId49"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ExtraBold-boldItalic.fntdata"/><Relationship Id="rId50" Type="http://schemas.openxmlformats.org/officeDocument/2006/relationships/font" Target="fonts/MontserratExtraBo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22376f833b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Template &amp; inspiration : </a:t>
            </a:r>
            <a:r>
              <a:rPr lang="en"/>
              <a:t>https://docs.google.com/presentation/d/1NJ6Romgl-BV2N8rgAE4BrQf6yr7SGoTcg4lWJZGXg-4/edit#slide=id.p4</a:t>
            </a:r>
            <a:endParaRPr/>
          </a:p>
        </p:txBody>
      </p:sp>
      <p:sp>
        <p:nvSpPr>
          <p:cNvPr id="74" name="Google Shape;74;g22376f833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4ba6a90140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4ba6a9014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72c944d6c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72c944d6c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472c944d6c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472c944d6c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48294ad4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48294ad4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48294ad49e_0_10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48294ad49e_0_10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48294ad49e_0_10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48294ad49e_0_1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48294ad49e_0_10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48294ad49e_0_10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48294ad49e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48294ad49e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48294ad49e_0_1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48294ad49e_0_1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48294ad49e_0_1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48294ad49e_0_1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72c944d6c_0_9: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472c944d6c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472c944d6c_0_318: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g472c944d6c_0_3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48294ad49e_0_10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48294ad49e_0_10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48294ad49e_0_1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48294ad49e_0_1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g48294ad49e_0_1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48294ad49e_0_1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g48294ad49e_0_1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48294ad49e_0_1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g48294ad49e_0_1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48294ad49e_0_1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Google Shape;575;g48294ad49e_0_1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48294ad49e_0_1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Google Shape;600;g48294ad49e_0_1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48294ad49e_0_1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2" name="Shape 622"/>
        <p:cNvGrpSpPr/>
        <p:nvPr/>
      </p:nvGrpSpPr>
      <p:grpSpPr>
        <a:xfrm>
          <a:off x="0" y="0"/>
          <a:ext cx="0" cy="0"/>
          <a:chOff x="0" y="0"/>
          <a:chExt cx="0" cy="0"/>
        </a:xfrm>
      </p:grpSpPr>
      <p:sp>
        <p:nvSpPr>
          <p:cNvPr id="623" name="Google Shape;623;g48294ad49e_0_1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48294ad49e_0_1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7" name="Shape 647"/>
        <p:cNvGrpSpPr/>
        <p:nvPr/>
      </p:nvGrpSpPr>
      <p:grpSpPr>
        <a:xfrm>
          <a:off x="0" y="0"/>
          <a:ext cx="0" cy="0"/>
          <a:chOff x="0" y="0"/>
          <a:chExt cx="0" cy="0"/>
        </a:xfrm>
      </p:grpSpPr>
      <p:sp>
        <p:nvSpPr>
          <p:cNvPr id="648" name="Google Shape;648;g48294ad49e_0_1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48294ad49e_0_1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a08d1a70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a08d1a70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400"/>
              <a:t>1- release your software, make it easy to install and to use to attract users</a:t>
            </a:r>
            <a:endParaRPr sz="1400"/>
          </a:p>
          <a:p>
            <a:pPr indent="0" lvl="0" marL="0" rtl="0" algn="l">
              <a:spcBef>
                <a:spcPts val="0"/>
              </a:spcBef>
              <a:spcAft>
                <a:spcPts val="0"/>
              </a:spcAft>
              <a:buClr>
                <a:srgbClr val="000000"/>
              </a:buClr>
              <a:buSzPts val="1100"/>
              <a:buFont typeface="Arial"/>
              <a:buNone/>
            </a:pPr>
            <a:r>
              <a:rPr lang="en" sz="1400"/>
              <a:t>2- users will need features and maintenance, they will hire technical people</a:t>
            </a:r>
            <a:endParaRPr sz="1400"/>
          </a:p>
          <a:p>
            <a:pPr indent="0" lvl="0" marL="0" rtl="0" algn="l">
              <a:spcBef>
                <a:spcPts val="0"/>
              </a:spcBef>
              <a:spcAft>
                <a:spcPts val="0"/>
              </a:spcAft>
              <a:buClr>
                <a:srgbClr val="000000"/>
              </a:buClr>
              <a:buSzPts val="1100"/>
              <a:buFont typeface="Arial"/>
              <a:buNone/>
            </a:pPr>
            <a:r>
              <a:rPr lang="en" sz="1400"/>
              <a:t>3- some developers will start to contribute their improvements and features</a:t>
            </a:r>
            <a:endParaRPr sz="1400"/>
          </a:p>
          <a:p>
            <a:pPr indent="0" lvl="0" marL="0" rtl="0" algn="l">
              <a:spcBef>
                <a:spcPts val="0"/>
              </a:spcBef>
              <a:spcAft>
                <a:spcPts val="0"/>
              </a:spcAft>
              <a:buClr>
                <a:srgbClr val="000000"/>
              </a:buClr>
              <a:buSzPts val="1100"/>
              <a:buFont typeface="Arial"/>
              <a:buNone/>
            </a:pPr>
            <a:r>
              <a:rPr lang="en" sz="1400"/>
              <a:t>4- merge contribution and manage the intellectual property</a:t>
            </a:r>
            <a:endParaRPr sz="1400"/>
          </a:p>
          <a:p>
            <a:pPr indent="0" lvl="0" marL="0" rtl="0" algn="l">
              <a:spcBef>
                <a:spcPts val="0"/>
              </a:spcBef>
              <a:spcAft>
                <a:spcPts val="0"/>
              </a:spcAft>
              <a:buClr>
                <a:srgbClr val="000000"/>
              </a:buClr>
              <a:buSzPts val="1100"/>
              <a:buFont typeface="Arial"/>
              <a:buNone/>
            </a:pPr>
            <a:r>
              <a:t/>
            </a:r>
            <a:endParaRPr sz="1400"/>
          </a:p>
          <a:p>
            <a:pPr indent="0" lvl="0" marL="0" rtl="0" algn="l">
              <a:spcBef>
                <a:spcPts val="0"/>
              </a:spcBef>
              <a:spcAft>
                <a:spcPts val="0"/>
              </a:spcAft>
              <a:buClr>
                <a:srgbClr val="000000"/>
              </a:buClr>
              <a:buSzPts val="1100"/>
              <a:buFont typeface="Arial"/>
              <a:buNone/>
            </a:pPr>
            <a:r>
              <a:rPr lang="en" sz="1400"/>
              <a:t>And then,</a:t>
            </a:r>
            <a:endParaRPr sz="1400"/>
          </a:p>
          <a:p>
            <a:pPr indent="0" lvl="0" marL="0" rtl="0" algn="l">
              <a:spcBef>
                <a:spcPts val="0"/>
              </a:spcBef>
              <a:spcAft>
                <a:spcPts val="0"/>
              </a:spcAft>
              <a:buClr>
                <a:srgbClr val="000000"/>
              </a:buClr>
              <a:buSzPts val="1100"/>
              <a:buFont typeface="Arial"/>
              <a:buNone/>
            </a:pPr>
            <a:r>
              <a:rPr lang="en" sz="1400"/>
              <a:t>Release a new version with the new features, more stability, and attract more users, and it starts again ...</a:t>
            </a:r>
            <a:endParaRPr sz="1400"/>
          </a:p>
          <a:p>
            <a:pPr indent="0" lvl="0" marL="0" rtl="0" algn="l">
              <a:spcBef>
                <a:spcPts val="0"/>
              </a:spcBef>
              <a:spcAft>
                <a:spcPts val="0"/>
              </a:spcAft>
              <a:buClr>
                <a:srgbClr val="000000"/>
              </a:buClr>
              <a:buSzPts val="1100"/>
              <a:buFont typeface="Arial"/>
              <a:buNone/>
            </a:pPr>
            <a:r>
              <a:t/>
            </a:r>
            <a:endParaRPr sz="1400"/>
          </a:p>
          <a:p>
            <a:pPr indent="0" lvl="0" marL="0" rtl="0" algn="l">
              <a:spcBef>
                <a:spcPts val="0"/>
              </a:spcBef>
              <a:spcAft>
                <a:spcPts val="0"/>
              </a:spcAft>
              <a:buNone/>
            </a:pPr>
            <a:r>
              <a:rPr lang="en" sz="1400"/>
              <a:t>The point of this dashboard is to identify what needs to be improved, in order to be able to do a continuous improvement at each cycle.</a:t>
            </a:r>
            <a:endParaRPr sz="14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2" name="Shape 672"/>
        <p:cNvGrpSpPr/>
        <p:nvPr/>
      </p:nvGrpSpPr>
      <p:grpSpPr>
        <a:xfrm>
          <a:off x="0" y="0"/>
          <a:ext cx="0" cy="0"/>
          <a:chOff x="0" y="0"/>
          <a:chExt cx="0" cy="0"/>
        </a:xfrm>
      </p:grpSpPr>
      <p:sp>
        <p:nvSpPr>
          <p:cNvPr id="673" name="Google Shape;673;g472c944d6c_0_432: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g472c944d6c_0_4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7" name="Shape 677"/>
        <p:cNvGrpSpPr/>
        <p:nvPr/>
      </p:nvGrpSpPr>
      <p:grpSpPr>
        <a:xfrm>
          <a:off x="0" y="0"/>
          <a:ext cx="0" cy="0"/>
          <a:chOff x="0" y="0"/>
          <a:chExt cx="0" cy="0"/>
        </a:xfrm>
      </p:grpSpPr>
      <p:sp>
        <p:nvSpPr>
          <p:cNvPr id="678" name="Google Shape;678;g48294ad49e_0_1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48294ad49e_0_1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2" name="Shape 702"/>
        <p:cNvGrpSpPr/>
        <p:nvPr/>
      </p:nvGrpSpPr>
      <p:grpSpPr>
        <a:xfrm>
          <a:off x="0" y="0"/>
          <a:ext cx="0" cy="0"/>
          <a:chOff x="0" y="0"/>
          <a:chExt cx="0" cy="0"/>
        </a:xfrm>
      </p:grpSpPr>
      <p:sp>
        <p:nvSpPr>
          <p:cNvPr id="703" name="Google Shape;703;g48294ad49e_0_1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48294ad49e_0_1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7" name="Shape 727"/>
        <p:cNvGrpSpPr/>
        <p:nvPr/>
      </p:nvGrpSpPr>
      <p:grpSpPr>
        <a:xfrm>
          <a:off x="0" y="0"/>
          <a:ext cx="0" cy="0"/>
          <a:chOff x="0" y="0"/>
          <a:chExt cx="0" cy="0"/>
        </a:xfrm>
      </p:grpSpPr>
      <p:sp>
        <p:nvSpPr>
          <p:cNvPr id="728" name="Google Shape;728;g48294ad49e_0_1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48294ad49e_0_1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2" name="Shape 752"/>
        <p:cNvGrpSpPr/>
        <p:nvPr/>
      </p:nvGrpSpPr>
      <p:grpSpPr>
        <a:xfrm>
          <a:off x="0" y="0"/>
          <a:ext cx="0" cy="0"/>
          <a:chOff x="0" y="0"/>
          <a:chExt cx="0" cy="0"/>
        </a:xfrm>
      </p:grpSpPr>
      <p:sp>
        <p:nvSpPr>
          <p:cNvPr id="753" name="Google Shape;753;g48294ad49e_0_1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48294ad49e_0_1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7" name="Shape 777"/>
        <p:cNvGrpSpPr/>
        <p:nvPr/>
      </p:nvGrpSpPr>
      <p:grpSpPr>
        <a:xfrm>
          <a:off x="0" y="0"/>
          <a:ext cx="0" cy="0"/>
          <a:chOff x="0" y="0"/>
          <a:chExt cx="0" cy="0"/>
        </a:xfrm>
      </p:grpSpPr>
      <p:sp>
        <p:nvSpPr>
          <p:cNvPr id="778" name="Google Shape;778;g48294ad49e_0_1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48294ad49e_0_1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2" name="Shape 802"/>
        <p:cNvGrpSpPr/>
        <p:nvPr/>
      </p:nvGrpSpPr>
      <p:grpSpPr>
        <a:xfrm>
          <a:off x="0" y="0"/>
          <a:ext cx="0" cy="0"/>
          <a:chOff x="0" y="0"/>
          <a:chExt cx="0" cy="0"/>
        </a:xfrm>
      </p:grpSpPr>
      <p:sp>
        <p:nvSpPr>
          <p:cNvPr id="803" name="Google Shape;803;g48294ad49e_0_1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48294ad49e_0_1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7" name="Shape 827"/>
        <p:cNvGrpSpPr/>
        <p:nvPr/>
      </p:nvGrpSpPr>
      <p:grpSpPr>
        <a:xfrm>
          <a:off x="0" y="0"/>
          <a:ext cx="0" cy="0"/>
          <a:chOff x="0" y="0"/>
          <a:chExt cx="0" cy="0"/>
        </a:xfrm>
      </p:grpSpPr>
      <p:sp>
        <p:nvSpPr>
          <p:cNvPr id="828" name="Google Shape;828;g48294ad49e_0_1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48294ad49e_0_1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2" name="Shape 852"/>
        <p:cNvGrpSpPr/>
        <p:nvPr/>
      </p:nvGrpSpPr>
      <p:grpSpPr>
        <a:xfrm>
          <a:off x="0" y="0"/>
          <a:ext cx="0" cy="0"/>
          <a:chOff x="0" y="0"/>
          <a:chExt cx="0" cy="0"/>
        </a:xfrm>
      </p:grpSpPr>
      <p:sp>
        <p:nvSpPr>
          <p:cNvPr id="853" name="Google Shape;853;g48294ad49e_0_1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48294ad49e_0_1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7" name="Shape 877"/>
        <p:cNvGrpSpPr/>
        <p:nvPr/>
      </p:nvGrpSpPr>
      <p:grpSpPr>
        <a:xfrm>
          <a:off x="0" y="0"/>
          <a:ext cx="0" cy="0"/>
          <a:chOff x="0" y="0"/>
          <a:chExt cx="0" cy="0"/>
        </a:xfrm>
      </p:grpSpPr>
      <p:sp>
        <p:nvSpPr>
          <p:cNvPr id="878" name="Google Shape;878;g48294ad49e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48294ad49e_0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5406c42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5406c42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examples about your project to the definitions with the “note” in italic, in order to help your collaborators to better understand the open source vocabulary.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not a comprehensive list and it will for sure be completed in time. However, those are the four important wording used in the dashboard.</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2" name="Shape 902"/>
        <p:cNvGrpSpPr/>
        <p:nvPr/>
      </p:nvGrpSpPr>
      <p:grpSpPr>
        <a:xfrm>
          <a:off x="0" y="0"/>
          <a:ext cx="0" cy="0"/>
          <a:chOff x="0" y="0"/>
          <a:chExt cx="0" cy="0"/>
        </a:xfrm>
      </p:grpSpPr>
      <p:sp>
        <p:nvSpPr>
          <p:cNvPr id="903" name="Google Shape;903;g6bf80f912b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g6bf80f912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b9ff97e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b9ff97e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72c944d6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72c944d6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links to sources and references here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ba6a90140_0_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4ba6a90140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72c944d6c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72c944d6c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in this slide what are the strategic goals for your project. This will help you to describe the project status regarding each step, and then, write problems to solve and needed improvements in order to list actions.</a:t>
            </a:r>
            <a:endParaRPr/>
          </a:p>
          <a:p>
            <a:pPr indent="0" lvl="0" marL="0" rtl="0" algn="l">
              <a:spcBef>
                <a:spcPts val="0"/>
              </a:spcBef>
              <a:spcAft>
                <a:spcPts val="0"/>
              </a:spcAft>
              <a:buNone/>
            </a:pPr>
            <a:r>
              <a:rPr lang="en"/>
              <a:t>Ex:</a:t>
            </a:r>
            <a:endParaRPr/>
          </a:p>
          <a:p>
            <a:pPr indent="-317500" lvl="0" marL="457200" rtl="0" algn="l">
              <a:spcBef>
                <a:spcPts val="0"/>
              </a:spcBef>
              <a:spcAft>
                <a:spcPts val="0"/>
              </a:spcAft>
              <a:buSzPts val="1400"/>
              <a:buChar char="-"/>
            </a:pPr>
            <a:r>
              <a:rPr lang="en"/>
              <a:t>Increase the number of contributors to the source code, </a:t>
            </a:r>
            <a:endParaRPr/>
          </a:p>
          <a:p>
            <a:pPr indent="-317500" lvl="0" marL="457200" rtl="0" algn="l">
              <a:spcBef>
                <a:spcPts val="0"/>
              </a:spcBef>
              <a:spcAft>
                <a:spcPts val="0"/>
              </a:spcAft>
              <a:buSzPts val="1400"/>
              <a:buChar char="-"/>
            </a:pPr>
            <a:r>
              <a:rPr lang="en"/>
              <a:t>Identify, fix and clean IP problems</a:t>
            </a:r>
            <a:endParaRPr/>
          </a:p>
          <a:p>
            <a:pPr indent="-317500" lvl="0" marL="457200" rtl="0" algn="l">
              <a:spcBef>
                <a:spcPts val="0"/>
              </a:spcBef>
              <a:spcAft>
                <a:spcPts val="0"/>
              </a:spcAft>
              <a:buSzPts val="1400"/>
              <a:buChar char="-"/>
            </a:pPr>
            <a:r>
              <a:rPr lang="en"/>
              <a:t>Simplify UX to attract more users</a:t>
            </a:r>
            <a:endParaRPr/>
          </a:p>
          <a:p>
            <a:pPr indent="-317500" lvl="0" marL="457200" rtl="0" algn="l">
              <a:spcBef>
                <a:spcPts val="0"/>
              </a:spcBef>
              <a:spcAft>
                <a:spcPts val="0"/>
              </a:spcAft>
              <a:buSzPts val="1400"/>
              <a:buChar char="-"/>
            </a:pPr>
            <a:r>
              <a:rPr lang="en"/>
              <a:t>Grow the non developer contributors (events, blog posts,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265fd0b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265fd0b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Put the name of your project on top left corner.</a:t>
            </a:r>
            <a:endParaRPr/>
          </a:p>
          <a:p>
            <a:pPr indent="0" lvl="0" marL="0" rtl="0" algn="l">
              <a:spcBef>
                <a:spcPts val="0"/>
              </a:spcBef>
              <a:spcAft>
                <a:spcPts val="0"/>
              </a:spcAft>
              <a:buNone/>
            </a:pPr>
            <a:r>
              <a:rPr lang="en"/>
              <a:t>And change the colour of the activities in the dashboard, based on what you know, just to have an overview. Then, it’s time to take the next step: study the status of the different activities, one by one, for your open source project.</a:t>
            </a:r>
            <a:endParaRPr/>
          </a:p>
          <a:p>
            <a:pPr indent="0" lvl="0" marL="0" rtl="0" algn="l">
              <a:spcBef>
                <a:spcPts val="0"/>
              </a:spcBef>
              <a:spcAft>
                <a:spcPts val="0"/>
              </a:spcAft>
              <a:buNone/>
            </a:pPr>
            <a:r>
              <a:rPr lang="en"/>
              <a:t>The target is to have everything in green, meaning that you master each activities.</a:t>
            </a:r>
            <a:endParaRPr/>
          </a:p>
          <a:p>
            <a:pPr indent="0" lvl="0" marL="0" rtl="0" algn="l">
              <a:spcBef>
                <a:spcPts val="0"/>
              </a:spcBef>
              <a:spcAft>
                <a:spcPts val="0"/>
              </a:spcAft>
              <a:buNone/>
            </a:pPr>
            <a:r>
              <a:rPr lang="en"/>
              <a:t>Don’t forget that this dashboard is alive: status will change in time. Something red must become green, but, something green can also become again blue, orange or red if a problem happens or if there are big changes in the project.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ark_Divider">
  <p:cSld name="Dark_Divider">
    <p:spTree>
      <p:nvGrpSpPr>
        <p:cNvPr id="54" name="Shape 54"/>
        <p:cNvGrpSpPr/>
        <p:nvPr/>
      </p:nvGrpSpPr>
      <p:grpSpPr>
        <a:xfrm>
          <a:off x="0" y="0"/>
          <a:ext cx="0" cy="0"/>
          <a:chOff x="0" y="0"/>
          <a:chExt cx="0" cy="0"/>
        </a:xfrm>
      </p:grpSpPr>
      <p:sp>
        <p:nvSpPr>
          <p:cNvPr id="55" name="Google Shape;55;p14"/>
          <p:cNvSpPr/>
          <p:nvPr/>
        </p:nvSpPr>
        <p:spPr>
          <a:xfrm>
            <a:off x="0" y="0"/>
            <a:ext cx="9144000" cy="5143500"/>
          </a:xfrm>
          <a:custGeom>
            <a:rect b="b" l="l" r="r" t="t"/>
            <a:pathLst>
              <a:path extrusionOk="0" h="120000" w="120000">
                <a:moveTo>
                  <a:pt x="0" y="0"/>
                </a:moveTo>
                <a:lnTo>
                  <a:pt x="119994" y="0"/>
                </a:lnTo>
                <a:lnTo>
                  <a:pt x="119994" y="119994"/>
                </a:lnTo>
                <a:lnTo>
                  <a:pt x="0" y="119994"/>
                </a:lnTo>
                <a:lnTo>
                  <a:pt x="0" y="0"/>
                </a:lnTo>
                <a:close/>
              </a:path>
            </a:pathLst>
          </a:custGeom>
          <a:solidFill>
            <a:srgbClr val="2F2F55"/>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sz="1700">
              <a:solidFill>
                <a:schemeClr val="dk1"/>
              </a:solidFill>
              <a:latin typeface="Montserrat"/>
              <a:ea typeface="Montserrat"/>
              <a:cs typeface="Montserrat"/>
              <a:sym typeface="Montserrat"/>
            </a:endParaRPr>
          </a:p>
        </p:txBody>
      </p:sp>
      <p:sp>
        <p:nvSpPr>
          <p:cNvPr id="56" name="Google Shape;56;p14"/>
          <p:cNvSpPr txBox="1"/>
          <p:nvPr>
            <p:ph type="title"/>
          </p:nvPr>
        </p:nvSpPr>
        <p:spPr>
          <a:xfrm>
            <a:off x="628650" y="2074663"/>
            <a:ext cx="7886700" cy="994200"/>
          </a:xfrm>
          <a:prstGeom prst="rect">
            <a:avLst/>
          </a:prstGeom>
          <a:noFill/>
          <a:ln>
            <a:noFill/>
          </a:ln>
        </p:spPr>
        <p:txBody>
          <a:bodyPr anchorCtr="0" anchor="ctr" bIns="68575" lIns="68575" spcFirstLastPara="1" rIns="68575" wrap="square" tIns="68575">
            <a:noAutofit/>
          </a:bodyPr>
          <a:lstStyle>
            <a:lvl1pPr indent="0" lvl="0" marL="0" marR="0" rtl="0" algn="ctr">
              <a:lnSpc>
                <a:spcPct val="90000"/>
              </a:lnSpc>
              <a:spcBef>
                <a:spcPts val="0"/>
              </a:spcBef>
              <a:spcAft>
                <a:spcPts val="0"/>
              </a:spcAft>
              <a:buClr>
                <a:schemeClr val="lt1"/>
              </a:buClr>
              <a:buSzPts val="1100"/>
              <a:buFont typeface="Montserrat"/>
              <a:buNone/>
              <a:defRPr b="1" i="0" sz="5000" u="none" cap="none" strike="noStrike">
                <a:solidFill>
                  <a:schemeClr val="lt1"/>
                </a:solidFill>
                <a:latin typeface="Montserrat"/>
                <a:ea typeface="Montserrat"/>
                <a:cs typeface="Montserrat"/>
                <a:sym typeface="Montserrat"/>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slide2">
  <p:cSld name="Title_slide2">
    <p:spTree>
      <p:nvGrpSpPr>
        <p:cNvPr id="57" name="Shape 57"/>
        <p:cNvGrpSpPr/>
        <p:nvPr/>
      </p:nvGrpSpPr>
      <p:grpSpPr>
        <a:xfrm>
          <a:off x="0" y="0"/>
          <a:ext cx="0" cy="0"/>
          <a:chOff x="0" y="0"/>
          <a:chExt cx="0" cy="0"/>
        </a:xfrm>
      </p:grpSpPr>
      <p:sp>
        <p:nvSpPr>
          <p:cNvPr id="58" name="Google Shape;58;p15"/>
          <p:cNvSpPr/>
          <p:nvPr/>
        </p:nvSpPr>
        <p:spPr>
          <a:xfrm>
            <a:off x="0" y="0"/>
            <a:ext cx="9144000" cy="5143500"/>
          </a:xfrm>
          <a:prstGeom prst="rect">
            <a:avLst/>
          </a:prstGeom>
          <a:solidFill>
            <a:srgbClr val="BEEBF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ontserrat"/>
              <a:ea typeface="Montserrat"/>
              <a:cs typeface="Montserrat"/>
              <a:sym typeface="Montserrat"/>
            </a:endParaRPr>
          </a:p>
        </p:txBody>
      </p:sp>
      <p:sp>
        <p:nvSpPr>
          <p:cNvPr id="59" name="Google Shape;59;p15"/>
          <p:cNvSpPr/>
          <p:nvPr/>
        </p:nvSpPr>
        <p:spPr>
          <a:xfrm>
            <a:off x="993013" y="848087"/>
            <a:ext cx="7158000" cy="31791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ontserrat"/>
              <a:ea typeface="Montserrat"/>
              <a:cs typeface="Montserrat"/>
              <a:sym typeface="Montserrat"/>
            </a:endParaRPr>
          </a:p>
        </p:txBody>
      </p:sp>
      <p:sp>
        <p:nvSpPr>
          <p:cNvPr id="60" name="Google Shape;60;p15"/>
          <p:cNvSpPr txBox="1"/>
          <p:nvPr>
            <p:ph idx="1" type="body"/>
          </p:nvPr>
        </p:nvSpPr>
        <p:spPr>
          <a:xfrm>
            <a:off x="1609304" y="3237457"/>
            <a:ext cx="5925300" cy="520200"/>
          </a:xfrm>
          <a:prstGeom prst="rect">
            <a:avLst/>
          </a:prstGeom>
          <a:noFill/>
          <a:ln>
            <a:noFill/>
          </a:ln>
        </p:spPr>
        <p:txBody>
          <a:bodyPr anchorCtr="0" anchor="t" bIns="68575" lIns="68575" spcFirstLastPara="1" rIns="68575" wrap="square" tIns="68575">
            <a:noAutofit/>
          </a:bodyPr>
          <a:lstStyle>
            <a:lvl1pPr indent="-228600" lvl="0" marL="457200" marR="0" rtl="0" algn="ctr">
              <a:lnSpc>
                <a:spcPct val="90000"/>
              </a:lnSpc>
              <a:spcBef>
                <a:spcPts val="800"/>
              </a:spcBef>
              <a:spcAft>
                <a:spcPts val="0"/>
              </a:spcAft>
              <a:buClr>
                <a:schemeClr val="dk1"/>
              </a:buClr>
              <a:buSzPts val="2100"/>
              <a:buFont typeface="Arial"/>
              <a:buNone/>
              <a:defRPr b="0" i="0" sz="2100" u="none" cap="none" strike="noStrike">
                <a:solidFill>
                  <a:schemeClr val="dk1"/>
                </a:solidFill>
                <a:latin typeface="Montserrat"/>
                <a:ea typeface="Montserrat"/>
                <a:cs typeface="Montserrat"/>
                <a:sym typeface="Montserrat"/>
              </a:defRPr>
            </a:lvl1pPr>
            <a:lvl2pPr indent="-342900" lvl="1" marL="914400" marR="0" rtl="0" algn="l">
              <a:lnSpc>
                <a:spcPct val="90000"/>
              </a:lnSpc>
              <a:spcBef>
                <a:spcPts val="400"/>
              </a:spcBef>
              <a:spcAft>
                <a:spcPts val="0"/>
              </a:spcAft>
              <a:buClr>
                <a:schemeClr val="lt1"/>
              </a:buClr>
              <a:buSzPts val="1800"/>
              <a:buFont typeface="Arial"/>
              <a:buChar char="•"/>
              <a:defRPr b="0" i="0" sz="1800" u="none" cap="none" strike="noStrike">
                <a:solidFill>
                  <a:schemeClr val="lt1"/>
                </a:solidFill>
                <a:latin typeface="Montserrat"/>
                <a:ea typeface="Montserrat"/>
                <a:cs typeface="Montserrat"/>
                <a:sym typeface="Montserrat"/>
              </a:defRPr>
            </a:lvl2pPr>
            <a:lvl3pPr indent="-323850" lvl="2" marL="1371600"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Montserrat"/>
                <a:ea typeface="Montserrat"/>
                <a:cs typeface="Montserrat"/>
                <a:sym typeface="Montserrat"/>
              </a:defRPr>
            </a:lvl3pPr>
            <a:lvl4pPr indent="-317500" lvl="3" marL="18288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Montserrat"/>
                <a:ea typeface="Montserrat"/>
                <a:cs typeface="Montserrat"/>
                <a:sym typeface="Montserrat"/>
              </a:defRPr>
            </a:lvl4pPr>
            <a:lvl5pPr indent="-317500" lvl="4" marL="22860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Montserrat"/>
                <a:ea typeface="Montserrat"/>
                <a:cs typeface="Montserrat"/>
                <a:sym typeface="Montserra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9pPr>
          </a:lstStyle>
          <a:p/>
        </p:txBody>
      </p:sp>
      <p:sp>
        <p:nvSpPr>
          <p:cNvPr id="61" name="Google Shape;61;p15"/>
          <p:cNvSpPr txBox="1"/>
          <p:nvPr>
            <p:ph type="title"/>
          </p:nvPr>
        </p:nvSpPr>
        <p:spPr>
          <a:xfrm>
            <a:off x="1609304" y="2243284"/>
            <a:ext cx="5925300" cy="994200"/>
          </a:xfrm>
          <a:prstGeom prst="rect">
            <a:avLst/>
          </a:prstGeom>
          <a:noFill/>
          <a:ln>
            <a:noFill/>
          </a:ln>
        </p:spPr>
        <p:txBody>
          <a:bodyPr anchorCtr="0" anchor="ctr" bIns="68575" lIns="68575" spcFirstLastPara="1" rIns="68575" wrap="square" tIns="68575">
            <a:noAutofit/>
          </a:bodyPr>
          <a:lstStyle>
            <a:lvl1pPr indent="0" lvl="0" marL="0" marR="0" rtl="0" algn="ctr">
              <a:lnSpc>
                <a:spcPct val="90000"/>
              </a:lnSpc>
              <a:spcBef>
                <a:spcPts val="0"/>
              </a:spcBef>
              <a:spcAft>
                <a:spcPts val="0"/>
              </a:spcAft>
              <a:buClr>
                <a:schemeClr val="accent1"/>
              </a:buClr>
              <a:buSzPts val="1100"/>
              <a:buFont typeface="Montserrat"/>
              <a:buNone/>
              <a:defRPr b="1" i="0" sz="5000" u="none" cap="none" strike="noStrike">
                <a:solidFill>
                  <a:schemeClr val="accent1"/>
                </a:solidFill>
                <a:latin typeface="Montserrat"/>
                <a:ea typeface="Montserrat"/>
                <a:cs typeface="Montserrat"/>
                <a:sym typeface="Montserrat"/>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ext_slide">
  <p:cSld name="3_Text_slide">
    <p:spTree>
      <p:nvGrpSpPr>
        <p:cNvPr id="62" name="Shape 62"/>
        <p:cNvGrpSpPr/>
        <p:nvPr/>
      </p:nvGrpSpPr>
      <p:grpSpPr>
        <a:xfrm>
          <a:off x="0" y="0"/>
          <a:ext cx="0" cy="0"/>
          <a:chOff x="0" y="0"/>
          <a:chExt cx="0" cy="0"/>
        </a:xfrm>
      </p:grpSpPr>
      <p:cxnSp>
        <p:nvCxnSpPr>
          <p:cNvPr id="63" name="Google Shape;63;p16"/>
          <p:cNvCxnSpPr/>
          <p:nvPr/>
        </p:nvCxnSpPr>
        <p:spPr>
          <a:xfrm>
            <a:off x="0" y="685800"/>
            <a:ext cx="9144000" cy="0"/>
          </a:xfrm>
          <a:prstGeom prst="straightConnector1">
            <a:avLst/>
          </a:prstGeom>
          <a:noFill/>
          <a:ln cap="flat" cmpd="sng" w="12700">
            <a:solidFill>
              <a:srgbClr val="E8E8E8"/>
            </a:solidFill>
            <a:prstDash val="solid"/>
            <a:miter lim="8000"/>
            <a:headEnd len="sm" w="sm" type="none"/>
            <a:tailEnd len="sm" w="sm" type="none"/>
          </a:ln>
        </p:spPr>
      </p:cxnSp>
      <p:cxnSp>
        <p:nvCxnSpPr>
          <p:cNvPr id="64" name="Google Shape;64;p16"/>
          <p:cNvCxnSpPr/>
          <p:nvPr/>
        </p:nvCxnSpPr>
        <p:spPr>
          <a:xfrm>
            <a:off x="0" y="4698095"/>
            <a:ext cx="9144000" cy="0"/>
          </a:xfrm>
          <a:prstGeom prst="straightConnector1">
            <a:avLst/>
          </a:prstGeom>
          <a:noFill/>
          <a:ln cap="flat" cmpd="sng" w="12700">
            <a:solidFill>
              <a:srgbClr val="E8E8E8"/>
            </a:solidFill>
            <a:prstDash val="solid"/>
            <a:miter lim="8000"/>
            <a:headEnd len="sm" w="sm" type="none"/>
            <a:tailEnd len="sm" w="sm" type="none"/>
          </a:ln>
        </p:spPr>
      </p:cxnSp>
      <p:sp>
        <p:nvSpPr>
          <p:cNvPr id="65" name="Google Shape;65;p16"/>
          <p:cNvSpPr txBox="1"/>
          <p:nvPr>
            <p:ph idx="1" type="body"/>
          </p:nvPr>
        </p:nvSpPr>
        <p:spPr>
          <a:xfrm>
            <a:off x="496490" y="1053287"/>
            <a:ext cx="8151000" cy="3372000"/>
          </a:xfrm>
          <a:prstGeom prst="rect">
            <a:avLst/>
          </a:prstGeom>
          <a:noFill/>
          <a:ln>
            <a:noFill/>
          </a:ln>
        </p:spPr>
        <p:txBody>
          <a:bodyPr anchorCtr="0" anchor="ctr" bIns="68575" lIns="68575" spcFirstLastPara="1" rIns="68575" wrap="square" tIns="68575">
            <a:noAutofit/>
          </a:bodyPr>
          <a:lstStyle>
            <a:lvl1pPr indent="-228600" lvl="0" marL="457200" marR="0" rtl="0" algn="l">
              <a:lnSpc>
                <a:spcPct val="90000"/>
              </a:lnSpc>
              <a:spcBef>
                <a:spcPts val="800"/>
              </a:spcBef>
              <a:spcAft>
                <a:spcPts val="0"/>
              </a:spcAft>
              <a:buClr>
                <a:srgbClr val="E2066F"/>
              </a:buClr>
              <a:buSzPts val="2100"/>
              <a:buFont typeface="Arial"/>
              <a:buNone/>
              <a:defRPr b="0" i="0" sz="1800" u="none" cap="none" strike="noStrike">
                <a:solidFill>
                  <a:srgbClr val="251B5B"/>
                </a:solidFill>
                <a:latin typeface="Montserrat"/>
                <a:ea typeface="Montserrat"/>
                <a:cs typeface="Montserrat"/>
                <a:sym typeface="Montserrat"/>
              </a:defRPr>
            </a:lvl1pPr>
            <a:lvl2pPr indent="-228600" lvl="1" marL="914400" marR="0" rtl="0" algn="l">
              <a:lnSpc>
                <a:spcPct val="90000"/>
              </a:lnSpc>
              <a:spcBef>
                <a:spcPts val="400"/>
              </a:spcBef>
              <a:spcAft>
                <a:spcPts val="0"/>
              </a:spcAft>
              <a:buClr>
                <a:srgbClr val="E2066F"/>
              </a:buClr>
              <a:buSzPts val="1800"/>
              <a:buFont typeface="Arial"/>
              <a:buNone/>
              <a:defRPr b="0" i="0" sz="1500" u="none" cap="none" strike="noStrike">
                <a:solidFill>
                  <a:srgbClr val="251B5B"/>
                </a:solidFill>
                <a:latin typeface="Montserrat"/>
                <a:ea typeface="Montserrat"/>
                <a:cs typeface="Montserrat"/>
                <a:sym typeface="Montserrat"/>
              </a:defRPr>
            </a:lvl2pPr>
            <a:lvl3pPr indent="-228600" lvl="2" marL="1371600" marR="0" rtl="0" algn="l">
              <a:lnSpc>
                <a:spcPct val="90000"/>
              </a:lnSpc>
              <a:spcBef>
                <a:spcPts val="400"/>
              </a:spcBef>
              <a:spcAft>
                <a:spcPts val="0"/>
              </a:spcAft>
              <a:buClr>
                <a:srgbClr val="E2066F"/>
              </a:buClr>
              <a:buSzPts val="1500"/>
              <a:buFont typeface="Arial"/>
              <a:buNone/>
              <a:defRPr b="0" i="0" sz="1400" u="none" cap="none" strike="noStrike">
                <a:solidFill>
                  <a:srgbClr val="251B5B"/>
                </a:solidFill>
                <a:latin typeface="Montserrat"/>
                <a:ea typeface="Montserrat"/>
                <a:cs typeface="Montserrat"/>
                <a:sym typeface="Montserrat"/>
              </a:defRPr>
            </a:lvl3pPr>
            <a:lvl4pPr indent="-228600" lvl="3" marL="1828800" marR="0" rtl="0" algn="l">
              <a:lnSpc>
                <a:spcPct val="90000"/>
              </a:lnSpc>
              <a:spcBef>
                <a:spcPts val="400"/>
              </a:spcBef>
              <a:spcAft>
                <a:spcPts val="0"/>
              </a:spcAft>
              <a:buClr>
                <a:srgbClr val="E2066F"/>
              </a:buClr>
              <a:buSzPts val="1400"/>
              <a:buFont typeface="Arial"/>
              <a:buNone/>
              <a:defRPr b="0" i="0" sz="1200" u="none" cap="none" strike="noStrike">
                <a:solidFill>
                  <a:srgbClr val="251B5B"/>
                </a:solidFill>
                <a:latin typeface="Montserrat"/>
                <a:ea typeface="Montserrat"/>
                <a:cs typeface="Montserrat"/>
                <a:sym typeface="Montserrat"/>
              </a:defRPr>
            </a:lvl4pPr>
            <a:lvl5pPr indent="-228600" lvl="4" marL="2286000" marR="0" rtl="0" algn="l">
              <a:lnSpc>
                <a:spcPct val="90000"/>
              </a:lnSpc>
              <a:spcBef>
                <a:spcPts val="400"/>
              </a:spcBef>
              <a:spcAft>
                <a:spcPts val="0"/>
              </a:spcAft>
              <a:buClr>
                <a:srgbClr val="E2066F"/>
              </a:buClr>
              <a:buSzPts val="1400"/>
              <a:buFont typeface="Arial"/>
              <a:buNone/>
              <a:defRPr b="0" i="0" sz="1200" u="none" cap="none" strike="noStrike">
                <a:solidFill>
                  <a:srgbClr val="251B5B"/>
                </a:solidFill>
                <a:latin typeface="Montserrat"/>
                <a:ea typeface="Montserrat"/>
                <a:cs typeface="Montserrat"/>
                <a:sym typeface="Montserra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9pPr>
          </a:lstStyle>
          <a:p/>
        </p:txBody>
      </p:sp>
      <p:sp>
        <p:nvSpPr>
          <p:cNvPr id="66" name="Google Shape;66;p16"/>
          <p:cNvSpPr txBox="1"/>
          <p:nvPr>
            <p:ph idx="2" type="body"/>
          </p:nvPr>
        </p:nvSpPr>
        <p:spPr>
          <a:xfrm>
            <a:off x="243220" y="93444"/>
            <a:ext cx="8657700" cy="500100"/>
          </a:xfrm>
          <a:prstGeom prst="rect">
            <a:avLst/>
          </a:prstGeom>
          <a:noFill/>
          <a:ln>
            <a:noFill/>
          </a:ln>
        </p:spPr>
        <p:txBody>
          <a:bodyPr anchorCtr="0" anchor="ctr" bIns="68575" lIns="68575" spcFirstLastPara="1" rIns="68575" wrap="square" tIns="68575">
            <a:noAutofit/>
          </a:bodyPr>
          <a:lstStyle>
            <a:lvl1pPr indent="-228600" lvl="0" marL="457200" marR="0" rtl="0" algn="l">
              <a:lnSpc>
                <a:spcPct val="80000"/>
              </a:lnSpc>
              <a:spcBef>
                <a:spcPts val="800"/>
              </a:spcBef>
              <a:spcAft>
                <a:spcPts val="0"/>
              </a:spcAft>
              <a:buClr>
                <a:srgbClr val="E2066F"/>
              </a:buClr>
              <a:buSzPts val="2100"/>
              <a:buFont typeface="Arial"/>
              <a:buNone/>
              <a:defRPr b="0" i="0" sz="1800" u="none" cap="none" strike="noStrike">
                <a:solidFill>
                  <a:srgbClr val="E2066F"/>
                </a:solidFill>
                <a:latin typeface="Montserrat"/>
                <a:ea typeface="Montserrat"/>
                <a:cs typeface="Montserrat"/>
                <a:sym typeface="Montserrat"/>
              </a:defRPr>
            </a:lvl1pPr>
            <a:lvl2pPr indent="-228600" lvl="1" marL="914400" marR="0" rtl="0" algn="l">
              <a:lnSpc>
                <a:spcPct val="80000"/>
              </a:lnSpc>
              <a:spcBef>
                <a:spcPts val="400"/>
              </a:spcBef>
              <a:spcAft>
                <a:spcPts val="0"/>
              </a:spcAft>
              <a:buClr>
                <a:srgbClr val="7F7F7F"/>
              </a:buClr>
              <a:buSzPts val="1800"/>
              <a:buFont typeface="Arial"/>
              <a:buNone/>
              <a:defRPr b="0" i="0" sz="1400" u="none" cap="none" strike="noStrike">
                <a:solidFill>
                  <a:srgbClr val="7F7F7F"/>
                </a:solidFill>
                <a:latin typeface="Montserrat"/>
                <a:ea typeface="Montserrat"/>
                <a:cs typeface="Montserrat"/>
                <a:sym typeface="Montserrat"/>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ontserrat"/>
                <a:ea typeface="Montserrat"/>
                <a:cs typeface="Montserrat"/>
                <a:sym typeface="Montserrat"/>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List_slide">
  <p:cSld name="2_List_slide">
    <p:spTree>
      <p:nvGrpSpPr>
        <p:cNvPr id="67" name="Shape 67"/>
        <p:cNvGrpSpPr/>
        <p:nvPr/>
      </p:nvGrpSpPr>
      <p:grpSpPr>
        <a:xfrm>
          <a:off x="0" y="0"/>
          <a:ext cx="0" cy="0"/>
          <a:chOff x="0" y="0"/>
          <a:chExt cx="0" cy="0"/>
        </a:xfrm>
      </p:grpSpPr>
      <p:cxnSp>
        <p:nvCxnSpPr>
          <p:cNvPr id="68" name="Google Shape;68;p17"/>
          <p:cNvCxnSpPr/>
          <p:nvPr/>
        </p:nvCxnSpPr>
        <p:spPr>
          <a:xfrm>
            <a:off x="0" y="685800"/>
            <a:ext cx="9144000" cy="0"/>
          </a:xfrm>
          <a:prstGeom prst="straightConnector1">
            <a:avLst/>
          </a:prstGeom>
          <a:noFill/>
          <a:ln cap="flat" cmpd="sng" w="12700">
            <a:solidFill>
              <a:srgbClr val="E8E8E8"/>
            </a:solidFill>
            <a:prstDash val="solid"/>
            <a:miter lim="8000"/>
            <a:headEnd len="sm" w="sm" type="none"/>
            <a:tailEnd len="sm" w="sm" type="none"/>
          </a:ln>
        </p:spPr>
      </p:cxnSp>
      <p:cxnSp>
        <p:nvCxnSpPr>
          <p:cNvPr id="69" name="Google Shape;69;p17"/>
          <p:cNvCxnSpPr/>
          <p:nvPr/>
        </p:nvCxnSpPr>
        <p:spPr>
          <a:xfrm>
            <a:off x="0" y="4698095"/>
            <a:ext cx="9144000" cy="0"/>
          </a:xfrm>
          <a:prstGeom prst="straightConnector1">
            <a:avLst/>
          </a:prstGeom>
          <a:noFill/>
          <a:ln cap="flat" cmpd="sng" w="12700">
            <a:solidFill>
              <a:srgbClr val="E8E8E8"/>
            </a:solidFill>
            <a:prstDash val="solid"/>
            <a:miter lim="8000"/>
            <a:headEnd len="sm" w="sm" type="none"/>
            <a:tailEnd len="sm" w="sm" type="none"/>
          </a:ln>
        </p:spPr>
      </p:cxnSp>
      <p:sp>
        <p:nvSpPr>
          <p:cNvPr id="70" name="Google Shape;70;p17"/>
          <p:cNvSpPr txBox="1"/>
          <p:nvPr>
            <p:ph idx="1" type="body"/>
          </p:nvPr>
        </p:nvSpPr>
        <p:spPr>
          <a:xfrm>
            <a:off x="243220" y="93444"/>
            <a:ext cx="8657700" cy="500100"/>
          </a:xfrm>
          <a:prstGeom prst="rect">
            <a:avLst/>
          </a:prstGeom>
          <a:noFill/>
          <a:ln>
            <a:noFill/>
          </a:ln>
        </p:spPr>
        <p:txBody>
          <a:bodyPr anchorCtr="0" anchor="ctr" bIns="68575" lIns="68575" spcFirstLastPara="1" rIns="68575" wrap="square" tIns="68575">
            <a:noAutofit/>
          </a:bodyPr>
          <a:lstStyle>
            <a:lvl1pPr indent="-228600" lvl="0" marL="457200" marR="0" rtl="0" algn="l">
              <a:lnSpc>
                <a:spcPct val="80000"/>
              </a:lnSpc>
              <a:spcBef>
                <a:spcPts val="800"/>
              </a:spcBef>
              <a:spcAft>
                <a:spcPts val="0"/>
              </a:spcAft>
              <a:buClr>
                <a:srgbClr val="E2066F"/>
              </a:buClr>
              <a:buSzPts val="2100"/>
              <a:buFont typeface="Arial"/>
              <a:buNone/>
              <a:defRPr b="0" i="0" sz="1800" u="none" cap="none" strike="noStrike">
                <a:solidFill>
                  <a:srgbClr val="E2066F"/>
                </a:solidFill>
                <a:latin typeface="Montserrat"/>
                <a:ea typeface="Montserrat"/>
                <a:cs typeface="Montserrat"/>
                <a:sym typeface="Montserrat"/>
              </a:defRPr>
            </a:lvl1pPr>
            <a:lvl2pPr indent="-228600" lvl="1" marL="914400" marR="0" rtl="0" algn="l">
              <a:lnSpc>
                <a:spcPct val="80000"/>
              </a:lnSpc>
              <a:spcBef>
                <a:spcPts val="400"/>
              </a:spcBef>
              <a:spcAft>
                <a:spcPts val="0"/>
              </a:spcAft>
              <a:buClr>
                <a:srgbClr val="7F7F7F"/>
              </a:buClr>
              <a:buSzPts val="1800"/>
              <a:buFont typeface="Arial"/>
              <a:buNone/>
              <a:defRPr b="0" i="0" sz="1400" u="none" cap="none" strike="noStrike">
                <a:solidFill>
                  <a:srgbClr val="7F7F7F"/>
                </a:solidFill>
                <a:latin typeface="Montserrat"/>
                <a:ea typeface="Montserrat"/>
                <a:cs typeface="Montserrat"/>
                <a:sym typeface="Montserrat"/>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ontserrat"/>
                <a:ea typeface="Montserrat"/>
                <a:cs typeface="Montserrat"/>
                <a:sym typeface="Montserrat"/>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9pPr>
          </a:lstStyle>
          <a:p/>
        </p:txBody>
      </p:sp>
      <p:sp>
        <p:nvSpPr>
          <p:cNvPr id="71" name="Google Shape;71;p17"/>
          <p:cNvSpPr txBox="1"/>
          <p:nvPr>
            <p:ph idx="2" type="body"/>
          </p:nvPr>
        </p:nvSpPr>
        <p:spPr>
          <a:xfrm>
            <a:off x="496490" y="1053287"/>
            <a:ext cx="8151000" cy="3372000"/>
          </a:xfrm>
          <a:prstGeom prst="rect">
            <a:avLst/>
          </a:prstGeom>
          <a:noFill/>
          <a:ln>
            <a:noFill/>
          </a:ln>
        </p:spPr>
        <p:txBody>
          <a:bodyPr anchorCtr="0" anchor="ctr" bIns="68575" lIns="68575" spcFirstLastPara="1" rIns="68575" wrap="square" tIns="68575">
            <a:noAutofit/>
          </a:bodyPr>
          <a:lstStyle>
            <a:lvl1pPr indent="-368300" lvl="0" marL="457200" marR="0" rtl="0" algn="l">
              <a:lnSpc>
                <a:spcPct val="120000"/>
              </a:lnSpc>
              <a:spcBef>
                <a:spcPts val="800"/>
              </a:spcBef>
              <a:spcAft>
                <a:spcPts val="0"/>
              </a:spcAft>
              <a:buClr>
                <a:srgbClr val="E2066F"/>
              </a:buClr>
              <a:buSzPts val="2200"/>
              <a:buFont typeface="Arial"/>
              <a:buChar char="•"/>
              <a:defRPr b="0" i="0" sz="1800" u="none" cap="none" strike="noStrike">
                <a:solidFill>
                  <a:srgbClr val="251B5B"/>
                </a:solidFill>
                <a:latin typeface="Montserrat"/>
                <a:ea typeface="Montserrat"/>
                <a:cs typeface="Montserrat"/>
                <a:sym typeface="Montserrat"/>
              </a:defRPr>
            </a:lvl1pPr>
            <a:lvl2pPr indent="-342900" lvl="1" marL="914400" marR="0" rtl="0" algn="l">
              <a:lnSpc>
                <a:spcPct val="120000"/>
              </a:lnSpc>
              <a:spcBef>
                <a:spcPts val="400"/>
              </a:spcBef>
              <a:spcAft>
                <a:spcPts val="0"/>
              </a:spcAft>
              <a:buClr>
                <a:srgbClr val="E2066F"/>
              </a:buClr>
              <a:buSzPts val="1800"/>
              <a:buFont typeface="Montserrat"/>
              <a:buChar char="–"/>
              <a:defRPr b="0" i="0" sz="1500" u="none" cap="none" strike="noStrike">
                <a:solidFill>
                  <a:srgbClr val="251B5B"/>
                </a:solidFill>
                <a:latin typeface="Montserrat"/>
                <a:ea typeface="Montserrat"/>
                <a:cs typeface="Montserrat"/>
                <a:sym typeface="Montserrat"/>
              </a:defRPr>
            </a:lvl2pPr>
            <a:lvl3pPr indent="-317500" lvl="2" marL="1371600" marR="0" rtl="0" algn="l">
              <a:lnSpc>
                <a:spcPct val="120000"/>
              </a:lnSpc>
              <a:spcBef>
                <a:spcPts val="400"/>
              </a:spcBef>
              <a:spcAft>
                <a:spcPts val="0"/>
              </a:spcAft>
              <a:buClr>
                <a:srgbClr val="E2066F"/>
              </a:buClr>
              <a:buSzPts val="1400"/>
              <a:buFont typeface="Noto Sans Symbols"/>
              <a:buChar char="▪"/>
              <a:defRPr b="0" i="0" sz="1400" u="none" cap="none" strike="noStrike">
                <a:solidFill>
                  <a:srgbClr val="251B5B"/>
                </a:solidFill>
                <a:latin typeface="Montserrat"/>
                <a:ea typeface="Montserrat"/>
                <a:cs typeface="Montserrat"/>
                <a:sym typeface="Montserrat"/>
              </a:defRPr>
            </a:lvl3pPr>
            <a:lvl4pPr indent="-304800" lvl="3" marL="1828800" marR="0" rtl="0" algn="l">
              <a:lnSpc>
                <a:spcPct val="120000"/>
              </a:lnSpc>
              <a:spcBef>
                <a:spcPts val="400"/>
              </a:spcBef>
              <a:spcAft>
                <a:spcPts val="0"/>
              </a:spcAft>
              <a:buClr>
                <a:srgbClr val="E2066F"/>
              </a:buClr>
              <a:buSzPts val="1200"/>
              <a:buFont typeface="Courier New"/>
              <a:buChar char="o"/>
              <a:defRPr b="0" i="0" sz="1200" u="none" cap="none" strike="noStrike">
                <a:solidFill>
                  <a:srgbClr val="251B5B"/>
                </a:solidFill>
                <a:latin typeface="Montserrat"/>
                <a:ea typeface="Montserrat"/>
                <a:cs typeface="Montserrat"/>
                <a:sym typeface="Montserrat"/>
              </a:defRPr>
            </a:lvl4pPr>
            <a:lvl5pPr indent="-317500" lvl="4" marL="2286000" marR="0" rtl="0" algn="l">
              <a:lnSpc>
                <a:spcPct val="120000"/>
              </a:lnSpc>
              <a:spcBef>
                <a:spcPts val="400"/>
              </a:spcBef>
              <a:spcAft>
                <a:spcPts val="0"/>
              </a:spcAft>
              <a:buClr>
                <a:srgbClr val="E2066F"/>
              </a:buClr>
              <a:buSzPts val="1400"/>
              <a:buFont typeface="Arial"/>
              <a:buChar char="•"/>
              <a:defRPr b="0" i="0" sz="1200" u="none" cap="none" strike="noStrike">
                <a:solidFill>
                  <a:srgbClr val="251B5B"/>
                </a:solidFill>
                <a:latin typeface="Montserrat"/>
                <a:ea typeface="Montserrat"/>
                <a:cs typeface="Montserrat"/>
                <a:sym typeface="Montserra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4707731"/>
            <a:ext cx="5781300" cy="4359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ontserrat"/>
              <a:ea typeface="Montserrat"/>
              <a:cs typeface="Montserrat"/>
              <a:sym typeface="Montserrat"/>
            </a:endParaRPr>
          </a:p>
        </p:txBody>
      </p:sp>
      <p:sp>
        <p:nvSpPr>
          <p:cNvPr id="52" name="Google Shape;52;p13"/>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noAutofit/>
          </a:bodyPr>
          <a:lstStyle>
            <a:lvl1pPr indent="0" lvl="0" marL="0" marR="0" rtl="0" algn="l">
              <a:lnSpc>
                <a:spcPct val="90000"/>
              </a:lnSpc>
              <a:spcBef>
                <a:spcPts val="0"/>
              </a:spcBef>
              <a:spcAft>
                <a:spcPts val="0"/>
              </a:spcAft>
              <a:buClr>
                <a:schemeClr val="dk1"/>
              </a:buClr>
              <a:buSzPts val="1100"/>
              <a:buFont typeface="Montserrat"/>
              <a:buNone/>
              <a:defRPr b="0" i="0" sz="3300" u="none" cap="none" strike="noStrike">
                <a:solidFill>
                  <a:schemeClr val="dk1"/>
                </a:solidFill>
                <a:latin typeface="Montserrat"/>
                <a:ea typeface="Montserrat"/>
                <a:cs typeface="Montserrat"/>
                <a:sym typeface="Montserrat"/>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53" name="Google Shape;53;p13"/>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ontserrat"/>
                <a:ea typeface="Montserrat"/>
                <a:cs typeface="Montserrat"/>
                <a:sym typeface="Montserrat"/>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slide" Target="/ppt/slides/slide9.xml"/><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slide" Target="/ppt/slides/slide9.xml"/><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slide" Target="/ppt/slides/slide9.xml"/><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slide" Target="/ppt/slides/slide9.xml"/><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slide" Target="/ppt/slides/slide9.xml"/><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slide" Target="/ppt/slides/slide9.xml"/><Relationship Id="rId4" Type="http://schemas.openxmlformats.org/officeDocument/2006/relationships/image" Target="../media/image4.png"/><Relationship Id="rId5"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slide" Target="/ppt/slides/slide9.xml"/><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slide" Target="/ppt/slides/slide9.xml"/><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slide" Target="/ppt/slides/slide9.xml"/><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slide" Target="/ppt/slides/slide9.xml"/><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slide" Target="/ppt/slides/slide9.xml"/><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slide" Target="/ppt/slides/slide9.xml"/><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slide" Target="/ppt/slides/slide9.xml"/><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slide" Target="/ppt/slides/slide9.xml"/><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slide" Target="/ppt/slides/slide9.xml"/><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slide" Target="/ppt/slides/slide9.xml"/><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slide" Target="/ppt/slides/slide9.xml"/><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 Id="rId3" Type="http://schemas.openxmlformats.org/officeDocument/2006/relationships/slide" Target="/ppt/slides/slide9.xml"/><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 Id="rId3" Type="http://schemas.openxmlformats.org/officeDocument/2006/relationships/slide" Target="/ppt/slides/slide9.xml"/><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 Id="rId3" Type="http://schemas.openxmlformats.org/officeDocument/2006/relationships/slide" Target="/ppt/slides/slide9.xml"/><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 Id="rId3" Type="http://schemas.openxmlformats.org/officeDocument/2006/relationships/slide" Target="/ppt/slides/slide9.xml"/><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 Id="rId3" Type="http://schemas.openxmlformats.org/officeDocument/2006/relationships/slide" Target="/ppt/slides/slide9.xml"/><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 Id="rId3" Type="http://schemas.openxmlformats.org/officeDocument/2006/relationships/slide" Target="/ppt/slides/slide9.xml"/><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 Id="rId3" Type="http://schemas.openxmlformats.org/officeDocument/2006/relationships/slide" Target="/ppt/slides/slide9.xml"/><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 Id="rId3" Type="http://schemas.openxmlformats.org/officeDocument/2006/relationships/slide" Target="/ppt/slides/slide9.xml"/><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 Id="rId3" Type="http://schemas.openxmlformats.org/officeDocument/2006/relationships/slide" Target="/ppt/slides/slide9.xml"/><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 Id="rId3" Type="http://schemas.openxmlformats.org/officeDocument/2006/relationships/slide" Target="/ppt/slides/slide9.xml"/><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slide" Target="/ppt/slides/slide9.xml"/><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0" Type="http://schemas.openxmlformats.org/officeDocument/2006/relationships/slide" Target="/ppt/slides/slide27.xml"/><Relationship Id="rId22" Type="http://schemas.openxmlformats.org/officeDocument/2006/relationships/slide" Target="/ppt/slides/slide18.xml"/><Relationship Id="rId21" Type="http://schemas.openxmlformats.org/officeDocument/2006/relationships/slide" Target="/ppt/slides/slide29.xml"/><Relationship Id="rId24" Type="http://schemas.openxmlformats.org/officeDocument/2006/relationships/slide" Target="/ppt/slides/slide19.xml"/><Relationship Id="rId23" Type="http://schemas.openxmlformats.org/officeDocument/2006/relationships/slide" Target="/ppt/slides/slide18.xml"/><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slide" Target="/ppt/slides/slide31.xml"/><Relationship Id="rId4" Type="http://schemas.openxmlformats.org/officeDocument/2006/relationships/slide" Target="/ppt/slides/slide32.xml"/><Relationship Id="rId9" Type="http://schemas.openxmlformats.org/officeDocument/2006/relationships/slide" Target="/ppt/slides/slide37.xml"/><Relationship Id="rId26" Type="http://schemas.openxmlformats.org/officeDocument/2006/relationships/image" Target="../media/image8.png"/><Relationship Id="rId25" Type="http://schemas.openxmlformats.org/officeDocument/2006/relationships/image" Target="../media/image5.png"/><Relationship Id="rId28" Type="http://schemas.openxmlformats.org/officeDocument/2006/relationships/image" Target="../media/image6.png"/><Relationship Id="rId27" Type="http://schemas.openxmlformats.org/officeDocument/2006/relationships/image" Target="../media/image7.png"/><Relationship Id="rId5" Type="http://schemas.openxmlformats.org/officeDocument/2006/relationships/slide" Target="/ppt/slides/slide33.xml"/><Relationship Id="rId6" Type="http://schemas.openxmlformats.org/officeDocument/2006/relationships/slide" Target="/ppt/slides/slide34.xml"/><Relationship Id="rId29" Type="http://schemas.openxmlformats.org/officeDocument/2006/relationships/slide" Target="/ppt/slides/slide13.xml"/><Relationship Id="rId7" Type="http://schemas.openxmlformats.org/officeDocument/2006/relationships/slide" Target="/ppt/slides/slide35.xml"/><Relationship Id="rId8" Type="http://schemas.openxmlformats.org/officeDocument/2006/relationships/slide" Target="/ppt/slides/slide36.xml"/><Relationship Id="rId31" Type="http://schemas.openxmlformats.org/officeDocument/2006/relationships/slide" Target="/ppt/slides/slide22.xml"/><Relationship Id="rId30" Type="http://schemas.openxmlformats.org/officeDocument/2006/relationships/slide" Target="/ppt/slides/slide21.xml"/><Relationship Id="rId11" Type="http://schemas.openxmlformats.org/officeDocument/2006/relationships/slide" Target="/ppt/slides/slide39.xml"/><Relationship Id="rId33" Type="http://schemas.openxmlformats.org/officeDocument/2006/relationships/image" Target="../media/image9.png"/><Relationship Id="rId10" Type="http://schemas.openxmlformats.org/officeDocument/2006/relationships/slide" Target="/ppt/slides/slide38.xml"/><Relationship Id="rId32" Type="http://schemas.openxmlformats.org/officeDocument/2006/relationships/slide" Target="/ppt/slides/slide23.xml"/><Relationship Id="rId13" Type="http://schemas.openxmlformats.org/officeDocument/2006/relationships/slide" Target="/ppt/slides/slide12.xml"/><Relationship Id="rId12" Type="http://schemas.openxmlformats.org/officeDocument/2006/relationships/slide" Target="/ppt/slides/slide11.xml"/><Relationship Id="rId15" Type="http://schemas.openxmlformats.org/officeDocument/2006/relationships/slide" Target="/ppt/slides/slide25.xml"/><Relationship Id="rId14" Type="http://schemas.openxmlformats.org/officeDocument/2006/relationships/slide" Target="/ppt/slides/slide24.xml"/><Relationship Id="rId17" Type="http://schemas.openxmlformats.org/officeDocument/2006/relationships/slide" Target="/ppt/slides/slide15.xml"/><Relationship Id="rId16" Type="http://schemas.openxmlformats.org/officeDocument/2006/relationships/slide" Target="/ppt/slides/slide14.xml"/><Relationship Id="rId19" Type="http://schemas.openxmlformats.org/officeDocument/2006/relationships/slide" Target="/ppt/slides/slide18.xml"/><Relationship Id="rId18" Type="http://schemas.openxmlformats.org/officeDocument/2006/relationships/slide" Target="/ppt/slides/slide1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8"/>
          <p:cNvSpPr txBox="1"/>
          <p:nvPr>
            <p:ph type="title"/>
          </p:nvPr>
        </p:nvSpPr>
        <p:spPr>
          <a:xfrm>
            <a:off x="628650" y="895245"/>
            <a:ext cx="7886700" cy="27069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chemeClr val="lt1"/>
              </a:buClr>
              <a:buFont typeface="Montserrat"/>
              <a:buNone/>
            </a:pPr>
            <a:r>
              <a:rPr lang="en"/>
              <a:t>O</a:t>
            </a:r>
            <a:r>
              <a:rPr lang="en"/>
              <a:t>pen Source Project Activities</a:t>
            </a:r>
            <a:endParaRPr/>
          </a:p>
          <a:p>
            <a:pPr indent="0" lvl="0" marL="0" marR="0" rtl="0" algn="ctr">
              <a:lnSpc>
                <a:spcPct val="90000"/>
              </a:lnSpc>
              <a:spcBef>
                <a:spcPts val="0"/>
              </a:spcBef>
              <a:spcAft>
                <a:spcPts val="0"/>
              </a:spcAft>
              <a:buClr>
                <a:schemeClr val="lt1"/>
              </a:buClr>
              <a:buFont typeface="Montserrat"/>
              <a:buNone/>
            </a:pPr>
            <a:r>
              <a:rPr lang="en"/>
              <a:t>and</a:t>
            </a:r>
            <a:endParaRPr/>
          </a:p>
          <a:p>
            <a:pPr indent="0" lvl="0" marL="0" marR="0" rtl="0" algn="ctr">
              <a:lnSpc>
                <a:spcPct val="90000"/>
              </a:lnSpc>
              <a:spcBef>
                <a:spcPts val="0"/>
              </a:spcBef>
              <a:spcAft>
                <a:spcPts val="0"/>
              </a:spcAft>
              <a:buClr>
                <a:schemeClr val="lt1"/>
              </a:buClr>
              <a:buFont typeface="Montserrat"/>
              <a:buNone/>
            </a:pPr>
            <a:r>
              <a:rPr lang="en"/>
              <a:t>Maturity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1609350" y="1787697"/>
            <a:ext cx="5925300" cy="15681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chemeClr val="lt1"/>
              </a:buClr>
              <a:buFont typeface="Montserrat"/>
              <a:buNone/>
            </a:pPr>
            <a:r>
              <a:rPr lang="en">
                <a:solidFill>
                  <a:schemeClr val="dk2"/>
                </a:solidFill>
              </a:rPr>
              <a:t>Community </a:t>
            </a:r>
            <a:endParaRPr>
              <a:solidFill>
                <a:schemeClr val="dk2"/>
              </a:solidFill>
            </a:endParaRPr>
          </a:p>
          <a:p>
            <a:pPr indent="0" lvl="0" marL="0" marR="0" rtl="0" algn="ctr">
              <a:lnSpc>
                <a:spcPct val="90000"/>
              </a:lnSpc>
              <a:spcBef>
                <a:spcPts val="0"/>
              </a:spcBef>
              <a:spcAft>
                <a:spcPts val="0"/>
              </a:spcAft>
              <a:buClr>
                <a:schemeClr val="lt1"/>
              </a:buClr>
              <a:buFont typeface="Montserrat"/>
              <a:buNone/>
            </a:pPr>
            <a:r>
              <a:rPr lang="en">
                <a:solidFill>
                  <a:schemeClr val="dk2"/>
                </a:solidFill>
              </a:rPr>
              <a:t>Development</a:t>
            </a:r>
            <a:endParaRPr>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8"/>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endParaRPr/>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t/>
            </a:r>
            <a:endParaRPr sz="1000"/>
          </a:p>
        </p:txBody>
      </p:sp>
      <p:sp>
        <p:nvSpPr>
          <p:cNvPr id="233" name="Google Shape;233;p28"/>
          <p:cNvSpPr txBox="1"/>
          <p:nvPr>
            <p:ph idx="2" type="body"/>
          </p:nvPr>
        </p:nvSpPr>
        <p:spPr>
          <a:xfrm>
            <a:off x="6142770"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a:t>
            </a:r>
            <a:r>
              <a:rPr lang="en">
                <a:solidFill>
                  <a:schemeClr val="dk1"/>
                </a:solidFill>
              </a:rPr>
              <a:t>ctions</a:t>
            </a:r>
            <a:endParaRPr>
              <a:solidFill>
                <a:schemeClr val="dk1"/>
              </a:solidFill>
            </a:endParaRPr>
          </a:p>
          <a:p>
            <a:pPr indent="0" lvl="0" marL="0" rtl="0" algn="l">
              <a:lnSpc>
                <a:spcPct val="100000"/>
              </a:lnSpc>
              <a:spcBef>
                <a:spcPts val="800"/>
              </a:spcBef>
              <a:spcAft>
                <a:spcPts val="0"/>
              </a:spcAft>
              <a:buNone/>
            </a:pPr>
            <a:r>
              <a:t/>
            </a:r>
            <a:endParaRPr sz="1000">
              <a:solidFill>
                <a:schemeClr val="dk1"/>
              </a:solidFill>
            </a:endParaRPr>
          </a:p>
        </p:txBody>
      </p:sp>
      <p:sp>
        <p:nvSpPr>
          <p:cNvPr id="234" name="Google Shape;234;p28"/>
          <p:cNvSpPr txBox="1"/>
          <p:nvPr>
            <p:ph idx="2" type="body"/>
          </p:nvPr>
        </p:nvSpPr>
        <p:spPr>
          <a:xfrm>
            <a:off x="3192941"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rtl="0" algn="l">
              <a:lnSpc>
                <a:spcPct val="100000"/>
              </a:lnSpc>
              <a:spcBef>
                <a:spcPts val="0"/>
              </a:spcBef>
              <a:spcAft>
                <a:spcPts val="0"/>
              </a:spcAft>
              <a:buNone/>
            </a:pPr>
            <a:r>
              <a:rPr lang="en" sz="1000">
                <a:solidFill>
                  <a:schemeClr val="dk1"/>
                </a:solidFill>
              </a:rPr>
              <a:t>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235" name="Google Shape;235;p28"/>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000">
                <a:solidFill>
                  <a:schemeClr val="dk1"/>
                </a:solidFill>
              </a:rPr>
              <a:t>From users’ point of view</a:t>
            </a:r>
            <a:endParaRPr sz="1000">
              <a:solidFill>
                <a:schemeClr val="dk1"/>
              </a:solidFill>
            </a:endParaRPr>
          </a:p>
        </p:txBody>
      </p:sp>
      <p:sp>
        <p:nvSpPr>
          <p:cNvPr id="236" name="Google Shape;236;p28"/>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b="1" lang="en" sz="1400">
                <a:solidFill>
                  <a:srgbClr val="251B5B"/>
                </a:solidFill>
              </a:rPr>
              <a:t>Project license</a:t>
            </a:r>
            <a:endParaRPr b="1" sz="1400">
              <a:solidFill>
                <a:srgbClr val="251B5B"/>
              </a:solidFill>
            </a:endParaRPr>
          </a:p>
        </p:txBody>
      </p:sp>
      <p:sp>
        <p:nvSpPr>
          <p:cNvPr id="237" name="Google Shape;237;p28"/>
          <p:cNvSpPr txBox="1"/>
          <p:nvPr>
            <p:ph idx="2" type="body"/>
          </p:nvPr>
        </p:nvSpPr>
        <p:spPr>
          <a:xfrm>
            <a:off x="0" y="4689350"/>
            <a:ext cx="87120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Community development -- Encourage users</a:t>
            </a:r>
            <a:endParaRPr sz="1200"/>
          </a:p>
        </p:txBody>
      </p:sp>
      <p:cxnSp>
        <p:nvCxnSpPr>
          <p:cNvPr id="238" name="Google Shape;238;p28"/>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239" name="Google Shape;239;p28"/>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pic>
        <p:nvPicPr>
          <p:cNvPr id="240" name="Google Shape;240;p28">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grpSp>
        <p:nvGrpSpPr>
          <p:cNvPr id="241" name="Google Shape;241;p28"/>
          <p:cNvGrpSpPr/>
          <p:nvPr/>
        </p:nvGrpSpPr>
        <p:grpSpPr>
          <a:xfrm>
            <a:off x="1381775" y="851750"/>
            <a:ext cx="333600" cy="333600"/>
            <a:chOff x="305150" y="1296825"/>
            <a:chExt cx="333600" cy="333600"/>
          </a:xfrm>
        </p:grpSpPr>
        <p:sp>
          <p:nvSpPr>
            <p:cNvPr id="242" name="Google Shape;242;p28"/>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3" name="Google Shape;243;p28"/>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244" name="Google Shape;244;p28"/>
          <p:cNvGrpSpPr/>
          <p:nvPr/>
        </p:nvGrpSpPr>
        <p:grpSpPr>
          <a:xfrm>
            <a:off x="2667650" y="851750"/>
            <a:ext cx="333600" cy="333600"/>
            <a:chOff x="305150" y="3610150"/>
            <a:chExt cx="333600" cy="333600"/>
          </a:xfrm>
        </p:grpSpPr>
        <p:sp>
          <p:nvSpPr>
            <p:cNvPr id="245" name="Google Shape;245;p28"/>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6" name="Google Shape;246;p28"/>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247" name="Google Shape;247;p28"/>
          <p:cNvGrpSpPr/>
          <p:nvPr/>
        </p:nvGrpSpPr>
        <p:grpSpPr>
          <a:xfrm>
            <a:off x="2239025" y="851750"/>
            <a:ext cx="333600" cy="333600"/>
            <a:chOff x="305150" y="2772600"/>
            <a:chExt cx="333600" cy="333600"/>
          </a:xfrm>
        </p:grpSpPr>
        <p:sp>
          <p:nvSpPr>
            <p:cNvPr id="248" name="Google Shape;248;p28"/>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9" name="Google Shape;249;p28"/>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250" name="Google Shape;250;p28"/>
          <p:cNvGrpSpPr/>
          <p:nvPr/>
        </p:nvGrpSpPr>
        <p:grpSpPr>
          <a:xfrm>
            <a:off x="1810400" y="851750"/>
            <a:ext cx="333600" cy="333600"/>
            <a:chOff x="305150" y="1935050"/>
            <a:chExt cx="333600" cy="333600"/>
          </a:xfrm>
        </p:grpSpPr>
        <p:sp>
          <p:nvSpPr>
            <p:cNvPr id="251" name="Google Shape;251;p28"/>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252" name="Google Shape;252;p28"/>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29"/>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endParaRPr/>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t/>
            </a:r>
            <a:endParaRPr sz="1000"/>
          </a:p>
        </p:txBody>
      </p:sp>
      <p:sp>
        <p:nvSpPr>
          <p:cNvPr id="258" name="Google Shape;258;p29"/>
          <p:cNvSpPr txBox="1"/>
          <p:nvPr>
            <p:ph idx="2" type="body"/>
          </p:nvPr>
        </p:nvSpPr>
        <p:spPr>
          <a:xfrm>
            <a:off x="6142770"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a:t>
            </a:r>
            <a:r>
              <a:rPr lang="en">
                <a:solidFill>
                  <a:schemeClr val="dk1"/>
                </a:solidFill>
              </a:rPr>
              <a:t>ctions</a:t>
            </a:r>
            <a:endParaRPr>
              <a:solidFill>
                <a:schemeClr val="dk1"/>
              </a:solidFill>
            </a:endParaRPr>
          </a:p>
          <a:p>
            <a:pPr indent="0" lvl="0" marL="0" marR="0" rtl="0" algn="l">
              <a:lnSpc>
                <a:spcPct val="100000"/>
              </a:lnSpc>
              <a:spcBef>
                <a:spcPts val="0"/>
              </a:spcBef>
              <a:spcAft>
                <a:spcPts val="0"/>
              </a:spcAft>
              <a:buNone/>
            </a:pPr>
            <a:r>
              <a:t/>
            </a:r>
            <a:endParaRPr sz="1000"/>
          </a:p>
          <a:p>
            <a:pPr indent="0" lvl="0" marL="0" marR="0" rtl="0" algn="l">
              <a:lnSpc>
                <a:spcPct val="100000"/>
              </a:lnSpc>
              <a:spcBef>
                <a:spcPts val="0"/>
              </a:spcBef>
              <a:spcAft>
                <a:spcPts val="0"/>
              </a:spcAft>
              <a:buNone/>
            </a:pPr>
            <a:r>
              <a:t/>
            </a:r>
            <a:endParaRPr sz="1000" strike="sngStrike"/>
          </a:p>
        </p:txBody>
      </p:sp>
      <p:sp>
        <p:nvSpPr>
          <p:cNvPr id="259" name="Google Shape;259;p29"/>
          <p:cNvSpPr txBox="1"/>
          <p:nvPr>
            <p:ph idx="2" type="body"/>
          </p:nvPr>
        </p:nvSpPr>
        <p:spPr>
          <a:xfrm>
            <a:off x="3193014"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marR="0" rtl="0" algn="l">
              <a:lnSpc>
                <a:spcPct val="100000"/>
              </a:lnSpc>
              <a:spcBef>
                <a:spcPts val="0"/>
              </a:spcBef>
              <a:spcAft>
                <a:spcPts val="0"/>
              </a:spcAft>
              <a:buNone/>
            </a:pPr>
            <a:r>
              <a:t/>
            </a:r>
            <a:endParaRPr sz="1000"/>
          </a:p>
          <a:p>
            <a:pPr indent="0" lvl="0" marL="0" marR="0" rtl="0" algn="l">
              <a:lnSpc>
                <a:spcPct val="100000"/>
              </a:lnSpc>
              <a:spcBef>
                <a:spcPts val="0"/>
              </a:spcBef>
              <a:spcAft>
                <a:spcPts val="0"/>
              </a:spcAft>
              <a:buClr>
                <a:srgbClr val="000000"/>
              </a:buClr>
              <a:buSzPts val="1100"/>
              <a:buFont typeface="Arial"/>
              <a:buNone/>
            </a:pPr>
            <a:r>
              <a:t/>
            </a:r>
            <a:endParaRPr sz="1000"/>
          </a:p>
        </p:txBody>
      </p:sp>
      <p:sp>
        <p:nvSpPr>
          <p:cNvPr id="260" name="Google Shape;260;p29"/>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sz="1000">
                <a:solidFill>
                  <a:schemeClr val="dk1"/>
                </a:solidFill>
              </a:rPr>
              <a:t>FAQs, howtos, tutorials, videos, etc. for the end user</a:t>
            </a:r>
            <a:endParaRPr sz="1000">
              <a:solidFill>
                <a:schemeClr val="dk1"/>
              </a:solidFill>
            </a:endParaRPr>
          </a:p>
        </p:txBody>
      </p:sp>
      <p:sp>
        <p:nvSpPr>
          <p:cNvPr id="261" name="Google Shape;261;p29"/>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None/>
            </a:pPr>
            <a:r>
              <a:rPr b="1" lang="en" sz="1400">
                <a:solidFill>
                  <a:srgbClr val="251B5B"/>
                </a:solidFill>
              </a:rPr>
              <a:t>User documentation</a:t>
            </a:r>
            <a:endParaRPr sz="1800">
              <a:solidFill>
                <a:srgbClr val="E2066F"/>
              </a:solidFill>
            </a:endParaRPr>
          </a:p>
        </p:txBody>
      </p:sp>
      <p:sp>
        <p:nvSpPr>
          <p:cNvPr id="262" name="Google Shape;262;p29"/>
          <p:cNvSpPr txBox="1"/>
          <p:nvPr>
            <p:ph idx="2" type="body"/>
          </p:nvPr>
        </p:nvSpPr>
        <p:spPr>
          <a:xfrm>
            <a:off x="0" y="4689350"/>
            <a:ext cx="87120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Community development -- Encourage users</a:t>
            </a:r>
            <a:endParaRPr sz="1200"/>
          </a:p>
        </p:txBody>
      </p:sp>
      <p:pic>
        <p:nvPicPr>
          <p:cNvPr id="263" name="Google Shape;263;p29">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cxnSp>
        <p:nvCxnSpPr>
          <p:cNvPr id="264" name="Google Shape;264;p29"/>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265" name="Google Shape;265;p29"/>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266" name="Google Shape;266;p29"/>
          <p:cNvGrpSpPr/>
          <p:nvPr/>
        </p:nvGrpSpPr>
        <p:grpSpPr>
          <a:xfrm>
            <a:off x="1381775" y="851750"/>
            <a:ext cx="333600" cy="333600"/>
            <a:chOff x="305150" y="1296825"/>
            <a:chExt cx="333600" cy="333600"/>
          </a:xfrm>
        </p:grpSpPr>
        <p:sp>
          <p:nvSpPr>
            <p:cNvPr id="267" name="Google Shape;267;p29"/>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8" name="Google Shape;268;p29"/>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269" name="Google Shape;269;p29"/>
          <p:cNvGrpSpPr/>
          <p:nvPr/>
        </p:nvGrpSpPr>
        <p:grpSpPr>
          <a:xfrm>
            <a:off x="2667650" y="851750"/>
            <a:ext cx="333600" cy="333600"/>
            <a:chOff x="305150" y="3610150"/>
            <a:chExt cx="333600" cy="333600"/>
          </a:xfrm>
        </p:grpSpPr>
        <p:sp>
          <p:nvSpPr>
            <p:cNvPr id="270" name="Google Shape;270;p29"/>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1" name="Google Shape;271;p29"/>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272" name="Google Shape;272;p29"/>
          <p:cNvGrpSpPr/>
          <p:nvPr/>
        </p:nvGrpSpPr>
        <p:grpSpPr>
          <a:xfrm>
            <a:off x="2239025" y="851750"/>
            <a:ext cx="333600" cy="333600"/>
            <a:chOff x="305150" y="2772600"/>
            <a:chExt cx="333600" cy="333600"/>
          </a:xfrm>
        </p:grpSpPr>
        <p:sp>
          <p:nvSpPr>
            <p:cNvPr id="273" name="Google Shape;273;p29"/>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4" name="Google Shape;274;p29"/>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275" name="Google Shape;275;p29"/>
          <p:cNvGrpSpPr/>
          <p:nvPr/>
        </p:nvGrpSpPr>
        <p:grpSpPr>
          <a:xfrm>
            <a:off x="1810400" y="851750"/>
            <a:ext cx="333600" cy="333600"/>
            <a:chOff x="305150" y="1935050"/>
            <a:chExt cx="333600" cy="333600"/>
          </a:xfrm>
        </p:grpSpPr>
        <p:sp>
          <p:nvSpPr>
            <p:cNvPr id="276" name="Google Shape;276;p29"/>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277" name="Google Shape;277;p29"/>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0"/>
          <p:cNvSpPr txBox="1"/>
          <p:nvPr>
            <p:ph idx="2" type="body"/>
          </p:nvPr>
        </p:nvSpPr>
        <p:spPr>
          <a:xfrm>
            <a:off x="243125" y="801650"/>
            <a:ext cx="2758200" cy="40392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r>
              <a:rPr lang="en"/>
              <a:t> </a:t>
            </a:r>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800"/>
              </a:spcBef>
              <a:spcAft>
                <a:spcPts val="0"/>
              </a:spcAft>
              <a:buNone/>
            </a:pPr>
            <a:r>
              <a:t/>
            </a:r>
            <a:endParaRPr sz="1000"/>
          </a:p>
        </p:txBody>
      </p:sp>
      <p:sp>
        <p:nvSpPr>
          <p:cNvPr id="283" name="Google Shape;283;p30"/>
          <p:cNvSpPr txBox="1"/>
          <p:nvPr>
            <p:ph idx="2" type="body"/>
          </p:nvPr>
        </p:nvSpPr>
        <p:spPr>
          <a:xfrm>
            <a:off x="3193000" y="801650"/>
            <a:ext cx="2758200" cy="40392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latin typeface="Arial"/>
              <a:ea typeface="Arial"/>
              <a:cs typeface="Arial"/>
              <a:sym typeface="Arial"/>
            </a:endParaRPr>
          </a:p>
          <a:p>
            <a:pPr indent="0" lvl="0" marL="0" rtl="0" algn="l">
              <a:lnSpc>
                <a:spcPct val="100000"/>
              </a:lnSpc>
              <a:spcBef>
                <a:spcPts val="0"/>
              </a:spcBef>
              <a:spcAft>
                <a:spcPts val="0"/>
              </a:spcAft>
              <a:buClr>
                <a:srgbClr val="000000"/>
              </a:buClr>
              <a:buSzPts val="1100"/>
              <a:buFont typeface="Arial"/>
              <a:buNone/>
            </a:pPr>
            <a:r>
              <a:t/>
            </a:r>
            <a:endParaRPr sz="1000">
              <a:solidFill>
                <a:schemeClr val="dk1"/>
              </a:solidFill>
            </a:endParaRPr>
          </a:p>
        </p:txBody>
      </p:sp>
      <p:sp>
        <p:nvSpPr>
          <p:cNvPr id="284" name="Google Shape;284;p30"/>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a:t>
            </a:r>
            <a:r>
              <a:rPr lang="en">
                <a:solidFill>
                  <a:schemeClr val="dk1"/>
                </a:solidFill>
              </a:rPr>
              <a:t>ction</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sz="1000">
              <a:solidFill>
                <a:schemeClr val="dk1"/>
              </a:solidFill>
            </a:endParaRPr>
          </a:p>
        </p:txBody>
      </p:sp>
      <p:sp>
        <p:nvSpPr>
          <p:cNvPr id="285" name="Google Shape;285;p30"/>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sz="1000">
                <a:solidFill>
                  <a:schemeClr val="dk1"/>
                </a:solidFill>
              </a:rPr>
              <a:t>Forums, Q&amp;A, chat, mailing lists, news groups, social networks… any service where users discuss and support each others</a:t>
            </a:r>
            <a:endParaRPr sz="1000">
              <a:solidFill>
                <a:schemeClr val="dk1"/>
              </a:solidFill>
            </a:endParaRPr>
          </a:p>
        </p:txBody>
      </p:sp>
      <p:sp>
        <p:nvSpPr>
          <p:cNvPr id="286" name="Google Shape;286;p30"/>
          <p:cNvSpPr txBox="1"/>
          <p:nvPr>
            <p:ph idx="2" type="body"/>
          </p:nvPr>
        </p:nvSpPr>
        <p:spPr>
          <a:xfrm>
            <a:off x="0" y="4689350"/>
            <a:ext cx="87120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Community development -- Encourage users</a:t>
            </a:r>
            <a:endParaRPr sz="1200"/>
          </a:p>
        </p:txBody>
      </p:sp>
      <p:sp>
        <p:nvSpPr>
          <p:cNvPr id="287" name="Google Shape;287;p30"/>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1" lang="en" sz="1400">
                <a:solidFill>
                  <a:srgbClr val="251B5B"/>
                </a:solidFill>
              </a:rPr>
              <a:t>Discussion platforms</a:t>
            </a:r>
            <a:endParaRPr b="1" sz="1400">
              <a:solidFill>
                <a:srgbClr val="251B5B"/>
              </a:solidFill>
            </a:endParaRPr>
          </a:p>
        </p:txBody>
      </p:sp>
      <p:pic>
        <p:nvPicPr>
          <p:cNvPr id="288" name="Google Shape;288;p30">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cxnSp>
        <p:nvCxnSpPr>
          <p:cNvPr id="289" name="Google Shape;289;p30"/>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290" name="Google Shape;290;p30"/>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291" name="Google Shape;291;p30"/>
          <p:cNvGrpSpPr/>
          <p:nvPr/>
        </p:nvGrpSpPr>
        <p:grpSpPr>
          <a:xfrm>
            <a:off x="1381775" y="851750"/>
            <a:ext cx="333600" cy="333600"/>
            <a:chOff x="305150" y="1296825"/>
            <a:chExt cx="333600" cy="333600"/>
          </a:xfrm>
        </p:grpSpPr>
        <p:sp>
          <p:nvSpPr>
            <p:cNvPr id="292" name="Google Shape;292;p30"/>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3" name="Google Shape;293;p30"/>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294" name="Google Shape;294;p30"/>
          <p:cNvGrpSpPr/>
          <p:nvPr/>
        </p:nvGrpSpPr>
        <p:grpSpPr>
          <a:xfrm>
            <a:off x="2667650" y="851750"/>
            <a:ext cx="333600" cy="333600"/>
            <a:chOff x="305150" y="3610150"/>
            <a:chExt cx="333600" cy="333600"/>
          </a:xfrm>
        </p:grpSpPr>
        <p:sp>
          <p:nvSpPr>
            <p:cNvPr id="295" name="Google Shape;295;p30"/>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6" name="Google Shape;296;p30"/>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297" name="Google Shape;297;p30"/>
          <p:cNvGrpSpPr/>
          <p:nvPr/>
        </p:nvGrpSpPr>
        <p:grpSpPr>
          <a:xfrm>
            <a:off x="2239025" y="851750"/>
            <a:ext cx="333600" cy="333600"/>
            <a:chOff x="305150" y="2772600"/>
            <a:chExt cx="333600" cy="333600"/>
          </a:xfrm>
        </p:grpSpPr>
        <p:sp>
          <p:nvSpPr>
            <p:cNvPr id="298" name="Google Shape;298;p30"/>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9" name="Google Shape;299;p30"/>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300" name="Google Shape;300;p30"/>
          <p:cNvGrpSpPr/>
          <p:nvPr/>
        </p:nvGrpSpPr>
        <p:grpSpPr>
          <a:xfrm>
            <a:off x="1810400" y="851750"/>
            <a:ext cx="333600" cy="333600"/>
            <a:chOff x="305150" y="1935050"/>
            <a:chExt cx="333600" cy="333600"/>
          </a:xfrm>
        </p:grpSpPr>
        <p:sp>
          <p:nvSpPr>
            <p:cNvPr id="301" name="Google Shape;301;p30"/>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302" name="Google Shape;302;p30"/>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31"/>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r>
              <a:rPr lang="en"/>
              <a:t> </a:t>
            </a:r>
            <a:endParaRPr/>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t/>
            </a:r>
            <a:endParaRPr sz="1000">
              <a:solidFill>
                <a:srgbClr val="251B5B"/>
              </a:solidFill>
            </a:endParaRPr>
          </a:p>
        </p:txBody>
      </p:sp>
      <p:sp>
        <p:nvSpPr>
          <p:cNvPr id="308" name="Google Shape;308;p31"/>
          <p:cNvSpPr txBox="1"/>
          <p:nvPr>
            <p:ph idx="2" type="body"/>
          </p:nvPr>
        </p:nvSpPr>
        <p:spPr>
          <a:xfrm>
            <a:off x="319300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309" name="Google Shape;309;p31"/>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Actions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310" name="Google Shape;310;p31"/>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sz="1000">
                <a:solidFill>
                  <a:schemeClr val="dk1"/>
                </a:solidFill>
              </a:rPr>
              <a:t>Why the project has been started, what is it supposed to solve?</a:t>
            </a:r>
            <a:br>
              <a:rPr lang="en" sz="1000">
                <a:solidFill>
                  <a:schemeClr val="dk1"/>
                </a:solidFill>
              </a:rPr>
            </a:br>
            <a:r>
              <a:rPr lang="en" sz="1000">
                <a:solidFill>
                  <a:schemeClr val="dk1"/>
                </a:solidFill>
              </a:rPr>
              <a:t>Please note that this about the project itself, not about an eventual company supporting it.</a:t>
            </a:r>
            <a:endParaRPr sz="1000">
              <a:solidFill>
                <a:schemeClr val="dk1"/>
              </a:solidFill>
            </a:endParaRPr>
          </a:p>
        </p:txBody>
      </p:sp>
      <p:sp>
        <p:nvSpPr>
          <p:cNvPr id="311" name="Google Shape;311;p31"/>
          <p:cNvSpPr txBox="1"/>
          <p:nvPr>
            <p:ph idx="2" type="body"/>
          </p:nvPr>
        </p:nvSpPr>
        <p:spPr>
          <a:xfrm>
            <a:off x="0" y="4689350"/>
            <a:ext cx="87120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Community development -- Encourage developers</a:t>
            </a:r>
            <a:endParaRPr sz="1200"/>
          </a:p>
        </p:txBody>
      </p:sp>
      <p:sp>
        <p:nvSpPr>
          <p:cNvPr id="312" name="Google Shape;312;p31"/>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1" lang="en" sz="1400">
                <a:solidFill>
                  <a:srgbClr val="251B5B"/>
                </a:solidFill>
              </a:rPr>
              <a:t>Mission statement</a:t>
            </a:r>
            <a:endParaRPr b="1" sz="1400">
              <a:solidFill>
                <a:srgbClr val="251B5B"/>
              </a:solidFill>
            </a:endParaRPr>
          </a:p>
        </p:txBody>
      </p:sp>
      <p:pic>
        <p:nvPicPr>
          <p:cNvPr id="313" name="Google Shape;313;p31">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cxnSp>
        <p:nvCxnSpPr>
          <p:cNvPr id="314" name="Google Shape;314;p31"/>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315" name="Google Shape;315;p31"/>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316" name="Google Shape;316;p31"/>
          <p:cNvGrpSpPr/>
          <p:nvPr/>
        </p:nvGrpSpPr>
        <p:grpSpPr>
          <a:xfrm>
            <a:off x="1381775" y="851750"/>
            <a:ext cx="333600" cy="333600"/>
            <a:chOff x="305150" y="1296825"/>
            <a:chExt cx="333600" cy="333600"/>
          </a:xfrm>
        </p:grpSpPr>
        <p:sp>
          <p:nvSpPr>
            <p:cNvPr id="317" name="Google Shape;317;p31"/>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8" name="Google Shape;318;p31"/>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319" name="Google Shape;319;p31"/>
          <p:cNvGrpSpPr/>
          <p:nvPr/>
        </p:nvGrpSpPr>
        <p:grpSpPr>
          <a:xfrm>
            <a:off x="2667650" y="851750"/>
            <a:ext cx="333600" cy="333600"/>
            <a:chOff x="305150" y="3610150"/>
            <a:chExt cx="333600" cy="333600"/>
          </a:xfrm>
        </p:grpSpPr>
        <p:sp>
          <p:nvSpPr>
            <p:cNvPr id="320" name="Google Shape;320;p31"/>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1" name="Google Shape;321;p31"/>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322" name="Google Shape;322;p31"/>
          <p:cNvGrpSpPr/>
          <p:nvPr/>
        </p:nvGrpSpPr>
        <p:grpSpPr>
          <a:xfrm>
            <a:off x="2239025" y="851750"/>
            <a:ext cx="333600" cy="333600"/>
            <a:chOff x="305150" y="2772600"/>
            <a:chExt cx="333600" cy="333600"/>
          </a:xfrm>
        </p:grpSpPr>
        <p:sp>
          <p:nvSpPr>
            <p:cNvPr id="323" name="Google Shape;323;p31"/>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4" name="Google Shape;324;p31"/>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325" name="Google Shape;325;p31"/>
          <p:cNvGrpSpPr/>
          <p:nvPr/>
        </p:nvGrpSpPr>
        <p:grpSpPr>
          <a:xfrm>
            <a:off x="1810400" y="851750"/>
            <a:ext cx="333600" cy="333600"/>
            <a:chOff x="305150" y="1935050"/>
            <a:chExt cx="333600" cy="333600"/>
          </a:xfrm>
        </p:grpSpPr>
        <p:sp>
          <p:nvSpPr>
            <p:cNvPr id="326" name="Google Shape;326;p31"/>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327" name="Google Shape;327;p31"/>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32"/>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endParaRPr/>
          </a:p>
          <a:p>
            <a:pPr indent="0" lvl="0" marL="0" rtl="0" algn="l">
              <a:lnSpc>
                <a:spcPct val="115000"/>
              </a:lnSpc>
              <a:spcBef>
                <a:spcPts val="0"/>
              </a:spcBef>
              <a:spcAft>
                <a:spcPts val="0"/>
              </a:spcAft>
              <a:buNone/>
            </a:pPr>
            <a:r>
              <a:t/>
            </a:r>
            <a:endParaRPr sz="1000">
              <a:solidFill>
                <a:srgbClr val="251B5B"/>
              </a:solidFill>
            </a:endParaRPr>
          </a:p>
          <a:p>
            <a:pPr indent="0" lvl="0" marL="0" rtl="0" algn="l">
              <a:lnSpc>
                <a:spcPct val="115000"/>
              </a:lnSpc>
              <a:spcBef>
                <a:spcPts val="0"/>
              </a:spcBef>
              <a:spcAft>
                <a:spcPts val="0"/>
              </a:spcAft>
              <a:buClr>
                <a:srgbClr val="000000"/>
              </a:buClr>
              <a:buSzPts val="1100"/>
              <a:buFont typeface="Arial"/>
              <a:buNone/>
            </a:pPr>
            <a:r>
              <a:t/>
            </a:r>
            <a:endParaRPr sz="1000"/>
          </a:p>
        </p:txBody>
      </p:sp>
      <p:sp>
        <p:nvSpPr>
          <p:cNvPr id="333" name="Google Shape;333;p32"/>
          <p:cNvSpPr txBox="1"/>
          <p:nvPr>
            <p:ph idx="2" type="body"/>
          </p:nvPr>
        </p:nvSpPr>
        <p:spPr>
          <a:xfrm>
            <a:off x="319300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rtl="0" algn="l">
              <a:lnSpc>
                <a:spcPct val="115000"/>
              </a:lnSpc>
              <a:spcBef>
                <a:spcPts val="0"/>
              </a:spcBef>
              <a:spcAft>
                <a:spcPts val="0"/>
              </a:spcAft>
              <a:buNone/>
            </a:pPr>
            <a:r>
              <a:t/>
            </a:r>
            <a:endParaRPr sz="1000">
              <a:solidFill>
                <a:srgbClr val="251B5B"/>
              </a:solidFill>
            </a:endParaRPr>
          </a:p>
          <a:p>
            <a:pPr indent="0" lvl="0" marL="0" rtl="0" algn="l">
              <a:lnSpc>
                <a:spcPct val="115000"/>
              </a:lnSpc>
              <a:spcBef>
                <a:spcPts val="0"/>
              </a:spcBef>
              <a:spcAft>
                <a:spcPts val="0"/>
              </a:spcAft>
              <a:buClr>
                <a:srgbClr val="000000"/>
              </a:buClr>
              <a:buSzPts val="1100"/>
              <a:buFont typeface="Arial"/>
              <a:buNone/>
            </a:pPr>
            <a:r>
              <a:t/>
            </a:r>
            <a:endParaRPr sz="1000"/>
          </a:p>
          <a:p>
            <a:pPr indent="609600" lvl="0" marL="0" rtl="0" algn="l">
              <a:lnSpc>
                <a:spcPct val="115000"/>
              </a:lnSpc>
              <a:spcBef>
                <a:spcPts val="0"/>
              </a:spcBef>
              <a:spcAft>
                <a:spcPts val="0"/>
              </a:spcAft>
              <a:buClr>
                <a:srgbClr val="000000"/>
              </a:buClr>
              <a:buSzPts val="1100"/>
              <a:buFont typeface="Arial"/>
              <a:buNone/>
            </a:pPr>
            <a:r>
              <a:t/>
            </a:r>
            <a:endParaRPr sz="1000">
              <a:solidFill>
                <a:srgbClr val="251B5B"/>
              </a:solidFill>
            </a:endParaRPr>
          </a:p>
          <a:p>
            <a:pPr indent="0" lvl="0" marL="0" rtl="0" algn="l">
              <a:lnSpc>
                <a:spcPct val="100000"/>
              </a:lnSpc>
              <a:spcBef>
                <a:spcPts val="800"/>
              </a:spcBef>
              <a:spcAft>
                <a:spcPts val="0"/>
              </a:spcAft>
              <a:buNone/>
            </a:pPr>
            <a:r>
              <a:t/>
            </a:r>
            <a:endParaRPr sz="1000">
              <a:solidFill>
                <a:schemeClr val="dk1"/>
              </a:solidFill>
            </a:endParaRPr>
          </a:p>
        </p:txBody>
      </p:sp>
      <p:sp>
        <p:nvSpPr>
          <p:cNvPr id="334" name="Google Shape;334;p32"/>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Action</a:t>
            </a:r>
            <a:endParaRPr>
              <a:solidFill>
                <a:schemeClr val="dk1"/>
              </a:solidFill>
            </a:endParaRPr>
          </a:p>
          <a:p>
            <a:pPr indent="0" lvl="0" marL="0" rtl="0" algn="l">
              <a:lnSpc>
                <a:spcPct val="115000"/>
              </a:lnSpc>
              <a:spcBef>
                <a:spcPts val="0"/>
              </a:spcBef>
              <a:spcAft>
                <a:spcPts val="0"/>
              </a:spcAft>
              <a:buNone/>
            </a:pPr>
            <a:r>
              <a:t/>
            </a:r>
            <a:endParaRPr sz="1000">
              <a:solidFill>
                <a:srgbClr val="251B5B"/>
              </a:solidFill>
            </a:endParaRPr>
          </a:p>
          <a:p>
            <a:pPr indent="0" lvl="0" marL="0" rtl="0" algn="l">
              <a:lnSpc>
                <a:spcPct val="115000"/>
              </a:lnSpc>
              <a:spcBef>
                <a:spcPts val="0"/>
              </a:spcBef>
              <a:spcAft>
                <a:spcPts val="0"/>
              </a:spcAft>
              <a:buClr>
                <a:srgbClr val="000000"/>
              </a:buClr>
              <a:buSzPts val="1100"/>
              <a:buFont typeface="Arial"/>
              <a:buNone/>
            </a:pPr>
            <a:r>
              <a:t/>
            </a:r>
            <a:endParaRPr sz="1000">
              <a:solidFill>
                <a:srgbClr val="251B5B"/>
              </a:solidFill>
            </a:endParaRPr>
          </a:p>
        </p:txBody>
      </p:sp>
      <p:sp>
        <p:nvSpPr>
          <p:cNvPr id="335" name="Google Shape;335;p32"/>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None/>
            </a:pPr>
            <a:r>
              <a:rPr lang="en" sz="1000">
                <a:solidFill>
                  <a:schemeClr val="dk1"/>
                </a:solidFill>
              </a:rPr>
              <a:t>All the useful information to contribute to the project in many ways, and not only with code</a:t>
            </a:r>
            <a:endParaRPr sz="1000">
              <a:solidFill>
                <a:schemeClr val="dk1"/>
              </a:solidFill>
            </a:endParaRPr>
          </a:p>
        </p:txBody>
      </p:sp>
      <p:sp>
        <p:nvSpPr>
          <p:cNvPr id="336" name="Google Shape;336;p32"/>
          <p:cNvSpPr txBox="1"/>
          <p:nvPr>
            <p:ph idx="2" type="body"/>
          </p:nvPr>
        </p:nvSpPr>
        <p:spPr>
          <a:xfrm>
            <a:off x="0" y="4689350"/>
            <a:ext cx="74208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Clr>
                <a:srgbClr val="000000"/>
              </a:buClr>
              <a:buSzPts val="1100"/>
              <a:buFont typeface="Arial"/>
              <a:buNone/>
            </a:pPr>
            <a:r>
              <a:rPr lang="en" sz="1200">
                <a:solidFill>
                  <a:schemeClr val="dk1"/>
                </a:solidFill>
              </a:rPr>
              <a:t>Community development -- Encourage developers</a:t>
            </a:r>
            <a:endParaRPr sz="1200">
              <a:solidFill>
                <a:schemeClr val="dk1"/>
              </a:solidFill>
            </a:endParaRPr>
          </a:p>
        </p:txBody>
      </p:sp>
      <p:sp>
        <p:nvSpPr>
          <p:cNvPr id="337" name="Google Shape;337;p32"/>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1" lang="en" sz="1400">
                <a:solidFill>
                  <a:srgbClr val="251B5B"/>
                </a:solidFill>
              </a:rPr>
              <a:t>Contribution guidelines</a:t>
            </a:r>
            <a:endParaRPr b="1" sz="1400">
              <a:solidFill>
                <a:srgbClr val="251B5B"/>
              </a:solidFill>
            </a:endParaRPr>
          </a:p>
        </p:txBody>
      </p:sp>
      <p:pic>
        <p:nvPicPr>
          <p:cNvPr id="338" name="Google Shape;338;p32">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cxnSp>
        <p:nvCxnSpPr>
          <p:cNvPr id="339" name="Google Shape;339;p32"/>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340" name="Google Shape;340;p32"/>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341" name="Google Shape;341;p32"/>
          <p:cNvGrpSpPr/>
          <p:nvPr/>
        </p:nvGrpSpPr>
        <p:grpSpPr>
          <a:xfrm>
            <a:off x="1381775" y="851750"/>
            <a:ext cx="333600" cy="333600"/>
            <a:chOff x="305150" y="1296825"/>
            <a:chExt cx="333600" cy="333600"/>
          </a:xfrm>
        </p:grpSpPr>
        <p:sp>
          <p:nvSpPr>
            <p:cNvPr id="342" name="Google Shape;342;p32"/>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3" name="Google Shape;343;p32"/>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344" name="Google Shape;344;p32"/>
          <p:cNvGrpSpPr/>
          <p:nvPr/>
        </p:nvGrpSpPr>
        <p:grpSpPr>
          <a:xfrm>
            <a:off x="2667650" y="851750"/>
            <a:ext cx="333600" cy="333600"/>
            <a:chOff x="305150" y="3610150"/>
            <a:chExt cx="333600" cy="333600"/>
          </a:xfrm>
        </p:grpSpPr>
        <p:sp>
          <p:nvSpPr>
            <p:cNvPr id="345" name="Google Shape;345;p32"/>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6" name="Google Shape;346;p32"/>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347" name="Google Shape;347;p32"/>
          <p:cNvGrpSpPr/>
          <p:nvPr/>
        </p:nvGrpSpPr>
        <p:grpSpPr>
          <a:xfrm>
            <a:off x="2239025" y="851750"/>
            <a:ext cx="333600" cy="333600"/>
            <a:chOff x="305150" y="2772600"/>
            <a:chExt cx="333600" cy="333600"/>
          </a:xfrm>
        </p:grpSpPr>
        <p:sp>
          <p:nvSpPr>
            <p:cNvPr id="348" name="Google Shape;348;p32"/>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9" name="Google Shape;349;p32"/>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350" name="Google Shape;350;p32"/>
          <p:cNvGrpSpPr/>
          <p:nvPr/>
        </p:nvGrpSpPr>
        <p:grpSpPr>
          <a:xfrm>
            <a:off x="1810400" y="851750"/>
            <a:ext cx="333600" cy="333600"/>
            <a:chOff x="305150" y="1935050"/>
            <a:chExt cx="333600" cy="333600"/>
          </a:xfrm>
        </p:grpSpPr>
        <p:sp>
          <p:nvSpPr>
            <p:cNvPr id="351" name="Google Shape;351;p32"/>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352" name="Google Shape;352;p32"/>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33"/>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endParaRPr/>
          </a:p>
          <a:p>
            <a:pPr indent="0" lvl="0" marL="0" rtl="0" algn="l">
              <a:lnSpc>
                <a:spcPct val="100000"/>
              </a:lnSpc>
              <a:spcBef>
                <a:spcPts val="800"/>
              </a:spcBef>
              <a:spcAft>
                <a:spcPts val="0"/>
              </a:spcAft>
              <a:buNone/>
            </a:pPr>
            <a:r>
              <a:t/>
            </a:r>
            <a:endParaRPr sz="1000">
              <a:latin typeface="Arial"/>
              <a:ea typeface="Arial"/>
              <a:cs typeface="Arial"/>
              <a:sym typeface="Arial"/>
            </a:endParaRPr>
          </a:p>
        </p:txBody>
      </p:sp>
      <p:sp>
        <p:nvSpPr>
          <p:cNvPr id="358" name="Google Shape;358;p33"/>
          <p:cNvSpPr txBox="1"/>
          <p:nvPr>
            <p:ph idx="2" type="body"/>
          </p:nvPr>
        </p:nvSpPr>
        <p:spPr>
          <a:xfrm>
            <a:off x="319300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rtl="0" algn="l">
              <a:lnSpc>
                <a:spcPct val="100000"/>
              </a:lnSpc>
              <a:spcBef>
                <a:spcPts val="800"/>
              </a:spcBef>
              <a:spcAft>
                <a:spcPts val="0"/>
              </a:spcAft>
              <a:buNone/>
            </a:pPr>
            <a:r>
              <a:t/>
            </a:r>
            <a:endParaRPr sz="1000">
              <a:solidFill>
                <a:schemeClr val="dk1"/>
              </a:solidFill>
              <a:latin typeface="Arial"/>
              <a:ea typeface="Arial"/>
              <a:cs typeface="Arial"/>
              <a:sym typeface="Arial"/>
            </a:endParaRPr>
          </a:p>
        </p:txBody>
      </p:sp>
      <p:sp>
        <p:nvSpPr>
          <p:cNvPr id="359" name="Google Shape;359;p33"/>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Actions</a:t>
            </a:r>
            <a:endParaRPr>
              <a:solidFill>
                <a:schemeClr val="dk1"/>
              </a:solidFill>
            </a:endParaRPr>
          </a:p>
          <a:p>
            <a:pPr indent="0" lvl="0" marL="0" rtl="0" algn="l">
              <a:lnSpc>
                <a:spcPct val="100000"/>
              </a:lnSpc>
              <a:spcBef>
                <a:spcPts val="800"/>
              </a:spcBef>
              <a:spcAft>
                <a:spcPts val="0"/>
              </a:spcAft>
              <a:buNone/>
            </a:pPr>
            <a:r>
              <a:t/>
            </a:r>
            <a:endParaRPr sz="1000">
              <a:solidFill>
                <a:schemeClr val="dk1"/>
              </a:solidFill>
              <a:latin typeface="Arial"/>
              <a:ea typeface="Arial"/>
              <a:cs typeface="Arial"/>
              <a:sym typeface="Arial"/>
            </a:endParaRPr>
          </a:p>
        </p:txBody>
      </p:sp>
      <p:sp>
        <p:nvSpPr>
          <p:cNvPr id="360" name="Google Shape;360;p33"/>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sz="1000">
                <a:solidFill>
                  <a:schemeClr val="dk1"/>
                </a:solidFill>
              </a:rPr>
              <a:t>The “forge” where code contributors collaborate, usually a bug tracker, a doc and a chat.</a:t>
            </a:r>
            <a:endParaRPr sz="1000">
              <a:solidFill>
                <a:schemeClr val="dk1"/>
              </a:solidFill>
            </a:endParaRPr>
          </a:p>
          <a:p>
            <a:pPr indent="0" lvl="0" marL="0" marR="0" rtl="0" algn="l">
              <a:lnSpc>
                <a:spcPct val="100000"/>
              </a:lnSpc>
              <a:spcBef>
                <a:spcPts val="0"/>
              </a:spcBef>
              <a:spcAft>
                <a:spcPts val="0"/>
              </a:spcAft>
              <a:buNone/>
            </a:pPr>
            <a:r>
              <a:rPr lang="en" sz="1000">
                <a:solidFill>
                  <a:schemeClr val="dk1"/>
                </a:solidFill>
              </a:rPr>
              <a:t>Examples: IRC, Slack, Wiki/Doc, Jira, Tuleap, Bugzilla, GitHub, project kanban,</a:t>
            </a:r>
            <a:endParaRPr sz="1000">
              <a:solidFill>
                <a:schemeClr val="dk1"/>
              </a:solidFill>
            </a:endParaRPr>
          </a:p>
        </p:txBody>
      </p:sp>
      <p:sp>
        <p:nvSpPr>
          <p:cNvPr id="361" name="Google Shape;361;p33"/>
          <p:cNvSpPr txBox="1"/>
          <p:nvPr>
            <p:ph idx="2" type="body"/>
          </p:nvPr>
        </p:nvSpPr>
        <p:spPr>
          <a:xfrm>
            <a:off x="0" y="4689350"/>
            <a:ext cx="87120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Community development -- Encourage developers</a:t>
            </a:r>
            <a:endParaRPr sz="1200">
              <a:solidFill>
                <a:schemeClr val="dk1"/>
              </a:solidFill>
            </a:endParaRPr>
          </a:p>
        </p:txBody>
      </p:sp>
      <p:sp>
        <p:nvSpPr>
          <p:cNvPr id="362" name="Google Shape;362;p33"/>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1" lang="en" sz="1400">
                <a:solidFill>
                  <a:srgbClr val="251B5B"/>
                </a:solidFill>
              </a:rPr>
              <a:t>Developers platform</a:t>
            </a:r>
            <a:endParaRPr b="1" sz="1400">
              <a:solidFill>
                <a:srgbClr val="251B5B"/>
              </a:solidFill>
            </a:endParaRPr>
          </a:p>
        </p:txBody>
      </p:sp>
      <p:pic>
        <p:nvPicPr>
          <p:cNvPr id="363" name="Google Shape;363;p33">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cxnSp>
        <p:nvCxnSpPr>
          <p:cNvPr id="364" name="Google Shape;364;p33"/>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365" name="Google Shape;365;p33"/>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366" name="Google Shape;366;p33"/>
          <p:cNvGrpSpPr/>
          <p:nvPr/>
        </p:nvGrpSpPr>
        <p:grpSpPr>
          <a:xfrm>
            <a:off x="2667650" y="851750"/>
            <a:ext cx="333600" cy="333600"/>
            <a:chOff x="305150" y="1296825"/>
            <a:chExt cx="333600" cy="333600"/>
          </a:xfrm>
        </p:grpSpPr>
        <p:sp>
          <p:nvSpPr>
            <p:cNvPr id="367" name="Google Shape;367;p33"/>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8" name="Google Shape;368;p33"/>
            <p:cNvPicPr preferRelativeResize="0"/>
            <p:nvPr/>
          </p:nvPicPr>
          <p:blipFill>
            <a:blip r:embed="rId5">
              <a:alphaModFix/>
            </a:blip>
            <a:stretch>
              <a:fillRect/>
            </a:stretch>
          </p:blipFill>
          <p:spPr>
            <a:xfrm>
              <a:off x="347175" y="1338850"/>
              <a:ext cx="249550" cy="249550"/>
            </a:xfrm>
            <a:prstGeom prst="rect">
              <a:avLst/>
            </a:prstGeom>
            <a:noFill/>
            <a:ln>
              <a:noFill/>
            </a:ln>
          </p:spPr>
        </p:pic>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34"/>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r>
              <a:rPr lang="en"/>
              <a:t> </a:t>
            </a:r>
            <a:endParaRPr/>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t/>
            </a:r>
            <a:endParaRPr sz="1000"/>
          </a:p>
        </p:txBody>
      </p:sp>
      <p:sp>
        <p:nvSpPr>
          <p:cNvPr id="374" name="Google Shape;374;p34"/>
          <p:cNvSpPr txBox="1"/>
          <p:nvPr>
            <p:ph idx="2" type="body"/>
          </p:nvPr>
        </p:nvSpPr>
        <p:spPr>
          <a:xfrm>
            <a:off x="319300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375" name="Google Shape;375;p34"/>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Actions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376" name="Google Shape;376;p34"/>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None/>
            </a:pPr>
            <a:r>
              <a:rPr lang="en" sz="1000">
                <a:solidFill>
                  <a:schemeClr val="dk1"/>
                </a:solidFill>
              </a:rPr>
              <a:t>Rules to follow when contributing to the project or using the services to collaborate around the project, the discussion are </a:t>
            </a:r>
            <a:r>
              <a:rPr lang="en" sz="1000">
                <a:solidFill>
                  <a:schemeClr val="dk1"/>
                </a:solidFill>
              </a:rPr>
              <a:t>respectful</a:t>
            </a:r>
            <a:r>
              <a:rPr lang="en" sz="1000">
                <a:solidFill>
                  <a:schemeClr val="dk1"/>
                </a:solidFill>
              </a:rPr>
              <a:t>, polite, and based on good will. It must be </a:t>
            </a:r>
            <a:r>
              <a:rPr lang="en" sz="1000">
                <a:solidFill>
                  <a:schemeClr val="dk1"/>
                </a:solidFill>
              </a:rPr>
              <a:t>enforceable</a:t>
            </a:r>
            <a:r>
              <a:rPr lang="en" sz="1000">
                <a:solidFill>
                  <a:schemeClr val="dk1"/>
                </a:solidFill>
              </a:rPr>
              <a:t>.</a:t>
            </a:r>
            <a:endParaRPr sz="1000">
              <a:solidFill>
                <a:schemeClr val="dk1"/>
              </a:solidFill>
            </a:endParaRPr>
          </a:p>
        </p:txBody>
      </p:sp>
      <p:sp>
        <p:nvSpPr>
          <p:cNvPr id="377" name="Google Shape;377;p34"/>
          <p:cNvSpPr txBox="1"/>
          <p:nvPr>
            <p:ph idx="2" type="body"/>
          </p:nvPr>
        </p:nvSpPr>
        <p:spPr>
          <a:xfrm>
            <a:off x="0" y="4689350"/>
            <a:ext cx="87120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Community development -- Encourage contributors</a:t>
            </a:r>
            <a:endParaRPr sz="1200"/>
          </a:p>
        </p:txBody>
      </p:sp>
      <p:sp>
        <p:nvSpPr>
          <p:cNvPr id="378" name="Google Shape;378;p34"/>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1" lang="en" sz="1400">
                <a:solidFill>
                  <a:srgbClr val="251B5B"/>
                </a:solidFill>
              </a:rPr>
              <a:t>Code of conduct</a:t>
            </a:r>
            <a:endParaRPr b="1" sz="1400">
              <a:solidFill>
                <a:srgbClr val="251B5B"/>
              </a:solidFill>
            </a:endParaRPr>
          </a:p>
        </p:txBody>
      </p:sp>
      <p:pic>
        <p:nvPicPr>
          <p:cNvPr id="379" name="Google Shape;379;p34">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cxnSp>
        <p:nvCxnSpPr>
          <p:cNvPr id="380" name="Google Shape;380;p34"/>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381" name="Google Shape;381;p34"/>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382" name="Google Shape;382;p34"/>
          <p:cNvGrpSpPr/>
          <p:nvPr/>
        </p:nvGrpSpPr>
        <p:grpSpPr>
          <a:xfrm>
            <a:off x="1381775" y="851750"/>
            <a:ext cx="333600" cy="333600"/>
            <a:chOff x="305150" y="1296825"/>
            <a:chExt cx="333600" cy="333600"/>
          </a:xfrm>
        </p:grpSpPr>
        <p:sp>
          <p:nvSpPr>
            <p:cNvPr id="383" name="Google Shape;383;p34"/>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4" name="Google Shape;384;p34"/>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385" name="Google Shape;385;p34"/>
          <p:cNvGrpSpPr/>
          <p:nvPr/>
        </p:nvGrpSpPr>
        <p:grpSpPr>
          <a:xfrm>
            <a:off x="2667650" y="851750"/>
            <a:ext cx="333600" cy="333600"/>
            <a:chOff x="305150" y="3610150"/>
            <a:chExt cx="333600" cy="333600"/>
          </a:xfrm>
        </p:grpSpPr>
        <p:sp>
          <p:nvSpPr>
            <p:cNvPr id="386" name="Google Shape;386;p34"/>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7" name="Google Shape;387;p34"/>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388" name="Google Shape;388;p34"/>
          <p:cNvGrpSpPr/>
          <p:nvPr/>
        </p:nvGrpSpPr>
        <p:grpSpPr>
          <a:xfrm>
            <a:off x="2239025" y="851750"/>
            <a:ext cx="333600" cy="333600"/>
            <a:chOff x="305150" y="2772600"/>
            <a:chExt cx="333600" cy="333600"/>
          </a:xfrm>
        </p:grpSpPr>
        <p:sp>
          <p:nvSpPr>
            <p:cNvPr id="389" name="Google Shape;389;p34"/>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0" name="Google Shape;390;p34"/>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391" name="Google Shape;391;p34"/>
          <p:cNvGrpSpPr/>
          <p:nvPr/>
        </p:nvGrpSpPr>
        <p:grpSpPr>
          <a:xfrm>
            <a:off x="1810400" y="851750"/>
            <a:ext cx="333600" cy="333600"/>
            <a:chOff x="305150" y="1935050"/>
            <a:chExt cx="333600" cy="333600"/>
          </a:xfrm>
        </p:grpSpPr>
        <p:sp>
          <p:nvSpPr>
            <p:cNvPr id="392" name="Google Shape;392;p34"/>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393" name="Google Shape;393;p34"/>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35"/>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r>
              <a:rPr lang="en"/>
              <a:t> </a:t>
            </a:r>
            <a:endParaRPr/>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t/>
            </a:r>
            <a:endParaRPr sz="1000"/>
          </a:p>
        </p:txBody>
      </p:sp>
      <p:sp>
        <p:nvSpPr>
          <p:cNvPr id="399" name="Google Shape;399;p35"/>
          <p:cNvSpPr txBox="1"/>
          <p:nvPr>
            <p:ph idx="2" type="body"/>
          </p:nvPr>
        </p:nvSpPr>
        <p:spPr>
          <a:xfrm>
            <a:off x="319300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400" name="Google Shape;400;p35"/>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Actions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401" name="Google Shape;401;p35"/>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sz="1000">
                <a:latin typeface="Arial"/>
                <a:ea typeface="Arial"/>
                <a:cs typeface="Arial"/>
                <a:sym typeface="Arial"/>
              </a:rPr>
              <a:t>Description of how decisions are taken, including the roles in the project (people and companies/</a:t>
            </a:r>
            <a:r>
              <a:rPr lang="en" sz="1000">
                <a:solidFill>
                  <a:schemeClr val="dk1"/>
                </a:solidFill>
              </a:rPr>
              <a:t>organisations</a:t>
            </a:r>
            <a:r>
              <a:rPr lang="en" sz="1000">
                <a:latin typeface="Arial"/>
                <a:ea typeface="Arial"/>
                <a:cs typeface="Arial"/>
                <a:sym typeface="Arial"/>
              </a:rPr>
              <a:t>), and how to obtain them.</a:t>
            </a:r>
            <a:endParaRPr sz="1000">
              <a:latin typeface="Arial"/>
              <a:ea typeface="Arial"/>
              <a:cs typeface="Arial"/>
              <a:sym typeface="Arial"/>
            </a:endParaRPr>
          </a:p>
        </p:txBody>
      </p:sp>
      <p:sp>
        <p:nvSpPr>
          <p:cNvPr id="402" name="Google Shape;402;p35"/>
          <p:cNvSpPr txBox="1"/>
          <p:nvPr>
            <p:ph idx="2" type="body"/>
          </p:nvPr>
        </p:nvSpPr>
        <p:spPr>
          <a:xfrm>
            <a:off x="0" y="4689350"/>
            <a:ext cx="87120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Community development -- Encourage contributors</a:t>
            </a:r>
            <a:endParaRPr sz="1200">
              <a:solidFill>
                <a:schemeClr val="dk1"/>
              </a:solidFill>
            </a:endParaRPr>
          </a:p>
        </p:txBody>
      </p:sp>
      <p:sp>
        <p:nvSpPr>
          <p:cNvPr id="403" name="Google Shape;403;p35"/>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1" lang="en" sz="1400">
                <a:solidFill>
                  <a:srgbClr val="251B5B"/>
                </a:solidFill>
              </a:rPr>
              <a:t>Governance</a:t>
            </a:r>
            <a:endParaRPr b="1" sz="1400">
              <a:solidFill>
                <a:srgbClr val="251B5B"/>
              </a:solidFill>
            </a:endParaRPr>
          </a:p>
        </p:txBody>
      </p:sp>
      <p:pic>
        <p:nvPicPr>
          <p:cNvPr id="404" name="Google Shape;404;p35">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cxnSp>
        <p:nvCxnSpPr>
          <p:cNvPr id="405" name="Google Shape;405;p35"/>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406" name="Google Shape;406;p35"/>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407" name="Google Shape;407;p35"/>
          <p:cNvGrpSpPr/>
          <p:nvPr/>
        </p:nvGrpSpPr>
        <p:grpSpPr>
          <a:xfrm>
            <a:off x="1381775" y="851750"/>
            <a:ext cx="333600" cy="333600"/>
            <a:chOff x="305150" y="1296825"/>
            <a:chExt cx="333600" cy="333600"/>
          </a:xfrm>
        </p:grpSpPr>
        <p:sp>
          <p:nvSpPr>
            <p:cNvPr id="408" name="Google Shape;408;p35"/>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9" name="Google Shape;409;p35"/>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410" name="Google Shape;410;p35"/>
          <p:cNvGrpSpPr/>
          <p:nvPr/>
        </p:nvGrpSpPr>
        <p:grpSpPr>
          <a:xfrm>
            <a:off x="2667650" y="851750"/>
            <a:ext cx="333600" cy="333600"/>
            <a:chOff x="305150" y="3610150"/>
            <a:chExt cx="333600" cy="333600"/>
          </a:xfrm>
        </p:grpSpPr>
        <p:sp>
          <p:nvSpPr>
            <p:cNvPr id="411" name="Google Shape;411;p35"/>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2" name="Google Shape;412;p35"/>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413" name="Google Shape;413;p35"/>
          <p:cNvGrpSpPr/>
          <p:nvPr/>
        </p:nvGrpSpPr>
        <p:grpSpPr>
          <a:xfrm>
            <a:off x="2239025" y="851750"/>
            <a:ext cx="333600" cy="333600"/>
            <a:chOff x="305150" y="2772600"/>
            <a:chExt cx="333600" cy="333600"/>
          </a:xfrm>
        </p:grpSpPr>
        <p:sp>
          <p:nvSpPr>
            <p:cNvPr id="414" name="Google Shape;414;p35"/>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5" name="Google Shape;415;p35"/>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416" name="Google Shape;416;p35"/>
          <p:cNvGrpSpPr/>
          <p:nvPr/>
        </p:nvGrpSpPr>
        <p:grpSpPr>
          <a:xfrm>
            <a:off x="1810400" y="851750"/>
            <a:ext cx="333600" cy="333600"/>
            <a:chOff x="305150" y="1935050"/>
            <a:chExt cx="333600" cy="333600"/>
          </a:xfrm>
        </p:grpSpPr>
        <p:sp>
          <p:nvSpPr>
            <p:cNvPr id="417" name="Google Shape;417;p35"/>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418" name="Google Shape;418;p35"/>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36"/>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endParaRPr/>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t/>
            </a:r>
            <a:endParaRPr sz="1000"/>
          </a:p>
        </p:txBody>
      </p:sp>
      <p:sp>
        <p:nvSpPr>
          <p:cNvPr id="424" name="Google Shape;424;p36"/>
          <p:cNvSpPr txBox="1"/>
          <p:nvPr>
            <p:ph idx="2" type="body"/>
          </p:nvPr>
        </p:nvSpPr>
        <p:spPr>
          <a:xfrm>
            <a:off x="319300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425" name="Google Shape;425;p36"/>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Actions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426" name="Google Shape;426;p36"/>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None/>
            </a:pPr>
            <a:r>
              <a:rPr lang="en" sz="1000">
                <a:solidFill>
                  <a:schemeClr val="dk1"/>
                </a:solidFill>
              </a:rPr>
              <a:t>Dedicated “big” events, business events, meetups, local users groups, blogs, videos and marketing in general...</a:t>
            </a:r>
            <a:endParaRPr sz="1000">
              <a:solidFill>
                <a:schemeClr val="dk1"/>
              </a:solidFill>
            </a:endParaRPr>
          </a:p>
        </p:txBody>
      </p:sp>
      <p:sp>
        <p:nvSpPr>
          <p:cNvPr id="427" name="Google Shape;427;p36"/>
          <p:cNvSpPr txBox="1"/>
          <p:nvPr>
            <p:ph idx="2" type="body"/>
          </p:nvPr>
        </p:nvSpPr>
        <p:spPr>
          <a:xfrm>
            <a:off x="0" y="4689350"/>
            <a:ext cx="87120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Community development -- Encourage contributors</a:t>
            </a:r>
            <a:endParaRPr sz="1200">
              <a:solidFill>
                <a:schemeClr val="dk1"/>
              </a:solidFill>
            </a:endParaRPr>
          </a:p>
        </p:txBody>
      </p:sp>
      <p:sp>
        <p:nvSpPr>
          <p:cNvPr id="428" name="Google Shape;428;p36"/>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1" lang="en" sz="1400">
                <a:solidFill>
                  <a:srgbClr val="251B5B"/>
                </a:solidFill>
              </a:rPr>
              <a:t>Events &amp; promotion</a:t>
            </a:r>
            <a:endParaRPr b="1" sz="1400">
              <a:solidFill>
                <a:srgbClr val="251B5B"/>
              </a:solidFill>
            </a:endParaRPr>
          </a:p>
        </p:txBody>
      </p:sp>
      <p:pic>
        <p:nvPicPr>
          <p:cNvPr id="429" name="Google Shape;429;p36">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cxnSp>
        <p:nvCxnSpPr>
          <p:cNvPr id="430" name="Google Shape;430;p36"/>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431" name="Google Shape;431;p36"/>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432" name="Google Shape;432;p36"/>
          <p:cNvGrpSpPr/>
          <p:nvPr/>
        </p:nvGrpSpPr>
        <p:grpSpPr>
          <a:xfrm>
            <a:off x="1381775" y="851750"/>
            <a:ext cx="333600" cy="333600"/>
            <a:chOff x="305150" y="1296825"/>
            <a:chExt cx="333600" cy="333600"/>
          </a:xfrm>
        </p:grpSpPr>
        <p:sp>
          <p:nvSpPr>
            <p:cNvPr id="433" name="Google Shape;433;p36"/>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4" name="Google Shape;434;p36"/>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435" name="Google Shape;435;p36"/>
          <p:cNvGrpSpPr/>
          <p:nvPr/>
        </p:nvGrpSpPr>
        <p:grpSpPr>
          <a:xfrm>
            <a:off x="2667650" y="851750"/>
            <a:ext cx="333600" cy="333600"/>
            <a:chOff x="305150" y="3610150"/>
            <a:chExt cx="333600" cy="333600"/>
          </a:xfrm>
        </p:grpSpPr>
        <p:sp>
          <p:nvSpPr>
            <p:cNvPr id="436" name="Google Shape;436;p36"/>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7" name="Google Shape;437;p36"/>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438" name="Google Shape;438;p36"/>
          <p:cNvGrpSpPr/>
          <p:nvPr/>
        </p:nvGrpSpPr>
        <p:grpSpPr>
          <a:xfrm>
            <a:off x="2239025" y="851750"/>
            <a:ext cx="333600" cy="333600"/>
            <a:chOff x="305150" y="2772600"/>
            <a:chExt cx="333600" cy="333600"/>
          </a:xfrm>
        </p:grpSpPr>
        <p:sp>
          <p:nvSpPr>
            <p:cNvPr id="439" name="Google Shape;439;p36"/>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40" name="Google Shape;440;p36"/>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441" name="Google Shape;441;p36"/>
          <p:cNvGrpSpPr/>
          <p:nvPr/>
        </p:nvGrpSpPr>
        <p:grpSpPr>
          <a:xfrm>
            <a:off x="1810400" y="851750"/>
            <a:ext cx="333600" cy="333600"/>
            <a:chOff x="305150" y="1935050"/>
            <a:chExt cx="333600" cy="333600"/>
          </a:xfrm>
        </p:grpSpPr>
        <p:sp>
          <p:nvSpPr>
            <p:cNvPr id="442" name="Google Shape;442;p36"/>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443" name="Google Shape;443;p36"/>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9"/>
          <p:cNvSpPr txBox="1"/>
          <p:nvPr>
            <p:ph type="title"/>
          </p:nvPr>
        </p:nvSpPr>
        <p:spPr>
          <a:xfrm>
            <a:off x="1609350" y="1787697"/>
            <a:ext cx="5925300" cy="15681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chemeClr val="lt1"/>
              </a:buClr>
              <a:buFont typeface="Montserrat"/>
              <a:buNone/>
            </a:pPr>
            <a:r>
              <a:rPr lang="en">
                <a:solidFill>
                  <a:schemeClr val="dk2"/>
                </a:solidFill>
              </a:rPr>
              <a:t>Introduction</a:t>
            </a:r>
            <a:endParaRPr>
              <a:solidFill>
                <a:schemeClr val="dk2"/>
              </a:solidFill>
            </a:endParaRPr>
          </a:p>
          <a:p>
            <a:pPr indent="0" lvl="0" marL="0" marR="0" rtl="0" algn="ctr">
              <a:lnSpc>
                <a:spcPct val="90000"/>
              </a:lnSpc>
              <a:spcBef>
                <a:spcPts val="0"/>
              </a:spcBef>
              <a:spcAft>
                <a:spcPts val="0"/>
              </a:spcAft>
              <a:buClr>
                <a:schemeClr val="lt1"/>
              </a:buClr>
              <a:buFont typeface="Montserrat"/>
              <a:buNone/>
            </a:pPr>
            <a:r>
              <a:rPr lang="en">
                <a:solidFill>
                  <a:schemeClr val="dk2"/>
                </a:solidFill>
              </a:rPr>
              <a:t>and guidelines</a:t>
            </a:r>
            <a:endParaRPr>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37"/>
          <p:cNvSpPr txBox="1"/>
          <p:nvPr>
            <p:ph type="title"/>
          </p:nvPr>
        </p:nvSpPr>
        <p:spPr>
          <a:xfrm>
            <a:off x="1609350" y="1526851"/>
            <a:ext cx="5925300" cy="20898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chemeClr val="lt1"/>
              </a:buClr>
              <a:buFont typeface="Montserrat"/>
              <a:buNone/>
            </a:pPr>
            <a:r>
              <a:rPr lang="en">
                <a:solidFill>
                  <a:schemeClr val="dk2"/>
                </a:solidFill>
              </a:rPr>
              <a:t>Software Construction</a:t>
            </a:r>
            <a:endParaRPr>
              <a:solidFill>
                <a:schemeClr val="dk2"/>
              </a:solidFill>
            </a:endParaRPr>
          </a:p>
          <a:p>
            <a:pPr indent="0" lvl="0" marL="0" marR="0" rtl="0" algn="ctr">
              <a:lnSpc>
                <a:spcPct val="90000"/>
              </a:lnSpc>
              <a:spcBef>
                <a:spcPts val="0"/>
              </a:spcBef>
              <a:spcAft>
                <a:spcPts val="0"/>
              </a:spcAft>
              <a:buClr>
                <a:schemeClr val="lt1"/>
              </a:buClr>
              <a:buFont typeface="Montserrat"/>
              <a:buNone/>
            </a:pPr>
            <a:r>
              <a:rPr lang="en">
                <a:solidFill>
                  <a:schemeClr val="dk2"/>
                </a:solidFill>
              </a:rPr>
              <a:t>Maturity</a:t>
            </a:r>
            <a:endParaRPr>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38"/>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r>
              <a:rPr lang="en"/>
              <a:t> </a:t>
            </a:r>
            <a:endParaRPr/>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Clr>
                <a:srgbClr val="000000"/>
              </a:buClr>
              <a:buSzPts val="1100"/>
              <a:buFont typeface="Arial"/>
              <a:buNone/>
            </a:pPr>
            <a:r>
              <a:t/>
            </a:r>
            <a:endParaRPr sz="1000"/>
          </a:p>
        </p:txBody>
      </p:sp>
      <p:sp>
        <p:nvSpPr>
          <p:cNvPr id="454" name="Google Shape;454;p38"/>
          <p:cNvSpPr txBox="1"/>
          <p:nvPr>
            <p:ph idx="2" type="body"/>
          </p:nvPr>
        </p:nvSpPr>
        <p:spPr>
          <a:xfrm>
            <a:off x="319300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marR="0" rtl="0" algn="l">
              <a:lnSpc>
                <a:spcPct val="100000"/>
              </a:lnSpc>
              <a:spcBef>
                <a:spcPts val="0"/>
              </a:spcBef>
              <a:spcAft>
                <a:spcPts val="0"/>
              </a:spcAft>
              <a:buNone/>
            </a:pPr>
            <a:r>
              <a:t/>
            </a:r>
            <a:endParaRPr sz="1000"/>
          </a:p>
          <a:p>
            <a:pPr indent="0" lvl="0" marL="0" marR="0" rtl="0" algn="l">
              <a:lnSpc>
                <a:spcPct val="100000"/>
              </a:lnSpc>
              <a:spcBef>
                <a:spcPts val="0"/>
              </a:spcBef>
              <a:spcAft>
                <a:spcPts val="0"/>
              </a:spcAft>
              <a:buClr>
                <a:srgbClr val="000000"/>
              </a:buClr>
              <a:buSzPts val="1100"/>
              <a:buFont typeface="Arial"/>
              <a:buNone/>
            </a:pPr>
            <a:r>
              <a:t/>
            </a:r>
            <a:endParaRPr sz="1000"/>
          </a:p>
        </p:txBody>
      </p:sp>
      <p:sp>
        <p:nvSpPr>
          <p:cNvPr id="455" name="Google Shape;455;p38"/>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Actions</a:t>
            </a:r>
            <a:endParaRPr>
              <a:solidFill>
                <a:schemeClr val="dk1"/>
              </a:solidFill>
            </a:endParaRPr>
          </a:p>
          <a:p>
            <a:pPr indent="0" lvl="0" marL="0" marR="0" rtl="0" algn="l">
              <a:lnSpc>
                <a:spcPct val="100000"/>
              </a:lnSpc>
              <a:spcBef>
                <a:spcPts val="0"/>
              </a:spcBef>
              <a:spcAft>
                <a:spcPts val="0"/>
              </a:spcAft>
              <a:buNone/>
            </a:pPr>
            <a:r>
              <a:t/>
            </a:r>
            <a:endParaRPr sz="1000"/>
          </a:p>
          <a:p>
            <a:pPr indent="0" lvl="0" marL="0" marR="0" rtl="0" algn="l">
              <a:lnSpc>
                <a:spcPct val="100000"/>
              </a:lnSpc>
              <a:spcBef>
                <a:spcPts val="0"/>
              </a:spcBef>
              <a:spcAft>
                <a:spcPts val="0"/>
              </a:spcAft>
              <a:buClr>
                <a:srgbClr val="000000"/>
              </a:buClr>
              <a:buSzPts val="1100"/>
              <a:buFont typeface="Arial"/>
              <a:buNone/>
            </a:pPr>
            <a:r>
              <a:t/>
            </a:r>
            <a:endParaRPr sz="1000"/>
          </a:p>
        </p:txBody>
      </p:sp>
      <p:sp>
        <p:nvSpPr>
          <p:cNvPr id="456" name="Google Shape;456;p38"/>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None/>
            </a:pPr>
            <a:r>
              <a:rPr lang="en" sz="1000">
                <a:solidFill>
                  <a:schemeClr val="dk1"/>
                </a:solidFill>
              </a:rPr>
              <a:t>The software is distributed, and it is possible for the users to install it and to run it without having to build it.</a:t>
            </a:r>
            <a:endParaRPr sz="1000">
              <a:solidFill>
                <a:schemeClr val="dk1"/>
              </a:solidFill>
            </a:endParaRPr>
          </a:p>
        </p:txBody>
      </p:sp>
      <p:sp>
        <p:nvSpPr>
          <p:cNvPr id="457" name="Google Shape;457;p38"/>
          <p:cNvSpPr txBox="1"/>
          <p:nvPr>
            <p:ph idx="2" type="body"/>
          </p:nvPr>
        </p:nvSpPr>
        <p:spPr>
          <a:xfrm>
            <a:off x="0" y="4689350"/>
            <a:ext cx="87120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Software construction maturity</a:t>
            </a:r>
            <a:r>
              <a:rPr lang="en" sz="1200">
                <a:solidFill>
                  <a:schemeClr val="dk1"/>
                </a:solidFill>
              </a:rPr>
              <a:t> -- Encourage users</a:t>
            </a:r>
            <a:endParaRPr sz="1200"/>
          </a:p>
        </p:txBody>
      </p:sp>
      <p:sp>
        <p:nvSpPr>
          <p:cNvPr id="458" name="Google Shape;458;p38"/>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1" lang="en" sz="1400">
                <a:solidFill>
                  <a:srgbClr val="251B5B"/>
                </a:solidFill>
              </a:rPr>
              <a:t>Project executables published</a:t>
            </a:r>
            <a:endParaRPr b="1" sz="1400">
              <a:solidFill>
                <a:srgbClr val="251B5B"/>
              </a:solidFill>
            </a:endParaRPr>
          </a:p>
        </p:txBody>
      </p:sp>
      <p:pic>
        <p:nvPicPr>
          <p:cNvPr id="459" name="Google Shape;459;p38">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cxnSp>
        <p:nvCxnSpPr>
          <p:cNvPr id="460" name="Google Shape;460;p38"/>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461" name="Google Shape;461;p38"/>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462" name="Google Shape;462;p38"/>
          <p:cNvGrpSpPr/>
          <p:nvPr/>
        </p:nvGrpSpPr>
        <p:grpSpPr>
          <a:xfrm>
            <a:off x="1381775" y="851750"/>
            <a:ext cx="333600" cy="333600"/>
            <a:chOff x="305150" y="1296825"/>
            <a:chExt cx="333600" cy="333600"/>
          </a:xfrm>
        </p:grpSpPr>
        <p:sp>
          <p:nvSpPr>
            <p:cNvPr id="463" name="Google Shape;463;p38"/>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4" name="Google Shape;464;p38"/>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465" name="Google Shape;465;p38"/>
          <p:cNvGrpSpPr/>
          <p:nvPr/>
        </p:nvGrpSpPr>
        <p:grpSpPr>
          <a:xfrm>
            <a:off x="2667650" y="851750"/>
            <a:ext cx="333600" cy="333600"/>
            <a:chOff x="305150" y="3610150"/>
            <a:chExt cx="333600" cy="333600"/>
          </a:xfrm>
        </p:grpSpPr>
        <p:sp>
          <p:nvSpPr>
            <p:cNvPr id="466" name="Google Shape;466;p38"/>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7" name="Google Shape;467;p38"/>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468" name="Google Shape;468;p38"/>
          <p:cNvGrpSpPr/>
          <p:nvPr/>
        </p:nvGrpSpPr>
        <p:grpSpPr>
          <a:xfrm>
            <a:off x="2239025" y="851750"/>
            <a:ext cx="333600" cy="333600"/>
            <a:chOff x="305150" y="2772600"/>
            <a:chExt cx="333600" cy="333600"/>
          </a:xfrm>
        </p:grpSpPr>
        <p:sp>
          <p:nvSpPr>
            <p:cNvPr id="469" name="Google Shape;469;p38"/>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0" name="Google Shape;470;p38"/>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471" name="Google Shape;471;p38"/>
          <p:cNvGrpSpPr/>
          <p:nvPr/>
        </p:nvGrpSpPr>
        <p:grpSpPr>
          <a:xfrm>
            <a:off x="1810400" y="851750"/>
            <a:ext cx="333600" cy="333600"/>
            <a:chOff x="305150" y="1935050"/>
            <a:chExt cx="333600" cy="333600"/>
          </a:xfrm>
        </p:grpSpPr>
        <p:sp>
          <p:nvSpPr>
            <p:cNvPr id="472" name="Google Shape;472;p38"/>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473" name="Google Shape;473;p38"/>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39"/>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endParaRPr/>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t/>
            </a:r>
            <a:endParaRPr sz="1000"/>
          </a:p>
        </p:txBody>
      </p:sp>
      <p:sp>
        <p:nvSpPr>
          <p:cNvPr id="479" name="Google Shape;479;p39"/>
          <p:cNvSpPr txBox="1"/>
          <p:nvPr>
            <p:ph idx="2" type="body"/>
          </p:nvPr>
        </p:nvSpPr>
        <p:spPr>
          <a:xfrm>
            <a:off x="319300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480" name="Google Shape;480;p39"/>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Actions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strike="sngStrike">
              <a:solidFill>
                <a:schemeClr val="dk1"/>
              </a:solidFill>
            </a:endParaRPr>
          </a:p>
        </p:txBody>
      </p:sp>
      <p:sp>
        <p:nvSpPr>
          <p:cNvPr id="481" name="Google Shape;481;p39"/>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sz="1000">
                <a:solidFill>
                  <a:schemeClr val="dk1"/>
                </a:solidFill>
              </a:rPr>
              <a:t>The software comes with an installer or with a kind of assistant for the configuration, so it’s easy to install and to start.</a:t>
            </a:r>
            <a:endParaRPr sz="1000">
              <a:solidFill>
                <a:schemeClr val="dk1"/>
              </a:solidFill>
            </a:endParaRPr>
          </a:p>
        </p:txBody>
      </p:sp>
      <p:sp>
        <p:nvSpPr>
          <p:cNvPr id="482" name="Google Shape;482;p39"/>
          <p:cNvSpPr txBox="1"/>
          <p:nvPr>
            <p:ph idx="2" type="body"/>
          </p:nvPr>
        </p:nvSpPr>
        <p:spPr>
          <a:xfrm>
            <a:off x="0" y="4689350"/>
            <a:ext cx="87120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Software construction maturity -- Encourage users</a:t>
            </a:r>
            <a:endParaRPr sz="1200"/>
          </a:p>
        </p:txBody>
      </p:sp>
      <p:sp>
        <p:nvSpPr>
          <p:cNvPr id="483" name="Google Shape;483;p39"/>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1" lang="en" sz="1400">
                <a:solidFill>
                  <a:srgbClr val="251B5B"/>
                </a:solidFill>
              </a:rPr>
              <a:t>Project install automated</a:t>
            </a:r>
            <a:endParaRPr b="1" sz="1400">
              <a:solidFill>
                <a:srgbClr val="251B5B"/>
              </a:solidFill>
            </a:endParaRPr>
          </a:p>
        </p:txBody>
      </p:sp>
      <p:pic>
        <p:nvPicPr>
          <p:cNvPr id="484" name="Google Shape;484;p39">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cxnSp>
        <p:nvCxnSpPr>
          <p:cNvPr id="485" name="Google Shape;485;p39"/>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486" name="Google Shape;486;p39"/>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487" name="Google Shape;487;p39"/>
          <p:cNvGrpSpPr/>
          <p:nvPr/>
        </p:nvGrpSpPr>
        <p:grpSpPr>
          <a:xfrm>
            <a:off x="1381775" y="851750"/>
            <a:ext cx="333600" cy="333600"/>
            <a:chOff x="305150" y="1296825"/>
            <a:chExt cx="333600" cy="333600"/>
          </a:xfrm>
        </p:grpSpPr>
        <p:sp>
          <p:nvSpPr>
            <p:cNvPr id="488" name="Google Shape;488;p39"/>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9" name="Google Shape;489;p39"/>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490" name="Google Shape;490;p39"/>
          <p:cNvGrpSpPr/>
          <p:nvPr/>
        </p:nvGrpSpPr>
        <p:grpSpPr>
          <a:xfrm>
            <a:off x="2667650" y="851750"/>
            <a:ext cx="333600" cy="333600"/>
            <a:chOff x="305150" y="3610150"/>
            <a:chExt cx="333600" cy="333600"/>
          </a:xfrm>
        </p:grpSpPr>
        <p:sp>
          <p:nvSpPr>
            <p:cNvPr id="491" name="Google Shape;491;p39"/>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2" name="Google Shape;492;p39"/>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493" name="Google Shape;493;p39"/>
          <p:cNvGrpSpPr/>
          <p:nvPr/>
        </p:nvGrpSpPr>
        <p:grpSpPr>
          <a:xfrm>
            <a:off x="2239025" y="851750"/>
            <a:ext cx="333600" cy="333600"/>
            <a:chOff x="305150" y="2772600"/>
            <a:chExt cx="333600" cy="333600"/>
          </a:xfrm>
        </p:grpSpPr>
        <p:sp>
          <p:nvSpPr>
            <p:cNvPr id="494" name="Google Shape;494;p39"/>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5" name="Google Shape;495;p39"/>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496" name="Google Shape;496;p39"/>
          <p:cNvGrpSpPr/>
          <p:nvPr/>
        </p:nvGrpSpPr>
        <p:grpSpPr>
          <a:xfrm>
            <a:off x="1810400" y="851750"/>
            <a:ext cx="333600" cy="333600"/>
            <a:chOff x="305150" y="1935050"/>
            <a:chExt cx="333600" cy="333600"/>
          </a:xfrm>
        </p:grpSpPr>
        <p:sp>
          <p:nvSpPr>
            <p:cNvPr id="497" name="Google Shape;497;p39"/>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498" name="Google Shape;498;p39"/>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40"/>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r>
              <a:rPr lang="en"/>
              <a:t> </a:t>
            </a:r>
            <a:endParaRPr/>
          </a:p>
          <a:p>
            <a:pPr indent="0" lvl="0" marL="0" rtl="0" algn="l">
              <a:lnSpc>
                <a:spcPct val="100000"/>
              </a:lnSpc>
              <a:spcBef>
                <a:spcPts val="0"/>
              </a:spcBef>
              <a:spcAft>
                <a:spcPts val="0"/>
              </a:spcAft>
              <a:buClr>
                <a:srgbClr val="000000"/>
              </a:buClr>
              <a:buSzPts val="1100"/>
              <a:buFont typeface="Arial"/>
              <a:buNone/>
            </a:pPr>
            <a:r>
              <a:t/>
            </a:r>
            <a:endParaRPr sz="1000"/>
          </a:p>
          <a:p>
            <a:pPr indent="0" lvl="0" marL="0" rtl="0" algn="l">
              <a:lnSpc>
                <a:spcPct val="100000"/>
              </a:lnSpc>
              <a:spcBef>
                <a:spcPts val="0"/>
              </a:spcBef>
              <a:spcAft>
                <a:spcPts val="0"/>
              </a:spcAft>
              <a:buClr>
                <a:srgbClr val="000000"/>
              </a:buClr>
              <a:buSzPts val="1100"/>
              <a:buFont typeface="Arial"/>
              <a:buNone/>
            </a:pPr>
            <a:r>
              <a:t/>
            </a:r>
            <a:endParaRPr sz="1000"/>
          </a:p>
          <a:p>
            <a:pPr indent="0" lvl="0" marL="0" rtl="0" algn="l">
              <a:lnSpc>
                <a:spcPct val="100000"/>
              </a:lnSpc>
              <a:spcBef>
                <a:spcPts val="0"/>
              </a:spcBef>
              <a:spcAft>
                <a:spcPts val="0"/>
              </a:spcAft>
              <a:buNone/>
            </a:pPr>
            <a:r>
              <a:t/>
            </a:r>
            <a:endParaRPr sz="1000"/>
          </a:p>
        </p:txBody>
      </p:sp>
      <p:sp>
        <p:nvSpPr>
          <p:cNvPr id="504" name="Google Shape;504;p40"/>
          <p:cNvSpPr txBox="1"/>
          <p:nvPr>
            <p:ph idx="2" type="body"/>
          </p:nvPr>
        </p:nvSpPr>
        <p:spPr>
          <a:xfrm>
            <a:off x="319300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505" name="Google Shape;505;p40"/>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Actions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strike="sngStrike">
              <a:solidFill>
                <a:schemeClr val="dk1"/>
              </a:solidFill>
            </a:endParaRPr>
          </a:p>
        </p:txBody>
      </p:sp>
      <p:sp>
        <p:nvSpPr>
          <p:cNvPr id="506" name="Google Shape;506;p40"/>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None/>
            </a:pPr>
            <a:r>
              <a:rPr lang="en" sz="1000">
                <a:solidFill>
                  <a:schemeClr val="dk1"/>
                </a:solidFill>
              </a:rPr>
              <a:t>T</a:t>
            </a:r>
            <a:r>
              <a:rPr lang="en" sz="1000">
                <a:solidFill>
                  <a:schemeClr val="dk1"/>
                </a:solidFill>
              </a:rPr>
              <a:t>he community can report bugs and improvement/feature requests, and follow the work done on the project.</a:t>
            </a:r>
            <a:endParaRPr sz="1000">
              <a:solidFill>
                <a:schemeClr val="dk1"/>
              </a:solidFill>
            </a:endParaRPr>
          </a:p>
        </p:txBody>
      </p:sp>
      <p:sp>
        <p:nvSpPr>
          <p:cNvPr id="507" name="Google Shape;507;p40"/>
          <p:cNvSpPr txBox="1"/>
          <p:nvPr>
            <p:ph idx="2" type="body"/>
          </p:nvPr>
        </p:nvSpPr>
        <p:spPr>
          <a:xfrm>
            <a:off x="0" y="4689350"/>
            <a:ext cx="87120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Software construction maturity -- Encourage users</a:t>
            </a:r>
            <a:endParaRPr sz="1200"/>
          </a:p>
        </p:txBody>
      </p:sp>
      <p:sp>
        <p:nvSpPr>
          <p:cNvPr id="508" name="Google Shape;508;p40"/>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None/>
            </a:pPr>
            <a:r>
              <a:rPr b="1" lang="en" sz="1400">
                <a:solidFill>
                  <a:srgbClr val="251B5B"/>
                </a:solidFill>
              </a:rPr>
              <a:t>Project bug tracking</a:t>
            </a:r>
            <a:endParaRPr b="1" sz="1400">
              <a:solidFill>
                <a:srgbClr val="251B5B"/>
              </a:solidFill>
            </a:endParaRPr>
          </a:p>
        </p:txBody>
      </p:sp>
      <p:pic>
        <p:nvPicPr>
          <p:cNvPr id="509" name="Google Shape;509;p40">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cxnSp>
        <p:nvCxnSpPr>
          <p:cNvPr id="510" name="Google Shape;510;p40"/>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511" name="Google Shape;511;p40"/>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512" name="Google Shape;512;p40"/>
          <p:cNvGrpSpPr/>
          <p:nvPr/>
        </p:nvGrpSpPr>
        <p:grpSpPr>
          <a:xfrm>
            <a:off x="1381775" y="851750"/>
            <a:ext cx="333600" cy="333600"/>
            <a:chOff x="305150" y="1296825"/>
            <a:chExt cx="333600" cy="333600"/>
          </a:xfrm>
        </p:grpSpPr>
        <p:sp>
          <p:nvSpPr>
            <p:cNvPr id="513" name="Google Shape;513;p40"/>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4" name="Google Shape;514;p40"/>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515" name="Google Shape;515;p40"/>
          <p:cNvGrpSpPr/>
          <p:nvPr/>
        </p:nvGrpSpPr>
        <p:grpSpPr>
          <a:xfrm>
            <a:off x="2667650" y="851750"/>
            <a:ext cx="333600" cy="333600"/>
            <a:chOff x="305150" y="3610150"/>
            <a:chExt cx="333600" cy="333600"/>
          </a:xfrm>
        </p:grpSpPr>
        <p:sp>
          <p:nvSpPr>
            <p:cNvPr id="516" name="Google Shape;516;p40"/>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7" name="Google Shape;517;p40"/>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518" name="Google Shape;518;p40"/>
          <p:cNvGrpSpPr/>
          <p:nvPr/>
        </p:nvGrpSpPr>
        <p:grpSpPr>
          <a:xfrm>
            <a:off x="2239025" y="851750"/>
            <a:ext cx="333600" cy="333600"/>
            <a:chOff x="305150" y="2772600"/>
            <a:chExt cx="333600" cy="333600"/>
          </a:xfrm>
        </p:grpSpPr>
        <p:sp>
          <p:nvSpPr>
            <p:cNvPr id="519" name="Google Shape;519;p40"/>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0" name="Google Shape;520;p40"/>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521" name="Google Shape;521;p40"/>
          <p:cNvGrpSpPr/>
          <p:nvPr/>
        </p:nvGrpSpPr>
        <p:grpSpPr>
          <a:xfrm>
            <a:off x="1810400" y="851750"/>
            <a:ext cx="333600" cy="333600"/>
            <a:chOff x="305150" y="1935050"/>
            <a:chExt cx="333600" cy="333600"/>
          </a:xfrm>
        </p:grpSpPr>
        <p:sp>
          <p:nvSpPr>
            <p:cNvPr id="522" name="Google Shape;522;p40"/>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523" name="Google Shape;523;p40"/>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Google Shape;528;p41"/>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r>
              <a:rPr lang="en"/>
              <a:t> </a:t>
            </a:r>
            <a:endParaRPr/>
          </a:p>
          <a:p>
            <a:pPr indent="0" lvl="0" marL="0" rtl="0" algn="l">
              <a:lnSpc>
                <a:spcPct val="100000"/>
              </a:lnSpc>
              <a:spcBef>
                <a:spcPts val="0"/>
              </a:spcBef>
              <a:spcAft>
                <a:spcPts val="0"/>
              </a:spcAft>
              <a:buNone/>
            </a:pPr>
            <a:r>
              <a:t/>
            </a:r>
            <a:endParaRPr sz="1000">
              <a:solidFill>
                <a:srgbClr val="000000"/>
              </a:solidFill>
            </a:endParaRPr>
          </a:p>
          <a:p>
            <a:pPr indent="0" lvl="0" marL="0" rtl="0" algn="l">
              <a:lnSpc>
                <a:spcPct val="100000"/>
              </a:lnSpc>
              <a:spcBef>
                <a:spcPts val="0"/>
              </a:spcBef>
              <a:spcAft>
                <a:spcPts val="0"/>
              </a:spcAft>
              <a:buClr>
                <a:srgbClr val="000000"/>
              </a:buClr>
              <a:buSzPts val="1100"/>
              <a:buFont typeface="Arial"/>
              <a:buNone/>
            </a:pPr>
            <a:r>
              <a:t/>
            </a:r>
            <a:endParaRPr sz="1000">
              <a:solidFill>
                <a:schemeClr val="dk1"/>
              </a:solidFill>
            </a:endParaRPr>
          </a:p>
        </p:txBody>
      </p:sp>
      <p:sp>
        <p:nvSpPr>
          <p:cNvPr id="529" name="Google Shape;529;p41"/>
          <p:cNvSpPr txBox="1"/>
          <p:nvPr>
            <p:ph idx="2" type="body"/>
          </p:nvPr>
        </p:nvSpPr>
        <p:spPr>
          <a:xfrm>
            <a:off x="319300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rtl="0" algn="l">
              <a:lnSpc>
                <a:spcPct val="100000"/>
              </a:lnSpc>
              <a:spcBef>
                <a:spcPts val="0"/>
              </a:spcBef>
              <a:spcAft>
                <a:spcPts val="0"/>
              </a:spcAft>
              <a:buClr>
                <a:srgbClr val="000000"/>
              </a:buClr>
              <a:buSzPts val="1100"/>
              <a:buFont typeface="Arial"/>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530" name="Google Shape;530;p41"/>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Actions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sz="1000">
              <a:solidFill>
                <a:schemeClr val="dk1"/>
              </a:solidFill>
            </a:endParaRPr>
          </a:p>
        </p:txBody>
      </p:sp>
      <p:sp>
        <p:nvSpPr>
          <p:cNvPr id="531" name="Google Shape;531;p41"/>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None/>
            </a:pPr>
            <a:r>
              <a:rPr lang="en" sz="1000">
                <a:solidFill>
                  <a:schemeClr val="dk1"/>
                </a:solidFill>
              </a:rPr>
              <a:t>In addition to the executables, the source code is available to download</a:t>
            </a:r>
            <a:endParaRPr sz="1000">
              <a:solidFill>
                <a:schemeClr val="dk1"/>
              </a:solidFill>
            </a:endParaRPr>
          </a:p>
        </p:txBody>
      </p:sp>
      <p:sp>
        <p:nvSpPr>
          <p:cNvPr id="532" name="Google Shape;532;p41"/>
          <p:cNvSpPr txBox="1"/>
          <p:nvPr>
            <p:ph idx="2" type="body"/>
          </p:nvPr>
        </p:nvSpPr>
        <p:spPr>
          <a:xfrm>
            <a:off x="0" y="4689350"/>
            <a:ext cx="74208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Software construction maturity -- Encourage developers</a:t>
            </a:r>
            <a:endParaRPr sz="1200"/>
          </a:p>
        </p:txBody>
      </p:sp>
      <p:sp>
        <p:nvSpPr>
          <p:cNvPr id="533" name="Google Shape;533;p41"/>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1" lang="en" sz="1400">
                <a:solidFill>
                  <a:srgbClr val="251B5B"/>
                </a:solidFill>
              </a:rPr>
              <a:t>Complete source published</a:t>
            </a:r>
            <a:endParaRPr b="1" sz="1400">
              <a:solidFill>
                <a:srgbClr val="251B5B"/>
              </a:solidFill>
            </a:endParaRPr>
          </a:p>
        </p:txBody>
      </p:sp>
      <p:pic>
        <p:nvPicPr>
          <p:cNvPr id="534" name="Google Shape;534;p41">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cxnSp>
        <p:nvCxnSpPr>
          <p:cNvPr id="535" name="Google Shape;535;p41"/>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536" name="Google Shape;536;p41"/>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537" name="Google Shape;537;p41"/>
          <p:cNvGrpSpPr/>
          <p:nvPr/>
        </p:nvGrpSpPr>
        <p:grpSpPr>
          <a:xfrm>
            <a:off x="1381775" y="851750"/>
            <a:ext cx="333600" cy="333600"/>
            <a:chOff x="305150" y="1296825"/>
            <a:chExt cx="333600" cy="333600"/>
          </a:xfrm>
        </p:grpSpPr>
        <p:sp>
          <p:nvSpPr>
            <p:cNvPr id="538" name="Google Shape;538;p41"/>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9" name="Google Shape;539;p41"/>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540" name="Google Shape;540;p41"/>
          <p:cNvGrpSpPr/>
          <p:nvPr/>
        </p:nvGrpSpPr>
        <p:grpSpPr>
          <a:xfrm>
            <a:off x="2667650" y="851750"/>
            <a:ext cx="333600" cy="333600"/>
            <a:chOff x="305150" y="3610150"/>
            <a:chExt cx="333600" cy="333600"/>
          </a:xfrm>
        </p:grpSpPr>
        <p:sp>
          <p:nvSpPr>
            <p:cNvPr id="541" name="Google Shape;541;p41"/>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2" name="Google Shape;542;p41"/>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543" name="Google Shape;543;p41"/>
          <p:cNvGrpSpPr/>
          <p:nvPr/>
        </p:nvGrpSpPr>
        <p:grpSpPr>
          <a:xfrm>
            <a:off x="2239025" y="851750"/>
            <a:ext cx="333600" cy="333600"/>
            <a:chOff x="305150" y="2772600"/>
            <a:chExt cx="333600" cy="333600"/>
          </a:xfrm>
        </p:grpSpPr>
        <p:sp>
          <p:nvSpPr>
            <p:cNvPr id="544" name="Google Shape;544;p41"/>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5" name="Google Shape;545;p41"/>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546" name="Google Shape;546;p41"/>
          <p:cNvGrpSpPr/>
          <p:nvPr/>
        </p:nvGrpSpPr>
        <p:grpSpPr>
          <a:xfrm>
            <a:off x="1810400" y="851750"/>
            <a:ext cx="333600" cy="333600"/>
            <a:chOff x="305150" y="1935050"/>
            <a:chExt cx="333600" cy="333600"/>
          </a:xfrm>
        </p:grpSpPr>
        <p:sp>
          <p:nvSpPr>
            <p:cNvPr id="547" name="Google Shape;547;p41"/>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548" name="Google Shape;548;p41"/>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Google Shape;553;p42"/>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r>
              <a:rPr lang="en"/>
              <a:t> </a:t>
            </a:r>
            <a:endParaRPr/>
          </a:p>
          <a:p>
            <a:pPr indent="0" lvl="0" marL="0" rtl="0" algn="l">
              <a:lnSpc>
                <a:spcPct val="115000"/>
              </a:lnSpc>
              <a:spcBef>
                <a:spcPts val="0"/>
              </a:spcBef>
              <a:spcAft>
                <a:spcPts val="0"/>
              </a:spcAft>
              <a:buNone/>
            </a:pPr>
            <a:r>
              <a:t/>
            </a:r>
            <a:endParaRPr sz="1000">
              <a:solidFill>
                <a:srgbClr val="251B5B"/>
              </a:solidFill>
            </a:endParaRPr>
          </a:p>
          <a:p>
            <a:pPr indent="0" lvl="0" marL="0" rtl="0" algn="l">
              <a:lnSpc>
                <a:spcPct val="115000"/>
              </a:lnSpc>
              <a:spcBef>
                <a:spcPts val="0"/>
              </a:spcBef>
              <a:spcAft>
                <a:spcPts val="0"/>
              </a:spcAft>
              <a:buClr>
                <a:srgbClr val="000000"/>
              </a:buClr>
              <a:buSzPts val="1100"/>
              <a:buFont typeface="Arial"/>
              <a:buNone/>
            </a:pPr>
            <a:r>
              <a:t/>
            </a:r>
            <a:endParaRPr sz="1000"/>
          </a:p>
        </p:txBody>
      </p:sp>
      <p:sp>
        <p:nvSpPr>
          <p:cNvPr id="554" name="Google Shape;554;p42"/>
          <p:cNvSpPr txBox="1"/>
          <p:nvPr>
            <p:ph idx="2" type="body"/>
          </p:nvPr>
        </p:nvSpPr>
        <p:spPr>
          <a:xfrm>
            <a:off x="319300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rgbClr val="251B5B"/>
              </a:solidFill>
            </a:endParaRPr>
          </a:p>
        </p:txBody>
      </p:sp>
      <p:sp>
        <p:nvSpPr>
          <p:cNvPr id="555" name="Google Shape;555;p42"/>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Actions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556" name="Google Shape;556;p42"/>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None/>
            </a:pPr>
            <a:r>
              <a:rPr lang="en" sz="1000">
                <a:solidFill>
                  <a:schemeClr val="dk1"/>
                </a:solidFill>
              </a:rPr>
              <a:t>First step: documentation and scripts provided to the community so anyone can build the project with the sources.</a:t>
            </a:r>
            <a:endParaRPr sz="1000">
              <a:solidFill>
                <a:schemeClr val="dk1"/>
              </a:solidFill>
            </a:endParaRPr>
          </a:p>
        </p:txBody>
      </p:sp>
      <p:sp>
        <p:nvSpPr>
          <p:cNvPr id="557" name="Google Shape;557;p42"/>
          <p:cNvSpPr txBox="1"/>
          <p:nvPr>
            <p:ph idx="2" type="body"/>
          </p:nvPr>
        </p:nvSpPr>
        <p:spPr>
          <a:xfrm>
            <a:off x="0" y="4689350"/>
            <a:ext cx="87120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Software construction maturity -- Encourage developers</a:t>
            </a:r>
            <a:endParaRPr sz="1200"/>
          </a:p>
        </p:txBody>
      </p:sp>
      <p:sp>
        <p:nvSpPr>
          <p:cNvPr id="558" name="Google Shape;558;p42"/>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1" lang="en" sz="1400">
                <a:solidFill>
                  <a:srgbClr val="251B5B"/>
                </a:solidFill>
              </a:rPr>
              <a:t>Project build documented</a:t>
            </a:r>
            <a:endParaRPr b="1" sz="1400">
              <a:solidFill>
                <a:srgbClr val="251B5B"/>
              </a:solidFill>
            </a:endParaRPr>
          </a:p>
        </p:txBody>
      </p:sp>
      <p:pic>
        <p:nvPicPr>
          <p:cNvPr id="559" name="Google Shape;559;p42">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cxnSp>
        <p:nvCxnSpPr>
          <p:cNvPr id="560" name="Google Shape;560;p42"/>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561" name="Google Shape;561;p42"/>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562" name="Google Shape;562;p42"/>
          <p:cNvGrpSpPr/>
          <p:nvPr/>
        </p:nvGrpSpPr>
        <p:grpSpPr>
          <a:xfrm>
            <a:off x="1381775" y="851750"/>
            <a:ext cx="333600" cy="333600"/>
            <a:chOff x="305150" y="1296825"/>
            <a:chExt cx="333600" cy="333600"/>
          </a:xfrm>
        </p:grpSpPr>
        <p:sp>
          <p:nvSpPr>
            <p:cNvPr id="563" name="Google Shape;563;p42"/>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4" name="Google Shape;564;p42"/>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565" name="Google Shape;565;p42"/>
          <p:cNvGrpSpPr/>
          <p:nvPr/>
        </p:nvGrpSpPr>
        <p:grpSpPr>
          <a:xfrm>
            <a:off x="2667650" y="851750"/>
            <a:ext cx="333600" cy="333600"/>
            <a:chOff x="305150" y="3610150"/>
            <a:chExt cx="333600" cy="333600"/>
          </a:xfrm>
        </p:grpSpPr>
        <p:sp>
          <p:nvSpPr>
            <p:cNvPr id="566" name="Google Shape;566;p42"/>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7" name="Google Shape;567;p42"/>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568" name="Google Shape;568;p42"/>
          <p:cNvGrpSpPr/>
          <p:nvPr/>
        </p:nvGrpSpPr>
        <p:grpSpPr>
          <a:xfrm>
            <a:off x="2239025" y="851750"/>
            <a:ext cx="333600" cy="333600"/>
            <a:chOff x="305150" y="2772600"/>
            <a:chExt cx="333600" cy="333600"/>
          </a:xfrm>
        </p:grpSpPr>
        <p:sp>
          <p:nvSpPr>
            <p:cNvPr id="569" name="Google Shape;569;p42"/>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70" name="Google Shape;570;p42"/>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571" name="Google Shape;571;p42"/>
          <p:cNvGrpSpPr/>
          <p:nvPr/>
        </p:nvGrpSpPr>
        <p:grpSpPr>
          <a:xfrm>
            <a:off x="1810400" y="851750"/>
            <a:ext cx="333600" cy="333600"/>
            <a:chOff x="305150" y="1935050"/>
            <a:chExt cx="333600" cy="333600"/>
          </a:xfrm>
        </p:grpSpPr>
        <p:sp>
          <p:nvSpPr>
            <p:cNvPr id="572" name="Google Shape;572;p42"/>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573" name="Google Shape;573;p42"/>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7" name="Shape 577"/>
        <p:cNvGrpSpPr/>
        <p:nvPr/>
      </p:nvGrpSpPr>
      <p:grpSpPr>
        <a:xfrm>
          <a:off x="0" y="0"/>
          <a:ext cx="0" cy="0"/>
          <a:chOff x="0" y="0"/>
          <a:chExt cx="0" cy="0"/>
        </a:xfrm>
      </p:grpSpPr>
      <p:sp>
        <p:nvSpPr>
          <p:cNvPr id="578" name="Google Shape;578;p43"/>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endParaRPr/>
          </a:p>
          <a:p>
            <a:pPr indent="0" lvl="0" marL="0" rtl="0" algn="l">
              <a:lnSpc>
                <a:spcPct val="115000"/>
              </a:lnSpc>
              <a:spcBef>
                <a:spcPts val="0"/>
              </a:spcBef>
              <a:spcAft>
                <a:spcPts val="0"/>
              </a:spcAft>
              <a:buNone/>
            </a:pPr>
            <a:r>
              <a:t/>
            </a:r>
            <a:endParaRPr sz="1000">
              <a:solidFill>
                <a:srgbClr val="251B5B"/>
              </a:solidFill>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p:txBody>
      </p:sp>
      <p:sp>
        <p:nvSpPr>
          <p:cNvPr id="579" name="Google Shape;579;p43"/>
          <p:cNvSpPr txBox="1"/>
          <p:nvPr>
            <p:ph idx="2" type="body"/>
          </p:nvPr>
        </p:nvSpPr>
        <p:spPr>
          <a:xfrm>
            <a:off x="319300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rtl="0" algn="l">
              <a:lnSpc>
                <a:spcPct val="115000"/>
              </a:lnSpc>
              <a:spcBef>
                <a:spcPts val="0"/>
              </a:spcBef>
              <a:spcAft>
                <a:spcPts val="0"/>
              </a:spcAft>
              <a:buNone/>
            </a:pPr>
            <a:r>
              <a:t/>
            </a:r>
            <a:endParaRPr sz="1000">
              <a:solidFill>
                <a:srgbClr val="251B5B"/>
              </a:solidFill>
              <a:latin typeface="Arial"/>
              <a:ea typeface="Arial"/>
              <a:cs typeface="Arial"/>
              <a:sym typeface="Arial"/>
            </a:endParaRPr>
          </a:p>
          <a:p>
            <a:pPr indent="0" lvl="0" marL="0" rtl="0" algn="l">
              <a:lnSpc>
                <a:spcPct val="100000"/>
              </a:lnSpc>
              <a:spcBef>
                <a:spcPts val="0"/>
              </a:spcBef>
              <a:spcAft>
                <a:spcPts val="0"/>
              </a:spcAft>
              <a:buNone/>
            </a:pPr>
            <a:r>
              <a:t/>
            </a:r>
            <a:endParaRPr sz="1000">
              <a:solidFill>
                <a:schemeClr val="dk1"/>
              </a:solidFill>
              <a:latin typeface="Arial"/>
              <a:ea typeface="Arial"/>
              <a:cs typeface="Arial"/>
              <a:sym typeface="Arial"/>
            </a:endParaRPr>
          </a:p>
        </p:txBody>
      </p:sp>
      <p:sp>
        <p:nvSpPr>
          <p:cNvPr id="580" name="Google Shape;580;p43"/>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Actions</a:t>
            </a:r>
            <a:endParaRPr>
              <a:solidFill>
                <a:schemeClr val="dk1"/>
              </a:solidFill>
            </a:endParaRPr>
          </a:p>
          <a:p>
            <a:pPr indent="0" lvl="0" marL="0" rtl="0" algn="l">
              <a:lnSpc>
                <a:spcPct val="100000"/>
              </a:lnSpc>
              <a:spcBef>
                <a:spcPts val="0"/>
              </a:spcBef>
              <a:spcAft>
                <a:spcPts val="0"/>
              </a:spcAft>
              <a:buNone/>
            </a:pPr>
            <a:r>
              <a:t/>
            </a:r>
            <a:endParaRPr sz="1000" strike="sngStrike">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sz="1000" strike="sngStrike">
              <a:solidFill>
                <a:schemeClr val="dk1"/>
              </a:solidFill>
              <a:latin typeface="Arial"/>
              <a:ea typeface="Arial"/>
              <a:cs typeface="Arial"/>
              <a:sym typeface="Arial"/>
            </a:endParaRPr>
          </a:p>
        </p:txBody>
      </p:sp>
      <p:sp>
        <p:nvSpPr>
          <p:cNvPr id="581" name="Google Shape;581;p43"/>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None/>
            </a:pPr>
            <a:r>
              <a:rPr lang="en" sz="1000">
                <a:solidFill>
                  <a:schemeClr val="dk1"/>
                </a:solidFill>
              </a:rPr>
              <a:t>First step: documentation and scripts provided to the community so anyone can launch the tests against a build</a:t>
            </a:r>
            <a:endParaRPr sz="1000">
              <a:solidFill>
                <a:schemeClr val="dk1"/>
              </a:solidFill>
            </a:endParaRPr>
          </a:p>
        </p:txBody>
      </p:sp>
      <p:sp>
        <p:nvSpPr>
          <p:cNvPr id="582" name="Google Shape;582;p43"/>
          <p:cNvSpPr txBox="1"/>
          <p:nvPr>
            <p:ph idx="2" type="body"/>
          </p:nvPr>
        </p:nvSpPr>
        <p:spPr>
          <a:xfrm>
            <a:off x="0" y="4689350"/>
            <a:ext cx="87120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Software construction maturity -- Encourage developers</a:t>
            </a:r>
            <a:endParaRPr sz="1200"/>
          </a:p>
        </p:txBody>
      </p:sp>
      <p:sp>
        <p:nvSpPr>
          <p:cNvPr id="583" name="Google Shape;583;p43"/>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None/>
            </a:pPr>
            <a:r>
              <a:rPr b="1" lang="en" sz="1400">
                <a:solidFill>
                  <a:srgbClr val="251B5B"/>
                </a:solidFill>
              </a:rPr>
              <a:t>Project tests documented</a:t>
            </a:r>
            <a:endParaRPr b="1" sz="1400">
              <a:solidFill>
                <a:srgbClr val="251B5B"/>
              </a:solidFill>
            </a:endParaRPr>
          </a:p>
        </p:txBody>
      </p:sp>
      <p:pic>
        <p:nvPicPr>
          <p:cNvPr id="584" name="Google Shape;584;p43">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cxnSp>
        <p:nvCxnSpPr>
          <p:cNvPr id="585" name="Google Shape;585;p43"/>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586" name="Google Shape;586;p43"/>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587" name="Google Shape;587;p43"/>
          <p:cNvGrpSpPr/>
          <p:nvPr/>
        </p:nvGrpSpPr>
        <p:grpSpPr>
          <a:xfrm>
            <a:off x="1381775" y="851750"/>
            <a:ext cx="333600" cy="333600"/>
            <a:chOff x="305150" y="1296825"/>
            <a:chExt cx="333600" cy="333600"/>
          </a:xfrm>
        </p:grpSpPr>
        <p:sp>
          <p:nvSpPr>
            <p:cNvPr id="588" name="Google Shape;588;p43"/>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9" name="Google Shape;589;p43"/>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590" name="Google Shape;590;p43"/>
          <p:cNvGrpSpPr/>
          <p:nvPr/>
        </p:nvGrpSpPr>
        <p:grpSpPr>
          <a:xfrm>
            <a:off x="2667650" y="851750"/>
            <a:ext cx="333600" cy="333600"/>
            <a:chOff x="305150" y="3610150"/>
            <a:chExt cx="333600" cy="333600"/>
          </a:xfrm>
        </p:grpSpPr>
        <p:sp>
          <p:nvSpPr>
            <p:cNvPr id="591" name="Google Shape;591;p43"/>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92" name="Google Shape;592;p43"/>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593" name="Google Shape;593;p43"/>
          <p:cNvGrpSpPr/>
          <p:nvPr/>
        </p:nvGrpSpPr>
        <p:grpSpPr>
          <a:xfrm>
            <a:off x="2239025" y="851750"/>
            <a:ext cx="333600" cy="333600"/>
            <a:chOff x="305150" y="2772600"/>
            <a:chExt cx="333600" cy="333600"/>
          </a:xfrm>
        </p:grpSpPr>
        <p:sp>
          <p:nvSpPr>
            <p:cNvPr id="594" name="Google Shape;594;p43"/>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95" name="Google Shape;595;p43"/>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596" name="Google Shape;596;p43"/>
          <p:cNvGrpSpPr/>
          <p:nvPr/>
        </p:nvGrpSpPr>
        <p:grpSpPr>
          <a:xfrm>
            <a:off x="1810400" y="851750"/>
            <a:ext cx="333600" cy="333600"/>
            <a:chOff x="305150" y="1935050"/>
            <a:chExt cx="333600" cy="333600"/>
          </a:xfrm>
        </p:grpSpPr>
        <p:sp>
          <p:nvSpPr>
            <p:cNvPr id="597" name="Google Shape;597;p43"/>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598" name="Google Shape;598;p43"/>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Google Shape;603;p44"/>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endParaRPr/>
          </a:p>
          <a:p>
            <a:pPr indent="0" lvl="0" marL="0" rtl="0" algn="l">
              <a:lnSpc>
                <a:spcPct val="115000"/>
              </a:lnSpc>
              <a:spcBef>
                <a:spcPts val="0"/>
              </a:spcBef>
              <a:spcAft>
                <a:spcPts val="0"/>
              </a:spcAft>
              <a:buNone/>
            </a:pPr>
            <a:r>
              <a:t/>
            </a:r>
            <a:endParaRPr sz="1000">
              <a:solidFill>
                <a:srgbClr val="251B5B"/>
              </a:solidFill>
            </a:endParaRPr>
          </a:p>
          <a:p>
            <a:pPr indent="0" lvl="0" marL="0" rtl="0" algn="l">
              <a:lnSpc>
                <a:spcPct val="115000"/>
              </a:lnSpc>
              <a:spcBef>
                <a:spcPts val="0"/>
              </a:spcBef>
              <a:spcAft>
                <a:spcPts val="0"/>
              </a:spcAft>
              <a:buClr>
                <a:srgbClr val="000000"/>
              </a:buClr>
              <a:buSzPts val="1100"/>
              <a:buFont typeface="Arial"/>
              <a:buNone/>
            </a:pPr>
            <a:r>
              <a:t/>
            </a:r>
            <a:endParaRPr sz="1000">
              <a:solidFill>
                <a:srgbClr val="251B5B"/>
              </a:solidFill>
            </a:endParaRPr>
          </a:p>
        </p:txBody>
      </p:sp>
      <p:sp>
        <p:nvSpPr>
          <p:cNvPr id="604" name="Google Shape;604;p44"/>
          <p:cNvSpPr txBox="1"/>
          <p:nvPr>
            <p:ph idx="2" type="body"/>
          </p:nvPr>
        </p:nvSpPr>
        <p:spPr>
          <a:xfrm>
            <a:off x="319300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605" name="Google Shape;605;p44"/>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Actions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606" name="Google Shape;606;p44"/>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sz="1000">
                <a:solidFill>
                  <a:schemeClr val="dk1"/>
                </a:solidFill>
              </a:rPr>
              <a:t>Step 2: builds are automatised every nights with the merged code of the day, or eventually also for each contribution in order to be able to test as soon as possible</a:t>
            </a:r>
            <a:endParaRPr sz="1000">
              <a:solidFill>
                <a:schemeClr val="dk1"/>
              </a:solidFill>
            </a:endParaRPr>
          </a:p>
        </p:txBody>
      </p:sp>
      <p:sp>
        <p:nvSpPr>
          <p:cNvPr id="607" name="Google Shape;607;p44"/>
          <p:cNvSpPr txBox="1"/>
          <p:nvPr>
            <p:ph idx="2" type="body"/>
          </p:nvPr>
        </p:nvSpPr>
        <p:spPr>
          <a:xfrm>
            <a:off x="0" y="4689350"/>
            <a:ext cx="74208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Software construction maturity -- Encourage contributors</a:t>
            </a:r>
            <a:endParaRPr sz="1200"/>
          </a:p>
        </p:txBody>
      </p:sp>
      <p:sp>
        <p:nvSpPr>
          <p:cNvPr id="608" name="Google Shape;608;p44"/>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None/>
            </a:pPr>
            <a:r>
              <a:rPr b="1" lang="en" sz="1400">
                <a:solidFill>
                  <a:srgbClr val="251B5B"/>
                </a:solidFill>
              </a:rPr>
              <a:t>Project build automated</a:t>
            </a:r>
            <a:endParaRPr b="1" sz="1400">
              <a:solidFill>
                <a:srgbClr val="251B5B"/>
              </a:solidFill>
            </a:endParaRPr>
          </a:p>
        </p:txBody>
      </p:sp>
      <p:pic>
        <p:nvPicPr>
          <p:cNvPr id="609" name="Google Shape;609;p44">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grpSp>
        <p:nvGrpSpPr>
          <p:cNvPr id="610" name="Google Shape;610;p44"/>
          <p:cNvGrpSpPr/>
          <p:nvPr/>
        </p:nvGrpSpPr>
        <p:grpSpPr>
          <a:xfrm>
            <a:off x="1381775" y="851750"/>
            <a:ext cx="333600" cy="333600"/>
            <a:chOff x="305150" y="1296825"/>
            <a:chExt cx="333600" cy="333600"/>
          </a:xfrm>
        </p:grpSpPr>
        <p:sp>
          <p:nvSpPr>
            <p:cNvPr id="611" name="Google Shape;611;p44"/>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2" name="Google Shape;612;p44"/>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613" name="Google Shape;613;p44"/>
          <p:cNvGrpSpPr/>
          <p:nvPr/>
        </p:nvGrpSpPr>
        <p:grpSpPr>
          <a:xfrm>
            <a:off x="2667650" y="851750"/>
            <a:ext cx="333600" cy="333600"/>
            <a:chOff x="305150" y="3610150"/>
            <a:chExt cx="333600" cy="333600"/>
          </a:xfrm>
        </p:grpSpPr>
        <p:sp>
          <p:nvSpPr>
            <p:cNvPr id="614" name="Google Shape;614;p44"/>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5" name="Google Shape;615;p44"/>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616" name="Google Shape;616;p44"/>
          <p:cNvGrpSpPr/>
          <p:nvPr/>
        </p:nvGrpSpPr>
        <p:grpSpPr>
          <a:xfrm>
            <a:off x="2239025" y="851750"/>
            <a:ext cx="333600" cy="333600"/>
            <a:chOff x="305150" y="2772600"/>
            <a:chExt cx="333600" cy="333600"/>
          </a:xfrm>
        </p:grpSpPr>
        <p:sp>
          <p:nvSpPr>
            <p:cNvPr id="617" name="Google Shape;617;p44"/>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8" name="Google Shape;618;p44"/>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619" name="Google Shape;619;p44"/>
          <p:cNvGrpSpPr/>
          <p:nvPr/>
        </p:nvGrpSpPr>
        <p:grpSpPr>
          <a:xfrm>
            <a:off x="1810400" y="851750"/>
            <a:ext cx="333600" cy="333600"/>
            <a:chOff x="305150" y="1935050"/>
            <a:chExt cx="333600" cy="333600"/>
          </a:xfrm>
        </p:grpSpPr>
        <p:sp>
          <p:nvSpPr>
            <p:cNvPr id="620" name="Google Shape;620;p44"/>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621" name="Google Shape;621;p44"/>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5" name="Shape 625"/>
        <p:cNvGrpSpPr/>
        <p:nvPr/>
      </p:nvGrpSpPr>
      <p:grpSpPr>
        <a:xfrm>
          <a:off x="0" y="0"/>
          <a:ext cx="0" cy="0"/>
          <a:chOff x="0" y="0"/>
          <a:chExt cx="0" cy="0"/>
        </a:xfrm>
      </p:grpSpPr>
      <p:sp>
        <p:nvSpPr>
          <p:cNvPr id="626" name="Google Shape;626;p45"/>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r>
              <a:rPr lang="en"/>
              <a:t> </a:t>
            </a:r>
            <a:endParaRPr/>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t/>
            </a:r>
            <a:endParaRPr sz="1000">
              <a:solidFill>
                <a:srgbClr val="251B5B"/>
              </a:solidFill>
            </a:endParaRPr>
          </a:p>
        </p:txBody>
      </p:sp>
      <p:sp>
        <p:nvSpPr>
          <p:cNvPr id="627" name="Google Shape;627;p45"/>
          <p:cNvSpPr txBox="1"/>
          <p:nvPr>
            <p:ph idx="2" type="body"/>
          </p:nvPr>
        </p:nvSpPr>
        <p:spPr>
          <a:xfrm>
            <a:off x="319300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latin typeface="Arial"/>
              <a:ea typeface="Arial"/>
              <a:cs typeface="Arial"/>
              <a:sym typeface="Arial"/>
            </a:endParaRPr>
          </a:p>
        </p:txBody>
      </p:sp>
      <p:sp>
        <p:nvSpPr>
          <p:cNvPr id="628" name="Google Shape;628;p45"/>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Actions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629" name="Google Shape;629;p45"/>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sz="1000">
                <a:solidFill>
                  <a:schemeClr val="dk1"/>
                </a:solidFill>
              </a:rPr>
              <a:t>Step 2: after each build, tests are launched automatically and a report is built and published for each build</a:t>
            </a:r>
            <a:endParaRPr sz="1000">
              <a:solidFill>
                <a:schemeClr val="dk1"/>
              </a:solidFill>
            </a:endParaRPr>
          </a:p>
        </p:txBody>
      </p:sp>
      <p:sp>
        <p:nvSpPr>
          <p:cNvPr id="630" name="Google Shape;630;p45"/>
          <p:cNvSpPr txBox="1"/>
          <p:nvPr>
            <p:ph idx="2" type="body"/>
          </p:nvPr>
        </p:nvSpPr>
        <p:spPr>
          <a:xfrm>
            <a:off x="0" y="4689350"/>
            <a:ext cx="87120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Software construction maturity -- Encourage contributors</a:t>
            </a:r>
            <a:endParaRPr sz="1200"/>
          </a:p>
        </p:txBody>
      </p:sp>
      <p:sp>
        <p:nvSpPr>
          <p:cNvPr id="631" name="Google Shape;631;p45"/>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None/>
            </a:pPr>
            <a:r>
              <a:rPr b="1" lang="en" sz="1400">
                <a:solidFill>
                  <a:srgbClr val="251B5B"/>
                </a:solidFill>
              </a:rPr>
              <a:t>Project test automated</a:t>
            </a:r>
            <a:endParaRPr b="1" sz="1400">
              <a:solidFill>
                <a:srgbClr val="251B5B"/>
              </a:solidFill>
            </a:endParaRPr>
          </a:p>
        </p:txBody>
      </p:sp>
      <p:pic>
        <p:nvPicPr>
          <p:cNvPr id="632" name="Google Shape;632;p45">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cxnSp>
        <p:nvCxnSpPr>
          <p:cNvPr id="633" name="Google Shape;633;p45"/>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634" name="Google Shape;634;p45"/>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635" name="Google Shape;635;p45"/>
          <p:cNvGrpSpPr/>
          <p:nvPr/>
        </p:nvGrpSpPr>
        <p:grpSpPr>
          <a:xfrm>
            <a:off x="1381775" y="851750"/>
            <a:ext cx="333600" cy="333600"/>
            <a:chOff x="305150" y="1296825"/>
            <a:chExt cx="333600" cy="333600"/>
          </a:xfrm>
        </p:grpSpPr>
        <p:sp>
          <p:nvSpPr>
            <p:cNvPr id="636" name="Google Shape;636;p45"/>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37" name="Google Shape;637;p45"/>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638" name="Google Shape;638;p45"/>
          <p:cNvGrpSpPr/>
          <p:nvPr/>
        </p:nvGrpSpPr>
        <p:grpSpPr>
          <a:xfrm>
            <a:off x="2667650" y="851750"/>
            <a:ext cx="333600" cy="333600"/>
            <a:chOff x="305150" y="3610150"/>
            <a:chExt cx="333600" cy="333600"/>
          </a:xfrm>
        </p:grpSpPr>
        <p:sp>
          <p:nvSpPr>
            <p:cNvPr id="639" name="Google Shape;639;p45"/>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40" name="Google Shape;640;p45"/>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641" name="Google Shape;641;p45"/>
          <p:cNvGrpSpPr/>
          <p:nvPr/>
        </p:nvGrpSpPr>
        <p:grpSpPr>
          <a:xfrm>
            <a:off x="2239025" y="851750"/>
            <a:ext cx="333600" cy="333600"/>
            <a:chOff x="305150" y="2772600"/>
            <a:chExt cx="333600" cy="333600"/>
          </a:xfrm>
        </p:grpSpPr>
        <p:sp>
          <p:nvSpPr>
            <p:cNvPr id="642" name="Google Shape;642;p45"/>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43" name="Google Shape;643;p45"/>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644" name="Google Shape;644;p45"/>
          <p:cNvGrpSpPr/>
          <p:nvPr/>
        </p:nvGrpSpPr>
        <p:grpSpPr>
          <a:xfrm>
            <a:off x="1810400" y="851750"/>
            <a:ext cx="333600" cy="333600"/>
            <a:chOff x="305150" y="1935050"/>
            <a:chExt cx="333600" cy="333600"/>
          </a:xfrm>
        </p:grpSpPr>
        <p:sp>
          <p:nvSpPr>
            <p:cNvPr id="645" name="Google Shape;645;p45"/>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646" name="Google Shape;646;p45"/>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0" name="Shape 650"/>
        <p:cNvGrpSpPr/>
        <p:nvPr/>
      </p:nvGrpSpPr>
      <p:grpSpPr>
        <a:xfrm>
          <a:off x="0" y="0"/>
          <a:ext cx="0" cy="0"/>
          <a:chOff x="0" y="0"/>
          <a:chExt cx="0" cy="0"/>
        </a:xfrm>
      </p:grpSpPr>
      <p:sp>
        <p:nvSpPr>
          <p:cNvPr id="651" name="Google Shape;651;p46"/>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endParaRPr/>
          </a:p>
          <a:p>
            <a:pPr indent="0" lvl="0" marL="0" rtl="0" algn="l">
              <a:lnSpc>
                <a:spcPct val="115000"/>
              </a:lnSpc>
              <a:spcBef>
                <a:spcPts val="0"/>
              </a:spcBef>
              <a:spcAft>
                <a:spcPts val="0"/>
              </a:spcAft>
              <a:buNone/>
            </a:pPr>
            <a:r>
              <a:t/>
            </a:r>
            <a:endParaRPr sz="1000">
              <a:solidFill>
                <a:srgbClr val="251B5B"/>
              </a:solidFill>
            </a:endParaRPr>
          </a:p>
          <a:p>
            <a:pPr indent="0" lvl="0" marL="0" rtl="0" algn="l">
              <a:lnSpc>
                <a:spcPct val="100000"/>
              </a:lnSpc>
              <a:spcBef>
                <a:spcPts val="0"/>
              </a:spcBef>
              <a:spcAft>
                <a:spcPts val="0"/>
              </a:spcAft>
              <a:buNone/>
            </a:pPr>
            <a:r>
              <a:t/>
            </a:r>
            <a:endParaRPr sz="1000"/>
          </a:p>
        </p:txBody>
      </p:sp>
      <p:sp>
        <p:nvSpPr>
          <p:cNvPr id="652" name="Google Shape;652;p46"/>
          <p:cNvSpPr txBox="1"/>
          <p:nvPr>
            <p:ph idx="2" type="body"/>
          </p:nvPr>
        </p:nvSpPr>
        <p:spPr>
          <a:xfrm>
            <a:off x="319300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653" name="Google Shape;653;p46"/>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Actions</a:t>
            </a:r>
            <a:endParaRPr>
              <a:solidFill>
                <a:schemeClr val="dk1"/>
              </a:solidFill>
            </a:endParaRPr>
          </a:p>
          <a:p>
            <a:pPr indent="0" lvl="0" marL="0" rtl="0" algn="l">
              <a:lnSpc>
                <a:spcPct val="115000"/>
              </a:lnSpc>
              <a:spcBef>
                <a:spcPts val="0"/>
              </a:spcBef>
              <a:spcAft>
                <a:spcPts val="0"/>
              </a:spcAft>
              <a:buNone/>
            </a:pPr>
            <a:r>
              <a:t/>
            </a:r>
            <a:endParaRPr sz="1000">
              <a:solidFill>
                <a:srgbClr val="251B5B"/>
              </a:solidFill>
            </a:endParaRPr>
          </a:p>
          <a:p>
            <a:pPr indent="0" lvl="0" marL="0" rtl="0" algn="l">
              <a:lnSpc>
                <a:spcPct val="100000"/>
              </a:lnSpc>
              <a:spcBef>
                <a:spcPts val="0"/>
              </a:spcBef>
              <a:spcAft>
                <a:spcPts val="0"/>
              </a:spcAft>
              <a:buNone/>
            </a:pPr>
            <a:r>
              <a:t/>
            </a:r>
            <a:endParaRPr sz="1000">
              <a:solidFill>
                <a:srgbClr val="251B5B"/>
              </a:solidFill>
              <a:latin typeface="Arial"/>
              <a:ea typeface="Arial"/>
              <a:cs typeface="Arial"/>
              <a:sym typeface="Arial"/>
            </a:endParaRPr>
          </a:p>
        </p:txBody>
      </p:sp>
      <p:sp>
        <p:nvSpPr>
          <p:cNvPr id="654" name="Google Shape;654;p46"/>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None/>
            </a:pPr>
            <a:r>
              <a:rPr lang="en" sz="1000">
                <a:solidFill>
                  <a:schemeClr val="dk1"/>
                </a:solidFill>
              </a:rPr>
              <a:t>Designs and other description of the different components of the software and their </a:t>
            </a:r>
            <a:r>
              <a:rPr lang="en" sz="1000">
                <a:solidFill>
                  <a:schemeClr val="dk1"/>
                </a:solidFill>
              </a:rPr>
              <a:t>interactions</a:t>
            </a:r>
            <a:r>
              <a:rPr lang="en" sz="1000">
                <a:solidFill>
                  <a:schemeClr val="dk1"/>
                </a:solidFill>
              </a:rPr>
              <a:t>, including the core, the dependencies and eventual native extensions/modules</a:t>
            </a:r>
            <a:endParaRPr sz="1000">
              <a:solidFill>
                <a:schemeClr val="dk1"/>
              </a:solidFill>
            </a:endParaRPr>
          </a:p>
        </p:txBody>
      </p:sp>
      <p:sp>
        <p:nvSpPr>
          <p:cNvPr id="655" name="Google Shape;655;p46"/>
          <p:cNvSpPr txBox="1"/>
          <p:nvPr>
            <p:ph idx="2" type="body"/>
          </p:nvPr>
        </p:nvSpPr>
        <p:spPr>
          <a:xfrm>
            <a:off x="0" y="4689350"/>
            <a:ext cx="87120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Software construction maturity -- Encourage contributors</a:t>
            </a:r>
            <a:endParaRPr sz="1200"/>
          </a:p>
        </p:txBody>
      </p:sp>
      <p:sp>
        <p:nvSpPr>
          <p:cNvPr id="656" name="Google Shape;656;p46"/>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1" lang="en" sz="1400">
                <a:solidFill>
                  <a:srgbClr val="251B5B"/>
                </a:solidFill>
              </a:rPr>
              <a:t>Basic architecture description</a:t>
            </a:r>
            <a:endParaRPr b="1" sz="1400">
              <a:solidFill>
                <a:srgbClr val="251B5B"/>
              </a:solidFill>
            </a:endParaRPr>
          </a:p>
        </p:txBody>
      </p:sp>
      <p:pic>
        <p:nvPicPr>
          <p:cNvPr id="657" name="Google Shape;657;p46">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cxnSp>
        <p:nvCxnSpPr>
          <p:cNvPr id="658" name="Google Shape;658;p46"/>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659" name="Google Shape;659;p46"/>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660" name="Google Shape;660;p46"/>
          <p:cNvGrpSpPr/>
          <p:nvPr/>
        </p:nvGrpSpPr>
        <p:grpSpPr>
          <a:xfrm>
            <a:off x="1381775" y="851750"/>
            <a:ext cx="333600" cy="333600"/>
            <a:chOff x="305150" y="1296825"/>
            <a:chExt cx="333600" cy="333600"/>
          </a:xfrm>
        </p:grpSpPr>
        <p:sp>
          <p:nvSpPr>
            <p:cNvPr id="661" name="Google Shape;661;p46"/>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62" name="Google Shape;662;p46"/>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663" name="Google Shape;663;p46"/>
          <p:cNvGrpSpPr/>
          <p:nvPr/>
        </p:nvGrpSpPr>
        <p:grpSpPr>
          <a:xfrm>
            <a:off x="2667650" y="851750"/>
            <a:ext cx="333600" cy="333600"/>
            <a:chOff x="305150" y="3610150"/>
            <a:chExt cx="333600" cy="333600"/>
          </a:xfrm>
        </p:grpSpPr>
        <p:sp>
          <p:nvSpPr>
            <p:cNvPr id="664" name="Google Shape;664;p46"/>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65" name="Google Shape;665;p46"/>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666" name="Google Shape;666;p46"/>
          <p:cNvGrpSpPr/>
          <p:nvPr/>
        </p:nvGrpSpPr>
        <p:grpSpPr>
          <a:xfrm>
            <a:off x="2239025" y="851750"/>
            <a:ext cx="333600" cy="333600"/>
            <a:chOff x="305150" y="2772600"/>
            <a:chExt cx="333600" cy="333600"/>
          </a:xfrm>
        </p:grpSpPr>
        <p:sp>
          <p:nvSpPr>
            <p:cNvPr id="667" name="Google Shape;667;p46"/>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68" name="Google Shape;668;p46"/>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669" name="Google Shape;669;p46"/>
          <p:cNvGrpSpPr/>
          <p:nvPr/>
        </p:nvGrpSpPr>
        <p:grpSpPr>
          <a:xfrm>
            <a:off x="1810400" y="851750"/>
            <a:ext cx="333600" cy="333600"/>
            <a:chOff x="305150" y="1935050"/>
            <a:chExt cx="333600" cy="333600"/>
          </a:xfrm>
        </p:grpSpPr>
        <p:sp>
          <p:nvSpPr>
            <p:cNvPr id="670" name="Google Shape;670;p46"/>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671" name="Google Shape;671;p46"/>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20"/>
          <p:cNvSpPr txBox="1"/>
          <p:nvPr>
            <p:ph idx="4294967295" type="title"/>
          </p:nvPr>
        </p:nvSpPr>
        <p:spPr>
          <a:xfrm>
            <a:off x="243125" y="93450"/>
            <a:ext cx="86988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1" lang="en" sz="1400">
                <a:solidFill>
                  <a:srgbClr val="251B5B"/>
                </a:solidFill>
              </a:rPr>
              <a:t>Continuous improvement to grow an open source project’s ecosystem</a:t>
            </a:r>
            <a:endParaRPr b="1" sz="1400">
              <a:solidFill>
                <a:srgbClr val="251B5B"/>
              </a:solidFill>
            </a:endParaRPr>
          </a:p>
        </p:txBody>
      </p:sp>
      <p:sp>
        <p:nvSpPr>
          <p:cNvPr id="87" name="Google Shape;87;p20"/>
          <p:cNvSpPr txBox="1"/>
          <p:nvPr/>
        </p:nvSpPr>
        <p:spPr>
          <a:xfrm>
            <a:off x="3076900" y="905375"/>
            <a:ext cx="2172600" cy="75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latin typeface="Montserrat"/>
                <a:ea typeface="Montserrat"/>
                <a:cs typeface="Montserrat"/>
                <a:sym typeface="Montserrat"/>
              </a:rPr>
              <a:t>More users</a:t>
            </a:r>
            <a:endParaRPr b="1" sz="1800">
              <a:solidFill>
                <a:schemeClr val="dk2"/>
              </a:solidFill>
              <a:latin typeface="Montserrat"/>
              <a:ea typeface="Montserrat"/>
              <a:cs typeface="Montserrat"/>
              <a:sym typeface="Montserrat"/>
            </a:endParaRPr>
          </a:p>
        </p:txBody>
      </p:sp>
      <p:sp>
        <p:nvSpPr>
          <p:cNvPr id="88" name="Google Shape;88;p20"/>
          <p:cNvSpPr txBox="1"/>
          <p:nvPr/>
        </p:nvSpPr>
        <p:spPr>
          <a:xfrm>
            <a:off x="4997575" y="2170250"/>
            <a:ext cx="2491200" cy="755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2"/>
                </a:solidFill>
                <a:latin typeface="Montserrat"/>
                <a:ea typeface="Montserrat"/>
                <a:cs typeface="Montserrat"/>
                <a:sym typeface="Montserrat"/>
              </a:rPr>
              <a:t>More developers</a:t>
            </a:r>
            <a:endParaRPr b="1" sz="1800">
              <a:solidFill>
                <a:schemeClr val="dk2"/>
              </a:solidFill>
              <a:latin typeface="Montserrat"/>
              <a:ea typeface="Montserrat"/>
              <a:cs typeface="Montserrat"/>
              <a:sym typeface="Montserrat"/>
            </a:endParaRPr>
          </a:p>
        </p:txBody>
      </p:sp>
      <p:sp>
        <p:nvSpPr>
          <p:cNvPr id="89" name="Google Shape;89;p20"/>
          <p:cNvSpPr txBox="1"/>
          <p:nvPr/>
        </p:nvSpPr>
        <p:spPr>
          <a:xfrm>
            <a:off x="3076900" y="3532325"/>
            <a:ext cx="2172600" cy="755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2"/>
                </a:solidFill>
                <a:latin typeface="Montserrat"/>
                <a:ea typeface="Montserrat"/>
                <a:cs typeface="Montserrat"/>
                <a:sym typeface="Montserrat"/>
              </a:rPr>
              <a:t>More contributions</a:t>
            </a:r>
            <a:endParaRPr b="1" sz="1800">
              <a:solidFill>
                <a:schemeClr val="dk2"/>
              </a:solidFill>
              <a:latin typeface="Montserrat"/>
              <a:ea typeface="Montserrat"/>
              <a:cs typeface="Montserrat"/>
              <a:sym typeface="Montserrat"/>
            </a:endParaRPr>
          </a:p>
        </p:txBody>
      </p:sp>
      <p:sp>
        <p:nvSpPr>
          <p:cNvPr id="90" name="Google Shape;90;p20"/>
          <p:cNvSpPr txBox="1"/>
          <p:nvPr/>
        </p:nvSpPr>
        <p:spPr>
          <a:xfrm>
            <a:off x="861075" y="2170250"/>
            <a:ext cx="2491200" cy="755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chemeClr val="dk2"/>
                </a:solidFill>
                <a:latin typeface="Montserrat"/>
                <a:ea typeface="Montserrat"/>
                <a:cs typeface="Montserrat"/>
                <a:sym typeface="Montserrat"/>
              </a:rPr>
              <a:t>Better</a:t>
            </a:r>
            <a:r>
              <a:rPr b="1" lang="en" sz="2000">
                <a:solidFill>
                  <a:srgbClr val="21A3BD"/>
                </a:solidFill>
                <a:latin typeface="Montserrat"/>
                <a:ea typeface="Montserrat"/>
                <a:cs typeface="Montserrat"/>
                <a:sym typeface="Montserrat"/>
              </a:rPr>
              <a:t> </a:t>
            </a:r>
            <a:r>
              <a:rPr b="1" lang="en" sz="2000">
                <a:solidFill>
                  <a:schemeClr val="dk2"/>
                </a:solidFill>
                <a:latin typeface="Montserrat"/>
                <a:ea typeface="Montserrat"/>
                <a:cs typeface="Montserrat"/>
                <a:sym typeface="Montserrat"/>
              </a:rPr>
              <a:t>IP</a:t>
            </a:r>
            <a:endParaRPr b="1"/>
          </a:p>
        </p:txBody>
      </p:sp>
      <p:sp>
        <p:nvSpPr>
          <p:cNvPr id="91" name="Google Shape;91;p20"/>
          <p:cNvSpPr/>
          <p:nvPr/>
        </p:nvSpPr>
        <p:spPr>
          <a:xfrm rot="5400000">
            <a:off x="5188434" y="974450"/>
            <a:ext cx="1287600" cy="1432500"/>
          </a:xfrm>
          <a:prstGeom prst="bentArrow">
            <a:avLst>
              <a:gd fmla="val 25000" name="adj1"/>
              <a:gd fmla="val 25000" name="adj2"/>
              <a:gd fmla="val 25000" name="adj3"/>
              <a:gd fmla="val 43750" name="adj4"/>
            </a:avLst>
          </a:prstGeom>
          <a:solidFill>
            <a:srgbClr val="E7E6E6"/>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a:p>
        </p:txBody>
      </p:sp>
      <p:sp>
        <p:nvSpPr>
          <p:cNvPr id="92" name="Google Shape;92;p20"/>
          <p:cNvSpPr/>
          <p:nvPr/>
        </p:nvSpPr>
        <p:spPr>
          <a:xfrm rot="-5400000">
            <a:off x="1840910" y="2665025"/>
            <a:ext cx="1287600" cy="1543200"/>
          </a:xfrm>
          <a:prstGeom prst="bentArrow">
            <a:avLst>
              <a:gd fmla="val 25000" name="adj1"/>
              <a:gd fmla="val 25000" name="adj2"/>
              <a:gd fmla="val 25000" name="adj3"/>
              <a:gd fmla="val 43750" name="adj4"/>
            </a:avLst>
          </a:prstGeom>
          <a:solidFill>
            <a:srgbClr val="E7E6E6"/>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a:p>
        </p:txBody>
      </p:sp>
      <p:sp>
        <p:nvSpPr>
          <p:cNvPr id="93" name="Google Shape;93;p20"/>
          <p:cNvSpPr/>
          <p:nvPr/>
        </p:nvSpPr>
        <p:spPr>
          <a:xfrm>
            <a:off x="1821353" y="981575"/>
            <a:ext cx="1530900" cy="1287600"/>
          </a:xfrm>
          <a:prstGeom prst="bentArrow">
            <a:avLst>
              <a:gd fmla="val 25000" name="adj1"/>
              <a:gd fmla="val 25000" name="adj2"/>
              <a:gd fmla="val 25000" name="adj3"/>
              <a:gd fmla="val 43750" name="adj4"/>
            </a:avLst>
          </a:prstGeom>
          <a:solidFill>
            <a:srgbClr val="E7E6E6"/>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94" name="Google Shape;94;p20"/>
          <p:cNvSpPr/>
          <p:nvPr/>
        </p:nvSpPr>
        <p:spPr>
          <a:xfrm rot="10800000">
            <a:off x="5005426" y="2900450"/>
            <a:ext cx="1421100" cy="1287600"/>
          </a:xfrm>
          <a:prstGeom prst="bentArrow">
            <a:avLst>
              <a:gd fmla="val 25000" name="adj1"/>
              <a:gd fmla="val 25000" name="adj2"/>
              <a:gd fmla="val 25000" name="adj3"/>
              <a:gd fmla="val 43750" name="adj4"/>
            </a:avLst>
          </a:prstGeom>
          <a:solidFill>
            <a:srgbClr val="E7E6E6"/>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t> </a:t>
            </a:r>
            <a:endParaRPr/>
          </a:p>
        </p:txBody>
      </p:sp>
      <p:sp>
        <p:nvSpPr>
          <p:cNvPr id="95" name="Google Shape;95;p20"/>
          <p:cNvSpPr txBox="1"/>
          <p:nvPr/>
        </p:nvSpPr>
        <p:spPr>
          <a:xfrm>
            <a:off x="1473288" y="1014125"/>
            <a:ext cx="366900" cy="4182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latin typeface="Montserrat"/>
                <a:ea typeface="Montserrat"/>
                <a:cs typeface="Montserrat"/>
                <a:sym typeface="Montserrat"/>
              </a:rPr>
              <a:t>1</a:t>
            </a:r>
            <a:endParaRPr b="1" sz="2400">
              <a:latin typeface="Montserrat"/>
              <a:ea typeface="Montserrat"/>
              <a:cs typeface="Montserrat"/>
              <a:sym typeface="Montserrat"/>
            </a:endParaRPr>
          </a:p>
        </p:txBody>
      </p:sp>
      <p:sp>
        <p:nvSpPr>
          <p:cNvPr id="96" name="Google Shape;96;p20"/>
          <p:cNvSpPr txBox="1"/>
          <p:nvPr/>
        </p:nvSpPr>
        <p:spPr>
          <a:xfrm>
            <a:off x="6429688" y="3641075"/>
            <a:ext cx="366900" cy="4182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latin typeface="Montserrat"/>
                <a:ea typeface="Montserrat"/>
                <a:cs typeface="Montserrat"/>
                <a:sym typeface="Montserrat"/>
              </a:rPr>
              <a:t>3</a:t>
            </a:r>
            <a:endParaRPr b="1" sz="2400">
              <a:solidFill>
                <a:srgbClr val="DF006A"/>
              </a:solidFill>
              <a:latin typeface="Montserrat"/>
              <a:ea typeface="Montserrat"/>
              <a:cs typeface="Montserrat"/>
              <a:sym typeface="Montserrat"/>
            </a:endParaRPr>
          </a:p>
        </p:txBody>
      </p:sp>
      <p:sp>
        <p:nvSpPr>
          <p:cNvPr id="97" name="Google Shape;97;p20"/>
          <p:cNvSpPr txBox="1"/>
          <p:nvPr/>
        </p:nvSpPr>
        <p:spPr>
          <a:xfrm>
            <a:off x="1440363" y="3641075"/>
            <a:ext cx="366900" cy="4182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latin typeface="Montserrat"/>
                <a:ea typeface="Montserrat"/>
                <a:cs typeface="Montserrat"/>
                <a:sym typeface="Montserrat"/>
              </a:rPr>
              <a:t>4</a:t>
            </a:r>
            <a:endParaRPr b="1" sz="2400">
              <a:solidFill>
                <a:srgbClr val="DF006A"/>
              </a:solidFill>
              <a:latin typeface="Montserrat"/>
              <a:ea typeface="Montserrat"/>
              <a:cs typeface="Montserrat"/>
              <a:sym typeface="Montserrat"/>
            </a:endParaRPr>
          </a:p>
        </p:txBody>
      </p:sp>
      <p:sp>
        <p:nvSpPr>
          <p:cNvPr id="98" name="Google Shape;98;p20"/>
          <p:cNvSpPr txBox="1"/>
          <p:nvPr/>
        </p:nvSpPr>
        <p:spPr>
          <a:xfrm>
            <a:off x="6429688" y="1014125"/>
            <a:ext cx="366900" cy="4182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latin typeface="Montserrat"/>
                <a:ea typeface="Montserrat"/>
                <a:cs typeface="Montserrat"/>
                <a:sym typeface="Montserrat"/>
              </a:rPr>
              <a:t>2</a:t>
            </a:r>
            <a:endParaRPr b="1" sz="2400">
              <a:solidFill>
                <a:schemeClr val="dk2"/>
              </a:solidFill>
              <a:latin typeface="Montserrat"/>
              <a:ea typeface="Montserrat"/>
              <a:cs typeface="Montserrat"/>
              <a:sym typeface="Montserrat"/>
            </a:endParaRPr>
          </a:p>
        </p:txBody>
      </p:sp>
      <p:sp>
        <p:nvSpPr>
          <p:cNvPr id="99" name="Google Shape;99;p20"/>
          <p:cNvSpPr txBox="1"/>
          <p:nvPr/>
        </p:nvSpPr>
        <p:spPr>
          <a:xfrm>
            <a:off x="788391" y="1439075"/>
            <a:ext cx="1051800" cy="2979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1" lang="en" sz="1800">
                <a:latin typeface="Montserrat"/>
                <a:ea typeface="Montserrat"/>
                <a:cs typeface="Montserrat"/>
                <a:sym typeface="Montserrat"/>
              </a:rPr>
              <a:t>release</a:t>
            </a:r>
            <a:endParaRPr b="1" sz="1800">
              <a:latin typeface="Montserrat"/>
              <a:ea typeface="Montserrat"/>
              <a:cs typeface="Montserrat"/>
              <a:sym typeface="Montserrat"/>
            </a:endParaRPr>
          </a:p>
        </p:txBody>
      </p:sp>
      <p:sp>
        <p:nvSpPr>
          <p:cNvPr id="100" name="Google Shape;100;p20"/>
          <p:cNvSpPr txBox="1"/>
          <p:nvPr/>
        </p:nvSpPr>
        <p:spPr>
          <a:xfrm>
            <a:off x="740915" y="4059125"/>
            <a:ext cx="1051800" cy="2979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1" lang="en" sz="1800">
                <a:latin typeface="Montserrat"/>
                <a:ea typeface="Montserrat"/>
                <a:cs typeface="Montserrat"/>
                <a:sym typeface="Montserrat"/>
              </a:rPr>
              <a:t>merge</a:t>
            </a:r>
            <a:endParaRPr>
              <a:solidFill>
                <a:srgbClr val="DF006A"/>
              </a:solidFill>
            </a:endParaRPr>
          </a:p>
        </p:txBody>
      </p:sp>
      <p:sp>
        <p:nvSpPr>
          <p:cNvPr id="101" name="Google Shape;101;p20"/>
          <p:cNvSpPr txBox="1"/>
          <p:nvPr/>
        </p:nvSpPr>
        <p:spPr>
          <a:xfrm>
            <a:off x="6429693" y="1439075"/>
            <a:ext cx="1210500" cy="29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lang="en" sz="1800">
                <a:latin typeface="Montserrat"/>
                <a:ea typeface="Montserrat"/>
                <a:cs typeface="Montserrat"/>
                <a:sym typeface="Montserrat"/>
              </a:rPr>
              <a:t>needs</a:t>
            </a:r>
            <a:endParaRPr>
              <a:solidFill>
                <a:srgbClr val="DF006A"/>
              </a:solidFill>
            </a:endParaRPr>
          </a:p>
        </p:txBody>
      </p:sp>
      <p:sp>
        <p:nvSpPr>
          <p:cNvPr id="102" name="Google Shape;102;p20"/>
          <p:cNvSpPr txBox="1"/>
          <p:nvPr/>
        </p:nvSpPr>
        <p:spPr>
          <a:xfrm>
            <a:off x="6429688" y="4059125"/>
            <a:ext cx="1973400" cy="29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lang="en" sz="1800">
                <a:latin typeface="Montserrat"/>
                <a:ea typeface="Montserrat"/>
                <a:cs typeface="Montserrat"/>
                <a:sym typeface="Montserrat"/>
              </a:rPr>
              <a:t>improvements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5" name="Shape 675"/>
        <p:cNvGrpSpPr/>
        <p:nvPr/>
      </p:nvGrpSpPr>
      <p:grpSpPr>
        <a:xfrm>
          <a:off x="0" y="0"/>
          <a:ext cx="0" cy="0"/>
          <a:chOff x="0" y="0"/>
          <a:chExt cx="0" cy="0"/>
        </a:xfrm>
      </p:grpSpPr>
      <p:sp>
        <p:nvSpPr>
          <p:cNvPr id="676" name="Google Shape;676;p47"/>
          <p:cNvSpPr txBox="1"/>
          <p:nvPr>
            <p:ph type="title"/>
          </p:nvPr>
        </p:nvSpPr>
        <p:spPr>
          <a:xfrm>
            <a:off x="1609300" y="1411797"/>
            <a:ext cx="5925300" cy="15681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chemeClr val="lt1"/>
              </a:buClr>
              <a:buFont typeface="Montserrat"/>
              <a:buNone/>
            </a:pPr>
            <a:r>
              <a:rPr lang="en">
                <a:solidFill>
                  <a:schemeClr val="dk2"/>
                </a:solidFill>
              </a:rPr>
              <a:t>IP Management Activities</a:t>
            </a:r>
            <a:endParaRPr>
              <a:solidFill>
                <a:schemeClr val="dk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0" name="Shape 680"/>
        <p:cNvGrpSpPr/>
        <p:nvPr/>
      </p:nvGrpSpPr>
      <p:grpSpPr>
        <a:xfrm>
          <a:off x="0" y="0"/>
          <a:ext cx="0" cy="0"/>
          <a:chOff x="0" y="0"/>
          <a:chExt cx="0" cy="0"/>
        </a:xfrm>
      </p:grpSpPr>
      <p:sp>
        <p:nvSpPr>
          <p:cNvPr id="681" name="Google Shape;681;p48"/>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r>
              <a:rPr lang="en"/>
              <a:t> </a:t>
            </a:r>
            <a:endParaRPr/>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t/>
            </a:r>
            <a:endParaRPr sz="1000"/>
          </a:p>
        </p:txBody>
      </p:sp>
      <p:sp>
        <p:nvSpPr>
          <p:cNvPr id="682" name="Google Shape;682;p48"/>
          <p:cNvSpPr txBox="1"/>
          <p:nvPr>
            <p:ph idx="2" type="body"/>
          </p:nvPr>
        </p:nvSpPr>
        <p:spPr>
          <a:xfrm>
            <a:off x="319300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683" name="Google Shape;683;p48"/>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Actions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684" name="Google Shape;684;p48"/>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sz="1000">
                <a:solidFill>
                  <a:schemeClr val="dk1"/>
                </a:solidFill>
              </a:rPr>
              <a:t>From intellectual property’s point of view, with the list of license used or approved to be used in the dependencies, written by a lawyer</a:t>
            </a:r>
            <a:endParaRPr sz="1000">
              <a:solidFill>
                <a:schemeClr val="dk1"/>
              </a:solidFill>
            </a:endParaRPr>
          </a:p>
        </p:txBody>
      </p:sp>
      <p:sp>
        <p:nvSpPr>
          <p:cNvPr id="685" name="Google Shape;685;p48"/>
          <p:cNvSpPr txBox="1"/>
          <p:nvPr>
            <p:ph idx="2" type="body"/>
          </p:nvPr>
        </p:nvSpPr>
        <p:spPr>
          <a:xfrm>
            <a:off x="0" y="4689350"/>
            <a:ext cx="87120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IP Management Activities</a:t>
            </a:r>
            <a:r>
              <a:rPr lang="en" sz="1200">
                <a:solidFill>
                  <a:schemeClr val="dk1"/>
                </a:solidFill>
              </a:rPr>
              <a:t> -- Encourage corporate contributions</a:t>
            </a:r>
            <a:endParaRPr sz="1200"/>
          </a:p>
        </p:txBody>
      </p:sp>
      <p:sp>
        <p:nvSpPr>
          <p:cNvPr id="686" name="Google Shape;686;p48"/>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None/>
            </a:pPr>
            <a:r>
              <a:rPr b="1" lang="en" sz="1400">
                <a:solidFill>
                  <a:srgbClr val="251B5B"/>
                </a:solidFill>
              </a:rPr>
              <a:t>Project license documented</a:t>
            </a:r>
            <a:endParaRPr b="1" sz="1400">
              <a:solidFill>
                <a:srgbClr val="251B5B"/>
              </a:solidFill>
            </a:endParaRPr>
          </a:p>
        </p:txBody>
      </p:sp>
      <p:pic>
        <p:nvPicPr>
          <p:cNvPr id="687" name="Google Shape;687;p48">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cxnSp>
        <p:nvCxnSpPr>
          <p:cNvPr id="688" name="Google Shape;688;p48"/>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689" name="Google Shape;689;p48"/>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690" name="Google Shape;690;p48"/>
          <p:cNvGrpSpPr/>
          <p:nvPr/>
        </p:nvGrpSpPr>
        <p:grpSpPr>
          <a:xfrm>
            <a:off x="1381775" y="851750"/>
            <a:ext cx="333600" cy="333600"/>
            <a:chOff x="305150" y="1296825"/>
            <a:chExt cx="333600" cy="333600"/>
          </a:xfrm>
        </p:grpSpPr>
        <p:sp>
          <p:nvSpPr>
            <p:cNvPr id="691" name="Google Shape;691;p48"/>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2" name="Google Shape;692;p48"/>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693" name="Google Shape;693;p48"/>
          <p:cNvGrpSpPr/>
          <p:nvPr/>
        </p:nvGrpSpPr>
        <p:grpSpPr>
          <a:xfrm>
            <a:off x="2667650" y="851750"/>
            <a:ext cx="333600" cy="333600"/>
            <a:chOff x="305150" y="3610150"/>
            <a:chExt cx="333600" cy="333600"/>
          </a:xfrm>
        </p:grpSpPr>
        <p:sp>
          <p:nvSpPr>
            <p:cNvPr id="694" name="Google Shape;694;p48"/>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5" name="Google Shape;695;p48"/>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696" name="Google Shape;696;p48"/>
          <p:cNvGrpSpPr/>
          <p:nvPr/>
        </p:nvGrpSpPr>
        <p:grpSpPr>
          <a:xfrm>
            <a:off x="2239025" y="851750"/>
            <a:ext cx="333600" cy="333600"/>
            <a:chOff x="305150" y="2772600"/>
            <a:chExt cx="333600" cy="333600"/>
          </a:xfrm>
        </p:grpSpPr>
        <p:sp>
          <p:nvSpPr>
            <p:cNvPr id="697" name="Google Shape;697;p48"/>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8" name="Google Shape;698;p48"/>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699" name="Google Shape;699;p48"/>
          <p:cNvGrpSpPr/>
          <p:nvPr/>
        </p:nvGrpSpPr>
        <p:grpSpPr>
          <a:xfrm>
            <a:off x="1810400" y="851750"/>
            <a:ext cx="333600" cy="333600"/>
            <a:chOff x="305150" y="1935050"/>
            <a:chExt cx="333600" cy="333600"/>
          </a:xfrm>
        </p:grpSpPr>
        <p:sp>
          <p:nvSpPr>
            <p:cNvPr id="700" name="Google Shape;700;p48"/>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701" name="Google Shape;701;p48"/>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5" name="Shape 705"/>
        <p:cNvGrpSpPr/>
        <p:nvPr/>
      </p:nvGrpSpPr>
      <p:grpSpPr>
        <a:xfrm>
          <a:off x="0" y="0"/>
          <a:ext cx="0" cy="0"/>
          <a:chOff x="0" y="0"/>
          <a:chExt cx="0" cy="0"/>
        </a:xfrm>
      </p:grpSpPr>
      <p:sp>
        <p:nvSpPr>
          <p:cNvPr id="706" name="Google Shape;706;p49"/>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endParaRPr/>
          </a:p>
          <a:p>
            <a:pPr indent="0" lvl="0" marL="0" rtl="0" algn="l">
              <a:lnSpc>
                <a:spcPct val="100000"/>
              </a:lnSpc>
              <a:spcBef>
                <a:spcPts val="0"/>
              </a:spcBef>
              <a:spcAft>
                <a:spcPts val="0"/>
              </a:spcAft>
              <a:buClr>
                <a:srgbClr val="000000"/>
              </a:buClr>
              <a:buSzPts val="1100"/>
              <a:buFont typeface="Arial"/>
              <a:buNone/>
            </a:pPr>
            <a:r>
              <a:t/>
            </a:r>
            <a:endParaRPr sz="1000"/>
          </a:p>
          <a:p>
            <a:pPr indent="0" lvl="0" marL="0" rtl="0" algn="l">
              <a:lnSpc>
                <a:spcPct val="100000"/>
              </a:lnSpc>
              <a:spcBef>
                <a:spcPts val="0"/>
              </a:spcBef>
              <a:spcAft>
                <a:spcPts val="0"/>
              </a:spcAft>
              <a:buClr>
                <a:srgbClr val="000000"/>
              </a:buClr>
              <a:buSzPts val="1100"/>
              <a:buFont typeface="Arial"/>
              <a:buNone/>
            </a:pPr>
            <a:r>
              <a:t/>
            </a:r>
            <a:endParaRPr sz="1000"/>
          </a:p>
        </p:txBody>
      </p:sp>
      <p:sp>
        <p:nvSpPr>
          <p:cNvPr id="707" name="Google Shape;707;p49"/>
          <p:cNvSpPr txBox="1"/>
          <p:nvPr>
            <p:ph idx="2" type="body"/>
          </p:nvPr>
        </p:nvSpPr>
        <p:spPr>
          <a:xfrm>
            <a:off x="319300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708" name="Google Shape;708;p49"/>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Actions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709" name="Google Shape;709;p49"/>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sz="1000">
                <a:solidFill>
                  <a:schemeClr val="dk1"/>
                </a:solidFill>
              </a:rPr>
              <a:t>Only selected and approved people can modify the code in the repositories of the project</a:t>
            </a:r>
            <a:endParaRPr sz="1000">
              <a:solidFill>
                <a:schemeClr val="dk1"/>
              </a:solidFill>
            </a:endParaRPr>
          </a:p>
        </p:txBody>
      </p:sp>
      <p:sp>
        <p:nvSpPr>
          <p:cNvPr id="710" name="Google Shape;710;p49"/>
          <p:cNvSpPr txBox="1"/>
          <p:nvPr>
            <p:ph idx="2" type="body"/>
          </p:nvPr>
        </p:nvSpPr>
        <p:spPr>
          <a:xfrm>
            <a:off x="0" y="4689350"/>
            <a:ext cx="87120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IP Management Activities -- Encourage corporate contributions</a:t>
            </a:r>
            <a:endParaRPr sz="1200"/>
          </a:p>
        </p:txBody>
      </p:sp>
      <p:sp>
        <p:nvSpPr>
          <p:cNvPr id="711" name="Google Shape;711;p49"/>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1" lang="en" sz="1400">
                <a:solidFill>
                  <a:srgbClr val="251B5B"/>
                </a:solidFill>
              </a:rPr>
              <a:t>Repositories protected</a:t>
            </a:r>
            <a:endParaRPr b="1" sz="1400">
              <a:solidFill>
                <a:srgbClr val="251B5B"/>
              </a:solidFill>
            </a:endParaRPr>
          </a:p>
        </p:txBody>
      </p:sp>
      <p:pic>
        <p:nvPicPr>
          <p:cNvPr id="712" name="Google Shape;712;p49">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cxnSp>
        <p:nvCxnSpPr>
          <p:cNvPr id="713" name="Google Shape;713;p49"/>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714" name="Google Shape;714;p49"/>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715" name="Google Shape;715;p49"/>
          <p:cNvGrpSpPr/>
          <p:nvPr/>
        </p:nvGrpSpPr>
        <p:grpSpPr>
          <a:xfrm>
            <a:off x="1381775" y="851750"/>
            <a:ext cx="333600" cy="333600"/>
            <a:chOff x="305150" y="1296825"/>
            <a:chExt cx="333600" cy="333600"/>
          </a:xfrm>
        </p:grpSpPr>
        <p:sp>
          <p:nvSpPr>
            <p:cNvPr id="716" name="Google Shape;716;p49"/>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17" name="Google Shape;717;p49"/>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718" name="Google Shape;718;p49"/>
          <p:cNvGrpSpPr/>
          <p:nvPr/>
        </p:nvGrpSpPr>
        <p:grpSpPr>
          <a:xfrm>
            <a:off x="2667650" y="851750"/>
            <a:ext cx="333600" cy="333600"/>
            <a:chOff x="305150" y="3610150"/>
            <a:chExt cx="333600" cy="333600"/>
          </a:xfrm>
        </p:grpSpPr>
        <p:sp>
          <p:nvSpPr>
            <p:cNvPr id="719" name="Google Shape;719;p49"/>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20" name="Google Shape;720;p49"/>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721" name="Google Shape;721;p49"/>
          <p:cNvGrpSpPr/>
          <p:nvPr/>
        </p:nvGrpSpPr>
        <p:grpSpPr>
          <a:xfrm>
            <a:off x="2239025" y="851750"/>
            <a:ext cx="333600" cy="333600"/>
            <a:chOff x="305150" y="2772600"/>
            <a:chExt cx="333600" cy="333600"/>
          </a:xfrm>
        </p:grpSpPr>
        <p:sp>
          <p:nvSpPr>
            <p:cNvPr id="722" name="Google Shape;722;p49"/>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23" name="Google Shape;723;p49"/>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724" name="Google Shape;724;p49"/>
          <p:cNvGrpSpPr/>
          <p:nvPr/>
        </p:nvGrpSpPr>
        <p:grpSpPr>
          <a:xfrm>
            <a:off x="1810400" y="851750"/>
            <a:ext cx="333600" cy="333600"/>
            <a:chOff x="305150" y="1935050"/>
            <a:chExt cx="333600" cy="333600"/>
          </a:xfrm>
        </p:grpSpPr>
        <p:sp>
          <p:nvSpPr>
            <p:cNvPr id="725" name="Google Shape;725;p49"/>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726" name="Google Shape;726;p49"/>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0" name="Shape 730"/>
        <p:cNvGrpSpPr/>
        <p:nvPr/>
      </p:nvGrpSpPr>
      <p:grpSpPr>
        <a:xfrm>
          <a:off x="0" y="0"/>
          <a:ext cx="0" cy="0"/>
          <a:chOff x="0" y="0"/>
          <a:chExt cx="0" cy="0"/>
        </a:xfrm>
      </p:grpSpPr>
      <p:sp>
        <p:nvSpPr>
          <p:cNvPr id="731" name="Google Shape;731;p50"/>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endParaRPr/>
          </a:p>
          <a:p>
            <a:pPr indent="0" lvl="0" marL="0" rtl="0" algn="l">
              <a:lnSpc>
                <a:spcPct val="115000"/>
              </a:lnSpc>
              <a:spcBef>
                <a:spcPts val="0"/>
              </a:spcBef>
              <a:spcAft>
                <a:spcPts val="0"/>
              </a:spcAft>
              <a:buNone/>
            </a:pPr>
            <a:r>
              <a:t/>
            </a:r>
            <a:endParaRPr sz="1000">
              <a:solidFill>
                <a:srgbClr val="251B5B"/>
              </a:solidFill>
            </a:endParaRPr>
          </a:p>
          <a:p>
            <a:pPr indent="0" lvl="0" marL="0" rtl="0" algn="l">
              <a:lnSpc>
                <a:spcPct val="115000"/>
              </a:lnSpc>
              <a:spcBef>
                <a:spcPts val="0"/>
              </a:spcBef>
              <a:spcAft>
                <a:spcPts val="0"/>
              </a:spcAft>
              <a:buClr>
                <a:srgbClr val="000000"/>
              </a:buClr>
              <a:buSzPts val="1100"/>
              <a:buFont typeface="Arial"/>
              <a:buNone/>
            </a:pPr>
            <a:r>
              <a:t/>
            </a:r>
            <a:endParaRPr sz="1000"/>
          </a:p>
        </p:txBody>
      </p:sp>
      <p:sp>
        <p:nvSpPr>
          <p:cNvPr id="732" name="Google Shape;732;p50"/>
          <p:cNvSpPr txBox="1"/>
          <p:nvPr>
            <p:ph idx="2" type="body"/>
          </p:nvPr>
        </p:nvSpPr>
        <p:spPr>
          <a:xfrm>
            <a:off x="319300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rtl="0" algn="l">
              <a:lnSpc>
                <a:spcPct val="115000"/>
              </a:lnSpc>
              <a:spcBef>
                <a:spcPts val="0"/>
              </a:spcBef>
              <a:spcAft>
                <a:spcPts val="0"/>
              </a:spcAft>
              <a:buNone/>
            </a:pPr>
            <a:r>
              <a:t/>
            </a:r>
            <a:endParaRPr sz="1000">
              <a:solidFill>
                <a:srgbClr val="251B5B"/>
              </a:solidFill>
            </a:endParaRPr>
          </a:p>
          <a:p>
            <a:pPr indent="0" lvl="0" marL="0" rtl="0" algn="l">
              <a:lnSpc>
                <a:spcPct val="115000"/>
              </a:lnSpc>
              <a:spcBef>
                <a:spcPts val="0"/>
              </a:spcBef>
              <a:spcAft>
                <a:spcPts val="0"/>
              </a:spcAft>
              <a:buNone/>
            </a:pPr>
            <a:r>
              <a:t/>
            </a:r>
            <a:endParaRPr sz="1000">
              <a:solidFill>
                <a:srgbClr val="251B5B"/>
              </a:solidFill>
            </a:endParaRPr>
          </a:p>
        </p:txBody>
      </p:sp>
      <p:sp>
        <p:nvSpPr>
          <p:cNvPr id="733" name="Google Shape;733;p50"/>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Actions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734" name="Google Shape;734;p50"/>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None/>
            </a:pPr>
            <a:r>
              <a:rPr lang="en" sz="1000">
                <a:solidFill>
                  <a:schemeClr val="dk1"/>
                </a:solidFill>
              </a:rPr>
              <a:t>The complete list of dependencies, with versions and licenses is available, maintained and controlled.</a:t>
            </a:r>
            <a:endParaRPr sz="1000">
              <a:solidFill>
                <a:schemeClr val="dk1"/>
              </a:solidFill>
            </a:endParaRPr>
          </a:p>
        </p:txBody>
      </p:sp>
      <p:sp>
        <p:nvSpPr>
          <p:cNvPr id="735" name="Google Shape;735;p50"/>
          <p:cNvSpPr txBox="1"/>
          <p:nvPr>
            <p:ph idx="2" type="body"/>
          </p:nvPr>
        </p:nvSpPr>
        <p:spPr>
          <a:xfrm>
            <a:off x="0" y="4689350"/>
            <a:ext cx="87120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IP Management Activities -- Encourage corporate contributions</a:t>
            </a:r>
            <a:endParaRPr sz="1200"/>
          </a:p>
        </p:txBody>
      </p:sp>
      <p:sp>
        <p:nvSpPr>
          <p:cNvPr id="736" name="Google Shape;736;p50"/>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None/>
            </a:pPr>
            <a:r>
              <a:rPr b="1" lang="en" sz="1400">
                <a:solidFill>
                  <a:srgbClr val="251B5B"/>
                </a:solidFill>
              </a:rPr>
              <a:t>Dependencies documented</a:t>
            </a:r>
            <a:endParaRPr b="1" sz="1400">
              <a:solidFill>
                <a:srgbClr val="251B5B"/>
              </a:solidFill>
            </a:endParaRPr>
          </a:p>
        </p:txBody>
      </p:sp>
      <p:pic>
        <p:nvPicPr>
          <p:cNvPr id="737" name="Google Shape;737;p50">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cxnSp>
        <p:nvCxnSpPr>
          <p:cNvPr id="738" name="Google Shape;738;p50"/>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739" name="Google Shape;739;p50"/>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740" name="Google Shape;740;p50"/>
          <p:cNvGrpSpPr/>
          <p:nvPr/>
        </p:nvGrpSpPr>
        <p:grpSpPr>
          <a:xfrm>
            <a:off x="1381775" y="851750"/>
            <a:ext cx="333600" cy="333600"/>
            <a:chOff x="305150" y="1296825"/>
            <a:chExt cx="333600" cy="333600"/>
          </a:xfrm>
        </p:grpSpPr>
        <p:sp>
          <p:nvSpPr>
            <p:cNvPr id="741" name="Google Shape;741;p50"/>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42" name="Google Shape;742;p50"/>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743" name="Google Shape;743;p50"/>
          <p:cNvGrpSpPr/>
          <p:nvPr/>
        </p:nvGrpSpPr>
        <p:grpSpPr>
          <a:xfrm>
            <a:off x="2667650" y="851750"/>
            <a:ext cx="333600" cy="333600"/>
            <a:chOff x="305150" y="3610150"/>
            <a:chExt cx="333600" cy="333600"/>
          </a:xfrm>
        </p:grpSpPr>
        <p:sp>
          <p:nvSpPr>
            <p:cNvPr id="744" name="Google Shape;744;p50"/>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45" name="Google Shape;745;p50"/>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746" name="Google Shape;746;p50"/>
          <p:cNvGrpSpPr/>
          <p:nvPr/>
        </p:nvGrpSpPr>
        <p:grpSpPr>
          <a:xfrm>
            <a:off x="2239025" y="851750"/>
            <a:ext cx="333600" cy="333600"/>
            <a:chOff x="305150" y="2772600"/>
            <a:chExt cx="333600" cy="333600"/>
          </a:xfrm>
        </p:grpSpPr>
        <p:sp>
          <p:nvSpPr>
            <p:cNvPr id="747" name="Google Shape;747;p50"/>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48" name="Google Shape;748;p50"/>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749" name="Google Shape;749;p50"/>
          <p:cNvGrpSpPr/>
          <p:nvPr/>
        </p:nvGrpSpPr>
        <p:grpSpPr>
          <a:xfrm>
            <a:off x="1810400" y="851750"/>
            <a:ext cx="333600" cy="333600"/>
            <a:chOff x="305150" y="1935050"/>
            <a:chExt cx="333600" cy="333600"/>
          </a:xfrm>
        </p:grpSpPr>
        <p:sp>
          <p:nvSpPr>
            <p:cNvPr id="750" name="Google Shape;750;p50"/>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751" name="Google Shape;751;p50"/>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5" name="Shape 755"/>
        <p:cNvGrpSpPr/>
        <p:nvPr/>
      </p:nvGrpSpPr>
      <p:grpSpPr>
        <a:xfrm>
          <a:off x="0" y="0"/>
          <a:ext cx="0" cy="0"/>
          <a:chOff x="0" y="0"/>
          <a:chExt cx="0" cy="0"/>
        </a:xfrm>
      </p:grpSpPr>
      <p:sp>
        <p:nvSpPr>
          <p:cNvPr id="756" name="Google Shape;756;p51"/>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r>
              <a:rPr lang="en"/>
              <a:t> </a:t>
            </a:r>
            <a:endParaRPr/>
          </a:p>
          <a:p>
            <a:pPr indent="0" lvl="0" marL="0" rtl="0" algn="l">
              <a:lnSpc>
                <a:spcPct val="115000"/>
              </a:lnSpc>
              <a:spcBef>
                <a:spcPts val="0"/>
              </a:spcBef>
              <a:spcAft>
                <a:spcPts val="0"/>
              </a:spcAft>
              <a:buNone/>
            </a:pPr>
            <a:r>
              <a:t/>
            </a:r>
            <a:endParaRPr sz="1000">
              <a:solidFill>
                <a:srgbClr val="251B5B"/>
              </a:solidFill>
            </a:endParaRPr>
          </a:p>
          <a:p>
            <a:pPr indent="0" lvl="0" marL="0" rtl="0" algn="l">
              <a:lnSpc>
                <a:spcPct val="100000"/>
              </a:lnSpc>
              <a:spcBef>
                <a:spcPts val="0"/>
              </a:spcBef>
              <a:spcAft>
                <a:spcPts val="0"/>
              </a:spcAft>
              <a:buNone/>
            </a:pPr>
            <a:r>
              <a:t/>
            </a:r>
            <a:endParaRPr sz="1000"/>
          </a:p>
        </p:txBody>
      </p:sp>
      <p:sp>
        <p:nvSpPr>
          <p:cNvPr id="757" name="Google Shape;757;p51"/>
          <p:cNvSpPr txBox="1"/>
          <p:nvPr>
            <p:ph idx="2" type="body"/>
          </p:nvPr>
        </p:nvSpPr>
        <p:spPr>
          <a:xfrm>
            <a:off x="319300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758" name="Google Shape;758;p51"/>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Actions</a:t>
            </a:r>
            <a:endParaRPr>
              <a:solidFill>
                <a:schemeClr val="dk1"/>
              </a:solidFill>
            </a:endParaRPr>
          </a:p>
          <a:p>
            <a:pPr indent="0" lvl="0" marL="0" rtl="0" algn="l">
              <a:lnSpc>
                <a:spcPct val="100000"/>
              </a:lnSpc>
              <a:spcBef>
                <a:spcPts val="0"/>
              </a:spcBef>
              <a:spcAft>
                <a:spcPts val="0"/>
              </a:spcAft>
              <a:buClr>
                <a:srgbClr val="000000"/>
              </a:buClr>
              <a:buSzPts val="1100"/>
              <a:buFont typeface="Arial"/>
              <a:buNone/>
            </a:pPr>
            <a:r>
              <a:t/>
            </a:r>
            <a:endParaRPr sz="1000">
              <a:solidFill>
                <a:schemeClr val="dk1"/>
              </a:solidFill>
            </a:endParaRPr>
          </a:p>
          <a:p>
            <a:pPr indent="0" lvl="0" marL="0" rtl="0" algn="l">
              <a:lnSpc>
                <a:spcPct val="100000"/>
              </a:lnSpc>
              <a:spcBef>
                <a:spcPts val="0"/>
              </a:spcBef>
              <a:spcAft>
                <a:spcPts val="0"/>
              </a:spcAft>
              <a:buClr>
                <a:srgbClr val="000000"/>
              </a:buClr>
              <a:buSzPts val="1100"/>
              <a:buFont typeface="Arial"/>
              <a:buNone/>
            </a:pPr>
            <a:r>
              <a:t/>
            </a:r>
            <a:endParaRPr sz="1000">
              <a:solidFill>
                <a:schemeClr val="dk1"/>
              </a:solidFill>
            </a:endParaRPr>
          </a:p>
        </p:txBody>
      </p:sp>
      <p:sp>
        <p:nvSpPr>
          <p:cNvPr id="759" name="Google Shape;759;p51"/>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sz="1000">
                <a:solidFill>
                  <a:schemeClr val="dk1"/>
                </a:solidFill>
              </a:rPr>
              <a:t>Rules for pull request validation and how to become a committer, or a maintainer, and eventually describe the mentoring and other mandatory steps.</a:t>
            </a:r>
            <a:endParaRPr sz="1000">
              <a:solidFill>
                <a:schemeClr val="dk1"/>
              </a:solidFill>
            </a:endParaRPr>
          </a:p>
        </p:txBody>
      </p:sp>
      <p:sp>
        <p:nvSpPr>
          <p:cNvPr id="760" name="Google Shape;760;p51"/>
          <p:cNvSpPr txBox="1"/>
          <p:nvPr>
            <p:ph idx="2" type="body"/>
          </p:nvPr>
        </p:nvSpPr>
        <p:spPr>
          <a:xfrm>
            <a:off x="0" y="4689350"/>
            <a:ext cx="87120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IP Management Activities -- Encourage corporate contributions</a:t>
            </a:r>
            <a:endParaRPr sz="1200"/>
          </a:p>
        </p:txBody>
      </p:sp>
      <p:sp>
        <p:nvSpPr>
          <p:cNvPr id="761" name="Google Shape;761;p51"/>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1" lang="en" sz="1400">
                <a:solidFill>
                  <a:srgbClr val="251B5B"/>
                </a:solidFill>
              </a:rPr>
              <a:t>Committer Governance</a:t>
            </a:r>
            <a:endParaRPr b="1" sz="1400">
              <a:solidFill>
                <a:srgbClr val="251B5B"/>
              </a:solidFill>
            </a:endParaRPr>
          </a:p>
        </p:txBody>
      </p:sp>
      <p:pic>
        <p:nvPicPr>
          <p:cNvPr id="762" name="Google Shape;762;p51">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cxnSp>
        <p:nvCxnSpPr>
          <p:cNvPr id="763" name="Google Shape;763;p51"/>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764" name="Google Shape;764;p51"/>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765" name="Google Shape;765;p51"/>
          <p:cNvGrpSpPr/>
          <p:nvPr/>
        </p:nvGrpSpPr>
        <p:grpSpPr>
          <a:xfrm>
            <a:off x="1381775" y="851750"/>
            <a:ext cx="333600" cy="333600"/>
            <a:chOff x="305150" y="1296825"/>
            <a:chExt cx="333600" cy="333600"/>
          </a:xfrm>
        </p:grpSpPr>
        <p:sp>
          <p:nvSpPr>
            <p:cNvPr id="766" name="Google Shape;766;p51"/>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67" name="Google Shape;767;p51"/>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768" name="Google Shape;768;p51"/>
          <p:cNvGrpSpPr/>
          <p:nvPr/>
        </p:nvGrpSpPr>
        <p:grpSpPr>
          <a:xfrm>
            <a:off x="2667650" y="851750"/>
            <a:ext cx="333600" cy="333600"/>
            <a:chOff x="305150" y="3610150"/>
            <a:chExt cx="333600" cy="333600"/>
          </a:xfrm>
        </p:grpSpPr>
        <p:sp>
          <p:nvSpPr>
            <p:cNvPr id="769" name="Google Shape;769;p51"/>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70" name="Google Shape;770;p51"/>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771" name="Google Shape;771;p51"/>
          <p:cNvGrpSpPr/>
          <p:nvPr/>
        </p:nvGrpSpPr>
        <p:grpSpPr>
          <a:xfrm>
            <a:off x="2239025" y="851750"/>
            <a:ext cx="333600" cy="333600"/>
            <a:chOff x="305150" y="2772600"/>
            <a:chExt cx="333600" cy="333600"/>
          </a:xfrm>
        </p:grpSpPr>
        <p:sp>
          <p:nvSpPr>
            <p:cNvPr id="772" name="Google Shape;772;p51"/>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73" name="Google Shape;773;p51"/>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774" name="Google Shape;774;p51"/>
          <p:cNvGrpSpPr/>
          <p:nvPr/>
        </p:nvGrpSpPr>
        <p:grpSpPr>
          <a:xfrm>
            <a:off x="1810400" y="851750"/>
            <a:ext cx="333600" cy="333600"/>
            <a:chOff x="305150" y="1935050"/>
            <a:chExt cx="333600" cy="333600"/>
          </a:xfrm>
        </p:grpSpPr>
        <p:sp>
          <p:nvSpPr>
            <p:cNvPr id="775" name="Google Shape;775;p51"/>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776" name="Google Shape;776;p51"/>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0" name="Shape 780"/>
        <p:cNvGrpSpPr/>
        <p:nvPr/>
      </p:nvGrpSpPr>
      <p:grpSpPr>
        <a:xfrm>
          <a:off x="0" y="0"/>
          <a:ext cx="0" cy="0"/>
          <a:chOff x="0" y="0"/>
          <a:chExt cx="0" cy="0"/>
        </a:xfrm>
      </p:grpSpPr>
      <p:sp>
        <p:nvSpPr>
          <p:cNvPr id="781" name="Google Shape;781;p52"/>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r>
              <a:rPr lang="en"/>
              <a:t> </a:t>
            </a:r>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782" name="Google Shape;782;p52"/>
          <p:cNvSpPr txBox="1"/>
          <p:nvPr>
            <p:ph idx="2" type="body"/>
          </p:nvPr>
        </p:nvSpPr>
        <p:spPr>
          <a:xfrm>
            <a:off x="319300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783" name="Google Shape;783;p52"/>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Actions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784" name="Google Shape;784;p52"/>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None/>
            </a:pPr>
            <a:r>
              <a:rPr lang="en" sz="1000">
                <a:solidFill>
                  <a:schemeClr val="dk1"/>
                </a:solidFill>
              </a:rPr>
              <a:t>Contributions are merged after a process to check that their quality. The process is described in the developer documentation.</a:t>
            </a:r>
            <a:endParaRPr sz="1000">
              <a:solidFill>
                <a:schemeClr val="dk1"/>
              </a:solidFill>
            </a:endParaRPr>
          </a:p>
        </p:txBody>
      </p:sp>
      <p:sp>
        <p:nvSpPr>
          <p:cNvPr id="785" name="Google Shape;785;p52"/>
          <p:cNvSpPr txBox="1"/>
          <p:nvPr>
            <p:ph idx="2" type="body"/>
          </p:nvPr>
        </p:nvSpPr>
        <p:spPr>
          <a:xfrm>
            <a:off x="0" y="4689350"/>
            <a:ext cx="87120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IP Management Activities -- Encourage corporate contributions</a:t>
            </a:r>
            <a:endParaRPr sz="1200"/>
          </a:p>
        </p:txBody>
      </p:sp>
      <p:sp>
        <p:nvSpPr>
          <p:cNvPr id="786" name="Google Shape;786;p52"/>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1" lang="en" sz="1400">
                <a:solidFill>
                  <a:srgbClr val="251B5B"/>
                </a:solidFill>
              </a:rPr>
              <a:t>Contributions audited</a:t>
            </a:r>
            <a:endParaRPr b="1" sz="1400">
              <a:solidFill>
                <a:srgbClr val="251B5B"/>
              </a:solidFill>
            </a:endParaRPr>
          </a:p>
        </p:txBody>
      </p:sp>
      <p:pic>
        <p:nvPicPr>
          <p:cNvPr id="787" name="Google Shape;787;p52">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cxnSp>
        <p:nvCxnSpPr>
          <p:cNvPr id="788" name="Google Shape;788;p52"/>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789" name="Google Shape;789;p52"/>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790" name="Google Shape;790;p52"/>
          <p:cNvGrpSpPr/>
          <p:nvPr/>
        </p:nvGrpSpPr>
        <p:grpSpPr>
          <a:xfrm>
            <a:off x="1381775" y="851750"/>
            <a:ext cx="333600" cy="333600"/>
            <a:chOff x="305150" y="1296825"/>
            <a:chExt cx="333600" cy="333600"/>
          </a:xfrm>
        </p:grpSpPr>
        <p:sp>
          <p:nvSpPr>
            <p:cNvPr id="791" name="Google Shape;791;p52"/>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92" name="Google Shape;792;p52"/>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793" name="Google Shape;793;p52"/>
          <p:cNvGrpSpPr/>
          <p:nvPr/>
        </p:nvGrpSpPr>
        <p:grpSpPr>
          <a:xfrm>
            <a:off x="2667650" y="851750"/>
            <a:ext cx="333600" cy="333600"/>
            <a:chOff x="305150" y="3610150"/>
            <a:chExt cx="333600" cy="333600"/>
          </a:xfrm>
        </p:grpSpPr>
        <p:sp>
          <p:nvSpPr>
            <p:cNvPr id="794" name="Google Shape;794;p52"/>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95" name="Google Shape;795;p52"/>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796" name="Google Shape;796;p52"/>
          <p:cNvGrpSpPr/>
          <p:nvPr/>
        </p:nvGrpSpPr>
        <p:grpSpPr>
          <a:xfrm>
            <a:off x="2239025" y="851750"/>
            <a:ext cx="333600" cy="333600"/>
            <a:chOff x="305150" y="2772600"/>
            <a:chExt cx="333600" cy="333600"/>
          </a:xfrm>
        </p:grpSpPr>
        <p:sp>
          <p:nvSpPr>
            <p:cNvPr id="797" name="Google Shape;797;p52"/>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98" name="Google Shape;798;p52"/>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799" name="Google Shape;799;p52"/>
          <p:cNvGrpSpPr/>
          <p:nvPr/>
        </p:nvGrpSpPr>
        <p:grpSpPr>
          <a:xfrm>
            <a:off x="1810400" y="851750"/>
            <a:ext cx="333600" cy="333600"/>
            <a:chOff x="305150" y="1935050"/>
            <a:chExt cx="333600" cy="333600"/>
          </a:xfrm>
        </p:grpSpPr>
        <p:sp>
          <p:nvSpPr>
            <p:cNvPr id="800" name="Google Shape;800;p52"/>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801" name="Google Shape;801;p52"/>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5" name="Shape 805"/>
        <p:cNvGrpSpPr/>
        <p:nvPr/>
      </p:nvGrpSpPr>
      <p:grpSpPr>
        <a:xfrm>
          <a:off x="0" y="0"/>
          <a:ext cx="0" cy="0"/>
          <a:chOff x="0" y="0"/>
          <a:chExt cx="0" cy="0"/>
        </a:xfrm>
      </p:grpSpPr>
      <p:sp>
        <p:nvSpPr>
          <p:cNvPr id="806" name="Google Shape;806;p53"/>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r>
              <a:rPr lang="en"/>
              <a:t> </a:t>
            </a:r>
            <a:endParaRPr/>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t/>
            </a:r>
            <a:endParaRPr sz="1000"/>
          </a:p>
        </p:txBody>
      </p:sp>
      <p:sp>
        <p:nvSpPr>
          <p:cNvPr id="807" name="Google Shape;807;p53"/>
          <p:cNvSpPr txBox="1"/>
          <p:nvPr>
            <p:ph idx="2" type="body"/>
          </p:nvPr>
        </p:nvSpPr>
        <p:spPr>
          <a:xfrm>
            <a:off x="319300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rtl="0" algn="l">
              <a:lnSpc>
                <a:spcPct val="115000"/>
              </a:lnSpc>
              <a:spcBef>
                <a:spcPts val="0"/>
              </a:spcBef>
              <a:spcAft>
                <a:spcPts val="0"/>
              </a:spcAft>
              <a:buNone/>
            </a:pPr>
            <a:r>
              <a:t/>
            </a:r>
            <a:endParaRPr sz="1000">
              <a:solidFill>
                <a:srgbClr val="251B5B"/>
              </a:solidFill>
            </a:endParaRPr>
          </a:p>
          <a:p>
            <a:pPr indent="0" lvl="0" marL="0" rtl="0" algn="l">
              <a:lnSpc>
                <a:spcPct val="115000"/>
              </a:lnSpc>
              <a:spcBef>
                <a:spcPts val="0"/>
              </a:spcBef>
              <a:spcAft>
                <a:spcPts val="0"/>
              </a:spcAft>
              <a:buNone/>
            </a:pPr>
            <a:r>
              <a:t/>
            </a:r>
            <a:endParaRPr sz="1000">
              <a:solidFill>
                <a:schemeClr val="dk1"/>
              </a:solidFill>
            </a:endParaRPr>
          </a:p>
        </p:txBody>
      </p:sp>
      <p:sp>
        <p:nvSpPr>
          <p:cNvPr id="808" name="Google Shape;808;p53"/>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Actions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809" name="Google Shape;809;p53"/>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sz="1000">
                <a:solidFill>
                  <a:schemeClr val="dk1"/>
                </a:solidFill>
              </a:rPr>
              <a:t>Regular audit of existing source code, and eventually automatic check of pull request before merge, to check it is original, to protect users.</a:t>
            </a:r>
            <a:endParaRPr sz="1000">
              <a:solidFill>
                <a:schemeClr val="dk1"/>
              </a:solidFill>
            </a:endParaRPr>
          </a:p>
        </p:txBody>
      </p:sp>
      <p:sp>
        <p:nvSpPr>
          <p:cNvPr id="810" name="Google Shape;810;p53"/>
          <p:cNvSpPr txBox="1"/>
          <p:nvPr>
            <p:ph idx="2" type="body"/>
          </p:nvPr>
        </p:nvSpPr>
        <p:spPr>
          <a:xfrm>
            <a:off x="0" y="4689350"/>
            <a:ext cx="87120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IP Management Activities -- Encourage corporate contributions</a:t>
            </a:r>
            <a:endParaRPr sz="1200"/>
          </a:p>
        </p:txBody>
      </p:sp>
      <p:sp>
        <p:nvSpPr>
          <p:cNvPr id="811" name="Google Shape;811;p53"/>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1" lang="en" sz="1400">
                <a:solidFill>
                  <a:srgbClr val="251B5B"/>
                </a:solidFill>
              </a:rPr>
              <a:t>Provenance tracking</a:t>
            </a:r>
            <a:endParaRPr b="1" sz="1400">
              <a:solidFill>
                <a:srgbClr val="251B5B"/>
              </a:solidFill>
            </a:endParaRPr>
          </a:p>
        </p:txBody>
      </p:sp>
      <p:pic>
        <p:nvPicPr>
          <p:cNvPr id="812" name="Google Shape;812;p53">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cxnSp>
        <p:nvCxnSpPr>
          <p:cNvPr id="813" name="Google Shape;813;p53"/>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814" name="Google Shape;814;p53"/>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815" name="Google Shape;815;p53"/>
          <p:cNvGrpSpPr/>
          <p:nvPr/>
        </p:nvGrpSpPr>
        <p:grpSpPr>
          <a:xfrm>
            <a:off x="1381775" y="851750"/>
            <a:ext cx="333600" cy="333600"/>
            <a:chOff x="305150" y="1296825"/>
            <a:chExt cx="333600" cy="333600"/>
          </a:xfrm>
        </p:grpSpPr>
        <p:sp>
          <p:nvSpPr>
            <p:cNvPr id="816" name="Google Shape;816;p53"/>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17" name="Google Shape;817;p53"/>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818" name="Google Shape;818;p53"/>
          <p:cNvGrpSpPr/>
          <p:nvPr/>
        </p:nvGrpSpPr>
        <p:grpSpPr>
          <a:xfrm>
            <a:off x="2667650" y="851750"/>
            <a:ext cx="333600" cy="333600"/>
            <a:chOff x="305150" y="3610150"/>
            <a:chExt cx="333600" cy="333600"/>
          </a:xfrm>
        </p:grpSpPr>
        <p:sp>
          <p:nvSpPr>
            <p:cNvPr id="819" name="Google Shape;819;p53"/>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20" name="Google Shape;820;p53"/>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821" name="Google Shape;821;p53"/>
          <p:cNvGrpSpPr/>
          <p:nvPr/>
        </p:nvGrpSpPr>
        <p:grpSpPr>
          <a:xfrm>
            <a:off x="2239025" y="851750"/>
            <a:ext cx="333600" cy="333600"/>
            <a:chOff x="305150" y="2772600"/>
            <a:chExt cx="333600" cy="333600"/>
          </a:xfrm>
        </p:grpSpPr>
        <p:sp>
          <p:nvSpPr>
            <p:cNvPr id="822" name="Google Shape;822;p53"/>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23" name="Google Shape;823;p53"/>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824" name="Google Shape;824;p53"/>
          <p:cNvGrpSpPr/>
          <p:nvPr/>
        </p:nvGrpSpPr>
        <p:grpSpPr>
          <a:xfrm>
            <a:off x="1810400" y="851750"/>
            <a:ext cx="333600" cy="333600"/>
            <a:chOff x="305150" y="1935050"/>
            <a:chExt cx="333600" cy="333600"/>
          </a:xfrm>
        </p:grpSpPr>
        <p:sp>
          <p:nvSpPr>
            <p:cNvPr id="825" name="Google Shape;825;p53"/>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826" name="Google Shape;826;p53"/>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0" name="Shape 830"/>
        <p:cNvGrpSpPr/>
        <p:nvPr/>
      </p:nvGrpSpPr>
      <p:grpSpPr>
        <a:xfrm>
          <a:off x="0" y="0"/>
          <a:ext cx="0" cy="0"/>
          <a:chOff x="0" y="0"/>
          <a:chExt cx="0" cy="0"/>
        </a:xfrm>
      </p:grpSpPr>
      <p:sp>
        <p:nvSpPr>
          <p:cNvPr id="831" name="Google Shape;831;p54"/>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r>
              <a:rPr lang="en"/>
              <a:t> </a:t>
            </a:r>
            <a:endParaRPr/>
          </a:p>
          <a:p>
            <a:pPr indent="0" lvl="0" marL="0" rtl="0" algn="l">
              <a:lnSpc>
                <a:spcPct val="115000"/>
              </a:lnSpc>
              <a:spcBef>
                <a:spcPts val="0"/>
              </a:spcBef>
              <a:spcAft>
                <a:spcPts val="0"/>
              </a:spcAft>
              <a:buNone/>
            </a:pPr>
            <a:r>
              <a:t/>
            </a:r>
            <a:endParaRPr sz="1000">
              <a:solidFill>
                <a:srgbClr val="251B5B"/>
              </a:solidFill>
            </a:endParaRPr>
          </a:p>
          <a:p>
            <a:pPr indent="0" lvl="0" marL="0" rtl="0" algn="l">
              <a:lnSpc>
                <a:spcPct val="115000"/>
              </a:lnSpc>
              <a:spcBef>
                <a:spcPts val="0"/>
              </a:spcBef>
              <a:spcAft>
                <a:spcPts val="0"/>
              </a:spcAft>
              <a:buClr>
                <a:srgbClr val="000000"/>
              </a:buClr>
              <a:buSzPts val="1100"/>
              <a:buFont typeface="Arial"/>
              <a:buNone/>
            </a:pPr>
            <a:r>
              <a:t/>
            </a:r>
            <a:endParaRPr sz="1000"/>
          </a:p>
        </p:txBody>
      </p:sp>
      <p:sp>
        <p:nvSpPr>
          <p:cNvPr id="832" name="Google Shape;832;p54"/>
          <p:cNvSpPr txBox="1"/>
          <p:nvPr>
            <p:ph idx="2" type="body"/>
          </p:nvPr>
        </p:nvSpPr>
        <p:spPr>
          <a:xfrm>
            <a:off x="319300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833" name="Google Shape;833;p54"/>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Actions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834" name="Google Shape;834;p54"/>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sz="1000">
                <a:solidFill>
                  <a:schemeClr val="dk1"/>
                </a:solidFill>
              </a:rPr>
              <a:t>Management of source code authors, who they are, and their employer, in order to check that there is no conflict of interest regarding copyright or “droit d’auteur”</a:t>
            </a:r>
            <a:endParaRPr sz="1000">
              <a:solidFill>
                <a:schemeClr val="dk1"/>
              </a:solidFill>
            </a:endParaRPr>
          </a:p>
        </p:txBody>
      </p:sp>
      <p:sp>
        <p:nvSpPr>
          <p:cNvPr id="835" name="Google Shape;835;p54"/>
          <p:cNvSpPr txBox="1"/>
          <p:nvPr>
            <p:ph idx="2" type="body"/>
          </p:nvPr>
        </p:nvSpPr>
        <p:spPr>
          <a:xfrm>
            <a:off x="0" y="4689350"/>
            <a:ext cx="87120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IP Management Activities -- Encourage corporate contributions</a:t>
            </a:r>
            <a:endParaRPr sz="1200"/>
          </a:p>
        </p:txBody>
      </p:sp>
      <p:sp>
        <p:nvSpPr>
          <p:cNvPr id="836" name="Google Shape;836;p54"/>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1" lang="en" sz="1400">
                <a:solidFill>
                  <a:srgbClr val="251B5B"/>
                </a:solidFill>
              </a:rPr>
              <a:t>Provenance management</a:t>
            </a:r>
            <a:endParaRPr b="1" sz="1400">
              <a:solidFill>
                <a:srgbClr val="251B5B"/>
              </a:solidFill>
            </a:endParaRPr>
          </a:p>
        </p:txBody>
      </p:sp>
      <p:pic>
        <p:nvPicPr>
          <p:cNvPr id="837" name="Google Shape;837;p54">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cxnSp>
        <p:nvCxnSpPr>
          <p:cNvPr id="838" name="Google Shape;838;p54"/>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839" name="Google Shape;839;p54"/>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840" name="Google Shape;840;p54"/>
          <p:cNvGrpSpPr/>
          <p:nvPr/>
        </p:nvGrpSpPr>
        <p:grpSpPr>
          <a:xfrm>
            <a:off x="1381775" y="851750"/>
            <a:ext cx="333600" cy="333600"/>
            <a:chOff x="305150" y="1296825"/>
            <a:chExt cx="333600" cy="333600"/>
          </a:xfrm>
        </p:grpSpPr>
        <p:sp>
          <p:nvSpPr>
            <p:cNvPr id="841" name="Google Shape;841;p54"/>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42" name="Google Shape;842;p54"/>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843" name="Google Shape;843;p54"/>
          <p:cNvGrpSpPr/>
          <p:nvPr/>
        </p:nvGrpSpPr>
        <p:grpSpPr>
          <a:xfrm>
            <a:off x="2667650" y="851750"/>
            <a:ext cx="333600" cy="333600"/>
            <a:chOff x="305150" y="3610150"/>
            <a:chExt cx="333600" cy="333600"/>
          </a:xfrm>
        </p:grpSpPr>
        <p:sp>
          <p:nvSpPr>
            <p:cNvPr id="844" name="Google Shape;844;p54"/>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45" name="Google Shape;845;p54"/>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846" name="Google Shape;846;p54"/>
          <p:cNvGrpSpPr/>
          <p:nvPr/>
        </p:nvGrpSpPr>
        <p:grpSpPr>
          <a:xfrm>
            <a:off x="2239025" y="851750"/>
            <a:ext cx="333600" cy="333600"/>
            <a:chOff x="305150" y="2772600"/>
            <a:chExt cx="333600" cy="333600"/>
          </a:xfrm>
        </p:grpSpPr>
        <p:sp>
          <p:nvSpPr>
            <p:cNvPr id="847" name="Google Shape;847;p54"/>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48" name="Google Shape;848;p54"/>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849" name="Google Shape;849;p54"/>
          <p:cNvGrpSpPr/>
          <p:nvPr/>
        </p:nvGrpSpPr>
        <p:grpSpPr>
          <a:xfrm>
            <a:off x="1810400" y="851750"/>
            <a:ext cx="333600" cy="333600"/>
            <a:chOff x="305150" y="1935050"/>
            <a:chExt cx="333600" cy="333600"/>
          </a:xfrm>
        </p:grpSpPr>
        <p:sp>
          <p:nvSpPr>
            <p:cNvPr id="850" name="Google Shape;850;p54"/>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851" name="Google Shape;851;p54"/>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5" name="Shape 855"/>
        <p:cNvGrpSpPr/>
        <p:nvPr/>
      </p:nvGrpSpPr>
      <p:grpSpPr>
        <a:xfrm>
          <a:off x="0" y="0"/>
          <a:ext cx="0" cy="0"/>
          <a:chOff x="0" y="0"/>
          <a:chExt cx="0" cy="0"/>
        </a:xfrm>
      </p:grpSpPr>
      <p:sp>
        <p:nvSpPr>
          <p:cNvPr id="856" name="Google Shape;856;p55"/>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endParaRPr/>
          </a:p>
          <a:p>
            <a:pPr indent="0" lvl="0" marL="0" rtl="0" algn="l">
              <a:lnSpc>
                <a:spcPct val="115000"/>
              </a:lnSpc>
              <a:spcBef>
                <a:spcPts val="0"/>
              </a:spcBef>
              <a:spcAft>
                <a:spcPts val="0"/>
              </a:spcAft>
              <a:buNone/>
            </a:pPr>
            <a:r>
              <a:t/>
            </a:r>
            <a:endParaRPr sz="1000">
              <a:solidFill>
                <a:srgbClr val="251B5B"/>
              </a:solidFill>
            </a:endParaRPr>
          </a:p>
          <a:p>
            <a:pPr indent="0" lvl="0" marL="0" rtl="0" algn="l">
              <a:lnSpc>
                <a:spcPct val="115000"/>
              </a:lnSpc>
              <a:spcBef>
                <a:spcPts val="0"/>
              </a:spcBef>
              <a:spcAft>
                <a:spcPts val="0"/>
              </a:spcAft>
              <a:buClr>
                <a:srgbClr val="000000"/>
              </a:buClr>
              <a:buSzPts val="1100"/>
              <a:buFont typeface="Arial"/>
              <a:buNone/>
            </a:pPr>
            <a:r>
              <a:t/>
            </a:r>
            <a:endParaRPr sz="1000"/>
          </a:p>
        </p:txBody>
      </p:sp>
      <p:sp>
        <p:nvSpPr>
          <p:cNvPr id="857" name="Google Shape;857;p55"/>
          <p:cNvSpPr txBox="1"/>
          <p:nvPr>
            <p:ph idx="2" type="body"/>
          </p:nvPr>
        </p:nvSpPr>
        <p:spPr>
          <a:xfrm>
            <a:off x="319300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rtl="0" algn="l">
              <a:lnSpc>
                <a:spcPct val="115000"/>
              </a:lnSpc>
              <a:spcBef>
                <a:spcPts val="0"/>
              </a:spcBef>
              <a:spcAft>
                <a:spcPts val="0"/>
              </a:spcAft>
              <a:buNone/>
            </a:pPr>
            <a:r>
              <a:t/>
            </a:r>
            <a:endParaRPr sz="1000">
              <a:solidFill>
                <a:srgbClr val="251B5B"/>
              </a:solidFill>
            </a:endParaRPr>
          </a:p>
          <a:p>
            <a:pPr indent="0" lvl="0" marL="0" rtl="0" algn="l">
              <a:lnSpc>
                <a:spcPct val="115000"/>
              </a:lnSpc>
              <a:spcBef>
                <a:spcPts val="0"/>
              </a:spcBef>
              <a:spcAft>
                <a:spcPts val="0"/>
              </a:spcAft>
              <a:buClr>
                <a:srgbClr val="000000"/>
              </a:buClr>
              <a:buSzPts val="1100"/>
              <a:buFont typeface="Arial"/>
              <a:buNone/>
            </a:pPr>
            <a:r>
              <a:t/>
            </a:r>
            <a:endParaRPr sz="1000">
              <a:solidFill>
                <a:srgbClr val="251B5B"/>
              </a:solidFill>
            </a:endParaRPr>
          </a:p>
        </p:txBody>
      </p:sp>
      <p:sp>
        <p:nvSpPr>
          <p:cNvPr id="858" name="Google Shape;858;p55"/>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Actions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859" name="Google Shape;859;p55"/>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sz="1000">
                <a:solidFill>
                  <a:schemeClr val="dk1"/>
                </a:solidFill>
              </a:rPr>
              <a:t>The name of the project and its logo are protected trademarks and are part of the IP to manage and protect</a:t>
            </a:r>
            <a:endParaRPr sz="1000">
              <a:solidFill>
                <a:schemeClr val="dk1"/>
              </a:solidFill>
            </a:endParaRPr>
          </a:p>
        </p:txBody>
      </p:sp>
      <p:sp>
        <p:nvSpPr>
          <p:cNvPr id="860" name="Google Shape;860;p55"/>
          <p:cNvSpPr txBox="1"/>
          <p:nvPr>
            <p:ph idx="2" type="body"/>
          </p:nvPr>
        </p:nvSpPr>
        <p:spPr>
          <a:xfrm>
            <a:off x="1291200" y="4689350"/>
            <a:ext cx="74208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IP Management Activities -- Encourage corporate contributions</a:t>
            </a:r>
            <a:endParaRPr sz="1200"/>
          </a:p>
        </p:txBody>
      </p:sp>
      <p:sp>
        <p:nvSpPr>
          <p:cNvPr id="861" name="Google Shape;861;p55"/>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1" lang="en" sz="1400">
                <a:solidFill>
                  <a:srgbClr val="251B5B"/>
                </a:solidFill>
              </a:rPr>
              <a:t>Trademark management</a:t>
            </a:r>
            <a:endParaRPr b="1" sz="1400">
              <a:solidFill>
                <a:srgbClr val="251B5B"/>
              </a:solidFill>
            </a:endParaRPr>
          </a:p>
        </p:txBody>
      </p:sp>
      <p:pic>
        <p:nvPicPr>
          <p:cNvPr id="862" name="Google Shape;862;p55">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cxnSp>
        <p:nvCxnSpPr>
          <p:cNvPr id="863" name="Google Shape;863;p55"/>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864" name="Google Shape;864;p55"/>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865" name="Google Shape;865;p55"/>
          <p:cNvGrpSpPr/>
          <p:nvPr/>
        </p:nvGrpSpPr>
        <p:grpSpPr>
          <a:xfrm>
            <a:off x="1381775" y="851750"/>
            <a:ext cx="333600" cy="333600"/>
            <a:chOff x="305150" y="1296825"/>
            <a:chExt cx="333600" cy="333600"/>
          </a:xfrm>
        </p:grpSpPr>
        <p:sp>
          <p:nvSpPr>
            <p:cNvPr id="866" name="Google Shape;866;p55"/>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67" name="Google Shape;867;p55"/>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868" name="Google Shape;868;p55"/>
          <p:cNvGrpSpPr/>
          <p:nvPr/>
        </p:nvGrpSpPr>
        <p:grpSpPr>
          <a:xfrm>
            <a:off x="2667650" y="851750"/>
            <a:ext cx="333600" cy="333600"/>
            <a:chOff x="305150" y="3610150"/>
            <a:chExt cx="333600" cy="333600"/>
          </a:xfrm>
        </p:grpSpPr>
        <p:sp>
          <p:nvSpPr>
            <p:cNvPr id="869" name="Google Shape;869;p55"/>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70" name="Google Shape;870;p55"/>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871" name="Google Shape;871;p55"/>
          <p:cNvGrpSpPr/>
          <p:nvPr/>
        </p:nvGrpSpPr>
        <p:grpSpPr>
          <a:xfrm>
            <a:off x="2239025" y="851750"/>
            <a:ext cx="333600" cy="333600"/>
            <a:chOff x="305150" y="2772600"/>
            <a:chExt cx="333600" cy="333600"/>
          </a:xfrm>
        </p:grpSpPr>
        <p:sp>
          <p:nvSpPr>
            <p:cNvPr id="872" name="Google Shape;872;p55"/>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73" name="Google Shape;873;p55"/>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874" name="Google Shape;874;p55"/>
          <p:cNvGrpSpPr/>
          <p:nvPr/>
        </p:nvGrpSpPr>
        <p:grpSpPr>
          <a:xfrm>
            <a:off x="1810400" y="851750"/>
            <a:ext cx="333600" cy="333600"/>
            <a:chOff x="305150" y="1935050"/>
            <a:chExt cx="333600" cy="333600"/>
          </a:xfrm>
        </p:grpSpPr>
        <p:sp>
          <p:nvSpPr>
            <p:cNvPr id="875" name="Google Shape;875;p55"/>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876" name="Google Shape;876;p55"/>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0" name="Shape 880"/>
        <p:cNvGrpSpPr/>
        <p:nvPr/>
      </p:nvGrpSpPr>
      <p:grpSpPr>
        <a:xfrm>
          <a:off x="0" y="0"/>
          <a:ext cx="0" cy="0"/>
          <a:chOff x="0" y="0"/>
          <a:chExt cx="0" cy="0"/>
        </a:xfrm>
      </p:grpSpPr>
      <p:sp>
        <p:nvSpPr>
          <p:cNvPr id="881" name="Google Shape;881;p56"/>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a:t>
            </a:r>
            <a:endParaRPr/>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t/>
            </a:r>
            <a:endParaRPr sz="1000"/>
          </a:p>
        </p:txBody>
      </p:sp>
      <p:sp>
        <p:nvSpPr>
          <p:cNvPr id="882" name="Google Shape;882;p56"/>
          <p:cNvSpPr txBox="1"/>
          <p:nvPr>
            <p:ph idx="2" type="body"/>
          </p:nvPr>
        </p:nvSpPr>
        <p:spPr>
          <a:xfrm>
            <a:off x="319300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Problems &amp; objectives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Clr>
                <a:srgbClr val="000000"/>
              </a:buClr>
              <a:buSzPts val="1100"/>
              <a:buFont typeface="Arial"/>
              <a:buNone/>
            </a:pPr>
            <a:r>
              <a:t/>
            </a:r>
            <a:endParaRPr sz="1000">
              <a:solidFill>
                <a:schemeClr val="dk1"/>
              </a:solidFill>
            </a:endParaRPr>
          </a:p>
        </p:txBody>
      </p:sp>
      <p:sp>
        <p:nvSpPr>
          <p:cNvPr id="883" name="Google Shape;883;p56"/>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solidFill>
                  <a:schemeClr val="dk1"/>
                </a:solidFill>
              </a:rPr>
              <a:t>Actions</a:t>
            </a:r>
            <a:endParaRPr>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a:p>
            <a:pPr indent="0" lvl="0" marL="0" rtl="0" algn="l">
              <a:lnSpc>
                <a:spcPct val="100000"/>
              </a:lnSpc>
              <a:spcBef>
                <a:spcPts val="0"/>
              </a:spcBef>
              <a:spcAft>
                <a:spcPts val="0"/>
              </a:spcAft>
              <a:buNone/>
            </a:pPr>
            <a:r>
              <a:t/>
            </a:r>
            <a:endParaRPr sz="1000">
              <a:solidFill>
                <a:schemeClr val="dk1"/>
              </a:solidFill>
            </a:endParaRPr>
          </a:p>
        </p:txBody>
      </p:sp>
      <p:sp>
        <p:nvSpPr>
          <p:cNvPr id="884" name="Google Shape;884;p56"/>
          <p:cNvSpPr txBox="1"/>
          <p:nvPr>
            <p:ph idx="2" type="body"/>
          </p:nvPr>
        </p:nvSpPr>
        <p:spPr>
          <a:xfrm>
            <a:off x="3288900" y="93450"/>
            <a:ext cx="5612100" cy="500100"/>
          </a:xfrm>
          <a:prstGeom prst="rect">
            <a:avLst/>
          </a:prstGeom>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sz="1000">
                <a:solidFill>
                  <a:schemeClr val="dk1"/>
                </a:solidFill>
              </a:rPr>
              <a:t>Legal insurance for people who manage and contribute to the project, to protect them if they are sued by a copyright holder or a patent troll</a:t>
            </a:r>
            <a:endParaRPr sz="1000">
              <a:solidFill>
                <a:schemeClr val="dk1"/>
              </a:solidFill>
            </a:endParaRPr>
          </a:p>
        </p:txBody>
      </p:sp>
      <p:sp>
        <p:nvSpPr>
          <p:cNvPr id="885" name="Google Shape;885;p56"/>
          <p:cNvSpPr txBox="1"/>
          <p:nvPr>
            <p:ph idx="2" type="body"/>
          </p:nvPr>
        </p:nvSpPr>
        <p:spPr>
          <a:xfrm>
            <a:off x="0" y="4689350"/>
            <a:ext cx="87120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IP Management Activities -- Encourage corporate contributions</a:t>
            </a:r>
            <a:endParaRPr sz="1200"/>
          </a:p>
        </p:txBody>
      </p:sp>
      <p:sp>
        <p:nvSpPr>
          <p:cNvPr id="886" name="Google Shape;886;p56"/>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1" lang="en" sz="1400">
                <a:solidFill>
                  <a:srgbClr val="251B5B"/>
                </a:solidFill>
              </a:rPr>
              <a:t>Committers indemnified</a:t>
            </a:r>
            <a:endParaRPr b="1" sz="1400">
              <a:solidFill>
                <a:srgbClr val="251B5B"/>
              </a:solidFill>
            </a:endParaRPr>
          </a:p>
        </p:txBody>
      </p:sp>
      <p:pic>
        <p:nvPicPr>
          <p:cNvPr id="887" name="Google Shape;887;p56">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cxnSp>
        <p:nvCxnSpPr>
          <p:cNvPr id="888" name="Google Shape;888;p56"/>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889" name="Google Shape;889;p56"/>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890" name="Google Shape;890;p56"/>
          <p:cNvGrpSpPr/>
          <p:nvPr/>
        </p:nvGrpSpPr>
        <p:grpSpPr>
          <a:xfrm>
            <a:off x="1381775" y="851750"/>
            <a:ext cx="333600" cy="333600"/>
            <a:chOff x="305150" y="1296825"/>
            <a:chExt cx="333600" cy="333600"/>
          </a:xfrm>
        </p:grpSpPr>
        <p:sp>
          <p:nvSpPr>
            <p:cNvPr id="891" name="Google Shape;891;p56"/>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2" name="Google Shape;892;p56"/>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893" name="Google Shape;893;p56"/>
          <p:cNvGrpSpPr/>
          <p:nvPr/>
        </p:nvGrpSpPr>
        <p:grpSpPr>
          <a:xfrm>
            <a:off x="2667650" y="851750"/>
            <a:ext cx="333600" cy="333600"/>
            <a:chOff x="305150" y="3610150"/>
            <a:chExt cx="333600" cy="333600"/>
          </a:xfrm>
        </p:grpSpPr>
        <p:sp>
          <p:nvSpPr>
            <p:cNvPr id="894" name="Google Shape;894;p56"/>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5" name="Google Shape;895;p56"/>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896" name="Google Shape;896;p56"/>
          <p:cNvGrpSpPr/>
          <p:nvPr/>
        </p:nvGrpSpPr>
        <p:grpSpPr>
          <a:xfrm>
            <a:off x="2239025" y="851750"/>
            <a:ext cx="333600" cy="333600"/>
            <a:chOff x="305150" y="2772600"/>
            <a:chExt cx="333600" cy="333600"/>
          </a:xfrm>
        </p:grpSpPr>
        <p:sp>
          <p:nvSpPr>
            <p:cNvPr id="897" name="Google Shape;897;p56"/>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8" name="Google Shape;898;p56"/>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899" name="Google Shape;899;p56"/>
          <p:cNvGrpSpPr/>
          <p:nvPr/>
        </p:nvGrpSpPr>
        <p:grpSpPr>
          <a:xfrm>
            <a:off x="1810400" y="851750"/>
            <a:ext cx="333600" cy="333600"/>
            <a:chOff x="305150" y="1935050"/>
            <a:chExt cx="333600" cy="333600"/>
          </a:xfrm>
        </p:grpSpPr>
        <p:sp>
          <p:nvSpPr>
            <p:cNvPr id="900" name="Google Shape;900;p56"/>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901" name="Google Shape;901;p56"/>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idx="1" type="body"/>
          </p:nvPr>
        </p:nvSpPr>
        <p:spPr>
          <a:xfrm>
            <a:off x="496500" y="752025"/>
            <a:ext cx="8151000" cy="3894900"/>
          </a:xfrm>
          <a:prstGeom prst="rect">
            <a:avLst/>
          </a:prstGeom>
        </p:spPr>
        <p:txBody>
          <a:bodyPr anchorCtr="0" anchor="ctr" bIns="68575" lIns="68575" spcFirstLastPara="1" rIns="68575" wrap="square" tIns="68575">
            <a:noAutofit/>
          </a:bodyPr>
          <a:lstStyle/>
          <a:p>
            <a:pPr indent="0" lvl="0" marL="0" rtl="0" algn="l">
              <a:spcBef>
                <a:spcPts val="800"/>
              </a:spcBef>
              <a:spcAft>
                <a:spcPts val="0"/>
              </a:spcAft>
              <a:buNone/>
            </a:pPr>
            <a:r>
              <a:rPr b="1" lang="en" sz="1400"/>
              <a:t>Developers:</a:t>
            </a:r>
            <a:r>
              <a:rPr lang="en" sz="1400"/>
              <a:t> people who code, core, extensions, modules, themes for themselves or for their customers.</a:t>
            </a:r>
            <a:br>
              <a:rPr lang="en" sz="1400"/>
            </a:br>
            <a:r>
              <a:rPr i="1" lang="en" sz="1200">
                <a:solidFill>
                  <a:srgbClr val="999999"/>
                </a:solidFill>
              </a:rPr>
              <a:t>Note: describe here who are they in your community or your project, use personas if possible</a:t>
            </a:r>
            <a:endParaRPr i="1" sz="1200">
              <a:solidFill>
                <a:srgbClr val="999999"/>
              </a:solidFill>
            </a:endParaRPr>
          </a:p>
          <a:p>
            <a:pPr indent="0" lvl="0" marL="0" rtl="0" algn="l">
              <a:spcBef>
                <a:spcPts val="800"/>
              </a:spcBef>
              <a:spcAft>
                <a:spcPts val="0"/>
              </a:spcAft>
              <a:buNone/>
            </a:pPr>
            <a:r>
              <a:t/>
            </a:r>
            <a:endParaRPr i="1" sz="1200"/>
          </a:p>
          <a:p>
            <a:pPr indent="0" lvl="0" marL="0" rtl="0" algn="l">
              <a:spcBef>
                <a:spcPts val="0"/>
              </a:spcBef>
              <a:spcAft>
                <a:spcPts val="0"/>
              </a:spcAft>
              <a:buNone/>
            </a:pPr>
            <a:r>
              <a:rPr b="1" lang="en" sz="1400"/>
              <a:t>Contributors:</a:t>
            </a:r>
            <a:r>
              <a:rPr lang="en" sz="1400"/>
              <a:t> people who are key active contributors to the open source project, coders, but not only, a lot of contributors actually don’t code at all.</a:t>
            </a:r>
            <a:br>
              <a:rPr lang="en" sz="1400"/>
            </a:br>
            <a:r>
              <a:rPr i="1" lang="en" sz="1200">
                <a:solidFill>
                  <a:srgbClr val="999999"/>
                </a:solidFill>
              </a:rPr>
              <a:t>Note: </a:t>
            </a:r>
            <a:r>
              <a:rPr i="1" lang="en" sz="1200">
                <a:solidFill>
                  <a:srgbClr val="999999"/>
                </a:solidFill>
              </a:rPr>
              <a:t>describe here who are they in your community or your project, use personas if possible</a:t>
            </a:r>
            <a:endParaRPr i="1" sz="1200">
              <a:solidFill>
                <a:srgbClr val="999999"/>
              </a:solidFill>
            </a:endParaRPr>
          </a:p>
          <a:p>
            <a:pPr indent="0" lvl="0" marL="0" rtl="0" algn="l">
              <a:spcBef>
                <a:spcPts val="0"/>
              </a:spcBef>
              <a:spcAft>
                <a:spcPts val="0"/>
              </a:spcAft>
              <a:buNone/>
            </a:pPr>
            <a:r>
              <a:t/>
            </a:r>
            <a:endParaRPr sz="1400"/>
          </a:p>
          <a:p>
            <a:pPr indent="0" lvl="0" marL="0" rtl="0" algn="l">
              <a:spcBef>
                <a:spcPts val="0"/>
              </a:spcBef>
              <a:spcAft>
                <a:spcPts val="0"/>
              </a:spcAft>
              <a:buNone/>
            </a:pPr>
            <a:r>
              <a:rPr b="1" lang="en" sz="1400"/>
              <a:t>Corporate contributors:</a:t>
            </a:r>
            <a:r>
              <a:rPr lang="en" sz="1400"/>
              <a:t> people who are working for a company that is using/integrating the project, and that company wants to improve the project as part of its strategy</a:t>
            </a:r>
            <a:br>
              <a:rPr lang="en" sz="1400"/>
            </a:br>
            <a:r>
              <a:rPr i="1" lang="en" sz="1200">
                <a:solidFill>
                  <a:srgbClr val="999999"/>
                </a:solidFill>
              </a:rPr>
              <a:t>Note: list here a few companies that are contributing, if any already</a:t>
            </a:r>
            <a:endParaRPr i="1" sz="1200">
              <a:solidFill>
                <a:srgbClr val="999999"/>
              </a:solidFill>
            </a:endParaRPr>
          </a:p>
          <a:p>
            <a:pPr indent="0" lvl="0" marL="0" rtl="0" algn="l">
              <a:spcBef>
                <a:spcPts val="0"/>
              </a:spcBef>
              <a:spcAft>
                <a:spcPts val="0"/>
              </a:spcAft>
              <a:buNone/>
            </a:pPr>
            <a:r>
              <a:t/>
            </a:r>
            <a:endParaRPr sz="1400"/>
          </a:p>
          <a:p>
            <a:pPr indent="0" lvl="0" marL="0" rtl="0" algn="l">
              <a:spcBef>
                <a:spcPts val="0"/>
              </a:spcBef>
              <a:spcAft>
                <a:spcPts val="0"/>
              </a:spcAft>
              <a:buNone/>
            </a:pPr>
            <a:r>
              <a:rPr b="1" lang="en" sz="1400"/>
              <a:t>Intellectual Property:</a:t>
            </a:r>
            <a:r>
              <a:rPr lang="en" sz="1400"/>
              <a:t> code, documentation, artwork, trademarks, domain names, etc.</a:t>
            </a:r>
            <a:br>
              <a:rPr lang="en" sz="1400"/>
            </a:br>
            <a:r>
              <a:rPr i="1" lang="en" sz="1200">
                <a:solidFill>
                  <a:srgbClr val="999999"/>
                </a:solidFill>
              </a:rPr>
              <a:t>Note: list here brands, logos, ...</a:t>
            </a:r>
            <a:endParaRPr i="1" sz="1200">
              <a:solidFill>
                <a:srgbClr val="999999"/>
              </a:solidFill>
            </a:endParaRPr>
          </a:p>
        </p:txBody>
      </p:sp>
      <p:sp>
        <p:nvSpPr>
          <p:cNvPr id="108" name="Google Shape;108;p21"/>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1" lang="en" sz="1400">
                <a:solidFill>
                  <a:srgbClr val="251B5B"/>
                </a:solidFill>
              </a:rPr>
              <a:t>Terminology</a:t>
            </a:r>
            <a:endParaRPr b="1" sz="1400">
              <a:solidFill>
                <a:srgbClr val="251B5B"/>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5" name="Shape 905"/>
        <p:cNvGrpSpPr/>
        <p:nvPr/>
      </p:nvGrpSpPr>
      <p:grpSpPr>
        <a:xfrm>
          <a:off x="0" y="0"/>
          <a:ext cx="0" cy="0"/>
          <a:chOff x="0" y="0"/>
          <a:chExt cx="0" cy="0"/>
        </a:xfrm>
      </p:grpSpPr>
      <p:sp>
        <p:nvSpPr>
          <p:cNvPr id="906" name="Google Shape;906;p57"/>
          <p:cNvSpPr txBox="1"/>
          <p:nvPr>
            <p:ph type="title"/>
          </p:nvPr>
        </p:nvSpPr>
        <p:spPr>
          <a:xfrm>
            <a:off x="1609300" y="649797"/>
            <a:ext cx="5925300" cy="15681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chemeClr val="lt1"/>
              </a:buClr>
              <a:buFont typeface="Montserrat"/>
              <a:buNone/>
            </a:pPr>
            <a:r>
              <a:rPr lang="en">
                <a:solidFill>
                  <a:schemeClr val="dk2"/>
                </a:solidFill>
              </a:rPr>
              <a:t>Credits</a:t>
            </a:r>
            <a:endParaRPr>
              <a:solidFill>
                <a:schemeClr val="dk2"/>
              </a:solidFill>
            </a:endParaRPr>
          </a:p>
        </p:txBody>
      </p:sp>
      <p:sp>
        <p:nvSpPr>
          <p:cNvPr id="907" name="Google Shape;907;p57"/>
          <p:cNvSpPr txBox="1"/>
          <p:nvPr/>
        </p:nvSpPr>
        <p:spPr>
          <a:xfrm>
            <a:off x="992750" y="1769725"/>
            <a:ext cx="7167900" cy="23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Montserrat"/>
                <a:ea typeface="Montserrat"/>
                <a:cs typeface="Montserrat"/>
                <a:sym typeface="Montserrat"/>
              </a:rPr>
              <a:t>Originally</a:t>
            </a:r>
            <a:r>
              <a:rPr lang="en" sz="1200">
                <a:latin typeface="Montserrat"/>
                <a:ea typeface="Montserrat"/>
                <a:cs typeface="Montserrat"/>
                <a:sym typeface="Montserrat"/>
              </a:rPr>
              <a:t> designed and built by </a:t>
            </a:r>
            <a:r>
              <a:rPr b="1" lang="en" sz="1200">
                <a:latin typeface="Montserrat"/>
                <a:ea typeface="Montserrat"/>
                <a:cs typeface="Montserrat"/>
                <a:sym typeface="Montserrat"/>
              </a:rPr>
              <a:t>Antoine Thomas</a:t>
            </a:r>
            <a:r>
              <a:rPr lang="en" sz="1200">
                <a:latin typeface="Montserrat"/>
                <a:ea typeface="Montserrat"/>
                <a:cs typeface="Montserrat"/>
                <a:sym typeface="Montserrat"/>
              </a:rPr>
              <a:t> for the </a:t>
            </a:r>
            <a:r>
              <a:rPr b="1" lang="en" sz="1200">
                <a:latin typeface="Montserrat"/>
                <a:ea typeface="Montserrat"/>
                <a:cs typeface="Montserrat"/>
                <a:sym typeface="Montserrat"/>
              </a:rPr>
              <a:t>PrestaShop</a:t>
            </a:r>
            <a:r>
              <a:rPr lang="en" sz="1200">
                <a:latin typeface="Montserrat"/>
                <a:ea typeface="Montserrat"/>
                <a:cs typeface="Montserrat"/>
                <a:sym typeface="Montserrat"/>
              </a:rPr>
              <a:t> open source project and company,</a:t>
            </a:r>
            <a:r>
              <a:rPr b="1" lang="en" sz="1200">
                <a:latin typeface="Montserrat"/>
                <a:ea typeface="Montserrat"/>
                <a:cs typeface="Montserrat"/>
                <a:sym typeface="Montserrat"/>
              </a:rPr>
              <a:t> </a:t>
            </a:r>
            <a:r>
              <a:rPr lang="en" sz="1200">
                <a:latin typeface="Montserrat"/>
                <a:ea typeface="Montserrat"/>
                <a:cs typeface="Montserrat"/>
                <a:sym typeface="Montserrat"/>
              </a:rPr>
              <a:t>thanks to:</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b="1" lang="en" sz="1200">
                <a:latin typeface="Montserrat"/>
                <a:ea typeface="Montserrat"/>
                <a:cs typeface="Montserrat"/>
                <a:sym typeface="Montserrat"/>
              </a:rPr>
              <a:t>Stephen Walli</a:t>
            </a:r>
            <a:r>
              <a:rPr lang="en" sz="1200">
                <a:latin typeface="Montserrat"/>
                <a:ea typeface="Montserrat"/>
                <a:cs typeface="Montserrat"/>
                <a:sym typeface="Montserrat"/>
              </a:rPr>
              <a:t> for his advices and encouragement, and of course, for his list of “open source project communities patterns and practices” (look for his articles and presentations)</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b="1" lang="en" sz="1200">
                <a:latin typeface="Montserrat"/>
                <a:ea typeface="Montserrat"/>
                <a:cs typeface="Montserrat"/>
                <a:sym typeface="Montserrat"/>
              </a:rPr>
              <a:t>Aurélien Pelletier</a:t>
            </a:r>
            <a:r>
              <a:rPr lang="en" sz="1200">
                <a:latin typeface="Montserrat"/>
                <a:ea typeface="Montserrat"/>
                <a:cs typeface="Montserrat"/>
                <a:sym typeface="Montserrat"/>
              </a:rPr>
              <a:t> for the design discussions and suggestions.</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b="1" lang="en" sz="1200">
                <a:latin typeface="Montserrat"/>
                <a:ea typeface="Montserrat"/>
                <a:cs typeface="Montserrat"/>
                <a:sym typeface="Montserrat"/>
              </a:rPr>
              <a:t>Tristan Lehot</a:t>
            </a:r>
            <a:r>
              <a:rPr lang="en" sz="1200">
                <a:latin typeface="Montserrat"/>
                <a:ea typeface="Montserrat"/>
                <a:cs typeface="Montserrat"/>
                <a:sym typeface="Montserrat"/>
              </a:rPr>
              <a:t> for the look and colours.</a:t>
            </a:r>
            <a:endParaRPr sz="1200">
              <a:latin typeface="Montserrat"/>
              <a:ea typeface="Montserrat"/>
              <a:cs typeface="Montserrat"/>
              <a:sym typeface="Montserrat"/>
            </a:endParaRPr>
          </a:p>
          <a:p>
            <a:pPr indent="0" lvl="0" marL="0" rtl="0" algn="l">
              <a:spcBef>
                <a:spcPts val="0"/>
              </a:spcBef>
              <a:spcAft>
                <a:spcPts val="0"/>
              </a:spcAft>
              <a:buNone/>
            </a:pPr>
            <a:r>
              <a:rPr lang="en" sz="1200">
                <a:latin typeface="Montserrat"/>
                <a:ea typeface="Montserrat"/>
                <a:cs typeface="Montserrat"/>
                <a:sym typeface="Montserrat"/>
              </a:rPr>
              <a:t>And thanks a lot to all the fantastic people who spent time to answer to my questions, to read and to discuss this document. You made it too!</a:t>
            </a:r>
            <a:endParaRPr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a:p>
            <a:pPr indent="0" lvl="0" marL="0" rtl="0" algn="l">
              <a:spcBef>
                <a:spcPts val="0"/>
              </a:spcBef>
              <a:spcAft>
                <a:spcPts val="0"/>
              </a:spcAft>
              <a:buNone/>
            </a:pPr>
            <a:r>
              <a:rPr lang="en" sz="1200">
                <a:latin typeface="Montserrat"/>
                <a:ea typeface="Montserrat"/>
                <a:cs typeface="Montserrat"/>
                <a:sym typeface="Montserrat"/>
              </a:rPr>
              <a:t>Available under </a:t>
            </a:r>
            <a:r>
              <a:rPr b="1" lang="en" sz="1200">
                <a:latin typeface="Montserrat"/>
                <a:ea typeface="Montserrat"/>
                <a:cs typeface="Montserrat"/>
                <a:sym typeface="Montserrat"/>
              </a:rPr>
              <a:t>CC-by-sa 4.0 international</a:t>
            </a:r>
            <a:endParaRPr b="1" sz="1200">
              <a:latin typeface="Montserrat"/>
              <a:ea typeface="Montserrat"/>
              <a:cs typeface="Montserrat"/>
              <a:sym typeface="Montserrat"/>
            </a:endParaRPr>
          </a:p>
          <a:p>
            <a:pPr indent="0" lvl="0" marL="0" rtl="0" algn="l">
              <a:spcBef>
                <a:spcPts val="0"/>
              </a:spcBef>
              <a:spcAft>
                <a:spcPts val="0"/>
              </a:spcAft>
              <a:buNone/>
            </a:pPr>
            <a:r>
              <a:rPr lang="en" sz="1200">
                <a:latin typeface="Montserrat"/>
                <a:ea typeface="Montserrat"/>
                <a:cs typeface="Montserrat"/>
                <a:sym typeface="Montserrat"/>
              </a:rPr>
              <a:t>Original template available at: github.com/PrestaShop/open-source/tree/master/templates</a:t>
            </a:r>
            <a:endParaRPr sz="1200">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idx="1" type="body"/>
          </p:nvPr>
        </p:nvSpPr>
        <p:spPr>
          <a:xfrm>
            <a:off x="847377" y="752025"/>
            <a:ext cx="8151000" cy="38949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b="1" lang="en" sz="1400"/>
              <a:t>Green check mark:</a:t>
            </a:r>
            <a:r>
              <a:rPr lang="en" sz="1400"/>
              <a:t> the status of the project is ok regarding the section and your objectives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b="1" lang="en" sz="1400">
                <a:solidFill>
                  <a:schemeClr val="dk1"/>
                </a:solidFill>
              </a:rPr>
              <a:t>Blue eye mark</a:t>
            </a:r>
            <a:r>
              <a:rPr b="1" lang="en" sz="1400"/>
              <a:t>:</a:t>
            </a:r>
            <a:r>
              <a:rPr lang="en" sz="1400"/>
              <a:t> you need to investigate because you miss information, or the definition of the objective for this section is not clear</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b="1" lang="en" sz="1400">
                <a:solidFill>
                  <a:schemeClr val="dk1"/>
                </a:solidFill>
              </a:rPr>
              <a:t>Orange exclamation mark</a:t>
            </a:r>
            <a:r>
              <a:rPr b="1" lang="en" sz="1400"/>
              <a:t>:</a:t>
            </a:r>
            <a:r>
              <a:rPr lang="en" sz="1400"/>
              <a:t> important problems are identified and actions to solve them are listed or in work in progress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b="1" lang="en" sz="1400"/>
              <a:t>Red exclamation mark:</a:t>
            </a:r>
            <a:r>
              <a:rPr lang="en" sz="1400"/>
              <a:t> blocker, serious issue, or nothing is done yet; or even worse, bad things for the project have been done</a:t>
            </a:r>
            <a:endParaRPr sz="1400"/>
          </a:p>
        </p:txBody>
      </p:sp>
      <p:sp>
        <p:nvSpPr>
          <p:cNvPr id="114" name="Google Shape;114;p22"/>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1" lang="en" sz="1400">
                <a:solidFill>
                  <a:srgbClr val="251B5B"/>
                </a:solidFill>
              </a:rPr>
              <a:t>Status icons</a:t>
            </a:r>
            <a:endParaRPr b="1" sz="1400">
              <a:solidFill>
                <a:srgbClr val="251B5B"/>
              </a:solidFill>
            </a:endParaRPr>
          </a:p>
        </p:txBody>
      </p:sp>
      <p:grpSp>
        <p:nvGrpSpPr>
          <p:cNvPr id="115" name="Google Shape;115;p22"/>
          <p:cNvGrpSpPr/>
          <p:nvPr/>
        </p:nvGrpSpPr>
        <p:grpSpPr>
          <a:xfrm>
            <a:off x="305150" y="1258279"/>
            <a:ext cx="333600" cy="333600"/>
            <a:chOff x="305150" y="1296825"/>
            <a:chExt cx="333600" cy="333600"/>
          </a:xfrm>
        </p:grpSpPr>
        <p:sp>
          <p:nvSpPr>
            <p:cNvPr id="116" name="Google Shape;116;p22"/>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7" name="Google Shape;117;p22"/>
            <p:cNvPicPr preferRelativeResize="0"/>
            <p:nvPr/>
          </p:nvPicPr>
          <p:blipFill>
            <a:blip r:embed="rId3">
              <a:alphaModFix/>
            </a:blip>
            <a:stretch>
              <a:fillRect/>
            </a:stretch>
          </p:blipFill>
          <p:spPr>
            <a:xfrm>
              <a:off x="347175" y="1338850"/>
              <a:ext cx="249550" cy="249550"/>
            </a:xfrm>
            <a:prstGeom prst="rect">
              <a:avLst/>
            </a:prstGeom>
            <a:noFill/>
            <a:ln>
              <a:noFill/>
            </a:ln>
          </p:spPr>
        </p:pic>
      </p:grpSp>
      <p:grpSp>
        <p:nvGrpSpPr>
          <p:cNvPr id="118" name="Google Shape;118;p22"/>
          <p:cNvGrpSpPr/>
          <p:nvPr/>
        </p:nvGrpSpPr>
        <p:grpSpPr>
          <a:xfrm>
            <a:off x="305150" y="3670927"/>
            <a:ext cx="333600" cy="333600"/>
            <a:chOff x="305150" y="3610150"/>
            <a:chExt cx="333600" cy="333600"/>
          </a:xfrm>
        </p:grpSpPr>
        <p:sp>
          <p:nvSpPr>
            <p:cNvPr id="119" name="Google Shape;119;p22"/>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0" name="Google Shape;120;p22"/>
            <p:cNvPicPr preferRelativeResize="0"/>
            <p:nvPr/>
          </p:nvPicPr>
          <p:blipFill>
            <a:blip r:embed="rId4">
              <a:alphaModFix/>
            </a:blip>
            <a:stretch>
              <a:fillRect/>
            </a:stretch>
          </p:blipFill>
          <p:spPr>
            <a:xfrm>
              <a:off x="375725" y="3670921"/>
              <a:ext cx="192425" cy="192425"/>
            </a:xfrm>
            <a:prstGeom prst="rect">
              <a:avLst/>
            </a:prstGeom>
            <a:noFill/>
            <a:ln>
              <a:noFill/>
            </a:ln>
          </p:spPr>
        </p:pic>
      </p:grpSp>
      <p:grpSp>
        <p:nvGrpSpPr>
          <p:cNvPr id="121" name="Google Shape;121;p22"/>
          <p:cNvGrpSpPr/>
          <p:nvPr/>
        </p:nvGrpSpPr>
        <p:grpSpPr>
          <a:xfrm>
            <a:off x="305150" y="2009780"/>
            <a:ext cx="333600" cy="333600"/>
            <a:chOff x="305150" y="2772600"/>
            <a:chExt cx="333600" cy="333600"/>
          </a:xfrm>
        </p:grpSpPr>
        <p:sp>
          <p:nvSpPr>
            <p:cNvPr id="122" name="Google Shape;122;p22"/>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3" name="Google Shape;123;p22"/>
            <p:cNvPicPr preferRelativeResize="0"/>
            <p:nvPr/>
          </p:nvPicPr>
          <p:blipFill>
            <a:blip r:embed="rId5">
              <a:alphaModFix/>
            </a:blip>
            <a:stretch>
              <a:fillRect/>
            </a:stretch>
          </p:blipFill>
          <p:spPr>
            <a:xfrm>
              <a:off x="376050" y="2850056"/>
              <a:ext cx="191775" cy="191775"/>
            </a:xfrm>
            <a:prstGeom prst="rect">
              <a:avLst/>
            </a:prstGeom>
            <a:noFill/>
            <a:ln>
              <a:noFill/>
            </a:ln>
          </p:spPr>
        </p:pic>
      </p:grpSp>
      <p:grpSp>
        <p:nvGrpSpPr>
          <p:cNvPr id="124" name="Google Shape;124;p22"/>
          <p:cNvGrpSpPr/>
          <p:nvPr/>
        </p:nvGrpSpPr>
        <p:grpSpPr>
          <a:xfrm>
            <a:off x="305150" y="2851649"/>
            <a:ext cx="333600" cy="333600"/>
            <a:chOff x="305150" y="1935050"/>
            <a:chExt cx="333600" cy="333600"/>
          </a:xfrm>
        </p:grpSpPr>
        <p:sp>
          <p:nvSpPr>
            <p:cNvPr id="125" name="Google Shape;125;p22"/>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126" name="Google Shape;126;p22"/>
            <p:cNvPicPr preferRelativeResize="0"/>
            <p:nvPr/>
          </p:nvPicPr>
          <p:blipFill>
            <a:blip r:embed="rId6">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idx="2" type="body"/>
          </p:nvPr>
        </p:nvSpPr>
        <p:spPr>
          <a:xfrm>
            <a:off x="243113" y="801650"/>
            <a:ext cx="2758200" cy="3887700"/>
          </a:xfrm>
          <a:prstGeom prst="rect">
            <a:avLst/>
          </a:prstGeom>
        </p:spPr>
        <p:txBody>
          <a:bodyPr anchorCtr="0" anchor="t" bIns="68575" lIns="68575" spcFirstLastPara="1" rIns="68575" wrap="square" tIns="68575">
            <a:noAutofit/>
          </a:bodyPr>
          <a:lstStyle/>
          <a:p>
            <a:pPr indent="0" lvl="0" marL="0" rtl="0" algn="l">
              <a:lnSpc>
                <a:spcPct val="100000"/>
              </a:lnSpc>
              <a:spcBef>
                <a:spcPts val="0"/>
              </a:spcBef>
              <a:spcAft>
                <a:spcPts val="0"/>
              </a:spcAft>
              <a:buNone/>
            </a:pPr>
            <a:r>
              <a:rPr lang="en"/>
              <a:t>Status </a:t>
            </a:r>
            <a:endParaRPr/>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rPr lang="en" sz="1000"/>
              <a:t>Describe the state of the project regarding this section, and then use the right status icon color.</a:t>
            </a:r>
            <a:endParaRPr sz="1000"/>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rPr lang="en" sz="1000"/>
              <a:t>You can update it when there is an evolution. </a:t>
            </a:r>
            <a:endParaRPr sz="1000"/>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rPr lang="en" sz="1000"/>
              <a:t>And don’t forget to update the icon on the main dashboard.</a:t>
            </a:r>
            <a:endParaRPr sz="1000"/>
          </a:p>
        </p:txBody>
      </p:sp>
      <p:sp>
        <p:nvSpPr>
          <p:cNvPr id="132" name="Google Shape;132;p23"/>
          <p:cNvSpPr txBox="1"/>
          <p:nvPr>
            <p:ph idx="2" type="body"/>
          </p:nvPr>
        </p:nvSpPr>
        <p:spPr>
          <a:xfrm>
            <a:off x="3193007" y="801650"/>
            <a:ext cx="2758200" cy="3887700"/>
          </a:xfrm>
          <a:prstGeom prst="rect">
            <a:avLst/>
          </a:prstGeom>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a:t>Problems &amp; objectives</a:t>
            </a:r>
            <a:endParaRPr sz="1000"/>
          </a:p>
          <a:p>
            <a:pPr indent="0" lvl="0" marL="0" marR="0" rtl="0" algn="l">
              <a:lnSpc>
                <a:spcPct val="100000"/>
              </a:lnSpc>
              <a:spcBef>
                <a:spcPts val="0"/>
              </a:spcBef>
              <a:spcAft>
                <a:spcPts val="0"/>
              </a:spcAft>
              <a:buClr>
                <a:srgbClr val="000000"/>
              </a:buClr>
              <a:buSzPts val="1100"/>
              <a:buFont typeface="Arial"/>
              <a:buNone/>
            </a:pPr>
            <a:r>
              <a:t/>
            </a:r>
            <a:endParaRPr sz="1000"/>
          </a:p>
          <a:p>
            <a:pPr indent="0" lvl="0" marL="0" marR="0" rtl="0" algn="l">
              <a:lnSpc>
                <a:spcPct val="100000"/>
              </a:lnSpc>
              <a:spcBef>
                <a:spcPts val="0"/>
              </a:spcBef>
              <a:spcAft>
                <a:spcPts val="0"/>
              </a:spcAft>
              <a:buClr>
                <a:srgbClr val="000000"/>
              </a:buClr>
              <a:buSzPts val="1100"/>
              <a:buFont typeface="Arial"/>
              <a:buNone/>
            </a:pPr>
            <a:r>
              <a:rPr lang="en" sz="1000"/>
              <a:t>What needs to be solved or improved, and eventually why.</a:t>
            </a:r>
            <a:endParaRPr sz="1000"/>
          </a:p>
          <a:p>
            <a:pPr indent="0" lvl="0" marL="0" marR="0" rtl="0" algn="l">
              <a:lnSpc>
                <a:spcPct val="100000"/>
              </a:lnSpc>
              <a:spcBef>
                <a:spcPts val="0"/>
              </a:spcBef>
              <a:spcAft>
                <a:spcPts val="0"/>
              </a:spcAft>
              <a:buClr>
                <a:srgbClr val="000000"/>
              </a:buClr>
              <a:buSzPts val="1100"/>
              <a:buFont typeface="Arial"/>
              <a:buNone/>
            </a:pPr>
            <a:r>
              <a:t/>
            </a:r>
            <a:endParaRPr sz="1000"/>
          </a:p>
          <a:p>
            <a:pPr indent="0" lvl="0" marL="0" marR="0" rtl="0" algn="l">
              <a:lnSpc>
                <a:spcPct val="100000"/>
              </a:lnSpc>
              <a:spcBef>
                <a:spcPts val="0"/>
              </a:spcBef>
              <a:spcAft>
                <a:spcPts val="0"/>
              </a:spcAft>
              <a:buClr>
                <a:srgbClr val="000000"/>
              </a:buClr>
              <a:buSzPts val="1100"/>
              <a:buFont typeface="Arial"/>
              <a:buNone/>
            </a:pPr>
            <a:r>
              <a:rPr lang="en" sz="1000"/>
              <a:t>Keep it short, and add long sources and references (links to web page, document, …) in the notes of the slides</a:t>
            </a:r>
            <a:endParaRPr sz="1000"/>
          </a:p>
        </p:txBody>
      </p:sp>
      <p:sp>
        <p:nvSpPr>
          <p:cNvPr id="133" name="Google Shape;133;p23"/>
          <p:cNvSpPr txBox="1"/>
          <p:nvPr>
            <p:ph idx="2" type="body"/>
          </p:nvPr>
        </p:nvSpPr>
        <p:spPr>
          <a:xfrm>
            <a:off x="6142677" y="801650"/>
            <a:ext cx="2758200" cy="3887700"/>
          </a:xfrm>
          <a:prstGeom prst="rect">
            <a:avLst/>
          </a:prstGeom>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lang="en"/>
              <a:t>Actions</a:t>
            </a:r>
            <a:endParaRPr sz="1000"/>
          </a:p>
          <a:p>
            <a:pPr indent="0" lvl="0" marL="0" marR="0" rtl="0" algn="l">
              <a:lnSpc>
                <a:spcPct val="100000"/>
              </a:lnSpc>
              <a:spcBef>
                <a:spcPts val="0"/>
              </a:spcBef>
              <a:spcAft>
                <a:spcPts val="0"/>
              </a:spcAft>
              <a:buClr>
                <a:srgbClr val="000000"/>
              </a:buClr>
              <a:buSzPts val="1100"/>
              <a:buFont typeface="Arial"/>
              <a:buNone/>
            </a:pPr>
            <a:r>
              <a:t/>
            </a:r>
            <a:endParaRPr sz="1000"/>
          </a:p>
          <a:p>
            <a:pPr indent="0" lvl="0" marL="0" marR="0" rtl="0" algn="l">
              <a:lnSpc>
                <a:spcPct val="100000"/>
              </a:lnSpc>
              <a:spcBef>
                <a:spcPts val="0"/>
              </a:spcBef>
              <a:spcAft>
                <a:spcPts val="0"/>
              </a:spcAft>
              <a:buClr>
                <a:srgbClr val="000000"/>
              </a:buClr>
              <a:buSzPts val="1100"/>
              <a:buFont typeface="Arial"/>
              <a:buNone/>
            </a:pPr>
            <a:r>
              <a:rPr lang="en" sz="1000"/>
              <a:t>The aim is to be able to create a backlog with all the action of all section. You can then add a link to the tickets you created in your project solution (GitHub issues, Jira, Tuleap, Bugzilla, …) with more details.</a:t>
            </a:r>
            <a:endParaRPr sz="1000"/>
          </a:p>
          <a:p>
            <a:pPr indent="0" lvl="0" marL="0" marR="0" rtl="0" algn="l">
              <a:lnSpc>
                <a:spcPct val="100000"/>
              </a:lnSpc>
              <a:spcBef>
                <a:spcPts val="0"/>
              </a:spcBef>
              <a:spcAft>
                <a:spcPts val="0"/>
              </a:spcAft>
              <a:buClr>
                <a:srgbClr val="000000"/>
              </a:buClr>
              <a:buSzPts val="1100"/>
              <a:buFont typeface="Arial"/>
              <a:buNone/>
            </a:pPr>
            <a:r>
              <a:t/>
            </a:r>
            <a:endParaRPr sz="1000"/>
          </a:p>
          <a:p>
            <a:pPr indent="0" lvl="0" marL="0" marR="0" rtl="0" algn="l">
              <a:lnSpc>
                <a:spcPct val="100000"/>
              </a:lnSpc>
              <a:spcBef>
                <a:spcPts val="0"/>
              </a:spcBef>
              <a:spcAft>
                <a:spcPts val="0"/>
              </a:spcAft>
              <a:buClr>
                <a:srgbClr val="000000"/>
              </a:buClr>
              <a:buSzPts val="1100"/>
              <a:buFont typeface="Arial"/>
              <a:buNone/>
            </a:pPr>
            <a:r>
              <a:rPr lang="en" sz="1000"/>
              <a:t>Then, it will be possible to sort them by priorities, difficulty, and start the work with the different teams. And of course, to follow the implementation.</a:t>
            </a:r>
            <a:endParaRPr sz="1000"/>
          </a:p>
        </p:txBody>
      </p:sp>
      <p:sp>
        <p:nvSpPr>
          <p:cNvPr id="134" name="Google Shape;134;p23"/>
          <p:cNvSpPr txBox="1"/>
          <p:nvPr>
            <p:ph idx="2" type="body"/>
          </p:nvPr>
        </p:nvSpPr>
        <p:spPr>
          <a:xfrm>
            <a:off x="3288900" y="93450"/>
            <a:ext cx="5612100" cy="500100"/>
          </a:xfrm>
          <a:prstGeom prst="rect">
            <a:avLst/>
          </a:prstGeom>
        </p:spPr>
        <p:txBody>
          <a:bodyPr anchorCtr="0" anchor="t" bIns="68575" lIns="68575" spcFirstLastPara="1" rIns="68575" wrap="square" tIns="68575">
            <a:noAutofit/>
          </a:bodyPr>
          <a:lstStyle/>
          <a:p>
            <a:pPr indent="0" lvl="0" marL="0" rtl="0" algn="l">
              <a:lnSpc>
                <a:spcPct val="100000"/>
              </a:lnSpc>
              <a:spcBef>
                <a:spcPts val="800"/>
              </a:spcBef>
              <a:spcAft>
                <a:spcPts val="0"/>
              </a:spcAft>
              <a:buNone/>
            </a:pPr>
            <a:r>
              <a:rPr lang="en" sz="1000">
                <a:solidFill>
                  <a:schemeClr val="dk1"/>
                </a:solidFill>
              </a:rPr>
              <a:t>Definition</a:t>
            </a:r>
            <a:endParaRPr sz="1000"/>
          </a:p>
        </p:txBody>
      </p:sp>
      <p:sp>
        <p:nvSpPr>
          <p:cNvPr id="135" name="Google Shape;135;p23"/>
          <p:cNvSpPr txBox="1"/>
          <p:nvPr>
            <p:ph idx="2" type="body"/>
          </p:nvPr>
        </p:nvSpPr>
        <p:spPr>
          <a:xfrm>
            <a:off x="1291200" y="4689350"/>
            <a:ext cx="7420800" cy="454200"/>
          </a:xfrm>
          <a:prstGeom prst="rect">
            <a:avLst/>
          </a:prstGeom>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lang="en" sz="1200">
                <a:solidFill>
                  <a:schemeClr val="dk1"/>
                </a:solidFill>
              </a:rPr>
              <a:t>Thème - Section</a:t>
            </a:r>
            <a:endParaRPr sz="1200"/>
          </a:p>
        </p:txBody>
      </p:sp>
      <p:pic>
        <p:nvPicPr>
          <p:cNvPr id="136" name="Google Shape;136;p23">
            <a:hlinkClick action="ppaction://hlinksldjump" r:id="rId3"/>
          </p:cNvPr>
          <p:cNvPicPr preferRelativeResize="0"/>
          <p:nvPr/>
        </p:nvPicPr>
        <p:blipFill>
          <a:blip r:embed="rId4">
            <a:alphaModFix/>
          </a:blip>
          <a:stretch>
            <a:fillRect/>
          </a:stretch>
        </p:blipFill>
        <p:spPr>
          <a:xfrm>
            <a:off x="8750051" y="4751825"/>
            <a:ext cx="348301" cy="329250"/>
          </a:xfrm>
          <a:prstGeom prst="rect">
            <a:avLst/>
          </a:prstGeom>
          <a:noFill/>
          <a:ln>
            <a:noFill/>
          </a:ln>
        </p:spPr>
      </p:pic>
      <p:sp>
        <p:nvSpPr>
          <p:cNvPr id="137" name="Google Shape;137;p23"/>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b="1" lang="en" sz="1400">
                <a:solidFill>
                  <a:srgbClr val="251B5B"/>
                </a:solidFill>
              </a:rPr>
              <a:t>Activity </a:t>
            </a:r>
            <a:r>
              <a:rPr b="1" lang="en" sz="1400">
                <a:solidFill>
                  <a:srgbClr val="251B5B"/>
                </a:solidFill>
              </a:rPr>
              <a:t>template</a:t>
            </a:r>
            <a:endParaRPr/>
          </a:p>
        </p:txBody>
      </p:sp>
      <p:cxnSp>
        <p:nvCxnSpPr>
          <p:cNvPr id="138" name="Google Shape;138;p23"/>
          <p:cNvCxnSpPr/>
          <p:nvPr/>
        </p:nvCxnSpPr>
        <p:spPr>
          <a:xfrm>
            <a:off x="3097127" y="851760"/>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139" name="Google Shape;139;p23"/>
          <p:cNvCxnSpPr/>
          <p:nvPr/>
        </p:nvCxnSpPr>
        <p:spPr>
          <a:xfrm>
            <a:off x="6046955" y="851760"/>
            <a:ext cx="0" cy="3787500"/>
          </a:xfrm>
          <a:prstGeom prst="straightConnector1">
            <a:avLst/>
          </a:prstGeom>
          <a:noFill/>
          <a:ln cap="flat" cmpd="sng" w="76200">
            <a:solidFill>
              <a:srgbClr val="EEEEEE"/>
            </a:solidFill>
            <a:prstDash val="solid"/>
            <a:round/>
            <a:headEnd len="med" w="med" type="none"/>
            <a:tailEnd len="med" w="med" type="none"/>
          </a:ln>
        </p:spPr>
      </p:cxnSp>
      <p:grpSp>
        <p:nvGrpSpPr>
          <p:cNvPr id="140" name="Google Shape;140;p23"/>
          <p:cNvGrpSpPr/>
          <p:nvPr/>
        </p:nvGrpSpPr>
        <p:grpSpPr>
          <a:xfrm>
            <a:off x="1381775" y="851750"/>
            <a:ext cx="333600" cy="333600"/>
            <a:chOff x="305150" y="1296825"/>
            <a:chExt cx="333600" cy="333600"/>
          </a:xfrm>
        </p:grpSpPr>
        <p:sp>
          <p:nvSpPr>
            <p:cNvPr id="141" name="Google Shape;141;p23"/>
            <p:cNvSpPr/>
            <p:nvPr/>
          </p:nvSpPr>
          <p:spPr>
            <a:xfrm>
              <a:off x="305150" y="1296825"/>
              <a:ext cx="333600" cy="3336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2" name="Google Shape;142;p23"/>
            <p:cNvPicPr preferRelativeResize="0"/>
            <p:nvPr/>
          </p:nvPicPr>
          <p:blipFill>
            <a:blip r:embed="rId5">
              <a:alphaModFix/>
            </a:blip>
            <a:stretch>
              <a:fillRect/>
            </a:stretch>
          </p:blipFill>
          <p:spPr>
            <a:xfrm>
              <a:off x="347175" y="1338850"/>
              <a:ext cx="249550" cy="249550"/>
            </a:xfrm>
            <a:prstGeom prst="rect">
              <a:avLst/>
            </a:prstGeom>
            <a:noFill/>
            <a:ln>
              <a:noFill/>
            </a:ln>
          </p:spPr>
        </p:pic>
      </p:grpSp>
      <p:grpSp>
        <p:nvGrpSpPr>
          <p:cNvPr id="143" name="Google Shape;143;p23"/>
          <p:cNvGrpSpPr/>
          <p:nvPr/>
        </p:nvGrpSpPr>
        <p:grpSpPr>
          <a:xfrm>
            <a:off x="2667650" y="851750"/>
            <a:ext cx="333600" cy="333600"/>
            <a:chOff x="305150" y="3610150"/>
            <a:chExt cx="333600" cy="333600"/>
          </a:xfrm>
        </p:grpSpPr>
        <p:sp>
          <p:nvSpPr>
            <p:cNvPr id="144" name="Google Shape;144;p23"/>
            <p:cNvSpPr/>
            <p:nvPr/>
          </p:nvSpPr>
          <p:spPr>
            <a:xfrm>
              <a:off x="305150" y="3610150"/>
              <a:ext cx="333600" cy="333600"/>
            </a:xfrm>
            <a:prstGeom prst="ellipse">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p23"/>
            <p:cNvPicPr preferRelativeResize="0"/>
            <p:nvPr/>
          </p:nvPicPr>
          <p:blipFill>
            <a:blip r:embed="rId6">
              <a:alphaModFix/>
            </a:blip>
            <a:stretch>
              <a:fillRect/>
            </a:stretch>
          </p:blipFill>
          <p:spPr>
            <a:xfrm>
              <a:off x="375725" y="3670921"/>
              <a:ext cx="192425" cy="192425"/>
            </a:xfrm>
            <a:prstGeom prst="rect">
              <a:avLst/>
            </a:prstGeom>
            <a:noFill/>
            <a:ln>
              <a:noFill/>
            </a:ln>
          </p:spPr>
        </p:pic>
      </p:grpSp>
      <p:grpSp>
        <p:nvGrpSpPr>
          <p:cNvPr id="146" name="Google Shape;146;p23"/>
          <p:cNvGrpSpPr/>
          <p:nvPr/>
        </p:nvGrpSpPr>
        <p:grpSpPr>
          <a:xfrm>
            <a:off x="2239025" y="851750"/>
            <a:ext cx="333600" cy="333600"/>
            <a:chOff x="305150" y="2772600"/>
            <a:chExt cx="333600" cy="333600"/>
          </a:xfrm>
        </p:grpSpPr>
        <p:sp>
          <p:nvSpPr>
            <p:cNvPr id="147" name="Google Shape;147;p23"/>
            <p:cNvSpPr/>
            <p:nvPr/>
          </p:nvSpPr>
          <p:spPr>
            <a:xfrm>
              <a:off x="305150" y="2772600"/>
              <a:ext cx="333600" cy="3336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8" name="Google Shape;148;p23"/>
            <p:cNvPicPr preferRelativeResize="0"/>
            <p:nvPr/>
          </p:nvPicPr>
          <p:blipFill>
            <a:blip r:embed="rId7">
              <a:alphaModFix/>
            </a:blip>
            <a:stretch>
              <a:fillRect/>
            </a:stretch>
          </p:blipFill>
          <p:spPr>
            <a:xfrm>
              <a:off x="376050" y="2850056"/>
              <a:ext cx="191775" cy="191775"/>
            </a:xfrm>
            <a:prstGeom prst="rect">
              <a:avLst/>
            </a:prstGeom>
            <a:noFill/>
            <a:ln>
              <a:noFill/>
            </a:ln>
          </p:spPr>
        </p:pic>
      </p:grpSp>
      <p:grpSp>
        <p:nvGrpSpPr>
          <p:cNvPr id="149" name="Google Shape;149;p23"/>
          <p:cNvGrpSpPr/>
          <p:nvPr/>
        </p:nvGrpSpPr>
        <p:grpSpPr>
          <a:xfrm>
            <a:off x="1810400" y="851750"/>
            <a:ext cx="333600" cy="333600"/>
            <a:chOff x="305150" y="1935050"/>
            <a:chExt cx="333600" cy="333600"/>
          </a:xfrm>
        </p:grpSpPr>
        <p:sp>
          <p:nvSpPr>
            <p:cNvPr id="150" name="Google Shape;150;p23"/>
            <p:cNvSpPr/>
            <p:nvPr/>
          </p:nvSpPr>
          <p:spPr>
            <a:xfrm>
              <a:off x="305150" y="1935050"/>
              <a:ext cx="333600" cy="3336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Montserrat"/>
                <a:ea typeface="Montserrat"/>
                <a:cs typeface="Montserrat"/>
                <a:sym typeface="Montserrat"/>
              </a:endParaRPr>
            </a:p>
          </p:txBody>
        </p:sp>
        <p:pic>
          <p:nvPicPr>
            <p:cNvPr id="151" name="Google Shape;151;p23"/>
            <p:cNvPicPr preferRelativeResize="0"/>
            <p:nvPr/>
          </p:nvPicPr>
          <p:blipFill>
            <a:blip r:embed="rId8">
              <a:alphaModFix/>
            </a:blip>
            <a:stretch>
              <a:fillRect/>
            </a:stretch>
          </p:blipFill>
          <p:spPr>
            <a:xfrm>
              <a:off x="361462" y="1991373"/>
              <a:ext cx="220975" cy="220953"/>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1609350" y="1787697"/>
            <a:ext cx="5925300" cy="15681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chemeClr val="lt1"/>
              </a:buClr>
              <a:buFont typeface="Montserrat"/>
              <a:buNone/>
            </a:pPr>
            <a:r>
              <a:rPr lang="en">
                <a:solidFill>
                  <a:schemeClr val="dk2"/>
                </a:solidFill>
              </a:rPr>
              <a:t>Dashboard</a:t>
            </a:r>
            <a:endParaRPr>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5"/>
          <p:cNvSpPr txBox="1"/>
          <p:nvPr>
            <p:ph idx="1" type="body"/>
          </p:nvPr>
        </p:nvSpPr>
        <p:spPr>
          <a:xfrm>
            <a:off x="267890" y="824687"/>
            <a:ext cx="8151000" cy="3372000"/>
          </a:xfrm>
          <a:prstGeom prst="rect">
            <a:avLst/>
          </a:prstGeom>
        </p:spPr>
        <p:txBody>
          <a:bodyPr anchorCtr="0" anchor="ctr" bIns="68575" lIns="68575" spcFirstLastPara="1" rIns="68575" wrap="square" tIns="68575">
            <a:noAutofit/>
          </a:bodyPr>
          <a:lstStyle/>
          <a:p>
            <a:pPr indent="0" lvl="0" marL="0" rtl="0" algn="l">
              <a:spcBef>
                <a:spcPts val="800"/>
              </a:spcBef>
              <a:spcAft>
                <a:spcPts val="0"/>
              </a:spcAft>
              <a:buNone/>
            </a:pPr>
            <a:r>
              <a:rPr lang="en"/>
              <a:t>Name of your project:</a:t>
            </a:r>
            <a:endParaRPr/>
          </a:p>
          <a:p>
            <a:pPr indent="0" lvl="0" marL="0" rtl="0" algn="l">
              <a:spcBef>
                <a:spcPts val="800"/>
              </a:spcBef>
              <a:spcAft>
                <a:spcPts val="0"/>
              </a:spcAft>
              <a:buNone/>
            </a:pPr>
            <a:r>
              <a:t/>
            </a:r>
            <a:endParaRPr/>
          </a:p>
          <a:p>
            <a:pPr indent="-361950" lvl="0" marL="457200" rtl="0" algn="l">
              <a:spcBef>
                <a:spcPts val="800"/>
              </a:spcBef>
              <a:spcAft>
                <a:spcPts val="0"/>
              </a:spcAft>
              <a:buClr>
                <a:srgbClr val="000000"/>
              </a:buClr>
              <a:buSzPts val="2100"/>
              <a:buChar char="●"/>
            </a:pPr>
            <a:r>
              <a:rPr lang="en"/>
              <a:t>Objective 1</a:t>
            </a:r>
            <a:endParaRPr/>
          </a:p>
          <a:p>
            <a:pPr indent="-361950" lvl="0" marL="457200" rtl="0" algn="l">
              <a:spcBef>
                <a:spcPts val="0"/>
              </a:spcBef>
              <a:spcAft>
                <a:spcPts val="0"/>
              </a:spcAft>
              <a:buClr>
                <a:srgbClr val="000000"/>
              </a:buClr>
              <a:buSzPts val="2100"/>
              <a:buChar char="●"/>
            </a:pPr>
            <a:r>
              <a:rPr lang="en"/>
              <a:t>Objective 2</a:t>
            </a:r>
            <a:endParaRPr/>
          </a:p>
          <a:p>
            <a:pPr indent="-361950" lvl="0" marL="457200" rtl="0" algn="l">
              <a:spcBef>
                <a:spcPts val="0"/>
              </a:spcBef>
              <a:spcAft>
                <a:spcPts val="0"/>
              </a:spcAft>
              <a:buClr>
                <a:srgbClr val="000000"/>
              </a:buClr>
              <a:buSzPts val="2100"/>
              <a:buChar char="●"/>
            </a:pPr>
            <a:r>
              <a:rPr lang="en"/>
              <a:t>Objective 3</a:t>
            </a:r>
            <a:endParaRPr/>
          </a:p>
          <a:p>
            <a:pPr indent="-361950" lvl="0" marL="457200" rtl="0" algn="l">
              <a:spcBef>
                <a:spcPts val="0"/>
              </a:spcBef>
              <a:spcAft>
                <a:spcPts val="0"/>
              </a:spcAft>
              <a:buClr>
                <a:srgbClr val="000000"/>
              </a:buClr>
              <a:buSzPts val="2100"/>
              <a:buChar char="●"/>
            </a:pPr>
            <a:r>
              <a:rPr lang="en"/>
              <a:t>Objective 4</a:t>
            </a:r>
            <a:endParaRPr/>
          </a:p>
        </p:txBody>
      </p:sp>
      <p:sp>
        <p:nvSpPr>
          <p:cNvPr id="162" name="Google Shape;162;p25"/>
          <p:cNvSpPr txBox="1"/>
          <p:nvPr>
            <p:ph idx="4294967295" type="title"/>
          </p:nvPr>
        </p:nvSpPr>
        <p:spPr>
          <a:xfrm>
            <a:off x="243125" y="93447"/>
            <a:ext cx="2949900" cy="500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1" lang="en" sz="1400">
                <a:solidFill>
                  <a:srgbClr val="251B5B"/>
                </a:solidFill>
              </a:rPr>
              <a:t>Strategic objectives</a:t>
            </a:r>
            <a:endParaRPr b="1" sz="1400">
              <a:solidFill>
                <a:srgbClr val="251B5B"/>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6"/>
          <p:cNvSpPr/>
          <p:nvPr/>
        </p:nvSpPr>
        <p:spPr>
          <a:xfrm>
            <a:off x="7525" y="7525"/>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 name="Google Shape;168;p26"/>
          <p:cNvCxnSpPr/>
          <p:nvPr/>
        </p:nvCxnSpPr>
        <p:spPr>
          <a:xfrm>
            <a:off x="4801509" y="869135"/>
            <a:ext cx="0" cy="3787500"/>
          </a:xfrm>
          <a:prstGeom prst="straightConnector1">
            <a:avLst/>
          </a:prstGeom>
          <a:noFill/>
          <a:ln cap="flat" cmpd="sng" w="76200">
            <a:solidFill>
              <a:srgbClr val="EEEEEE"/>
            </a:solidFill>
            <a:prstDash val="solid"/>
            <a:round/>
            <a:headEnd len="med" w="med" type="none"/>
            <a:tailEnd len="med" w="med" type="none"/>
          </a:ln>
        </p:spPr>
      </p:cxnSp>
      <p:cxnSp>
        <p:nvCxnSpPr>
          <p:cNvPr id="169" name="Google Shape;169;p26"/>
          <p:cNvCxnSpPr/>
          <p:nvPr/>
        </p:nvCxnSpPr>
        <p:spPr>
          <a:xfrm>
            <a:off x="2753159" y="869135"/>
            <a:ext cx="0" cy="3787500"/>
          </a:xfrm>
          <a:prstGeom prst="straightConnector1">
            <a:avLst/>
          </a:prstGeom>
          <a:noFill/>
          <a:ln cap="flat" cmpd="sng" w="76200">
            <a:solidFill>
              <a:srgbClr val="EEEEEE"/>
            </a:solidFill>
            <a:prstDash val="solid"/>
            <a:round/>
            <a:headEnd len="med" w="med" type="none"/>
            <a:tailEnd len="med" w="med" type="none"/>
          </a:ln>
        </p:spPr>
      </p:cxnSp>
      <p:sp>
        <p:nvSpPr>
          <p:cNvPr id="170" name="Google Shape;170;p26"/>
          <p:cNvSpPr/>
          <p:nvPr/>
        </p:nvSpPr>
        <p:spPr>
          <a:xfrm>
            <a:off x="316300" y="1018300"/>
            <a:ext cx="5625300" cy="1125300"/>
          </a:xfrm>
          <a:prstGeom prst="roundRect">
            <a:avLst>
              <a:gd fmla="val 4111" name="adj"/>
            </a:avLst>
          </a:prstGeom>
          <a:solidFill>
            <a:srgbClr val="F1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71" name="Google Shape;171;p26"/>
          <p:cNvSpPr/>
          <p:nvPr/>
        </p:nvSpPr>
        <p:spPr>
          <a:xfrm>
            <a:off x="316300" y="2465062"/>
            <a:ext cx="5625300" cy="1125300"/>
          </a:xfrm>
          <a:prstGeom prst="roundRect">
            <a:avLst>
              <a:gd fmla="val 4111" name="adj"/>
            </a:avLst>
          </a:prstGeom>
          <a:solidFill>
            <a:srgbClr val="F1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6"/>
          <p:cNvSpPr/>
          <p:nvPr/>
        </p:nvSpPr>
        <p:spPr>
          <a:xfrm>
            <a:off x="316300" y="3950500"/>
            <a:ext cx="5625300" cy="1095000"/>
          </a:xfrm>
          <a:prstGeom prst="roundRect">
            <a:avLst>
              <a:gd fmla="val 4111" name="adj"/>
            </a:avLst>
          </a:prstGeom>
          <a:solidFill>
            <a:srgbClr val="F1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6"/>
          <p:cNvSpPr/>
          <p:nvPr/>
        </p:nvSpPr>
        <p:spPr>
          <a:xfrm>
            <a:off x="6259775" y="1018300"/>
            <a:ext cx="2551200" cy="4027200"/>
          </a:xfrm>
          <a:prstGeom prst="roundRect">
            <a:avLst>
              <a:gd fmla="val 1702" name="adj"/>
            </a:avLst>
          </a:prstGeom>
          <a:solidFill>
            <a:srgbClr val="F1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6"/>
          <p:cNvSpPr txBox="1"/>
          <p:nvPr/>
        </p:nvSpPr>
        <p:spPr>
          <a:xfrm>
            <a:off x="97894" y="687464"/>
            <a:ext cx="1845900" cy="5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Montserrat"/>
                <a:ea typeface="Montserrat"/>
                <a:cs typeface="Montserrat"/>
                <a:sym typeface="Montserrat"/>
              </a:rPr>
              <a:t>Encourage</a:t>
            </a:r>
            <a:endParaRPr sz="1200">
              <a:latin typeface="Montserrat"/>
              <a:ea typeface="Montserrat"/>
              <a:cs typeface="Montserrat"/>
              <a:sym typeface="Montserrat"/>
            </a:endParaRPr>
          </a:p>
          <a:p>
            <a:pPr indent="0" lvl="0" marL="0" rtl="0" algn="l">
              <a:spcBef>
                <a:spcPts val="0"/>
              </a:spcBef>
              <a:spcAft>
                <a:spcPts val="0"/>
              </a:spcAft>
              <a:buNone/>
            </a:pPr>
            <a:r>
              <a:rPr lang="en" sz="1800">
                <a:latin typeface="Montserrat ExtraBold"/>
                <a:ea typeface="Montserrat ExtraBold"/>
                <a:cs typeface="Montserrat ExtraBold"/>
                <a:sym typeface="Montserrat ExtraBold"/>
              </a:rPr>
              <a:t>USERS</a:t>
            </a:r>
            <a:endParaRPr sz="1800">
              <a:latin typeface="Montserrat ExtraBold"/>
              <a:ea typeface="Montserrat ExtraBold"/>
              <a:cs typeface="Montserrat ExtraBold"/>
              <a:sym typeface="Montserrat ExtraBold"/>
            </a:endParaRPr>
          </a:p>
        </p:txBody>
      </p:sp>
      <p:sp>
        <p:nvSpPr>
          <p:cNvPr id="175" name="Google Shape;175;p26"/>
          <p:cNvSpPr txBox="1"/>
          <p:nvPr/>
        </p:nvSpPr>
        <p:spPr>
          <a:xfrm>
            <a:off x="90364" y="2143583"/>
            <a:ext cx="2214900" cy="5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Montserrat"/>
                <a:ea typeface="Montserrat"/>
                <a:cs typeface="Montserrat"/>
                <a:sym typeface="Montserrat"/>
              </a:rPr>
              <a:t>Encourage</a:t>
            </a:r>
            <a:endParaRPr sz="1200">
              <a:latin typeface="Montserrat"/>
              <a:ea typeface="Montserrat"/>
              <a:cs typeface="Montserrat"/>
              <a:sym typeface="Montserrat"/>
            </a:endParaRPr>
          </a:p>
          <a:p>
            <a:pPr indent="0" lvl="0" marL="0" rtl="0" algn="l">
              <a:spcBef>
                <a:spcPts val="0"/>
              </a:spcBef>
              <a:spcAft>
                <a:spcPts val="0"/>
              </a:spcAft>
              <a:buNone/>
            </a:pPr>
            <a:r>
              <a:rPr lang="en" sz="1600">
                <a:latin typeface="Montserrat ExtraBold"/>
                <a:ea typeface="Montserrat ExtraBold"/>
                <a:cs typeface="Montserrat ExtraBold"/>
                <a:sym typeface="Montserrat ExtraBold"/>
              </a:rPr>
              <a:t>DEVELOPERS</a:t>
            </a:r>
            <a:endParaRPr sz="1600">
              <a:latin typeface="Montserrat ExtraBold"/>
              <a:ea typeface="Montserrat ExtraBold"/>
              <a:cs typeface="Montserrat ExtraBold"/>
              <a:sym typeface="Montserrat ExtraBold"/>
            </a:endParaRPr>
          </a:p>
        </p:txBody>
      </p:sp>
      <p:sp>
        <p:nvSpPr>
          <p:cNvPr id="176" name="Google Shape;176;p26"/>
          <p:cNvSpPr txBox="1"/>
          <p:nvPr/>
        </p:nvSpPr>
        <p:spPr>
          <a:xfrm>
            <a:off x="90364" y="3641569"/>
            <a:ext cx="2425800" cy="5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Montserrat"/>
                <a:ea typeface="Montserrat"/>
                <a:cs typeface="Montserrat"/>
                <a:sym typeface="Montserrat"/>
              </a:rPr>
              <a:t>Encourage</a:t>
            </a:r>
            <a:endParaRPr sz="1200">
              <a:latin typeface="Montserrat"/>
              <a:ea typeface="Montserrat"/>
              <a:cs typeface="Montserrat"/>
              <a:sym typeface="Montserrat"/>
            </a:endParaRPr>
          </a:p>
          <a:p>
            <a:pPr indent="0" lvl="0" marL="0" rtl="0" algn="l">
              <a:spcBef>
                <a:spcPts val="0"/>
              </a:spcBef>
              <a:spcAft>
                <a:spcPts val="0"/>
              </a:spcAft>
              <a:buNone/>
            </a:pPr>
            <a:r>
              <a:rPr lang="en">
                <a:latin typeface="Montserrat ExtraBold"/>
                <a:ea typeface="Montserrat ExtraBold"/>
                <a:cs typeface="Montserrat ExtraBold"/>
                <a:sym typeface="Montserrat ExtraBold"/>
              </a:rPr>
              <a:t>CONTRIBUTORS</a:t>
            </a:r>
            <a:endParaRPr>
              <a:latin typeface="Montserrat ExtraBold"/>
              <a:ea typeface="Montserrat ExtraBold"/>
              <a:cs typeface="Montserrat ExtraBold"/>
              <a:sym typeface="Montserrat ExtraBold"/>
            </a:endParaRPr>
          </a:p>
        </p:txBody>
      </p:sp>
      <p:sp>
        <p:nvSpPr>
          <p:cNvPr id="177" name="Google Shape;177;p26">
            <a:hlinkClick action="ppaction://hlinksldjump" r:id="rId3"/>
          </p:cNvPr>
          <p:cNvSpPr/>
          <p:nvPr/>
        </p:nvSpPr>
        <p:spPr>
          <a:xfrm>
            <a:off x="6612413" y="1203385"/>
            <a:ext cx="1845900" cy="2037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00000"/>
                </a:solidFill>
                <a:latin typeface="Montserrat"/>
                <a:ea typeface="Montserrat"/>
                <a:cs typeface="Montserrat"/>
                <a:sym typeface="Montserrat"/>
              </a:rPr>
              <a:t>Project license</a:t>
            </a:r>
            <a:r>
              <a:rPr lang="en" sz="900">
                <a:solidFill>
                  <a:srgbClr val="000000"/>
                </a:solidFill>
                <a:latin typeface="Montserrat"/>
                <a:ea typeface="Montserrat"/>
                <a:cs typeface="Montserrat"/>
                <a:sym typeface="Montserrat"/>
              </a:rPr>
              <a:t> document</a:t>
            </a:r>
            <a:r>
              <a:rPr lang="en" sz="900">
                <a:latin typeface="Montserrat"/>
                <a:ea typeface="Montserrat"/>
                <a:cs typeface="Montserrat"/>
                <a:sym typeface="Montserrat"/>
              </a:rPr>
              <a:t>ed</a:t>
            </a:r>
            <a:endParaRPr sz="900"/>
          </a:p>
        </p:txBody>
      </p:sp>
      <p:sp>
        <p:nvSpPr>
          <p:cNvPr id="178" name="Google Shape;178;p26"/>
          <p:cNvSpPr txBox="1"/>
          <p:nvPr/>
        </p:nvSpPr>
        <p:spPr>
          <a:xfrm>
            <a:off x="6029163" y="4276722"/>
            <a:ext cx="2425800" cy="5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Montserrat"/>
                <a:ea typeface="Montserrat"/>
                <a:cs typeface="Montserrat"/>
                <a:sym typeface="Montserrat"/>
              </a:rPr>
              <a:t>Encourage</a:t>
            </a:r>
            <a:endParaRPr sz="1100">
              <a:latin typeface="Montserrat"/>
              <a:ea typeface="Montserrat"/>
              <a:cs typeface="Montserrat"/>
              <a:sym typeface="Montserrat"/>
            </a:endParaRPr>
          </a:p>
          <a:p>
            <a:pPr indent="0" lvl="0" marL="0" rtl="0" algn="l">
              <a:spcBef>
                <a:spcPts val="0"/>
              </a:spcBef>
              <a:spcAft>
                <a:spcPts val="0"/>
              </a:spcAft>
              <a:buNone/>
            </a:pPr>
            <a:r>
              <a:rPr lang="en" sz="1800">
                <a:latin typeface="Montserrat ExtraBold"/>
                <a:ea typeface="Montserrat ExtraBold"/>
                <a:cs typeface="Montserrat ExtraBold"/>
                <a:sym typeface="Montserrat ExtraBold"/>
              </a:rPr>
              <a:t>CORPORATE CONTRIBUTIONS</a:t>
            </a:r>
            <a:endParaRPr sz="1800">
              <a:latin typeface="Montserrat ExtraBold"/>
              <a:ea typeface="Montserrat ExtraBold"/>
              <a:cs typeface="Montserrat ExtraBold"/>
              <a:sym typeface="Montserrat ExtraBold"/>
            </a:endParaRPr>
          </a:p>
        </p:txBody>
      </p:sp>
      <p:sp>
        <p:nvSpPr>
          <p:cNvPr id="179" name="Google Shape;179;p26">
            <a:hlinkClick action="ppaction://hlinksldjump" r:id="rId4"/>
          </p:cNvPr>
          <p:cNvSpPr/>
          <p:nvPr/>
        </p:nvSpPr>
        <p:spPr>
          <a:xfrm>
            <a:off x="6612413" y="1500822"/>
            <a:ext cx="1845900" cy="203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000000"/>
                </a:solidFill>
                <a:latin typeface="Montserrat"/>
                <a:ea typeface="Montserrat"/>
                <a:cs typeface="Montserrat"/>
                <a:sym typeface="Montserrat"/>
              </a:rPr>
              <a:t>Repositories protected</a:t>
            </a:r>
            <a:endParaRPr>
              <a:solidFill>
                <a:srgbClr val="000000"/>
              </a:solidFill>
            </a:endParaRPr>
          </a:p>
        </p:txBody>
      </p:sp>
      <p:sp>
        <p:nvSpPr>
          <p:cNvPr id="180" name="Google Shape;180;p26">
            <a:hlinkClick action="ppaction://hlinksldjump" r:id="rId5"/>
          </p:cNvPr>
          <p:cNvSpPr/>
          <p:nvPr/>
        </p:nvSpPr>
        <p:spPr>
          <a:xfrm>
            <a:off x="6612413" y="1798260"/>
            <a:ext cx="1845900" cy="2037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00000"/>
                </a:solidFill>
                <a:latin typeface="Montserrat"/>
                <a:ea typeface="Montserrat"/>
                <a:cs typeface="Montserrat"/>
                <a:sym typeface="Montserrat"/>
              </a:rPr>
              <a:t>Dependencies documented</a:t>
            </a:r>
            <a:endParaRPr sz="900"/>
          </a:p>
        </p:txBody>
      </p:sp>
      <p:sp>
        <p:nvSpPr>
          <p:cNvPr id="181" name="Google Shape;181;p26">
            <a:hlinkClick action="ppaction://hlinksldjump" r:id="rId6"/>
          </p:cNvPr>
          <p:cNvSpPr/>
          <p:nvPr/>
        </p:nvSpPr>
        <p:spPr>
          <a:xfrm>
            <a:off x="6612413" y="2095697"/>
            <a:ext cx="1845900" cy="2037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000000"/>
                </a:solidFill>
                <a:latin typeface="Montserrat"/>
                <a:ea typeface="Montserrat"/>
                <a:cs typeface="Montserrat"/>
                <a:sym typeface="Montserrat"/>
              </a:rPr>
              <a:t>Committer Governance</a:t>
            </a:r>
            <a:endParaRPr/>
          </a:p>
        </p:txBody>
      </p:sp>
      <p:sp>
        <p:nvSpPr>
          <p:cNvPr id="182" name="Google Shape;182;p26">
            <a:hlinkClick action="ppaction://hlinksldjump" r:id="rId7"/>
          </p:cNvPr>
          <p:cNvSpPr/>
          <p:nvPr/>
        </p:nvSpPr>
        <p:spPr>
          <a:xfrm>
            <a:off x="6612413" y="2393135"/>
            <a:ext cx="1845900" cy="203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000000"/>
                </a:solidFill>
                <a:latin typeface="Montserrat"/>
                <a:ea typeface="Montserrat"/>
                <a:cs typeface="Montserrat"/>
                <a:sym typeface="Montserrat"/>
              </a:rPr>
              <a:t>Contributions audited</a:t>
            </a:r>
            <a:endParaRPr/>
          </a:p>
        </p:txBody>
      </p:sp>
      <p:sp>
        <p:nvSpPr>
          <p:cNvPr id="183" name="Google Shape;183;p26">
            <a:hlinkClick action="ppaction://hlinksldjump" r:id="rId8"/>
          </p:cNvPr>
          <p:cNvSpPr/>
          <p:nvPr/>
        </p:nvSpPr>
        <p:spPr>
          <a:xfrm>
            <a:off x="6612413" y="2690572"/>
            <a:ext cx="1845900" cy="2037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000000"/>
                </a:solidFill>
                <a:latin typeface="Montserrat"/>
                <a:ea typeface="Montserrat"/>
                <a:cs typeface="Montserrat"/>
                <a:sym typeface="Montserrat"/>
              </a:rPr>
              <a:t>Provenance tracking</a:t>
            </a:r>
            <a:endParaRPr/>
          </a:p>
        </p:txBody>
      </p:sp>
      <p:sp>
        <p:nvSpPr>
          <p:cNvPr id="184" name="Google Shape;184;p26">
            <a:hlinkClick action="ppaction://hlinksldjump" r:id="rId9"/>
          </p:cNvPr>
          <p:cNvSpPr/>
          <p:nvPr/>
        </p:nvSpPr>
        <p:spPr>
          <a:xfrm>
            <a:off x="6612413" y="2988010"/>
            <a:ext cx="1845900" cy="203700"/>
          </a:xfrm>
          <a:prstGeom prst="rect">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000000"/>
                </a:solidFill>
                <a:latin typeface="Montserrat"/>
                <a:ea typeface="Montserrat"/>
                <a:cs typeface="Montserrat"/>
                <a:sym typeface="Montserrat"/>
              </a:rPr>
              <a:t>Provenance Management</a:t>
            </a:r>
            <a:endParaRPr/>
          </a:p>
        </p:txBody>
      </p:sp>
      <p:sp>
        <p:nvSpPr>
          <p:cNvPr id="185" name="Google Shape;185;p26">
            <a:hlinkClick action="ppaction://hlinksldjump" r:id="rId10"/>
          </p:cNvPr>
          <p:cNvSpPr/>
          <p:nvPr/>
        </p:nvSpPr>
        <p:spPr>
          <a:xfrm>
            <a:off x="6612413" y="3285447"/>
            <a:ext cx="1845900" cy="2037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000000"/>
                </a:solidFill>
                <a:latin typeface="Montserrat"/>
                <a:ea typeface="Montserrat"/>
                <a:cs typeface="Montserrat"/>
                <a:sym typeface="Montserrat"/>
              </a:rPr>
              <a:t>Trademark management</a:t>
            </a:r>
            <a:endParaRPr/>
          </a:p>
        </p:txBody>
      </p:sp>
      <p:sp>
        <p:nvSpPr>
          <p:cNvPr id="186" name="Google Shape;186;p26">
            <a:hlinkClick action="ppaction://hlinksldjump" r:id="rId11"/>
          </p:cNvPr>
          <p:cNvSpPr/>
          <p:nvPr/>
        </p:nvSpPr>
        <p:spPr>
          <a:xfrm>
            <a:off x="6612413" y="3582885"/>
            <a:ext cx="1845900" cy="203700"/>
          </a:xfrm>
          <a:prstGeom prst="rect">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000000"/>
                </a:solidFill>
                <a:latin typeface="Montserrat"/>
                <a:ea typeface="Montserrat"/>
                <a:cs typeface="Montserrat"/>
                <a:sym typeface="Montserrat"/>
              </a:rPr>
              <a:t>Committers indemnified</a:t>
            </a:r>
            <a:endParaRPr/>
          </a:p>
        </p:txBody>
      </p:sp>
      <p:sp>
        <p:nvSpPr>
          <p:cNvPr id="187" name="Google Shape;187;p26">
            <a:hlinkClick action="ppaction://hlinksldjump" r:id="rId12"/>
          </p:cNvPr>
          <p:cNvSpPr/>
          <p:nvPr/>
        </p:nvSpPr>
        <p:spPr>
          <a:xfrm>
            <a:off x="1816110" y="1204779"/>
            <a:ext cx="1874100" cy="2037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Montserrat"/>
                <a:ea typeface="Montserrat"/>
                <a:cs typeface="Montserrat"/>
                <a:sym typeface="Montserrat"/>
              </a:rPr>
              <a:t>Project</a:t>
            </a:r>
            <a:r>
              <a:rPr lang="en" sz="1100">
                <a:latin typeface="Montserrat"/>
                <a:ea typeface="Montserrat"/>
                <a:cs typeface="Montserrat"/>
                <a:sym typeface="Montserrat"/>
              </a:rPr>
              <a:t> license</a:t>
            </a:r>
            <a:endParaRPr sz="1100">
              <a:latin typeface="Montserrat"/>
              <a:ea typeface="Montserrat"/>
              <a:cs typeface="Montserrat"/>
              <a:sym typeface="Montserrat"/>
            </a:endParaRPr>
          </a:p>
        </p:txBody>
      </p:sp>
      <p:sp>
        <p:nvSpPr>
          <p:cNvPr id="188" name="Google Shape;188;p26">
            <a:hlinkClick action="ppaction://hlinksldjump" r:id="rId13"/>
          </p:cNvPr>
          <p:cNvSpPr/>
          <p:nvPr/>
        </p:nvSpPr>
        <p:spPr>
          <a:xfrm>
            <a:off x="1816110" y="1490955"/>
            <a:ext cx="1874100" cy="2037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Montserrat"/>
                <a:ea typeface="Montserrat"/>
                <a:cs typeface="Montserrat"/>
                <a:sym typeface="Montserrat"/>
              </a:rPr>
              <a:t>User Documentation</a:t>
            </a:r>
            <a:endParaRPr sz="1100">
              <a:latin typeface="Montserrat"/>
              <a:ea typeface="Montserrat"/>
              <a:cs typeface="Montserrat"/>
              <a:sym typeface="Montserrat"/>
            </a:endParaRPr>
          </a:p>
        </p:txBody>
      </p:sp>
      <p:sp>
        <p:nvSpPr>
          <p:cNvPr id="189" name="Google Shape;189;p26">
            <a:hlinkClick action="ppaction://hlinksldjump" r:id="rId14"/>
          </p:cNvPr>
          <p:cNvSpPr/>
          <p:nvPr/>
        </p:nvSpPr>
        <p:spPr>
          <a:xfrm>
            <a:off x="3903335" y="2643932"/>
            <a:ext cx="1874100" cy="203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00000"/>
                </a:solidFill>
                <a:latin typeface="Montserrat"/>
                <a:ea typeface="Montserrat"/>
                <a:cs typeface="Montserrat"/>
                <a:sym typeface="Montserrat"/>
              </a:rPr>
              <a:t>Complete source published</a:t>
            </a:r>
            <a:endParaRPr sz="900"/>
          </a:p>
        </p:txBody>
      </p:sp>
      <p:sp>
        <p:nvSpPr>
          <p:cNvPr id="190" name="Google Shape;190;p26"/>
          <p:cNvSpPr/>
          <p:nvPr/>
        </p:nvSpPr>
        <p:spPr>
          <a:xfrm>
            <a:off x="3903335" y="2930107"/>
            <a:ext cx="1874100" cy="2037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000000"/>
                </a:solidFill>
                <a:latin typeface="Montserrat"/>
                <a:ea typeface="Montserrat"/>
                <a:cs typeface="Montserrat"/>
                <a:sym typeface="Montserrat"/>
              </a:rPr>
              <a:t>Project build </a:t>
            </a:r>
            <a:r>
              <a:rPr lang="en" sz="1000">
                <a:latin typeface="Montserrat"/>
                <a:ea typeface="Montserrat"/>
                <a:cs typeface="Montserrat"/>
                <a:sym typeface="Montserrat"/>
              </a:rPr>
              <a:t>documented</a:t>
            </a:r>
            <a:endParaRPr sz="1000"/>
          </a:p>
        </p:txBody>
      </p:sp>
      <p:sp>
        <p:nvSpPr>
          <p:cNvPr id="191" name="Google Shape;191;p26">
            <a:hlinkClick action="ppaction://hlinksldjump" r:id="rId15"/>
          </p:cNvPr>
          <p:cNvSpPr/>
          <p:nvPr/>
        </p:nvSpPr>
        <p:spPr>
          <a:xfrm>
            <a:off x="3903335" y="3216283"/>
            <a:ext cx="1874100" cy="2037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000000"/>
                </a:solidFill>
                <a:latin typeface="Montserrat"/>
                <a:ea typeface="Montserrat"/>
                <a:cs typeface="Montserrat"/>
                <a:sym typeface="Montserrat"/>
              </a:rPr>
              <a:t>Project tests </a:t>
            </a:r>
            <a:r>
              <a:rPr lang="en" sz="1000">
                <a:latin typeface="Montserrat"/>
                <a:ea typeface="Montserrat"/>
                <a:cs typeface="Montserrat"/>
                <a:sym typeface="Montserrat"/>
              </a:rPr>
              <a:t>documented</a:t>
            </a:r>
            <a:endParaRPr/>
          </a:p>
        </p:txBody>
      </p:sp>
      <p:sp>
        <p:nvSpPr>
          <p:cNvPr id="192" name="Google Shape;192;p26">
            <a:hlinkClick action="ppaction://hlinksldjump" r:id="rId16"/>
          </p:cNvPr>
          <p:cNvSpPr/>
          <p:nvPr/>
        </p:nvSpPr>
        <p:spPr>
          <a:xfrm>
            <a:off x="1816110" y="2643932"/>
            <a:ext cx="1874100" cy="203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000000"/>
                </a:solidFill>
                <a:latin typeface="Montserrat"/>
                <a:ea typeface="Montserrat"/>
                <a:cs typeface="Montserrat"/>
                <a:sym typeface="Montserrat"/>
              </a:rPr>
              <a:t>Mission Statement</a:t>
            </a:r>
            <a:endParaRPr/>
          </a:p>
        </p:txBody>
      </p:sp>
      <p:sp>
        <p:nvSpPr>
          <p:cNvPr id="193" name="Google Shape;193;p26">
            <a:hlinkClick action="ppaction://hlinksldjump" r:id="rId17"/>
          </p:cNvPr>
          <p:cNvSpPr/>
          <p:nvPr/>
        </p:nvSpPr>
        <p:spPr>
          <a:xfrm>
            <a:off x="1816110" y="2930107"/>
            <a:ext cx="1874100" cy="2037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000000"/>
                </a:solidFill>
                <a:latin typeface="Montserrat"/>
                <a:ea typeface="Montserrat"/>
                <a:cs typeface="Montserrat"/>
                <a:sym typeface="Montserrat"/>
              </a:rPr>
              <a:t>Contribution guidelines</a:t>
            </a:r>
            <a:endParaRPr/>
          </a:p>
        </p:txBody>
      </p:sp>
      <p:sp>
        <p:nvSpPr>
          <p:cNvPr id="194" name="Google Shape;194;p26">
            <a:hlinkClick action="ppaction://hlinksldjump" r:id="rId18"/>
          </p:cNvPr>
          <p:cNvSpPr/>
          <p:nvPr/>
        </p:nvSpPr>
        <p:spPr>
          <a:xfrm>
            <a:off x="1816110" y="3216283"/>
            <a:ext cx="1874100" cy="203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000000"/>
                </a:solidFill>
                <a:latin typeface="Montserrat"/>
                <a:ea typeface="Montserrat"/>
                <a:cs typeface="Montserrat"/>
                <a:sym typeface="Montserrat"/>
              </a:rPr>
              <a:t>Developers Platform</a:t>
            </a:r>
            <a:endParaRPr/>
          </a:p>
        </p:txBody>
      </p:sp>
      <p:sp>
        <p:nvSpPr>
          <p:cNvPr id="195" name="Google Shape;195;p26">
            <a:hlinkClick action="ppaction://hlinksldjump" r:id="rId19"/>
          </p:cNvPr>
          <p:cNvSpPr/>
          <p:nvPr/>
        </p:nvSpPr>
        <p:spPr>
          <a:xfrm>
            <a:off x="3903335" y="4084484"/>
            <a:ext cx="1874100" cy="203700"/>
          </a:xfrm>
          <a:prstGeom prst="rect">
            <a:avLst/>
          </a:prstGeom>
          <a:solidFill>
            <a:srgbClr val="F9CB9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rgbClr val="000000"/>
                </a:solidFill>
                <a:latin typeface="Montserrat"/>
                <a:ea typeface="Montserrat"/>
                <a:cs typeface="Montserrat"/>
                <a:sym typeface="Montserrat"/>
              </a:rPr>
              <a:t>Project build </a:t>
            </a:r>
            <a:r>
              <a:rPr lang="en" sz="1100">
                <a:latin typeface="Montserrat"/>
                <a:ea typeface="Montserrat"/>
                <a:cs typeface="Montserrat"/>
                <a:sym typeface="Montserrat"/>
              </a:rPr>
              <a:t>automated</a:t>
            </a:r>
            <a:endParaRPr/>
          </a:p>
        </p:txBody>
      </p:sp>
      <p:sp>
        <p:nvSpPr>
          <p:cNvPr id="196" name="Google Shape;196;p26">
            <a:hlinkClick action="ppaction://hlinksldjump" r:id="rId20"/>
          </p:cNvPr>
          <p:cNvSpPr/>
          <p:nvPr/>
        </p:nvSpPr>
        <p:spPr>
          <a:xfrm>
            <a:off x="3903335" y="4370659"/>
            <a:ext cx="1874100" cy="203700"/>
          </a:xfrm>
          <a:prstGeom prst="rect">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000000"/>
                </a:solidFill>
                <a:latin typeface="Montserrat"/>
                <a:ea typeface="Montserrat"/>
                <a:cs typeface="Montserrat"/>
                <a:sym typeface="Montserrat"/>
              </a:rPr>
              <a:t>Project tests automated</a:t>
            </a:r>
            <a:endParaRPr/>
          </a:p>
        </p:txBody>
      </p:sp>
      <p:sp>
        <p:nvSpPr>
          <p:cNvPr id="197" name="Google Shape;197;p26">
            <a:hlinkClick action="ppaction://hlinksldjump" r:id="rId21"/>
          </p:cNvPr>
          <p:cNvSpPr/>
          <p:nvPr/>
        </p:nvSpPr>
        <p:spPr>
          <a:xfrm>
            <a:off x="3903334" y="4615860"/>
            <a:ext cx="1874100" cy="301500"/>
          </a:xfrm>
          <a:prstGeom prst="rect">
            <a:avLst/>
          </a:prstGeom>
          <a:solidFill>
            <a:srgbClr val="B6D7A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rgbClr val="000000"/>
                </a:solidFill>
                <a:latin typeface="Montserrat"/>
                <a:ea typeface="Montserrat"/>
                <a:cs typeface="Montserrat"/>
                <a:sym typeface="Montserrat"/>
              </a:rPr>
              <a:t>Basic </a:t>
            </a:r>
            <a:r>
              <a:rPr lang="en" sz="900">
                <a:latin typeface="Montserrat"/>
                <a:ea typeface="Montserrat"/>
                <a:cs typeface="Montserrat"/>
                <a:sym typeface="Montserrat"/>
              </a:rPr>
              <a:t>architecture</a:t>
            </a:r>
            <a:r>
              <a:rPr lang="en" sz="1000">
                <a:solidFill>
                  <a:srgbClr val="000000"/>
                </a:solidFill>
                <a:latin typeface="Montserrat"/>
                <a:ea typeface="Montserrat"/>
                <a:cs typeface="Montserrat"/>
                <a:sym typeface="Montserrat"/>
              </a:rPr>
              <a:t> description</a:t>
            </a:r>
            <a:endParaRPr/>
          </a:p>
        </p:txBody>
      </p:sp>
      <p:sp>
        <p:nvSpPr>
          <p:cNvPr id="198" name="Google Shape;198;p26">
            <a:hlinkClick action="ppaction://hlinksldjump" r:id="rId22"/>
          </p:cNvPr>
          <p:cNvSpPr/>
          <p:nvPr/>
        </p:nvSpPr>
        <p:spPr>
          <a:xfrm>
            <a:off x="1816110" y="4107076"/>
            <a:ext cx="1874100" cy="203700"/>
          </a:xfrm>
          <a:prstGeom prst="rect">
            <a:avLst/>
          </a:prstGeom>
          <a:solidFill>
            <a:srgbClr val="B6D7A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latin typeface="Montserrat"/>
                <a:ea typeface="Montserrat"/>
                <a:cs typeface="Montserrat"/>
                <a:sym typeface="Montserrat"/>
              </a:rPr>
              <a:t>Code of conduct</a:t>
            </a:r>
            <a:endParaRPr sz="1100">
              <a:latin typeface="Montserrat"/>
              <a:ea typeface="Montserrat"/>
              <a:cs typeface="Montserrat"/>
              <a:sym typeface="Montserrat"/>
            </a:endParaRPr>
          </a:p>
        </p:txBody>
      </p:sp>
      <p:sp>
        <p:nvSpPr>
          <p:cNvPr id="199" name="Google Shape;199;p26">
            <a:hlinkClick action="ppaction://hlinksldjump" r:id="rId23"/>
          </p:cNvPr>
          <p:cNvSpPr/>
          <p:nvPr/>
        </p:nvSpPr>
        <p:spPr>
          <a:xfrm>
            <a:off x="1816110" y="4393252"/>
            <a:ext cx="1874100" cy="2037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000000"/>
                </a:solidFill>
                <a:latin typeface="Montserrat"/>
                <a:ea typeface="Montserrat"/>
                <a:cs typeface="Montserrat"/>
                <a:sym typeface="Montserrat"/>
              </a:rPr>
              <a:t>Governance</a:t>
            </a:r>
            <a:endParaRPr sz="1100"/>
          </a:p>
        </p:txBody>
      </p:sp>
      <p:sp>
        <p:nvSpPr>
          <p:cNvPr id="200" name="Google Shape;200;p26">
            <a:hlinkClick action="ppaction://hlinksldjump" r:id="rId24"/>
          </p:cNvPr>
          <p:cNvSpPr/>
          <p:nvPr/>
        </p:nvSpPr>
        <p:spPr>
          <a:xfrm>
            <a:off x="1816110" y="4679427"/>
            <a:ext cx="1874100" cy="203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000000"/>
                </a:solidFill>
                <a:latin typeface="Montserrat"/>
                <a:ea typeface="Montserrat"/>
                <a:cs typeface="Montserrat"/>
                <a:sym typeface="Montserrat"/>
              </a:rPr>
              <a:t>Events &amp; promotion</a:t>
            </a:r>
            <a:endParaRPr sz="1100"/>
          </a:p>
        </p:txBody>
      </p:sp>
      <p:sp>
        <p:nvSpPr>
          <p:cNvPr id="201" name="Google Shape;201;p26">
            <a:hlinkClick/>
          </p:cNvPr>
          <p:cNvSpPr txBox="1"/>
          <p:nvPr/>
        </p:nvSpPr>
        <p:spPr>
          <a:xfrm>
            <a:off x="3871239" y="542770"/>
            <a:ext cx="1845900" cy="21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000000"/>
                </a:solidFill>
                <a:latin typeface="Montserrat"/>
                <a:ea typeface="Montserrat"/>
                <a:cs typeface="Montserrat"/>
                <a:sym typeface="Montserrat"/>
              </a:rPr>
              <a:t>Software </a:t>
            </a:r>
            <a:endParaRPr b="1" sz="1100">
              <a:solidFill>
                <a:srgbClr val="000000"/>
              </a:solidFill>
              <a:latin typeface="Montserrat"/>
              <a:ea typeface="Montserrat"/>
              <a:cs typeface="Montserrat"/>
              <a:sym typeface="Montserrat"/>
            </a:endParaRPr>
          </a:p>
          <a:p>
            <a:pPr indent="0" lvl="0" marL="0" rtl="0" algn="ctr">
              <a:spcBef>
                <a:spcPts val="0"/>
              </a:spcBef>
              <a:spcAft>
                <a:spcPts val="0"/>
              </a:spcAft>
              <a:buNone/>
            </a:pPr>
            <a:r>
              <a:rPr b="1" lang="en" sz="1100">
                <a:solidFill>
                  <a:srgbClr val="000000"/>
                </a:solidFill>
                <a:latin typeface="Montserrat"/>
                <a:ea typeface="Montserrat"/>
                <a:cs typeface="Montserrat"/>
                <a:sym typeface="Montserrat"/>
              </a:rPr>
              <a:t>construction maturity</a:t>
            </a:r>
            <a:endParaRPr b="1" sz="1100">
              <a:solidFill>
                <a:srgbClr val="000000"/>
              </a:solidFill>
              <a:latin typeface="Montserrat"/>
              <a:ea typeface="Montserrat"/>
              <a:cs typeface="Montserrat"/>
              <a:sym typeface="Montserrat"/>
            </a:endParaRPr>
          </a:p>
        </p:txBody>
      </p:sp>
      <p:sp>
        <p:nvSpPr>
          <p:cNvPr id="202" name="Google Shape;202;p26">
            <a:hlinkClick/>
          </p:cNvPr>
          <p:cNvSpPr txBox="1"/>
          <p:nvPr/>
        </p:nvSpPr>
        <p:spPr>
          <a:xfrm>
            <a:off x="1710209" y="616585"/>
            <a:ext cx="2085900" cy="21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000000"/>
                </a:solidFill>
                <a:latin typeface="Montserrat"/>
                <a:ea typeface="Montserrat"/>
                <a:cs typeface="Montserrat"/>
                <a:sym typeface="Montserrat"/>
              </a:rPr>
              <a:t>Community development</a:t>
            </a:r>
            <a:endParaRPr b="1" sz="1100">
              <a:solidFill>
                <a:srgbClr val="000000"/>
              </a:solidFill>
              <a:latin typeface="Montserrat"/>
              <a:ea typeface="Montserrat"/>
              <a:cs typeface="Montserrat"/>
              <a:sym typeface="Montserrat"/>
            </a:endParaRPr>
          </a:p>
        </p:txBody>
      </p:sp>
      <p:sp>
        <p:nvSpPr>
          <p:cNvPr id="203" name="Google Shape;203;p26">
            <a:hlinkClick/>
          </p:cNvPr>
          <p:cNvSpPr txBox="1"/>
          <p:nvPr/>
        </p:nvSpPr>
        <p:spPr>
          <a:xfrm>
            <a:off x="6322475" y="610702"/>
            <a:ext cx="2425800" cy="21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000000"/>
                </a:solidFill>
                <a:latin typeface="Montserrat"/>
                <a:ea typeface="Montserrat"/>
                <a:cs typeface="Montserrat"/>
                <a:sym typeface="Montserrat"/>
              </a:rPr>
              <a:t>IP management activities</a:t>
            </a:r>
            <a:endParaRPr b="1" sz="1100">
              <a:solidFill>
                <a:srgbClr val="000000"/>
              </a:solidFill>
              <a:latin typeface="Montserrat"/>
              <a:ea typeface="Montserrat"/>
              <a:cs typeface="Montserrat"/>
              <a:sym typeface="Montserrat"/>
            </a:endParaRPr>
          </a:p>
        </p:txBody>
      </p:sp>
      <p:pic>
        <p:nvPicPr>
          <p:cNvPr id="204" name="Google Shape;204;p26"/>
          <p:cNvPicPr preferRelativeResize="0"/>
          <p:nvPr/>
        </p:nvPicPr>
        <p:blipFill>
          <a:blip r:embed="rId25">
            <a:alphaModFix/>
          </a:blip>
          <a:stretch>
            <a:fillRect/>
          </a:stretch>
        </p:blipFill>
        <p:spPr>
          <a:xfrm>
            <a:off x="7966962" y="4185061"/>
            <a:ext cx="579275" cy="579275"/>
          </a:xfrm>
          <a:prstGeom prst="rect">
            <a:avLst/>
          </a:prstGeom>
          <a:noFill/>
          <a:ln>
            <a:noFill/>
          </a:ln>
        </p:spPr>
      </p:pic>
      <p:pic>
        <p:nvPicPr>
          <p:cNvPr id="205" name="Google Shape;205;p26"/>
          <p:cNvPicPr preferRelativeResize="0"/>
          <p:nvPr/>
        </p:nvPicPr>
        <p:blipFill>
          <a:blip r:embed="rId26">
            <a:alphaModFix/>
          </a:blip>
          <a:stretch>
            <a:fillRect/>
          </a:stretch>
        </p:blipFill>
        <p:spPr>
          <a:xfrm>
            <a:off x="661320" y="4312795"/>
            <a:ext cx="566675" cy="566697"/>
          </a:xfrm>
          <a:prstGeom prst="rect">
            <a:avLst/>
          </a:prstGeom>
          <a:noFill/>
          <a:ln>
            <a:noFill/>
          </a:ln>
        </p:spPr>
      </p:pic>
      <p:pic>
        <p:nvPicPr>
          <p:cNvPr id="206" name="Google Shape;206;p26"/>
          <p:cNvPicPr preferRelativeResize="0"/>
          <p:nvPr/>
        </p:nvPicPr>
        <p:blipFill>
          <a:blip r:embed="rId27">
            <a:alphaModFix/>
          </a:blip>
          <a:stretch>
            <a:fillRect/>
          </a:stretch>
        </p:blipFill>
        <p:spPr>
          <a:xfrm>
            <a:off x="627573" y="2890570"/>
            <a:ext cx="546294" cy="532725"/>
          </a:xfrm>
          <a:prstGeom prst="rect">
            <a:avLst/>
          </a:prstGeom>
          <a:noFill/>
          <a:ln>
            <a:noFill/>
          </a:ln>
        </p:spPr>
      </p:pic>
      <p:pic>
        <p:nvPicPr>
          <p:cNvPr id="207" name="Google Shape;207;p26"/>
          <p:cNvPicPr preferRelativeResize="0"/>
          <p:nvPr/>
        </p:nvPicPr>
        <p:blipFill>
          <a:blip r:embed="rId28">
            <a:alphaModFix/>
          </a:blip>
          <a:stretch>
            <a:fillRect/>
          </a:stretch>
        </p:blipFill>
        <p:spPr>
          <a:xfrm>
            <a:off x="601874" y="1464858"/>
            <a:ext cx="685567" cy="506100"/>
          </a:xfrm>
          <a:prstGeom prst="rect">
            <a:avLst/>
          </a:prstGeom>
          <a:noFill/>
          <a:ln>
            <a:noFill/>
          </a:ln>
        </p:spPr>
      </p:pic>
      <p:sp>
        <p:nvSpPr>
          <p:cNvPr id="208" name="Google Shape;208;p26">
            <a:hlinkClick action="ppaction://hlinksldjump" r:id="rId29"/>
          </p:cNvPr>
          <p:cNvSpPr/>
          <p:nvPr/>
        </p:nvSpPr>
        <p:spPr>
          <a:xfrm>
            <a:off x="1816110" y="1783630"/>
            <a:ext cx="1874100" cy="2037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Montserrat"/>
                <a:ea typeface="Montserrat"/>
                <a:cs typeface="Montserrat"/>
                <a:sym typeface="Montserrat"/>
              </a:rPr>
              <a:t>Discussion Platforms</a:t>
            </a:r>
            <a:endParaRPr sz="1100">
              <a:latin typeface="Montserrat"/>
              <a:ea typeface="Montserrat"/>
              <a:cs typeface="Montserrat"/>
              <a:sym typeface="Montserrat"/>
            </a:endParaRPr>
          </a:p>
        </p:txBody>
      </p:sp>
      <p:sp>
        <p:nvSpPr>
          <p:cNvPr id="209" name="Google Shape;209;p26">
            <a:hlinkClick action="ppaction://hlinksldjump" r:id="rId30"/>
          </p:cNvPr>
          <p:cNvSpPr/>
          <p:nvPr/>
        </p:nvSpPr>
        <p:spPr>
          <a:xfrm>
            <a:off x="3903348" y="1155918"/>
            <a:ext cx="1874100" cy="3015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000">
                <a:solidFill>
                  <a:srgbClr val="000000"/>
                </a:solidFill>
                <a:latin typeface="Montserrat"/>
                <a:ea typeface="Montserrat"/>
                <a:cs typeface="Montserrat"/>
                <a:sym typeface="Montserrat"/>
              </a:rPr>
              <a:t>Project executables </a:t>
            </a:r>
            <a:endParaRPr sz="1000">
              <a:solidFill>
                <a:srgbClr val="000000"/>
              </a:solidFill>
              <a:latin typeface="Montserrat"/>
              <a:ea typeface="Montserrat"/>
              <a:cs typeface="Montserrat"/>
              <a:sym typeface="Montserrat"/>
            </a:endParaRPr>
          </a:p>
          <a:p>
            <a:pPr indent="0" lvl="0" marL="0" rtl="0" algn="ctr">
              <a:lnSpc>
                <a:spcPct val="100000"/>
              </a:lnSpc>
              <a:spcBef>
                <a:spcPts val="0"/>
              </a:spcBef>
              <a:spcAft>
                <a:spcPts val="0"/>
              </a:spcAft>
              <a:buNone/>
            </a:pPr>
            <a:r>
              <a:rPr lang="en" sz="1000">
                <a:solidFill>
                  <a:srgbClr val="000000"/>
                </a:solidFill>
                <a:latin typeface="Montserrat"/>
                <a:ea typeface="Montserrat"/>
                <a:cs typeface="Montserrat"/>
                <a:sym typeface="Montserrat"/>
              </a:rPr>
              <a:t>published</a:t>
            </a:r>
            <a:endParaRPr sz="1000">
              <a:latin typeface="Montserrat"/>
              <a:ea typeface="Montserrat"/>
              <a:cs typeface="Montserrat"/>
              <a:sym typeface="Montserrat"/>
            </a:endParaRPr>
          </a:p>
        </p:txBody>
      </p:sp>
      <p:sp>
        <p:nvSpPr>
          <p:cNvPr id="210" name="Google Shape;210;p26">
            <a:hlinkClick action="ppaction://hlinksldjump" r:id="rId31"/>
          </p:cNvPr>
          <p:cNvSpPr/>
          <p:nvPr/>
        </p:nvSpPr>
        <p:spPr>
          <a:xfrm>
            <a:off x="3903335" y="1513547"/>
            <a:ext cx="1874100" cy="203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000">
                <a:solidFill>
                  <a:srgbClr val="000000"/>
                </a:solidFill>
                <a:latin typeface="Montserrat"/>
                <a:ea typeface="Montserrat"/>
                <a:cs typeface="Montserrat"/>
                <a:sym typeface="Montserrat"/>
              </a:rPr>
              <a:t>Project Install Automated</a:t>
            </a:r>
            <a:endParaRPr sz="1000">
              <a:latin typeface="Montserrat"/>
              <a:ea typeface="Montserrat"/>
              <a:cs typeface="Montserrat"/>
              <a:sym typeface="Montserrat"/>
            </a:endParaRPr>
          </a:p>
        </p:txBody>
      </p:sp>
      <p:sp>
        <p:nvSpPr>
          <p:cNvPr id="211" name="Google Shape;211;p26">
            <a:hlinkClick action="ppaction://hlinksldjump" r:id="rId32"/>
          </p:cNvPr>
          <p:cNvSpPr/>
          <p:nvPr/>
        </p:nvSpPr>
        <p:spPr>
          <a:xfrm>
            <a:off x="3903335" y="1777130"/>
            <a:ext cx="1874100" cy="203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rgbClr val="000000"/>
                </a:solidFill>
                <a:latin typeface="Montserrat"/>
                <a:ea typeface="Montserrat"/>
                <a:cs typeface="Montserrat"/>
                <a:sym typeface="Montserrat"/>
              </a:rPr>
              <a:t>Project Bug Tracking</a:t>
            </a:r>
            <a:endParaRPr sz="1100">
              <a:latin typeface="Montserrat"/>
              <a:ea typeface="Montserrat"/>
              <a:cs typeface="Montserrat"/>
              <a:sym typeface="Montserrat"/>
            </a:endParaRPr>
          </a:p>
        </p:txBody>
      </p:sp>
      <p:cxnSp>
        <p:nvCxnSpPr>
          <p:cNvPr id="212" name="Google Shape;212;p26"/>
          <p:cNvCxnSpPr>
            <a:endCxn id="173" idx="0"/>
          </p:cNvCxnSpPr>
          <p:nvPr/>
        </p:nvCxnSpPr>
        <p:spPr>
          <a:xfrm>
            <a:off x="7535375" y="869200"/>
            <a:ext cx="0" cy="149100"/>
          </a:xfrm>
          <a:prstGeom prst="straightConnector1">
            <a:avLst/>
          </a:prstGeom>
          <a:noFill/>
          <a:ln cap="flat" cmpd="sng" w="76200">
            <a:solidFill>
              <a:srgbClr val="EEEEEE"/>
            </a:solidFill>
            <a:prstDash val="solid"/>
            <a:round/>
            <a:headEnd len="med" w="med" type="none"/>
            <a:tailEnd len="med" w="med" type="none"/>
          </a:ln>
        </p:spPr>
      </p:cxnSp>
      <p:pic>
        <p:nvPicPr>
          <p:cNvPr id="213" name="Google Shape;213;p26"/>
          <p:cNvPicPr preferRelativeResize="0"/>
          <p:nvPr/>
        </p:nvPicPr>
        <p:blipFill>
          <a:blip r:embed="rId33">
            <a:alphaModFix/>
          </a:blip>
          <a:stretch>
            <a:fillRect/>
          </a:stretch>
        </p:blipFill>
        <p:spPr>
          <a:xfrm rot="-5400000">
            <a:off x="6130421" y="4051097"/>
            <a:ext cx="270225" cy="270225"/>
          </a:xfrm>
          <a:prstGeom prst="rect">
            <a:avLst/>
          </a:prstGeom>
          <a:noFill/>
          <a:ln>
            <a:noFill/>
          </a:ln>
        </p:spPr>
      </p:pic>
      <p:pic>
        <p:nvPicPr>
          <p:cNvPr id="214" name="Google Shape;214;p26"/>
          <p:cNvPicPr preferRelativeResize="0"/>
          <p:nvPr/>
        </p:nvPicPr>
        <p:blipFill>
          <a:blip r:embed="rId33">
            <a:alphaModFix/>
          </a:blip>
          <a:stretch>
            <a:fillRect/>
          </a:stretch>
        </p:blipFill>
        <p:spPr>
          <a:xfrm>
            <a:off x="210299" y="1249556"/>
            <a:ext cx="219300" cy="219300"/>
          </a:xfrm>
          <a:prstGeom prst="rect">
            <a:avLst/>
          </a:prstGeom>
          <a:noFill/>
          <a:ln>
            <a:noFill/>
          </a:ln>
        </p:spPr>
      </p:pic>
      <p:pic>
        <p:nvPicPr>
          <p:cNvPr id="215" name="Google Shape;215;p26"/>
          <p:cNvPicPr preferRelativeResize="0"/>
          <p:nvPr/>
        </p:nvPicPr>
        <p:blipFill>
          <a:blip r:embed="rId33">
            <a:alphaModFix/>
          </a:blip>
          <a:stretch>
            <a:fillRect/>
          </a:stretch>
        </p:blipFill>
        <p:spPr>
          <a:xfrm>
            <a:off x="210299" y="2700558"/>
            <a:ext cx="219300" cy="219300"/>
          </a:xfrm>
          <a:prstGeom prst="rect">
            <a:avLst/>
          </a:prstGeom>
          <a:noFill/>
          <a:ln>
            <a:noFill/>
          </a:ln>
        </p:spPr>
      </p:pic>
      <p:pic>
        <p:nvPicPr>
          <p:cNvPr id="216" name="Google Shape;216;p26"/>
          <p:cNvPicPr preferRelativeResize="0"/>
          <p:nvPr/>
        </p:nvPicPr>
        <p:blipFill>
          <a:blip r:embed="rId33">
            <a:alphaModFix/>
          </a:blip>
          <a:stretch>
            <a:fillRect/>
          </a:stretch>
        </p:blipFill>
        <p:spPr>
          <a:xfrm>
            <a:off x="210299" y="4162729"/>
            <a:ext cx="219300" cy="219300"/>
          </a:xfrm>
          <a:prstGeom prst="rect">
            <a:avLst/>
          </a:prstGeom>
          <a:noFill/>
          <a:ln>
            <a:noFill/>
          </a:ln>
        </p:spPr>
      </p:pic>
      <p:sp>
        <p:nvSpPr>
          <p:cNvPr id="217" name="Google Shape;217;p26"/>
          <p:cNvSpPr txBox="1"/>
          <p:nvPr/>
        </p:nvSpPr>
        <p:spPr>
          <a:xfrm>
            <a:off x="6322469" y="-231"/>
            <a:ext cx="2591100" cy="301800"/>
          </a:xfrm>
          <a:prstGeom prst="rect">
            <a:avLst/>
          </a:prstGeom>
          <a:noFill/>
          <a:ln>
            <a:noFill/>
          </a:ln>
        </p:spPr>
        <p:txBody>
          <a:bodyPr anchorCtr="0" anchor="t" bIns="68575" lIns="68575" spcFirstLastPara="1" rIns="68575" wrap="square" tIns="68575">
            <a:noAutofit/>
          </a:bodyPr>
          <a:lstStyle/>
          <a:p>
            <a:pPr indent="0" lvl="0" marL="0" rtl="0" algn="r">
              <a:spcBef>
                <a:spcPts val="800"/>
              </a:spcBef>
              <a:spcAft>
                <a:spcPts val="0"/>
              </a:spcAft>
              <a:buNone/>
            </a:pPr>
            <a:r>
              <a:rPr lang="en" sz="800">
                <a:solidFill>
                  <a:srgbClr val="B7B7B7"/>
                </a:solidFill>
                <a:latin typeface="Montserrat"/>
                <a:ea typeface="Montserrat"/>
                <a:cs typeface="Montserrat"/>
                <a:sym typeface="Montserrat"/>
              </a:rPr>
              <a:t>Last update - November 2019</a:t>
            </a:r>
            <a:endParaRPr sz="800">
              <a:solidFill>
                <a:srgbClr val="B7B7B7"/>
              </a:solidFill>
              <a:latin typeface="Montserrat"/>
              <a:ea typeface="Montserrat"/>
              <a:cs typeface="Montserrat"/>
              <a:sym typeface="Montserrat"/>
            </a:endParaRPr>
          </a:p>
        </p:txBody>
      </p:sp>
      <p:sp>
        <p:nvSpPr>
          <p:cNvPr id="218" name="Google Shape;218;p26"/>
          <p:cNvSpPr txBox="1"/>
          <p:nvPr>
            <p:ph idx="4294967295" type="title"/>
          </p:nvPr>
        </p:nvSpPr>
        <p:spPr>
          <a:xfrm>
            <a:off x="213000" y="93450"/>
            <a:ext cx="4421400" cy="500100"/>
          </a:xfrm>
          <a:prstGeom prst="rect">
            <a:avLst/>
          </a:prstGeom>
          <a:noFill/>
          <a:ln>
            <a:noFill/>
          </a:ln>
        </p:spPr>
        <p:txBody>
          <a:bodyPr anchorCtr="0" anchor="ctr" bIns="68575" lIns="68575" spcFirstLastPara="1" rIns="68575" wrap="square" tIns="68575">
            <a:noAutofit/>
          </a:bodyPr>
          <a:lstStyle/>
          <a:p>
            <a:pPr indent="0" lvl="0" marL="0" rtl="0" algn="l">
              <a:lnSpc>
                <a:spcPct val="100000"/>
              </a:lnSpc>
              <a:spcBef>
                <a:spcPts val="0"/>
              </a:spcBef>
              <a:spcAft>
                <a:spcPts val="0"/>
              </a:spcAft>
              <a:buNone/>
            </a:pPr>
            <a:r>
              <a:rPr b="1" lang="en" sz="1400">
                <a:solidFill>
                  <a:srgbClr val="251B5B"/>
                </a:solidFill>
              </a:rPr>
              <a:t>Name of your project </a:t>
            </a:r>
            <a:r>
              <a:rPr lang="en" sz="1400">
                <a:solidFill>
                  <a:srgbClr val="251B5B"/>
                </a:solidFill>
              </a:rPr>
              <a:t>Open Source Project</a:t>
            </a:r>
            <a:endParaRPr/>
          </a:p>
        </p:txBody>
      </p:sp>
      <p:sp>
        <p:nvSpPr>
          <p:cNvPr id="219" name="Google Shape;219;p26"/>
          <p:cNvSpPr/>
          <p:nvPr/>
        </p:nvSpPr>
        <p:spPr>
          <a:xfrm>
            <a:off x="8263750" y="329175"/>
            <a:ext cx="109800" cy="1098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6"/>
          <p:cNvSpPr/>
          <p:nvPr/>
        </p:nvSpPr>
        <p:spPr>
          <a:xfrm>
            <a:off x="8408825" y="329175"/>
            <a:ext cx="109800" cy="1098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6"/>
          <p:cNvSpPr/>
          <p:nvPr/>
        </p:nvSpPr>
        <p:spPr>
          <a:xfrm>
            <a:off x="8553900" y="329175"/>
            <a:ext cx="109800" cy="109800"/>
          </a:xfrm>
          <a:prstGeom prst="rect">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6"/>
          <p:cNvSpPr/>
          <p:nvPr/>
        </p:nvSpPr>
        <p:spPr>
          <a:xfrm>
            <a:off x="8698975" y="329175"/>
            <a:ext cx="109800" cy="109800"/>
          </a:xfrm>
          <a:prstGeom prst="rect">
            <a:avLst/>
          </a:pr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restaShop_light_theme">
  <a:themeElements>
    <a:clrScheme name="Prestashop">
      <a:dk1>
        <a:srgbClr val="251B5B"/>
      </a:dk1>
      <a:lt1>
        <a:srgbClr val="FFFFFF"/>
      </a:lt1>
      <a:dk2>
        <a:srgbClr val="3D3D6F"/>
      </a:dk2>
      <a:lt2>
        <a:srgbClr val="DCDEE0"/>
      </a:lt2>
      <a:accent1>
        <a:srgbClr val="DF0067"/>
      </a:accent1>
      <a:accent2>
        <a:srgbClr val="251B5B"/>
      </a:accent2>
      <a:accent3>
        <a:srgbClr val="FBBB22"/>
      </a:accent3>
      <a:accent4>
        <a:srgbClr val="25B9D7"/>
      </a:accent4>
      <a:accent5>
        <a:srgbClr val="009338"/>
      </a:accent5>
      <a:accent6>
        <a:srgbClr val="47426E"/>
      </a:accent6>
      <a:hlink>
        <a:srgbClr val="C73962"/>
      </a:hlink>
      <a:folHlink>
        <a:srgbClr val="73D4E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