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B4554A-EB37-CFB4-CABC-DD43AA95A4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92C44D-E246-13F5-ADAB-EF26588947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FE71-0E59-43BF-8922-51F8BAFD281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27BD1B-93CC-4CB6-24A8-9718A43828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BD123E-BF3C-1649-9B97-288EC46A63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205B-2223-4684-825B-194A9BFD24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9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2:42.6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24410,'8996'0'0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34.9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288 2 24575,'460'0'0,"-494"0"0,8-1 0,0 1 0,1 1 0,-50 10 0,42-6 0,0-1 0,0-1 0,0-2 0,-45-4 0,-5 0 0,-166 3-1365,230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37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301 0 24575,'-301'0'-1365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41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 24575,'495'0'0,"-354"-19"0,-89 20-1365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42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24575,'3'0'0,"4"0"0,4 0 0,3 0 0,2 0 0,1 0 0,1 0 0,1 0 0,-1 0 0,0 0 0,1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4:03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 24575,'95'2'0,"101"-4"0,-105-10 0,-45 6 0,69-2 0,-53 6-44,-37 1-287,0 0 1,0 2 0,49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5:56.9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 24575,'66'2'0,"-39"0"0,1-1 0,-1-2 0,37-4 0,1-10 0,-38 8 0,0 1 0,0 2 0,46-3 0,77 1-1365,-144 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01.3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24575,'65'0'0,"-41"0"0,-38 0 0,9 1 0,14-1 0,37 1 0,67-3 0,125-11 0,21 20 0,-127-1 0,-67-7 0,68 3 0,-60 4-1365,-68-6-5461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02.9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673 87 24575,'-85'-4'0,"-105"-17"0,141 14 0,-110-23 0,108 20-682,-80-4-1,123 14-6143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08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24575,'113'-7'0,"-54"7"0,-28-2 0,0 1 0,0 2 0,0 2 0,0 0 0,39 11 0,-21 9 97,-40-18-390,0-1 1,0 1 0,0-2-1,12 5 1,-15-7-6534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14.1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26 24575,'119'-6'0,"-55"2"0,-34 2 0,-25 1 0,-9 1 0,-146-6 0,342 0 0,130 5 0,-132 34 0,-78-8 0,-66-14 0,-38-9 0,1 1 0,-1-1 0,0-1 0,1 0 0,-1 0 0,1 0 0,10-1 0,-31-2 0,1 1 0,0-1 0,-1-1 0,1 0 0,0-1 0,-18-8 0,-5 2-1365,29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2:47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 24575,'0'-3'0,"0"-4"0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15.9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24575,'4'0'0,"28"-1"0,-1 2 0,35 6 0,119 20 0,-117-10 0,-44-11 0,-1 0 0,44 4 0,678 9 0,-705-13-1365,-35-5-5461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24.9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523 1 24575,'-85'-1'0,"-92"3"0,167-1 0,0 0 0,0 1 0,0 1 0,0-1 0,0 2 0,0-1 0,1 2 0,0-1 0,0 1 0,-14 10 0,-1 4 0,0 1 0,-23 26 0,13-12 0,27-28-1365,3-3-5461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27.5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24575,'60'-9'0,"-46"6"0,0 0 0,0 1 0,16 0 0,7 0-17,-24 2-320,1-1 0,-1 1 0,23 4 0,-30-3-6489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31.1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24575,'67'-1'0,"71"3"0,-102 1 0,0 2 0,38 11 0,-70-15-151,0 1-1,0 0 0,0 0 0,0 1 1,0-1-1,-1 1 0,1 0 1,4 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33.1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7 24575,'-33'0'-92,"11"1"-332,-1-1-1,-40-6 1,59 5-6402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39.2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 24575,'114'15'0,"-92"-13"0,-1-1 0,1-1 0,0-1 0,-1-1 0,1-1 0,26-7 0,0-3-1365,-43 12-5461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43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310 1 24575,'-192'7'0,"176"-3"0,0 0 0,0 1 0,-22 10 0,7 5-1365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45.6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24575,'191'-12'0,"-183"11"0,53-3 0,107 8 0,20 9 0,-23-6-1365,-159-7-5461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47.5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14 24575,'210'-7'0,"-460"1"-1365,245 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6:49.1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542 20 24575,'-80'-14'0,"-85"8"0,-126 6-1365,285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2:56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24575,'74'-1'0,"82"3"0,-100 6 0,-36-4 0,-1-1 0,26 0 0,27-3 0,104 13 0,-109-7 0,0-3 0,70-6 0,-20 0 0,-8 5 0,117-4 0,-214 0-18,-1-1-1,1 0 1,-1 0-1,0-1 0,15-7 1,-2 0-1236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7:01.8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323 33 24575,'6'0'0,"0"-1"0,0 0 0,0-1 0,0 0 0,-1 0 0,1 0 0,-1 0 0,1-1 0,-1 0 0,7-5 0,-12 8 0,-1-1 0,1 1 0,0-1 0,-1 1 0,1-1 0,-1 1 0,1 0 0,0-1 0,-1 1 0,1 0 0,-1-1 0,1 1 0,-1 0 0,1-1 0,-1 1 0,0 0 0,1 0 0,-1 0 0,1-1 0,-1 1 0,1 0 0,-1 0 0,0 0 0,1 0 0,-1 0 0,1 0 0,-1 0 0,0 0 0,1 1 0,-1-1 0,1 0 0,-1 0 0,1 0 0,-1 1 0,1-1 0,-2 1 0,-30 6 0,28-6 0,-11 2 0,-1-1 0,0-1 0,-21 0 0,24-2 0,-1 2 0,1-1 0,0 2 0,-1 0 0,-23 6 0,-39 10 0,10 9-1365,60-25-5461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7:03.7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24575,'80'-6'0,"-55"5"0,-18 0 0,1 1 0,-1 0 0,0 0 0,0 0 0,0 1 0,0 0 0,1 0 0,-1 1 0,-1 0 0,1 0 0,0 1 0,0 0 0,8 5 0,4 3-227,0 0-1,1-2 1,1 0-1,-1-1 1,39 10-1,-53-16-6598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7:46.1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64 24550,'9080'-64'0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31:39.225"/>
    </inkml:context>
    <inkml:brush xml:id="br0">
      <inkml:brushProperty name="width" value="0.2" units="cm"/>
      <inkml:brushProperty name="height" value="0.2" units="cm"/>
      <inkml:brushProperty name="color" value="#43AEFF"/>
    </inkml:brush>
  </inkml:definitions>
  <inkml:trace contextRef="#ctx0" brushRef="#br0">0 51 24543,'9144'-51'0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00.6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39 24575,'29'0'0,"-19"1"0,0 0 0,0-1 0,0 0 0,1-1 0,-1 0 0,0-1 0,0 0 0,0-1 0,-1 0 0,19-8 0,9-3 0,-36 14 0,1-1 0,0 0 0,-1 1 0,1 0 0,0-1 0,0 1 0,0 0 0,-1 0 0,1 0 0,0 0 0,0 0 0,0 0 0,-1 1 0,1-1 0,0 1 0,0-1 0,-1 1 0,3 0 0,-4 0 0,0 0 0,0-1 0,-1 1 0,1-1 0,0 1 0,0-1 0,-1 1 0,1-1 0,0 1 0,-1-1 0,1 1 0,-1-1 0,1 0 0,-1 1 0,1-1 0,-1 0 0,1 1 0,-1-1 0,1 0 0,-1 1 0,1-1 0,-1 0 0,1 0 0,-1 0 0,1 0 0,-1 1 0,0-1 0,1 0 0,-1 0 0,1 0 0,-1 0 0,0 0 0,0-1 0,-28 7 0,27-6 0,-45 8 0,0-3 0,-59 0 0,89-5-1365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19.1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24575,'33'0'0,"0"1"0,-1 2 0,1 2 0,56 14 0,-41-9 0,0-2 0,0-3 0,0-1 0,88-5 0,-48-1 0,-66 1 0,-1-1 0,1-2 0,-1 0 0,33-11 0,-33 8 0,0 1 0,0 1 0,1 1 0,35-1 0,-13 5 0,-17 2 0,0-2 0,-1-2 0,51-8 0,-50 6-10,0 1 0,1 1 0,-1 1 0,28 3 1,3-1-1307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21.9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24575,'2'-2'0,"1"-1"0,-1 1 0,1 0 0,-1 0 0,1 0 0,0 0 0,0 1 0,0-1 0,0 1 0,0-1 0,0 1 0,0 0 0,1 0 0,2 0 0,5-3 0,7-1 0,1 0 0,-1 0 0,1 2 0,-1 0 0,1 1 0,0 2 0,0-1 0,0 2 0,-1 1 0,29 5 0,70 2 0,-92-8 0,-1 2 0,49 10 0,-49-7 0,0-1 0,1-2 0,26 1 0,2-5-1365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23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24575,'530'0'-1365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29.5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71 24575,'0'-1'0,"1"-1"0,-1 1 0,1-1 0,0 1 0,-1 0 0,1 0 0,0-1 0,0 1 0,0 0 0,0 0 0,0 0 0,0 0 0,0 0 0,1 0 0,-1 0 0,0 0 0,0 1 0,1-1 0,-1 0 0,1 1 0,-1-1 0,0 1 0,1-1 0,1 1 0,37-9 0,158-12 0,-129 14 0,56-2 0,316 9 0,-301 18 0,-104-17 0,0 1 0,38 8 0,-47-6 0,1-2 0,53-3 0,25 1 0,-91 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4T12:23:32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 24575,'1042'0'0,"-901"-19"0,152 20 0,-337 15 0,-165-12 42,115-6-1449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9EB75-F357-47F7-83BD-D917AA14C87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7C6B-129E-40CB-86AE-51950DF6B8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3D715-935A-9D0E-FA83-E11BDDA0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CA1606B-7DE0-E060-A01C-E8F2810FA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1783C7-27DB-76E1-F385-71AE4E8F5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8F0EA-0B67-54A5-5A93-712C8EB74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7C6B-129E-40CB-86AE-51950DF6B8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7C6B-129E-40CB-86AE-51950DF6B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D2B0C-D79E-980B-ADA0-A154C6F0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6C90F0-7FD0-6652-8F15-9D42D159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6B4F5-07BF-DFFF-C1D8-05DE99CC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0CA221-4931-8E93-0EEC-26E36C98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B6078F-9FC5-CB68-17BC-88E12E0B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864C6-D8B3-6A8E-A757-9F644A7E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E3F404-01E8-0B4E-6D9F-B36F3FA5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7F9EFA-F848-564A-C7C0-692C4CD3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185A-BCD8-3A13-F080-F25A6DC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4330B5-AAD1-C0BA-2A3A-B3F46E9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890678-65A6-9441-91FD-C09103E9D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B91B35-79B3-E350-F4EC-2DBC9F64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6C8F3-501F-6899-FD93-26F801A9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8F41C8-171E-C78E-9258-1452CC6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B1209-EA04-6D22-1AEA-969FE730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D1CE1-1E54-96CB-46F6-1C201F0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95861-AEC0-8B3F-C79D-EB5D7E70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1745B-3C9D-EAD1-C6D0-E7C47A17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1AEDCC-BA65-7B1E-C4C2-408408D7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7B9EF-6150-42EC-3E44-665D953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0C510-49B7-074D-1164-1B08420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9635A5-EC9F-5046-325B-AD6EC3B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7C7EA8-4DDA-A77F-4993-E0EAD9F8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873F2-1DCE-EA30-B5AE-2B02381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690C2-2F05-2785-B2DA-19594395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7EF8F-2BCB-4684-5973-0F9CC5A7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3A46E-0689-16D1-E912-128C0BF34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203564-DFB5-E0F6-DCA5-C65770D9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C0CDC-AD31-2F0E-53D8-EC61309E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7237E-78CF-18E8-50AB-341B267B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62614-312D-9744-9833-D0DA4A6E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74EA4-2043-1B84-3CB0-5815A342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3FAD6D-6A23-6C7F-1070-0717CE8B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96BBB5-8757-2778-6BFF-0D06BC7E6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18FF80-412C-0809-8DB8-FA0F8F76D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8B3AEA-8502-9A5E-6EF8-60503F79E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24D25F-0723-557E-1DBF-BD3F6376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3B81E6-E069-A6F8-6BE3-F73A818D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E003C7-0E06-9E57-325D-BBCDF9A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8BF4E-4FF6-A1CE-26E8-308A3981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8EB932-C609-852E-9CEC-AB931933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CBB98B-B396-D84F-E279-0F128E59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45D99F-5365-2F70-73A1-81F439E1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3FE541-1B31-56A2-3F5B-7B77817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AE6178-90F4-3531-59C4-CD6688D6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F8E8F8-D63E-52F7-904D-966B1E0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737E-801C-9CFD-8A67-52281E2D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2CD37-9B48-EDEB-96ED-F03C89C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8FA798-DFD9-D753-63FD-777FCED1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8557BA-6FB4-F185-E505-DB03E6AB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44218B-1672-5153-1265-C8173F9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B7CCED-6901-1309-AB23-7E5F60EB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40B83-3B15-E7BA-9178-3C2D0834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24652F-CEBE-5335-6239-2131B818E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C379CD-C191-C870-7B82-C914C06D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7DB03F-45ED-D361-B803-C2353577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67320E-123F-3B6A-B5A7-440B663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E4D2B3-4164-0D4A-8D97-2F6D3D7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DE75BC-7837-BF7D-767C-703B67F4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1A26C7-AA75-15EB-5249-1712817F5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49AA04-AF1A-C17D-EBC9-B445ACA6F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BE859-B413-44EE-B42A-1531B198881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A9CE79-77AB-F36F-ED5B-A501559C5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D1BA2B-5C1E-A6E7-BCC9-C43A33A4B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57CE4-47FC-4CF7-B07F-9021CBB0697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342440-3513-E3B0-D74F-C093811F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203" y="2984992"/>
            <a:ext cx="4125056" cy="67346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latin typeface="Bodoni MT" panose="020706030806060202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Database</a:t>
            </a:r>
            <a:r>
              <a:rPr lang="en-US" sz="4400" dirty="0">
                <a:latin typeface="Bodoni MT" panose="02070603080606020203" pitchFamily="18" charset="0"/>
              </a:rPr>
              <a:t> 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13A30CDE-2703-69D8-0B55-E0776E8A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825383"/>
            <a:ext cx="5536001" cy="5148480"/>
          </a:xfrm>
          <a:prstGeom prst="rect">
            <a:avLst/>
          </a:prstGeom>
        </p:spPr>
      </p:pic>
      <p:sp>
        <p:nvSpPr>
          <p:cNvPr id="18" name="Segnaposto piè di pagina 14">
            <a:extLst>
              <a:ext uri="{FF2B5EF4-FFF2-40B4-BE49-F238E27FC236}">
                <a16:creationId xmlns:a16="http://schemas.microsoft.com/office/drawing/2014/main" id="{1339EEC1-DAD2-0762-5C2C-00056A29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8964"/>
            <a:ext cx="4114800" cy="365125"/>
          </a:xfrm>
        </p:spPr>
        <p:txBody>
          <a:bodyPr/>
          <a:lstStyle/>
          <a:p>
            <a:r>
              <a:rPr lang="en-US" dirty="0"/>
              <a:t>https://github.com/ttom-git/WebTechnologies</a:t>
            </a:r>
          </a:p>
        </p:txBody>
      </p:sp>
    </p:spTree>
    <p:extLst>
      <p:ext uri="{BB962C8B-B14F-4D97-AF65-F5344CB8AC3E}">
        <p14:creationId xmlns:p14="http://schemas.microsoft.com/office/powerpoint/2010/main" val="6226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8C929-D76D-4467-858C-C963093F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7903464" cy="8327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Application requirements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C290E-697B-0031-79D8-0F22FDAB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3583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Un’applicazione permette di verbalizzare gli esiti degli esami di un appello. Il docente </a:t>
            </a:r>
            <a:r>
              <a:rPr lang="it-IT" sz="1100" dirty="0">
                <a:solidFill>
                  <a:srgbClr val="0070C0"/>
                </a:solidFill>
              </a:rPr>
              <a:t>accede tramite login</a:t>
            </a:r>
            <a:r>
              <a:rPr lang="it-IT" sz="1100" dirty="0"/>
              <a:t> e </a:t>
            </a:r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seleziona</a:t>
            </a:r>
            <a:r>
              <a:rPr lang="it-IT" sz="1100" dirty="0"/>
              <a:t> nella </a:t>
            </a:r>
            <a:r>
              <a:rPr lang="it-IT" sz="1100" dirty="0">
                <a:solidFill>
                  <a:srgbClr val="C00000"/>
                </a:solidFill>
              </a:rPr>
              <a:t>HOME</a:t>
            </a:r>
            <a:r>
              <a:rPr lang="it-IT" sz="1100" dirty="0"/>
              <a:t> page un corso da una lista dei propri corsi, ordinata per nome del corso in modo alfabetico decrescente, e poi </a:t>
            </a:r>
            <a:r>
              <a:rPr lang="it-IT" sz="1100" dirty="0">
                <a:solidFill>
                  <a:srgbClr val="0070C0"/>
                </a:solidFill>
              </a:rPr>
              <a:t>sceglie una data </a:t>
            </a:r>
            <a:r>
              <a:rPr lang="it-IT" sz="1100" dirty="0"/>
              <a:t>d’appello del corso scelto da un elenco ordinato per data decrescente. Ogni corso ha un solo docente. La selezione dell’appello porta a una pagina </a:t>
            </a:r>
            <a:r>
              <a:rPr lang="it-IT" sz="1100" dirty="0">
                <a:solidFill>
                  <a:srgbClr val="C00000"/>
                </a:solidFill>
              </a:rPr>
              <a:t>ISCRITTI</a:t>
            </a:r>
            <a:r>
              <a:rPr lang="it-IT" sz="1100" dirty="0"/>
              <a:t>, che mostra una tabella con tutti gli iscritti all’appello. La </a:t>
            </a:r>
            <a:r>
              <a:rPr lang="it-IT" sz="1100" dirty="0">
                <a:solidFill>
                  <a:srgbClr val="92D050"/>
                </a:solidFill>
              </a:rPr>
              <a:t>tabella</a:t>
            </a:r>
            <a:r>
              <a:rPr lang="it-IT" sz="1100" dirty="0"/>
              <a:t> riporta i seguenti dati: matricola, cognome e nome, email, corso di laurea, voto e stato di valutazione. Il voto può non essere ancora definito. Lo stato di valutazione dello studente rispetto all’appello può assumere i valori: non inserito, inserito, pubblicato, rifiutato e verbalizzato. Selezionando un’etichetta nell’intestazione della tabella, l’utente </a:t>
            </a:r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ordina</a:t>
            </a:r>
            <a:r>
              <a:rPr lang="it-IT" sz="1100" dirty="0"/>
              <a:t> le righe in base al valore di tale etichetta (ad esempio, selezionando “cognome” la tabella è riordinata in base al cognome). Successive selezioni della stessa etichetta invertono  l’ordinamento: si parte con l’ordinamento crescente. Il valore del voto viene considerato ordinato nel modo seguente: &lt;vuoto&gt;, assente, rimandato, riprovato, 18, 19, …, 30, 30 e lode. Nella tabella della pagina </a:t>
            </a:r>
            <a:r>
              <a:rPr lang="it-IT" sz="1100" dirty="0">
                <a:solidFill>
                  <a:srgbClr val="C00000"/>
                </a:solidFill>
              </a:rPr>
              <a:t>ISCRITTI</a:t>
            </a:r>
            <a:r>
              <a:rPr lang="it-IT" sz="1100" dirty="0"/>
              <a:t> ad ogni riga corrisponde un bottone “</a:t>
            </a:r>
            <a:r>
              <a:rPr lang="it-IT" sz="1100" dirty="0">
                <a:solidFill>
                  <a:schemeClr val="accent6"/>
                </a:solidFill>
              </a:rPr>
              <a:t>MODIFICA</a:t>
            </a:r>
            <a:r>
              <a:rPr lang="it-IT" sz="1100" dirty="0"/>
              <a:t>”.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>
                <a:solidFill>
                  <a:schemeClr val="accent2"/>
                </a:solidFill>
              </a:rPr>
              <a:t>Premendo</a:t>
            </a:r>
            <a:r>
              <a:rPr lang="it-IT" sz="1100" dirty="0"/>
              <a:t> il bottone compare una pagina con una form che mostra tutti i dati dello studente selezionato e un campo di input in cui è possibile scegliere il voto. L’invio della form provoca la </a:t>
            </a:r>
            <a:r>
              <a:rPr lang="it-IT" sz="1100" dirty="0">
                <a:solidFill>
                  <a:schemeClr val="accent2"/>
                </a:solidFill>
              </a:rPr>
              <a:t>modifica o l’inserimento </a:t>
            </a:r>
            <a:r>
              <a:rPr lang="it-IT" sz="1100" dirty="0"/>
              <a:t>del voto. Inizialmente le righe sono nello stato di valutazione “non inserito”.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L’inserimento e le successive eventuali modifiche portano la riga nello stato di valutazione “inserito”. Alla tabella della pagina </a:t>
            </a:r>
            <a:r>
              <a:rPr lang="it-IT" sz="1100" dirty="0">
                <a:solidFill>
                  <a:srgbClr val="C00000"/>
                </a:solidFill>
              </a:rPr>
              <a:t>ISCRITTI</a:t>
            </a:r>
            <a:r>
              <a:rPr lang="it-IT" sz="1100" dirty="0"/>
              <a:t> è associato un bottone </a:t>
            </a:r>
            <a:r>
              <a:rPr lang="it-IT" sz="1100" dirty="0">
                <a:solidFill>
                  <a:srgbClr val="92D050"/>
                </a:solidFill>
              </a:rPr>
              <a:t>PUBBLICA</a:t>
            </a:r>
            <a:r>
              <a:rPr lang="it-IT" sz="1100" dirty="0"/>
              <a:t> che </a:t>
            </a:r>
            <a:r>
              <a:rPr lang="it-IT" sz="1100" dirty="0">
                <a:solidFill>
                  <a:srgbClr val="0070C0"/>
                </a:solidFill>
              </a:rPr>
              <a:t>comporta la pubblicazione delle righe </a:t>
            </a:r>
            <a:r>
              <a:rPr lang="it-IT" sz="1100" dirty="0"/>
              <a:t>con lo stato di valutazione INSERITO. La pubblicazione rende il voto non più modificabile dal docente e visibile allo studente e </a:t>
            </a:r>
            <a:r>
              <a:rPr lang="it-IT" sz="1100" dirty="0">
                <a:solidFill>
                  <a:srgbClr val="0070C0"/>
                </a:solidFill>
              </a:rPr>
              <a:t>cambia lo stato di valutazione della riga</a:t>
            </a:r>
            <a:r>
              <a:rPr lang="it-IT" sz="1100" dirty="0"/>
              <a:t> dello studente a “pubblicato”.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Lo studente accede tramite login e seleziona nella </a:t>
            </a:r>
            <a:r>
              <a:rPr lang="it-IT" sz="1100" dirty="0">
                <a:solidFill>
                  <a:srgbClr val="C00000"/>
                </a:solidFill>
              </a:rPr>
              <a:t>HOME</a:t>
            </a:r>
            <a:r>
              <a:rPr lang="it-IT" sz="1100" dirty="0"/>
              <a:t> page un corso tra quelli a cui è iscritto mediante una </a:t>
            </a:r>
            <a:r>
              <a:rPr lang="it-IT" sz="1100" dirty="0">
                <a:solidFill>
                  <a:srgbClr val="92D050"/>
                </a:solidFill>
              </a:rPr>
              <a:t>lista ordinata </a:t>
            </a:r>
            <a:r>
              <a:rPr lang="it-IT" sz="1100" dirty="0"/>
              <a:t>in modo alfabetico decrescente e poi una data d’appello del corso scelto </a:t>
            </a:r>
            <a:r>
              <a:rPr lang="it-IT" sz="1100" dirty="0">
                <a:solidFill>
                  <a:srgbClr val="0070C0"/>
                </a:solidFill>
              </a:rPr>
              <a:t>selezionata da un elenco </a:t>
            </a:r>
            <a:r>
              <a:rPr lang="it-IT" sz="1100" dirty="0"/>
              <a:t>ordinato per data decrescente. Uno studente può essere iscritto a più appelli dello stesso corso. La </a:t>
            </a:r>
            <a:r>
              <a:rPr lang="it-IT" sz="1100" dirty="0">
                <a:solidFill>
                  <a:srgbClr val="0070C0"/>
                </a:solidFill>
              </a:rPr>
              <a:t>selezione della data d’appello</a:t>
            </a:r>
            <a:r>
              <a:rPr lang="it-IT" sz="1100" dirty="0"/>
              <a:t> porta a una pagina </a:t>
            </a:r>
            <a:r>
              <a:rPr lang="it-IT" sz="1100" dirty="0">
                <a:solidFill>
                  <a:srgbClr val="C00000"/>
                </a:solidFill>
              </a:rPr>
              <a:t>ESITO</a:t>
            </a:r>
            <a:r>
              <a:rPr lang="it-IT" sz="1100" dirty="0"/>
              <a:t> che mostra il messaggio “Voto non ancora definito” se il docente non ha ancora pubblicato il risultato per quello studente in quell’appello. Altrimenti, la pagina mostra i dati dello studente, del corso, dell’appello e il voto assegnato. Se il voto è tra 18 e 30 e lode compare un bottone </a:t>
            </a:r>
            <a:r>
              <a:rPr lang="it-IT" sz="1100" dirty="0">
                <a:solidFill>
                  <a:srgbClr val="92D050"/>
                </a:solidFill>
              </a:rPr>
              <a:t>RIFIUTA</a:t>
            </a:r>
            <a:r>
              <a:rPr lang="it-IT" sz="1100" dirty="0"/>
              <a:t>. </a:t>
            </a:r>
            <a:r>
              <a:rPr lang="it-IT" sz="1100" dirty="0">
                <a:solidFill>
                  <a:schemeClr val="accent2"/>
                </a:solidFill>
              </a:rPr>
              <a:t>Premendo tale bottone </a:t>
            </a:r>
            <a:r>
              <a:rPr lang="it-IT" sz="1100" dirty="0"/>
              <a:t>la pagina mostra gli stessi dati con la dizione aggiunta “Il voto è stato rifiutato” e senza il bottone RIFIUTA. Il rifiuto del voto </a:t>
            </a:r>
            <a:r>
              <a:rPr lang="it-IT" sz="1100" dirty="0">
                <a:solidFill>
                  <a:srgbClr val="0070C0"/>
                </a:solidFill>
              </a:rPr>
              <a:t>cambia lo stato di valutazione</a:t>
            </a:r>
            <a:r>
              <a:rPr lang="it-IT" sz="1100" dirty="0"/>
              <a:t> a “rifiutato” della riga dello studente per quell’appello nella pagina </a:t>
            </a:r>
            <a:r>
              <a:rPr lang="it-IT" sz="1100" dirty="0">
                <a:solidFill>
                  <a:srgbClr val="C00000"/>
                </a:solidFill>
              </a:rPr>
              <a:t>ISCRITTI</a:t>
            </a:r>
            <a:r>
              <a:rPr lang="it-IT" sz="1100" dirty="0"/>
              <a:t> del docente.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Nella pagina </a:t>
            </a:r>
            <a:r>
              <a:rPr lang="it-IT" sz="1100" dirty="0">
                <a:solidFill>
                  <a:srgbClr val="C00000"/>
                </a:solidFill>
              </a:rPr>
              <a:t>ISCRITTI</a:t>
            </a:r>
            <a:r>
              <a:rPr lang="it-IT" sz="1100" dirty="0"/>
              <a:t> del docente la </a:t>
            </a:r>
            <a:r>
              <a:rPr lang="it-IT" sz="1100" dirty="0">
                <a:solidFill>
                  <a:srgbClr val="92D050"/>
                </a:solidFill>
              </a:rPr>
              <a:t>tabella degli iscritti </a:t>
            </a:r>
            <a:r>
              <a:rPr lang="it-IT" sz="1100" dirty="0"/>
              <a:t>è associata anche a un bottone </a:t>
            </a:r>
            <a:r>
              <a:rPr lang="it-IT" sz="1100" dirty="0">
                <a:solidFill>
                  <a:srgbClr val="92D050"/>
                </a:solidFill>
              </a:rPr>
              <a:t>VERBALIZZA</a:t>
            </a:r>
            <a:r>
              <a:rPr lang="it-IT" sz="1100" dirty="0"/>
              <a:t>. La </a:t>
            </a:r>
            <a:r>
              <a:rPr lang="it-IT" sz="1100" dirty="0">
                <a:solidFill>
                  <a:schemeClr val="accent2"/>
                </a:solidFill>
              </a:rPr>
              <a:t>pressione del bottone </a:t>
            </a:r>
            <a:r>
              <a:rPr lang="it-IT" sz="1100" dirty="0"/>
              <a:t>provoca il </a:t>
            </a:r>
            <a:r>
              <a:rPr lang="it-IT" sz="1100" dirty="0">
                <a:solidFill>
                  <a:srgbClr val="0070C0"/>
                </a:solidFill>
              </a:rPr>
              <a:t>cambio di stato </a:t>
            </a:r>
            <a:r>
              <a:rPr lang="it-IT" sz="1100" dirty="0"/>
              <a:t>a “verbalizzato” per le righe nello stato “pubblicato” o "rifiutato" e comporta anche la </a:t>
            </a:r>
            <a:r>
              <a:rPr lang="it-IT" sz="1100" dirty="0">
                <a:solidFill>
                  <a:srgbClr val="0070C0"/>
                </a:solidFill>
              </a:rPr>
              <a:t>creazione di un verbale </a:t>
            </a:r>
            <a:r>
              <a:rPr lang="it-IT" sz="1100" dirty="0"/>
              <a:t>e la disabilitazione della possibilità di rifiutare il voto. Il </a:t>
            </a:r>
            <a:r>
              <a:rPr lang="it-IT" sz="1100" dirty="0">
                <a:solidFill>
                  <a:schemeClr val="accent2"/>
                </a:solidFill>
              </a:rPr>
              <a:t>rifiuto</a:t>
            </a:r>
            <a:r>
              <a:rPr lang="it-IT" sz="1100" dirty="0"/>
              <a:t> implica la verbalizzazione di “rimandato” come voto.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Un </a:t>
            </a:r>
            <a:r>
              <a:rPr lang="it-IT" sz="1100" dirty="0">
                <a:solidFill>
                  <a:srgbClr val="92D050"/>
                </a:solidFill>
              </a:rPr>
              <a:t>verbale</a:t>
            </a:r>
            <a:r>
              <a:rPr lang="it-IT" sz="1100" dirty="0"/>
              <a:t> ha un codice generato dal sistema, una data e ora di creazione ed è associato all’appello del corso a cui si riferisce e agli studenti (con nome, cognome, matricola e voto) che passano allo stato “verbalizzato”.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100" dirty="0"/>
              <a:t>A seguito della pressione del bottone </a:t>
            </a:r>
            <a:r>
              <a:rPr lang="it-IT" sz="1100" dirty="0">
                <a:solidFill>
                  <a:srgbClr val="92D050"/>
                </a:solidFill>
              </a:rPr>
              <a:t>VERBALIZZA</a:t>
            </a:r>
            <a:r>
              <a:rPr lang="it-IT" sz="1100" dirty="0"/>
              <a:t> compare una pagina </a:t>
            </a:r>
            <a:r>
              <a:rPr lang="it-IT" sz="1100" dirty="0">
                <a:solidFill>
                  <a:srgbClr val="C00000"/>
                </a:solidFill>
              </a:rPr>
              <a:t>VERBALE</a:t>
            </a:r>
            <a:r>
              <a:rPr lang="it-IT" sz="1100" dirty="0"/>
              <a:t> che mostra i dati completi del verbale creato. Il docente dispone anche di una pagina </a:t>
            </a:r>
            <a:r>
              <a:rPr lang="it-IT" sz="1100" dirty="0">
                <a:solidFill>
                  <a:srgbClr val="C00000"/>
                </a:solidFill>
              </a:rPr>
              <a:t>VERBALI</a:t>
            </a:r>
            <a:r>
              <a:rPr lang="it-IT" sz="1100" dirty="0"/>
              <a:t>, in cui sono </a:t>
            </a:r>
            <a:r>
              <a:rPr lang="it-IT" sz="1100" dirty="0">
                <a:solidFill>
                  <a:srgbClr val="92D050"/>
                </a:solidFill>
              </a:rPr>
              <a:t>elencati tutti i verbali </a:t>
            </a:r>
            <a:r>
              <a:rPr lang="it-IT" sz="1100" dirty="0"/>
              <a:t>da lui creati, ordinati on modo alfabetico crescente per nome del corso e poi per data crescente di appello di ogni corso.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D2044-E4FF-785E-9D67-9189945E7EAA}"/>
              </a:ext>
            </a:extLst>
          </p:cNvPr>
          <p:cNvSpPr txBox="1"/>
          <p:nvPr/>
        </p:nvSpPr>
        <p:spPr>
          <a:xfrm>
            <a:off x="10309432" y="541964"/>
            <a:ext cx="104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" panose="020B0602030504020204" pitchFamily="34" charset="0"/>
              </a:rPr>
              <a:t>HTML PURE</a:t>
            </a:r>
          </a:p>
        </p:txBody>
      </p:sp>
    </p:spTree>
    <p:extLst>
      <p:ext uri="{BB962C8B-B14F-4D97-AF65-F5344CB8AC3E}">
        <p14:creationId xmlns:p14="http://schemas.microsoft.com/office/powerpoint/2010/main" val="21480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0A104A-0220-25CD-01BE-D0CDF849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448733"/>
            <a:ext cx="3571810" cy="1763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odoni MT" panose="02070603080606020203" pitchFamily="18" charset="0"/>
              </a:rPr>
              <a:t>Application design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E01B3B-2D07-60A3-2A44-2621AFA25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44" y="202252"/>
            <a:ext cx="5727476" cy="64534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49A659C3-7EBA-7616-2401-8321D1214CC4}"/>
                  </a:ext>
                </a:extLst>
              </p14:cNvPr>
              <p14:cNvContentPartPr/>
              <p14:nvPr/>
            </p14:nvContentPartPr>
            <p14:xfrm>
              <a:off x="641340" y="4412990"/>
              <a:ext cx="3238920" cy="684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49A659C3-7EBA-7616-2401-8321D1214C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40" y="4070990"/>
                <a:ext cx="327456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C38D1C3-B7B4-169F-BD04-F5374DEEBABD}"/>
                  </a:ext>
                </a:extLst>
              </p14:cNvPr>
              <p14:cNvContentPartPr/>
              <p14:nvPr/>
            </p14:nvContentPartPr>
            <p14:xfrm>
              <a:off x="3905100" y="4415870"/>
              <a:ext cx="360" cy="396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C38D1C3-B7B4-169F-BD04-F5374DEEBA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100" y="4397870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EEED73FF-906A-817A-1C36-46896877187A}"/>
                  </a:ext>
                </a:extLst>
              </p14:cNvPr>
              <p14:cNvContentPartPr/>
              <p14:nvPr/>
            </p14:nvContentPartPr>
            <p14:xfrm>
              <a:off x="1898460" y="4418750"/>
              <a:ext cx="521640" cy="1548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EEED73FF-906A-817A-1C36-4689687718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0820" y="4400750"/>
                <a:ext cx="557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F081B3D-F7B5-C501-A8E0-931956BC99E9}"/>
                  </a:ext>
                </a:extLst>
              </p14:cNvPr>
              <p14:cNvContentPartPr/>
              <p14:nvPr/>
            </p14:nvContentPartPr>
            <p14:xfrm>
              <a:off x="2393460" y="4411910"/>
              <a:ext cx="95400" cy="1476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F081B3D-F7B5-C501-A8E0-931956BC99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820" y="4394270"/>
                <a:ext cx="1310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po 37">
            <a:extLst>
              <a:ext uri="{FF2B5EF4-FFF2-40B4-BE49-F238E27FC236}">
                <a16:creationId xmlns:a16="http://schemas.microsoft.com/office/drawing/2014/main" id="{5EBBBBC9-0619-5BAA-7C47-0F0006516B9A}"/>
              </a:ext>
            </a:extLst>
          </p:cNvPr>
          <p:cNvGrpSpPr/>
          <p:nvPr/>
        </p:nvGrpSpPr>
        <p:grpSpPr>
          <a:xfrm>
            <a:off x="2907900" y="4400390"/>
            <a:ext cx="909000" cy="32760"/>
            <a:chOff x="2907900" y="4400390"/>
            <a:chExt cx="909000" cy="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332D259F-B9C9-6F82-DF8A-9854E19C3A3F}"/>
                    </a:ext>
                  </a:extLst>
                </p14:cNvPr>
                <p14:cNvContentPartPr/>
                <p14:nvPr/>
              </p14:nvContentPartPr>
              <p14:xfrm>
                <a:off x="2907900" y="4405430"/>
                <a:ext cx="483120" cy="2772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332D259F-B9C9-6F82-DF8A-9854E19C3A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90260" y="4387790"/>
                  <a:ext cx="518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9F55EA5-7A19-7FC1-0881-8CD8EB5B0CBE}"/>
                    </a:ext>
                  </a:extLst>
                </p14:cNvPr>
                <p14:cNvContentPartPr/>
                <p14:nvPr/>
              </p14:nvContentPartPr>
              <p14:xfrm>
                <a:off x="3378060" y="4400390"/>
                <a:ext cx="254520" cy="1944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9F55EA5-7A19-7FC1-0881-8CD8EB5B0C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0060" y="4382390"/>
                  <a:ext cx="290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E24F27CE-CF66-DC00-B70C-DF287CC30AD7}"/>
                    </a:ext>
                  </a:extLst>
                </p14:cNvPr>
                <p14:cNvContentPartPr/>
                <p14:nvPr/>
              </p14:nvContentPartPr>
              <p14:xfrm>
                <a:off x="3625740" y="4425950"/>
                <a:ext cx="191160" cy="36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E24F27CE-CF66-DC00-B70C-DF287CC30A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07740" y="4407950"/>
                  <a:ext cx="2268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F24C27B3-4F14-5ACF-AB9A-9F39D051CC1E}"/>
                  </a:ext>
                </a:extLst>
              </p14:cNvPr>
              <p14:cNvContentPartPr/>
              <p14:nvPr/>
            </p14:nvContentPartPr>
            <p14:xfrm>
              <a:off x="729900" y="4393910"/>
              <a:ext cx="520200" cy="2556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F24C27B3-4F14-5ACF-AB9A-9F39D051CC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2260" y="4376270"/>
                <a:ext cx="55584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FA9555-BA0C-7AB4-1DBF-F9D003E51C09}"/>
              </a:ext>
            </a:extLst>
          </p:cNvPr>
          <p:cNvGrpSpPr/>
          <p:nvPr/>
        </p:nvGrpSpPr>
        <p:grpSpPr>
          <a:xfrm>
            <a:off x="628380" y="4418750"/>
            <a:ext cx="1023120" cy="9360"/>
            <a:chOff x="628380" y="4418750"/>
            <a:chExt cx="1023120" cy="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58A270AD-77CB-C3F4-9A99-5DA9B5DC5259}"/>
                    </a:ext>
                  </a:extLst>
                </p14:cNvPr>
                <p14:cNvContentPartPr/>
                <p14:nvPr/>
              </p14:nvContentPartPr>
              <p14:xfrm>
                <a:off x="723780" y="4419110"/>
                <a:ext cx="531360" cy="75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58A270AD-77CB-C3F4-9A99-5DA9B5DC52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5780" y="4401110"/>
                  <a:ext cx="567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3DECEF5-2345-4E7D-F180-E7394131108C}"/>
                    </a:ext>
                  </a:extLst>
                </p14:cNvPr>
                <p14:cNvContentPartPr/>
                <p14:nvPr/>
              </p14:nvContentPartPr>
              <p14:xfrm>
                <a:off x="1102860" y="4418750"/>
                <a:ext cx="269640" cy="936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3DECEF5-2345-4E7D-F180-E739413110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5220" y="4401110"/>
                  <a:ext cx="305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C0910D0-07D7-30A7-C260-529359E97188}"/>
                    </a:ext>
                  </a:extLst>
                </p14:cNvPr>
                <p14:cNvContentPartPr/>
                <p14:nvPr/>
              </p14:nvContentPartPr>
              <p14:xfrm>
                <a:off x="628380" y="4419470"/>
                <a:ext cx="108720" cy="36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C0910D0-07D7-30A7-C260-529359E971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0380" y="4401470"/>
                  <a:ext cx="14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46BDD217-FB98-3501-533A-C12CE29BC666}"/>
                    </a:ext>
                  </a:extLst>
                </p14:cNvPr>
                <p14:cNvContentPartPr/>
                <p14:nvPr/>
              </p14:nvContentPartPr>
              <p14:xfrm>
                <a:off x="1358820" y="4419110"/>
                <a:ext cx="248040" cy="720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46BDD217-FB98-3501-533A-C12CE29BC6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40820" y="4401110"/>
                  <a:ext cx="283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25470F82-196A-0657-CF9F-D50C52B644EB}"/>
                    </a:ext>
                  </a:extLst>
                </p14:cNvPr>
                <p14:cNvContentPartPr/>
                <p14:nvPr/>
              </p14:nvContentPartPr>
              <p14:xfrm>
                <a:off x="1587420" y="4419470"/>
                <a:ext cx="64080" cy="36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25470F82-196A-0657-CF9F-D50C52B644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69420" y="4401470"/>
                  <a:ext cx="997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8A242598-F19D-2542-49A9-0033F105B9F1}"/>
                  </a:ext>
                </a:extLst>
              </p14:cNvPr>
              <p14:cNvContentPartPr/>
              <p14:nvPr/>
            </p14:nvContentPartPr>
            <p14:xfrm>
              <a:off x="1623780" y="4408778"/>
              <a:ext cx="271800" cy="1188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8A242598-F19D-2542-49A9-0033F105B9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6140" y="4390778"/>
                <a:ext cx="307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50E45569-C645-0FCA-040C-8DDB0D842340}"/>
                  </a:ext>
                </a:extLst>
              </p14:cNvPr>
              <p14:cNvContentPartPr/>
              <p14:nvPr/>
            </p14:nvContentPartPr>
            <p14:xfrm>
              <a:off x="683048" y="4366976"/>
              <a:ext cx="211680" cy="1872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50E45569-C645-0FCA-040C-8DDB0D84234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728" y="4362656"/>
                <a:ext cx="22032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E83BD08E-9DBF-56F9-B3DE-243EDFA79387}"/>
              </a:ext>
            </a:extLst>
          </p:cNvPr>
          <p:cNvGrpSpPr/>
          <p:nvPr/>
        </p:nvGrpSpPr>
        <p:grpSpPr>
          <a:xfrm>
            <a:off x="795008" y="4352576"/>
            <a:ext cx="479160" cy="31320"/>
            <a:chOff x="795008" y="4352576"/>
            <a:chExt cx="479160" cy="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88FB013F-15AE-258E-9FFB-606D6BF13FC3}"/>
                    </a:ext>
                  </a:extLst>
                </p14:cNvPr>
                <p14:cNvContentPartPr/>
                <p14:nvPr/>
              </p14:nvContentPartPr>
              <p14:xfrm>
                <a:off x="795008" y="4364816"/>
                <a:ext cx="412200" cy="756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88FB013F-15AE-258E-9FFB-606D6BF13F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0688" y="4360496"/>
                  <a:ext cx="42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AC71C3A3-8935-E6E5-11AD-FCF2E44DD2A5}"/>
                    </a:ext>
                  </a:extLst>
                </p14:cNvPr>
                <p14:cNvContentPartPr/>
                <p14:nvPr/>
              </p14:nvContentPartPr>
              <p14:xfrm>
                <a:off x="1031528" y="4352576"/>
                <a:ext cx="242640" cy="3132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AC71C3A3-8935-E6E5-11AD-FCF2E44DD2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7208" y="4348256"/>
                  <a:ext cx="25128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66EC8C7E-BF3C-8316-CCB9-4871E0B493A0}"/>
                  </a:ext>
                </a:extLst>
              </p14:cNvPr>
              <p14:cNvContentPartPr/>
              <p14:nvPr/>
            </p14:nvContentPartPr>
            <p14:xfrm>
              <a:off x="1285688" y="4454096"/>
              <a:ext cx="183240" cy="25200"/>
            </p14:xfrm>
          </p:contentPart>
        </mc:Choice>
        <mc:Fallback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66EC8C7E-BF3C-8316-CCB9-4871E0B493A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81368" y="4449776"/>
                <a:ext cx="1918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A373C2BD-DDF0-658E-752C-82351FCD4E9E}"/>
              </a:ext>
            </a:extLst>
          </p:cNvPr>
          <p:cNvGrpSpPr/>
          <p:nvPr/>
        </p:nvGrpSpPr>
        <p:grpSpPr>
          <a:xfrm>
            <a:off x="1733528" y="4442936"/>
            <a:ext cx="838440" cy="63360"/>
            <a:chOff x="1733528" y="4442936"/>
            <a:chExt cx="83844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26C9EA56-7A58-53FE-D44A-4A74863CD91F}"/>
                    </a:ext>
                  </a:extLst>
                </p14:cNvPr>
                <p14:cNvContentPartPr/>
                <p14:nvPr/>
              </p14:nvContentPartPr>
              <p14:xfrm>
                <a:off x="1733528" y="4445816"/>
                <a:ext cx="361800" cy="291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26C9EA56-7A58-53FE-D44A-4A74863CD91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29208" y="4441496"/>
                  <a:ext cx="37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35DCC322-D344-986D-4EE7-177E3F24CC24}"/>
                    </a:ext>
                  </a:extLst>
                </p14:cNvPr>
                <p14:cNvContentPartPr/>
                <p14:nvPr/>
              </p14:nvContentPartPr>
              <p14:xfrm>
                <a:off x="1940528" y="4447976"/>
                <a:ext cx="464400" cy="3600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35DCC322-D344-986D-4EE7-177E3F24CC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36208" y="4443656"/>
                  <a:ext cx="473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544F0C8-5648-D217-018E-0C47DC40CD7B}"/>
                    </a:ext>
                  </a:extLst>
                </p14:cNvPr>
                <p14:cNvContentPartPr/>
                <p14:nvPr/>
              </p14:nvContentPartPr>
              <p14:xfrm>
                <a:off x="2383328" y="4442936"/>
                <a:ext cx="188640" cy="6336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544F0C8-5648-D217-018E-0C47DC40CD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79008" y="4438616"/>
                  <a:ext cx="19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943CD32E-F2A7-5FE5-551A-5275CD2D9B53}"/>
                    </a:ext>
                  </a:extLst>
                </p14:cNvPr>
                <p14:cNvContentPartPr/>
                <p14:nvPr/>
              </p14:nvContentPartPr>
              <p14:xfrm>
                <a:off x="2414288" y="4447256"/>
                <a:ext cx="90720" cy="828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943CD32E-F2A7-5FE5-551A-5275CD2D9B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09968" y="4442936"/>
                  <a:ext cx="9936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A3AE6A31-33D5-5115-71E5-0A35AE5347D4}"/>
              </a:ext>
            </a:extLst>
          </p:cNvPr>
          <p:cNvGrpSpPr/>
          <p:nvPr/>
        </p:nvGrpSpPr>
        <p:grpSpPr>
          <a:xfrm>
            <a:off x="2816768" y="4379216"/>
            <a:ext cx="343800" cy="82800"/>
            <a:chOff x="2816768" y="4379216"/>
            <a:chExt cx="34380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A87813A1-D3D1-03E4-1A3E-9D20DFD00628}"/>
                    </a:ext>
                  </a:extLst>
                </p14:cNvPr>
                <p14:cNvContentPartPr/>
                <p14:nvPr/>
              </p14:nvContentPartPr>
              <p14:xfrm>
                <a:off x="2864288" y="4442936"/>
                <a:ext cx="140760" cy="1908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A87813A1-D3D1-03E4-1A3E-9D20DFD006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59968" y="4438616"/>
                  <a:ext cx="149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6C4B0875-A28D-2FDD-35E9-2E5B0EEB2981}"/>
                    </a:ext>
                  </a:extLst>
                </p14:cNvPr>
                <p14:cNvContentPartPr/>
                <p14:nvPr/>
              </p14:nvContentPartPr>
              <p14:xfrm>
                <a:off x="2816768" y="4443296"/>
                <a:ext cx="52560" cy="288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6C4B0875-A28D-2FDD-35E9-2E5B0EEB29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2448" y="4438976"/>
                  <a:ext cx="61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0A1B231A-9C6F-7D47-BE4C-920F7B396AEF}"/>
                    </a:ext>
                  </a:extLst>
                </p14:cNvPr>
                <p14:cNvContentPartPr/>
                <p14:nvPr/>
              </p14:nvContentPartPr>
              <p14:xfrm>
                <a:off x="3036008" y="4379216"/>
                <a:ext cx="124560" cy="1116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0A1B231A-9C6F-7D47-BE4C-920F7B396A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31688" y="4374896"/>
                  <a:ext cx="1332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ECF469EE-0E33-FD08-C5EF-80C11F863351}"/>
              </a:ext>
            </a:extLst>
          </p:cNvPr>
          <p:cNvGrpSpPr/>
          <p:nvPr/>
        </p:nvGrpSpPr>
        <p:grpSpPr>
          <a:xfrm>
            <a:off x="3174608" y="4438616"/>
            <a:ext cx="797040" cy="34560"/>
            <a:chOff x="3174608" y="4438616"/>
            <a:chExt cx="79704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4046BC1D-161B-F998-3AAC-F330FA779473}"/>
                    </a:ext>
                  </a:extLst>
                </p14:cNvPr>
                <p14:cNvContentPartPr/>
                <p14:nvPr/>
              </p14:nvContentPartPr>
              <p14:xfrm>
                <a:off x="3174608" y="4445456"/>
                <a:ext cx="111600" cy="2016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4046BC1D-161B-F998-3AAC-F330FA779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0288" y="4441136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9D63232-B148-19F9-DBD2-FDBBFCCB33FE}"/>
                    </a:ext>
                  </a:extLst>
                </p14:cNvPr>
                <p14:cNvContentPartPr/>
                <p14:nvPr/>
              </p14:nvContentPartPr>
              <p14:xfrm>
                <a:off x="3283688" y="4439696"/>
                <a:ext cx="283320" cy="864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9D63232-B148-19F9-DBD2-FDBBFCCB33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79368" y="4435376"/>
                  <a:ext cx="291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92DAF5FE-922F-73FE-13DA-47EE052F25C1}"/>
                    </a:ext>
                  </a:extLst>
                </p14:cNvPr>
                <p14:cNvContentPartPr/>
                <p14:nvPr/>
              </p14:nvContentPartPr>
              <p14:xfrm>
                <a:off x="3495728" y="4447976"/>
                <a:ext cx="92160" cy="504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92DAF5FE-922F-73FE-13DA-47EE052F25C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91408" y="4443656"/>
                  <a:ext cx="1008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B6634DE3-C9BB-2615-6FC2-512479569073}"/>
                    </a:ext>
                  </a:extLst>
                </p14:cNvPr>
                <p14:cNvContentPartPr/>
                <p14:nvPr/>
              </p14:nvContentPartPr>
              <p14:xfrm>
                <a:off x="3381608" y="4438616"/>
                <a:ext cx="195480" cy="756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B6634DE3-C9BB-2615-6FC2-5124795690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77288" y="4434296"/>
                  <a:ext cx="204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4F5D82EA-62B5-F27E-3903-89FEFC924D00}"/>
                    </a:ext>
                  </a:extLst>
                </p14:cNvPr>
                <p14:cNvContentPartPr/>
                <p14:nvPr/>
              </p14:nvContentPartPr>
              <p14:xfrm>
                <a:off x="3703088" y="4443296"/>
                <a:ext cx="141120" cy="2808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4F5D82EA-62B5-F27E-3903-89FEFC924D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8768" y="4438976"/>
                  <a:ext cx="14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371AD86-DA8D-D06A-9E1E-627A8E05AA78}"/>
                    </a:ext>
                  </a:extLst>
                </p14:cNvPr>
                <p14:cNvContentPartPr/>
                <p14:nvPr/>
              </p14:nvContentPartPr>
              <p14:xfrm>
                <a:off x="3835928" y="4440056"/>
                <a:ext cx="135720" cy="3312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371AD86-DA8D-D06A-9E1E-627A8E05AA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1608" y="4435736"/>
                  <a:ext cx="1443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239AB7CE-A2CE-5FC8-75A7-E5FB02348F41}"/>
                  </a:ext>
                </a:extLst>
              </p14:cNvPr>
              <p14:cNvContentPartPr/>
              <p14:nvPr/>
            </p14:nvContentPartPr>
            <p14:xfrm>
              <a:off x="632220" y="4404180"/>
              <a:ext cx="3269160" cy="23400"/>
            </p14:xfrm>
          </p:contentPart>
        </mc:Choice>
        <mc:Fallback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239AB7CE-A2CE-5FC8-75A7-E5FB02348F4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6220" y="4368180"/>
                <a:ext cx="3340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6" name="Input penna 155">
                <a:extLst>
                  <a:ext uri="{FF2B5EF4-FFF2-40B4-BE49-F238E27FC236}">
                    <a16:creationId xmlns:a16="http://schemas.microsoft.com/office/drawing/2014/main" id="{851445D3-84DE-62E2-ECBB-6E6C510998D2}"/>
                  </a:ext>
                </a:extLst>
              </p14:cNvPr>
              <p14:cNvContentPartPr/>
              <p14:nvPr/>
            </p14:nvContentPartPr>
            <p14:xfrm>
              <a:off x="639864" y="4407336"/>
              <a:ext cx="3292200" cy="18720"/>
            </p14:xfrm>
          </p:contentPart>
        </mc:Choice>
        <mc:Fallback>
          <p:pic>
            <p:nvPicPr>
              <p:cNvPr id="156" name="Input penna 155">
                <a:extLst>
                  <a:ext uri="{FF2B5EF4-FFF2-40B4-BE49-F238E27FC236}">
                    <a16:creationId xmlns:a16="http://schemas.microsoft.com/office/drawing/2014/main" id="{851445D3-84DE-62E2-ECBB-6E6C510998D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03864" y="4371336"/>
                <a:ext cx="33638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79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00D2-EB10-EFF3-D72E-F315E0AEE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90A8735-D89C-603D-8671-419DF2064F42}"/>
              </a:ext>
            </a:extLst>
          </p:cNvPr>
          <p:cNvSpPr/>
          <p:nvPr/>
        </p:nvSpPr>
        <p:spPr>
          <a:xfrm>
            <a:off x="8032460" y="1271016"/>
            <a:ext cx="3900460" cy="5045020"/>
          </a:xfrm>
          <a:prstGeom prst="roundRect">
            <a:avLst>
              <a:gd name="adj" fmla="val 768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F3A0121-E31D-7CEB-DE99-3DD25EB72165}"/>
              </a:ext>
            </a:extLst>
          </p:cNvPr>
          <p:cNvSpPr/>
          <p:nvPr/>
        </p:nvSpPr>
        <p:spPr>
          <a:xfrm>
            <a:off x="464820" y="1224062"/>
            <a:ext cx="7452360" cy="5138928"/>
          </a:xfrm>
          <a:prstGeom prst="roundRect">
            <a:avLst>
              <a:gd name="adj" fmla="val 7680"/>
            </a:avLst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1F464-C2AD-5B62-A299-A2CA878A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481329"/>
            <a:ext cx="1740408" cy="338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SERVLETS</a:t>
            </a:r>
          </a:p>
          <a:p>
            <a:pPr marL="0" indent="0">
              <a:buNone/>
            </a:pPr>
            <a:endParaRPr lang="en-US" sz="1800" dirty="0">
              <a:latin typeface="Arial Rounded MT Bold" panose="020F070403050403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E6E9D44-1A12-09F2-F9E9-6AB671F3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37"/>
            <a:ext cx="5654040" cy="7333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Bodoni MT" panose="02070603080606020203" pitchFamily="18" charset="0"/>
              </a:rPr>
              <a:t>Componenti</a:t>
            </a:r>
            <a:endParaRPr lang="en-US" sz="4000" kern="12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548F0EA-C717-C95B-A3F3-0F9DD50BF5DA}"/>
              </a:ext>
            </a:extLst>
          </p:cNvPr>
          <p:cNvSpPr txBox="1">
            <a:spLocks/>
          </p:cNvSpPr>
          <p:nvPr/>
        </p:nvSpPr>
        <p:spPr>
          <a:xfrm>
            <a:off x="838200" y="1935685"/>
            <a:ext cx="3660648" cy="73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Login:</a:t>
            </a:r>
          </a:p>
          <a:p>
            <a:r>
              <a:rPr lang="en-US" sz="1600" dirty="0"/>
              <a:t>Login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9AC0904-DF9E-4471-9AD9-55D668450E74}"/>
              </a:ext>
            </a:extLst>
          </p:cNvPr>
          <p:cNvSpPr txBox="1">
            <a:spLocks/>
          </p:cNvSpPr>
          <p:nvPr/>
        </p:nvSpPr>
        <p:spPr>
          <a:xfrm>
            <a:off x="838200" y="4230171"/>
            <a:ext cx="2514600" cy="113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Students:</a:t>
            </a:r>
          </a:p>
          <a:p>
            <a:r>
              <a:rPr lang="en-US" sz="1600" dirty="0" err="1"/>
              <a:t>RejectGrade</a:t>
            </a:r>
            <a:endParaRPr lang="en-US" sz="1600" dirty="0"/>
          </a:p>
          <a:p>
            <a:r>
              <a:rPr lang="en-US" sz="1600" dirty="0" err="1"/>
              <a:t>CourseLoader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10400B7-00B8-7584-5AFC-125D4B0B9B19}"/>
              </a:ext>
            </a:extLst>
          </p:cNvPr>
          <p:cNvSpPr txBox="1">
            <a:spLocks/>
          </p:cNvSpPr>
          <p:nvPr/>
        </p:nvSpPr>
        <p:spPr>
          <a:xfrm>
            <a:off x="4191000" y="1935685"/>
            <a:ext cx="2627376" cy="344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Lecturers:</a:t>
            </a:r>
          </a:p>
          <a:p>
            <a:r>
              <a:rPr lang="en-US" sz="1600" dirty="0" err="1"/>
              <a:t>AddResult</a:t>
            </a:r>
            <a:endParaRPr lang="en-US" sz="1600" dirty="0"/>
          </a:p>
          <a:p>
            <a:r>
              <a:rPr lang="en-US" sz="1600" dirty="0" err="1"/>
              <a:t>AppelliLoader</a:t>
            </a:r>
            <a:endParaRPr lang="en-US" sz="1600" dirty="0"/>
          </a:p>
          <a:p>
            <a:r>
              <a:rPr lang="en-US" sz="1600" dirty="0" err="1"/>
              <a:t>CreateVerbale</a:t>
            </a:r>
            <a:endParaRPr lang="en-US" sz="1600" dirty="0"/>
          </a:p>
          <a:p>
            <a:r>
              <a:rPr lang="en-US" sz="1600" dirty="0" err="1"/>
              <a:t>ExamLoader</a:t>
            </a:r>
            <a:endParaRPr lang="en-US" sz="1600" dirty="0"/>
          </a:p>
          <a:p>
            <a:r>
              <a:rPr lang="en-US" sz="1600" dirty="0" err="1"/>
              <a:t>GradeLoader</a:t>
            </a:r>
            <a:endParaRPr lang="en-US" sz="1600" dirty="0"/>
          </a:p>
          <a:p>
            <a:r>
              <a:rPr lang="en-US" sz="1600" dirty="0" err="1"/>
              <a:t>OrderTable</a:t>
            </a:r>
            <a:endParaRPr lang="en-US" sz="1600" dirty="0"/>
          </a:p>
          <a:p>
            <a:r>
              <a:rPr lang="en-US" sz="1600" dirty="0" err="1"/>
              <a:t>PendingGrade</a:t>
            </a:r>
            <a:endParaRPr lang="en-US" sz="1600" dirty="0"/>
          </a:p>
          <a:p>
            <a:r>
              <a:rPr lang="en-US" sz="1600" dirty="0" err="1"/>
              <a:t>RecordApi</a:t>
            </a:r>
            <a:endParaRPr lang="en-US" sz="1600" dirty="0"/>
          </a:p>
          <a:p>
            <a:r>
              <a:rPr lang="en-US" sz="1600" dirty="0" err="1"/>
              <a:t>UpdateGrade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3C6F468-5B45-E7C6-8C6D-781A60131A40}"/>
              </a:ext>
            </a:extLst>
          </p:cNvPr>
          <p:cNvSpPr txBox="1">
            <a:spLocks/>
          </p:cNvSpPr>
          <p:nvPr/>
        </p:nvSpPr>
        <p:spPr>
          <a:xfrm>
            <a:off x="8330673" y="1917670"/>
            <a:ext cx="3023127" cy="182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Appelli</a:t>
            </a:r>
            <a:endParaRPr lang="en-US" sz="1600" dirty="0"/>
          </a:p>
          <a:p>
            <a:r>
              <a:rPr lang="en-US" sz="1600" dirty="0"/>
              <a:t>Course</a:t>
            </a:r>
          </a:p>
          <a:p>
            <a:r>
              <a:rPr lang="en-US" sz="1600" dirty="0" err="1"/>
              <a:t>ExamResult</a:t>
            </a:r>
            <a:endParaRPr lang="en-US" sz="1600" dirty="0"/>
          </a:p>
          <a:p>
            <a:r>
              <a:rPr lang="en-US" sz="1600" dirty="0"/>
              <a:t>Record</a:t>
            </a:r>
          </a:p>
          <a:p>
            <a:r>
              <a:rPr lang="en-US" sz="1600" dirty="0"/>
              <a:t>Grades</a:t>
            </a:r>
          </a:p>
          <a:p>
            <a:endParaRPr lang="en-US" sz="16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CF75E3A-A7B5-54E6-B2B3-15167B0EF51F}"/>
              </a:ext>
            </a:extLst>
          </p:cNvPr>
          <p:cNvSpPr txBox="1">
            <a:spLocks/>
          </p:cNvSpPr>
          <p:nvPr/>
        </p:nvSpPr>
        <p:spPr>
          <a:xfrm>
            <a:off x="8233744" y="1481329"/>
            <a:ext cx="2075688" cy="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 OBJECTS</a:t>
            </a:r>
            <a:endParaRPr lang="en-US" sz="1800" dirty="0">
              <a:latin typeface="Source Sans Pro" panose="020B0503030403020204" pitchFamily="34" charset="0"/>
              <a:ea typeface="ADLaM Display" panose="02010000000000000000" pitchFamily="2" charset="0"/>
              <a:cs typeface="Aharoni" panose="02010803020104030203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 Rounded MT Bold" panose="020F070403050403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44BE69-992E-5979-5A58-CC25F6F00382}"/>
              </a:ext>
            </a:extLst>
          </p:cNvPr>
          <p:cNvSpPr txBox="1"/>
          <p:nvPr/>
        </p:nvSpPr>
        <p:spPr>
          <a:xfrm>
            <a:off x="10309432" y="541964"/>
            <a:ext cx="104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" panose="020B0602030504020204" pitchFamily="34" charset="0"/>
              </a:rPr>
              <a:t>HTML PURE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5D01510E-99EE-F77C-E140-EB776215E260}"/>
              </a:ext>
            </a:extLst>
          </p:cNvPr>
          <p:cNvSpPr txBox="1">
            <a:spLocks/>
          </p:cNvSpPr>
          <p:nvPr/>
        </p:nvSpPr>
        <p:spPr>
          <a:xfrm>
            <a:off x="838200" y="3040205"/>
            <a:ext cx="2514600" cy="81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 err="1"/>
              <a:t>Thymeleaf</a:t>
            </a:r>
            <a:r>
              <a:rPr lang="en-US" sz="1700" b="1" i="1" dirty="0"/>
              <a:t>:</a:t>
            </a:r>
          </a:p>
          <a:p>
            <a:r>
              <a:rPr lang="en-US" sz="1800" dirty="0" err="1"/>
              <a:t>ThymeleafInitializer</a:t>
            </a:r>
            <a:endParaRPr lang="en-US" sz="1700" b="1" i="1" dirty="0"/>
          </a:p>
        </p:txBody>
      </p:sp>
    </p:spTree>
    <p:extLst>
      <p:ext uri="{BB962C8B-B14F-4D97-AF65-F5344CB8AC3E}">
        <p14:creationId xmlns:p14="http://schemas.microsoft.com/office/powerpoint/2010/main" val="407879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ACFBA68-1E33-F013-A308-B6A03962F0C6}"/>
              </a:ext>
            </a:extLst>
          </p:cNvPr>
          <p:cNvSpPr/>
          <p:nvPr/>
        </p:nvSpPr>
        <p:spPr>
          <a:xfrm>
            <a:off x="8032460" y="3680762"/>
            <a:ext cx="3900460" cy="2729180"/>
          </a:xfrm>
          <a:prstGeom prst="roundRect">
            <a:avLst>
              <a:gd name="adj" fmla="val 768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D82577C-0CE3-D85F-6FF4-B2CA95D79F96}"/>
              </a:ext>
            </a:extLst>
          </p:cNvPr>
          <p:cNvSpPr/>
          <p:nvPr/>
        </p:nvSpPr>
        <p:spPr>
          <a:xfrm>
            <a:off x="8032460" y="1271016"/>
            <a:ext cx="3900460" cy="2319728"/>
          </a:xfrm>
          <a:prstGeom prst="roundRect">
            <a:avLst>
              <a:gd name="adj" fmla="val 768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1F81B6-D852-7D75-5DB8-1087DD1DD3F3}"/>
              </a:ext>
            </a:extLst>
          </p:cNvPr>
          <p:cNvSpPr/>
          <p:nvPr/>
        </p:nvSpPr>
        <p:spPr>
          <a:xfrm>
            <a:off x="448056" y="1271016"/>
            <a:ext cx="7452360" cy="5138928"/>
          </a:xfrm>
          <a:prstGeom prst="roundRect">
            <a:avLst>
              <a:gd name="adj" fmla="val 7680"/>
            </a:avLst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D1C01-8C9B-AC60-76F5-5FFD91E8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481329"/>
            <a:ext cx="1740408" cy="338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SERVLETS</a:t>
            </a:r>
          </a:p>
          <a:p>
            <a:pPr marL="0" indent="0">
              <a:buNone/>
            </a:pPr>
            <a:endParaRPr lang="en-US" sz="1800" dirty="0">
              <a:latin typeface="Arial Rounded MT Bold" panose="020F070403050403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69923AA-B3A2-8B9A-227B-03F58D4B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37"/>
            <a:ext cx="5654040" cy="7333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Bodoni MT" panose="02070603080606020203" pitchFamily="18" charset="0"/>
              </a:rPr>
              <a:t>Componenti</a:t>
            </a:r>
            <a:endParaRPr lang="en-US" sz="4000" kern="12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7366C7-AFE0-4180-1BCB-E39F827EF3C9}"/>
              </a:ext>
            </a:extLst>
          </p:cNvPr>
          <p:cNvSpPr txBox="1"/>
          <p:nvPr/>
        </p:nvSpPr>
        <p:spPr>
          <a:xfrm>
            <a:off x="10309432" y="541964"/>
            <a:ext cx="104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" panose="020B0602030504020204" pitchFamily="34" charset="0"/>
              </a:rPr>
              <a:t>JS VERSION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91C3987-2F6E-72B4-F2B3-15CE92B36518}"/>
              </a:ext>
            </a:extLst>
          </p:cNvPr>
          <p:cNvSpPr txBox="1">
            <a:spLocks/>
          </p:cNvSpPr>
          <p:nvPr/>
        </p:nvSpPr>
        <p:spPr>
          <a:xfrm>
            <a:off x="838200" y="1935685"/>
            <a:ext cx="3660648" cy="181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Login:</a:t>
            </a:r>
          </a:p>
          <a:p>
            <a:r>
              <a:rPr lang="en-US" sz="1600" dirty="0"/>
              <a:t>Login</a:t>
            </a:r>
          </a:p>
          <a:p>
            <a:r>
              <a:rPr lang="en-US" sz="1600" dirty="0" err="1"/>
              <a:t>UserInfo</a:t>
            </a:r>
            <a:endParaRPr lang="en-US" sz="1600" dirty="0"/>
          </a:p>
          <a:p>
            <a:r>
              <a:rPr lang="en-US" sz="1600" dirty="0" err="1"/>
              <a:t>ChangePassword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CB050B9-4A98-5320-E649-984392B7B3A9}"/>
              </a:ext>
            </a:extLst>
          </p:cNvPr>
          <p:cNvSpPr txBox="1">
            <a:spLocks/>
          </p:cNvSpPr>
          <p:nvPr/>
        </p:nvSpPr>
        <p:spPr>
          <a:xfrm>
            <a:off x="838200" y="3739896"/>
            <a:ext cx="3660648" cy="181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Students &amp; Lecturers (</a:t>
            </a:r>
            <a:r>
              <a:rPr lang="en-US" sz="1700" b="1" i="1" dirty="0" err="1"/>
              <a:t>comuni</a:t>
            </a:r>
            <a:r>
              <a:rPr lang="en-US" sz="1700" b="1" i="1" dirty="0"/>
              <a:t>):</a:t>
            </a:r>
          </a:p>
          <a:p>
            <a:r>
              <a:rPr lang="en-US" sz="1600" dirty="0"/>
              <a:t>Courses</a:t>
            </a:r>
          </a:p>
          <a:p>
            <a:r>
              <a:rPr lang="en-US" sz="1600" dirty="0"/>
              <a:t>Exams</a:t>
            </a:r>
          </a:p>
          <a:p>
            <a:r>
              <a:rPr lang="en-US" sz="1600" dirty="0" err="1"/>
              <a:t>StoreExamId</a:t>
            </a:r>
            <a:endParaRPr lang="en-US" sz="16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23481EC-DA41-BC0A-BBF4-FA7C547362D0}"/>
              </a:ext>
            </a:extLst>
          </p:cNvPr>
          <p:cNvSpPr txBox="1">
            <a:spLocks/>
          </p:cNvSpPr>
          <p:nvPr/>
        </p:nvSpPr>
        <p:spPr>
          <a:xfrm>
            <a:off x="5087114" y="1920242"/>
            <a:ext cx="2514600" cy="181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Students:</a:t>
            </a:r>
          </a:p>
          <a:p>
            <a:r>
              <a:rPr lang="en-US" sz="1600" dirty="0" err="1"/>
              <a:t>StudentData</a:t>
            </a:r>
            <a:endParaRPr lang="en-US" sz="1600" dirty="0"/>
          </a:p>
          <a:p>
            <a:r>
              <a:rPr lang="en-US" sz="1600" dirty="0" err="1"/>
              <a:t>StudentsResult</a:t>
            </a:r>
            <a:endParaRPr lang="en-US" sz="1600" dirty="0"/>
          </a:p>
          <a:p>
            <a:r>
              <a:rPr lang="en-US" sz="1600" dirty="0" err="1"/>
              <a:t>RejectGrade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68CA38B-35B2-8E75-5491-6825E1692C1D}"/>
              </a:ext>
            </a:extLst>
          </p:cNvPr>
          <p:cNvSpPr txBox="1">
            <a:spLocks/>
          </p:cNvSpPr>
          <p:nvPr/>
        </p:nvSpPr>
        <p:spPr>
          <a:xfrm>
            <a:off x="5065778" y="3739896"/>
            <a:ext cx="2627376" cy="230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/>
              <a:t>Lecturers:</a:t>
            </a:r>
          </a:p>
          <a:p>
            <a:r>
              <a:rPr lang="en-US" sz="1600" dirty="0" err="1"/>
              <a:t>InsertResult</a:t>
            </a:r>
            <a:endParaRPr lang="en-US" sz="1600" dirty="0"/>
          </a:p>
          <a:p>
            <a:r>
              <a:rPr lang="en-US" sz="1600" dirty="0" err="1"/>
              <a:t>Iscritti</a:t>
            </a:r>
            <a:endParaRPr lang="en-US" sz="1600" dirty="0"/>
          </a:p>
          <a:p>
            <a:r>
              <a:rPr lang="en-US" sz="1600" dirty="0" err="1"/>
              <a:t>PublishResults</a:t>
            </a:r>
            <a:endParaRPr lang="en-US" sz="1600" dirty="0"/>
          </a:p>
          <a:p>
            <a:r>
              <a:rPr lang="en-US" sz="1600" dirty="0"/>
              <a:t>Records</a:t>
            </a:r>
          </a:p>
          <a:p>
            <a:r>
              <a:rPr lang="en-US" sz="1600" dirty="0" err="1"/>
              <a:t>RecordsApi</a:t>
            </a:r>
            <a:endParaRPr lang="en-US" sz="1600" dirty="0"/>
          </a:p>
          <a:p>
            <a:r>
              <a:rPr lang="en-US" sz="1600" dirty="0" err="1"/>
              <a:t>VerbalizeResults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5CE1B61-A73C-689D-021B-00D8E7EC2BBE}"/>
              </a:ext>
            </a:extLst>
          </p:cNvPr>
          <p:cNvSpPr txBox="1">
            <a:spLocks/>
          </p:cNvSpPr>
          <p:nvPr/>
        </p:nvSpPr>
        <p:spPr>
          <a:xfrm>
            <a:off x="8330674" y="1917670"/>
            <a:ext cx="2441448" cy="115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Courses</a:t>
            </a:r>
          </a:p>
          <a:p>
            <a:r>
              <a:rPr lang="en-US" sz="1600" dirty="0" err="1"/>
              <a:t>ExamResult</a:t>
            </a:r>
            <a:endParaRPr lang="en-US" sz="1600" dirty="0"/>
          </a:p>
          <a:p>
            <a:r>
              <a:rPr lang="en-US" sz="1600" dirty="0"/>
              <a:t>Grade</a:t>
            </a:r>
          </a:p>
          <a:p>
            <a:endParaRPr lang="en-US" sz="16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09CBA345-3CBD-C941-FBA0-D3F97A6B820E}"/>
              </a:ext>
            </a:extLst>
          </p:cNvPr>
          <p:cNvSpPr txBox="1">
            <a:spLocks/>
          </p:cNvSpPr>
          <p:nvPr/>
        </p:nvSpPr>
        <p:spPr>
          <a:xfrm>
            <a:off x="8330674" y="4173391"/>
            <a:ext cx="3304032" cy="189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ExamDAO</a:t>
            </a:r>
            <a:endParaRPr lang="en-US" sz="1800" dirty="0"/>
          </a:p>
          <a:p>
            <a:pPr lvl="1"/>
            <a:r>
              <a:rPr lang="en-US" sz="1400" dirty="0" err="1"/>
              <a:t>rejectExamGrade</a:t>
            </a:r>
            <a:r>
              <a:rPr lang="en-US" sz="1400" dirty="0"/>
              <a:t>(String, int)</a:t>
            </a:r>
          </a:p>
          <a:p>
            <a:pPr lvl="1"/>
            <a:r>
              <a:rPr lang="en-US" sz="1300" dirty="0" err="1"/>
              <a:t>getExamResultsByStudent</a:t>
            </a:r>
            <a:r>
              <a:rPr lang="en-US" sz="1300" dirty="0"/>
              <a:t>(String)	</a:t>
            </a:r>
          </a:p>
          <a:p>
            <a:r>
              <a:rPr lang="en-US" sz="1600" dirty="0" err="1"/>
              <a:t>StudentDAO</a:t>
            </a:r>
            <a:endParaRPr lang="en-US" sz="1800" dirty="0"/>
          </a:p>
          <a:p>
            <a:pPr lvl="1"/>
            <a:r>
              <a:rPr lang="en-US" sz="1400" dirty="0" err="1"/>
              <a:t>findCoursesByStudentId</a:t>
            </a:r>
            <a:r>
              <a:rPr lang="en-US" sz="1400" dirty="0"/>
              <a:t>(String)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92C2891-90B1-4487-D00F-29877E6D0A07}"/>
              </a:ext>
            </a:extLst>
          </p:cNvPr>
          <p:cNvSpPr txBox="1">
            <a:spLocks/>
          </p:cNvSpPr>
          <p:nvPr/>
        </p:nvSpPr>
        <p:spPr>
          <a:xfrm>
            <a:off x="8233744" y="1481329"/>
            <a:ext cx="2075688" cy="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 OBJECTS</a:t>
            </a:r>
            <a:endParaRPr lang="en-US" sz="1800" dirty="0">
              <a:latin typeface="Source Sans Pro" panose="020B0503030403020204" pitchFamily="34" charset="0"/>
              <a:ea typeface="ADLaM Display" panose="02010000000000000000" pitchFamily="2" charset="0"/>
              <a:cs typeface="Aharoni" panose="02010803020104030203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 Rounded MT Bold" panose="020F070403050403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B598012-D7A7-53C1-16FA-BC1C22FC5238}"/>
              </a:ext>
            </a:extLst>
          </p:cNvPr>
          <p:cNvSpPr txBox="1">
            <a:spLocks/>
          </p:cNvSpPr>
          <p:nvPr/>
        </p:nvSpPr>
        <p:spPr>
          <a:xfrm>
            <a:off x="8260084" y="3755339"/>
            <a:ext cx="2720768" cy="328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ACCESS OBJECTS</a:t>
            </a:r>
          </a:p>
        </p:txBody>
      </p:sp>
    </p:spTree>
    <p:extLst>
      <p:ext uri="{BB962C8B-B14F-4D97-AF65-F5344CB8AC3E}">
        <p14:creationId xmlns:p14="http://schemas.microsoft.com/office/powerpoint/2010/main" val="6970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B7E045A-04B5-0F21-F38F-FB756296F97B}"/>
              </a:ext>
            </a:extLst>
          </p:cNvPr>
          <p:cNvSpPr txBox="1">
            <a:spLocks/>
          </p:cNvSpPr>
          <p:nvPr/>
        </p:nvSpPr>
        <p:spPr>
          <a:xfrm>
            <a:off x="920578" y="528637"/>
            <a:ext cx="4280072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anose="020706030806060202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Events: Login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Immagine 5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589783A-B21F-7FC4-BAEC-69F90539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1924050"/>
            <a:ext cx="10137941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6CB1AFDD-4137-B51B-B0D9-B538DCB73CE7}"/>
              </a:ext>
            </a:extLst>
          </p:cNvPr>
          <p:cNvSpPr txBox="1">
            <a:spLocks/>
          </p:cNvSpPr>
          <p:nvPr/>
        </p:nvSpPr>
        <p:spPr>
          <a:xfrm>
            <a:off x="920578" y="528637"/>
            <a:ext cx="4280072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anose="020706030806060202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Events: Lecturer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0" name="Segnaposto contenuto 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0CB26C11-1EBE-B700-5BEB-7E6E5245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3" y="1562100"/>
            <a:ext cx="10142633" cy="4767263"/>
          </a:xfrm>
        </p:spPr>
      </p:pic>
    </p:spTree>
    <p:extLst>
      <p:ext uri="{BB962C8B-B14F-4D97-AF65-F5344CB8AC3E}">
        <p14:creationId xmlns:p14="http://schemas.microsoft.com/office/powerpoint/2010/main" val="119564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08356F33-1175-8546-D806-6FFFB709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1679259"/>
            <a:ext cx="6273800" cy="313690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435B1F92-5EF9-268D-94CF-90543F278E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831848" cy="66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anose="020706030806060202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Design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8" name="Immagine 7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93A0B0C5-CA60-F032-A4DE-BC5F6615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3429000"/>
            <a:ext cx="5229225" cy="232784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5A379E-CFEB-E489-3C93-24E47079FCEC}"/>
              </a:ext>
            </a:extLst>
          </p:cNvPr>
          <p:cNvSpPr txBox="1"/>
          <p:nvPr/>
        </p:nvSpPr>
        <p:spPr>
          <a:xfrm>
            <a:off x="10309432" y="541964"/>
            <a:ext cx="104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" panose="020B0602030504020204" pitchFamily="34" charset="0"/>
              </a:rPr>
              <a:t>HTML PURE</a:t>
            </a:r>
          </a:p>
        </p:txBody>
      </p:sp>
    </p:spTree>
    <p:extLst>
      <p:ext uri="{BB962C8B-B14F-4D97-AF65-F5344CB8AC3E}">
        <p14:creationId xmlns:p14="http://schemas.microsoft.com/office/powerpoint/2010/main" val="1780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0AA8-4C6F-81AB-AD46-775420D8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2E151F-2F88-6E73-34EC-2940DD5390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831848" cy="6681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odoni MT" panose="020706030806060202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Design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6FE8D-9B56-5FAB-0F68-59DE3D981586}"/>
              </a:ext>
            </a:extLst>
          </p:cNvPr>
          <p:cNvSpPr txBox="1"/>
          <p:nvPr/>
        </p:nvSpPr>
        <p:spPr>
          <a:xfrm>
            <a:off x="10309432" y="541964"/>
            <a:ext cx="104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" panose="020B0602030504020204" pitchFamily="34" charset="0"/>
              </a:rPr>
              <a:t>JS VERSION</a:t>
            </a:r>
          </a:p>
        </p:txBody>
      </p:sp>
      <p:pic>
        <p:nvPicPr>
          <p:cNvPr id="11" name="Segnaposto contenuto 10" descr="Immagine che contiene testo, schermata, software, schermo&#10;&#10;Il contenuto generato dall'IA potrebbe non essere corretto.">
            <a:extLst>
              <a:ext uri="{FF2B5EF4-FFF2-40B4-BE49-F238E27FC236}">
                <a16:creationId xmlns:a16="http://schemas.microsoft.com/office/drawing/2014/main" id="{931D942E-6848-5343-2063-865186DC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08" y="3193897"/>
            <a:ext cx="5111832" cy="3263596"/>
          </a:xfrm>
        </p:spPr>
      </p:pic>
      <p:pic>
        <p:nvPicPr>
          <p:cNvPr id="13" name="Immagine 12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BB8A7F03-EA9E-6DB5-FAE9-1EFE858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0" y="1438275"/>
            <a:ext cx="5760466" cy="32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8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 Rounded MT Bold</vt:lpstr>
      <vt:lpstr>Bodoni MT</vt:lpstr>
      <vt:lpstr>Lucida Sans</vt:lpstr>
      <vt:lpstr>Source Sans Pro</vt:lpstr>
      <vt:lpstr>Tema di Office</vt:lpstr>
      <vt:lpstr>Database design</vt:lpstr>
      <vt:lpstr>Application requirements analysis</vt:lpstr>
      <vt:lpstr>Application design</vt:lpstr>
      <vt:lpstr>Componenti</vt:lpstr>
      <vt:lpstr>Componenti</vt:lpstr>
      <vt:lpstr>Presentazione standard di PowerPoint</vt:lpstr>
      <vt:lpstr>Presentazione standard di PowerPoint</vt:lpstr>
      <vt:lpstr>Design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Domenicali</dc:creator>
  <cp:lastModifiedBy>Tommaso Domenicali</cp:lastModifiedBy>
  <cp:revision>2</cp:revision>
  <dcterms:created xsi:type="dcterms:W3CDTF">2025-05-24T09:54:03Z</dcterms:created>
  <dcterms:modified xsi:type="dcterms:W3CDTF">2025-05-24T14:46:36Z</dcterms:modified>
</cp:coreProperties>
</file>