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sldIdLst>
    <p:sldId id="256" r:id="rId2"/>
    <p:sldId id="1533" r:id="rId3"/>
    <p:sldId id="1550" r:id="rId4"/>
    <p:sldId id="1534" r:id="rId5"/>
    <p:sldId id="1539" r:id="rId6"/>
    <p:sldId id="1536" r:id="rId7"/>
    <p:sldId id="1537" r:id="rId8"/>
    <p:sldId id="1538" r:id="rId9"/>
    <p:sldId id="1540" r:id="rId10"/>
    <p:sldId id="1552" r:id="rId11"/>
    <p:sldId id="1543" r:id="rId12"/>
    <p:sldId id="1554" r:id="rId13"/>
    <p:sldId id="1551" r:id="rId14"/>
    <p:sldId id="1544" r:id="rId15"/>
    <p:sldId id="1548" r:id="rId16"/>
    <p:sldId id="1553" r:id="rId17"/>
    <p:sldId id="154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0C0C0"/>
    <a:srgbClr val="3333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4" autoAdjust="0"/>
    <p:restoredTop sz="94660"/>
  </p:normalViewPr>
  <p:slideViewPr>
    <p:cSldViewPr>
      <p:cViewPr varScale="1">
        <p:scale>
          <a:sx n="79" d="100"/>
          <a:sy n="79" d="100"/>
        </p:scale>
        <p:origin x="-102"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19B588C-5F64-4A7E-A9D5-0F4F343FCB3D}" type="datetimeFigureOut">
              <a:rPr lang="en-US"/>
              <a:pPr>
                <a:defRPr/>
              </a:pPr>
              <a:t>3/4/2014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C9C89CB-F400-4317-937D-CCB9628B7386}" type="slidenum">
              <a:rPr lang="en-CA"/>
              <a:pPr>
                <a:defRPr/>
              </a:pPr>
              <a:t>‹#›</a:t>
            </a:fld>
            <a:endParaRPr lang="en-CA"/>
          </a:p>
        </p:txBody>
      </p:sp>
    </p:spTree>
    <p:extLst>
      <p:ext uri="{BB962C8B-B14F-4D97-AF65-F5344CB8AC3E}">
        <p14:creationId xmlns:p14="http://schemas.microsoft.com/office/powerpoint/2010/main" val="2078507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D9D178-8A02-4304-998D-8EB6E5CBC37B}" type="slidenum">
              <a:rPr lang="en-CA" smtClean="0"/>
              <a:pPr fontAlgn="base">
                <a:spcBef>
                  <a:spcPct val="0"/>
                </a:spcBef>
                <a:spcAft>
                  <a:spcPct val="0"/>
                </a:spcAft>
                <a:defRPr/>
              </a:pPr>
              <a:t>1</a:t>
            </a:fld>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53FEEC8-3349-445F-84D3-4CE9799F0328}" type="slidenum">
              <a:rPr lang="en-CA" sz="1200">
                <a:latin typeface="+mn-lt"/>
                <a:cs typeface="+mn-cs"/>
              </a:rPr>
              <a:pPr algn="r" fontAlgn="auto">
                <a:spcBef>
                  <a:spcPts val="0"/>
                </a:spcBef>
                <a:spcAft>
                  <a:spcPts val="0"/>
                </a:spcAft>
                <a:defRPr/>
              </a:pPr>
              <a:t>10</a:t>
            </a:fld>
            <a:endParaRPr lang="en-CA"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F322468-802F-4835-B254-76250B8CB95E}" type="slidenum">
              <a:rPr lang="en-CA" smtClean="0"/>
              <a:pPr>
                <a:defRPr/>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113805E-B062-48D6-AD8F-7B82D0FC3B62}" type="slidenum">
              <a:rPr lang="en-CA" smtClean="0"/>
              <a:pPr>
                <a:defRPr/>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BDA4D1B-34CB-4D27-A358-DF6E4629BA77}" type="slidenum">
              <a:rPr lang="en-CA" smtClean="0"/>
              <a:pPr>
                <a:defRPr/>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07B1437-74A0-462D-9F41-FE0EC413A338}" type="slidenum">
              <a:rPr lang="en-CA" smtClean="0"/>
              <a:pPr>
                <a:defRPr/>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A0CFEE7-22F5-4720-8644-864E50D3AC1D}" type="slidenum">
              <a:rPr lang="en-CA" smtClean="0"/>
              <a:pPr>
                <a:defRPr/>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EBF7A15-96F3-4DA2-B468-53C95BA8D088}" type="slidenum">
              <a:rPr lang="en-CA" sz="1200">
                <a:latin typeface="+mn-lt"/>
                <a:cs typeface="+mn-cs"/>
              </a:rPr>
              <a:pPr algn="r" fontAlgn="auto">
                <a:spcBef>
                  <a:spcPts val="0"/>
                </a:spcBef>
                <a:spcAft>
                  <a:spcPts val="0"/>
                </a:spcAft>
                <a:defRPr/>
              </a:pPr>
              <a:t>16</a:t>
            </a:fld>
            <a:endParaRPr lang="en-CA"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AA76AA2-2967-4524-B0EF-FADCE79DEB9A}" type="slidenum">
              <a:rPr lang="en-CA" smtClean="0"/>
              <a:pPr>
                <a:defRPr/>
              </a:pPr>
              <a:t>17</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DF73280-17D4-4CC9-A4A8-70F34CF99EF4}" type="slidenum">
              <a:rPr lang="en-CA" smtClean="0"/>
              <a:pPr>
                <a:defRPr/>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53F322A-E3CF-4BD6-85AF-24FCB5FD0041}" type="slidenum">
              <a:rPr lang="en-CA" smtClean="0"/>
              <a:pPr>
                <a:defRPr/>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22A9871-D295-4AAD-9083-ED9ED8ADDEAA}" type="slidenum">
              <a:rPr lang="en-CA" smtClean="0"/>
              <a:pPr>
                <a:defRPr/>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1BEA396-D63F-474C-A8CD-60327C03349E}" type="slidenum">
              <a:rPr lang="en-CA" smtClean="0"/>
              <a:pPr>
                <a:defRPr/>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F0028B9-BF36-4966-9349-15DD41D2A15D}" type="slidenum">
              <a:rPr lang="en-CA" smtClean="0"/>
              <a:pPr>
                <a:defRPr/>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BB26360-ADA1-4B2E-BC48-628F38260617}" type="slidenum">
              <a:rPr lang="en-CA" smtClean="0"/>
              <a:pPr>
                <a:defRPr/>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E2C364E-7765-484C-89DE-F2763EDE1195}" type="slidenum">
              <a:rPr lang="en-CA" smtClean="0"/>
              <a:pPr>
                <a:defRPr/>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84D7384-6479-4DA3-8C26-ED0590273752}" type="slidenum">
              <a:rPr lang="en-CA" smtClean="0"/>
              <a:pPr>
                <a:defRPr/>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descr="C:\Users\dwharder\Desktop\c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97863" y="6373813"/>
            <a:ext cx="6794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1412170" y="2023872"/>
            <a:ext cx="7211568" cy="1329137"/>
          </a:xfrm>
        </p:spPr>
        <p:txBody>
          <a:bodyPr/>
          <a:lstStyle>
            <a:lvl1pPr>
              <a:defRPr>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5892799" y="4156363"/>
            <a:ext cx="3084137" cy="2567709"/>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6936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8493125" y="387350"/>
            <a:ext cx="400050" cy="304800"/>
          </a:xfrm>
          <a:prstGeom prst="rect">
            <a:avLst/>
          </a:prstGeom>
          <a:noFill/>
        </p:spPr>
        <p:txBody>
          <a:bodyPr wrap="none">
            <a:spAutoFit/>
          </a:bodyPr>
          <a:lstStyle/>
          <a:p>
            <a:pPr algn="r">
              <a:defRPr/>
            </a:pPr>
            <a:fld id="{F57C3612-C79F-4E61-8688-55F08B1EA6A9}" type="slidenum">
              <a:rPr lang="en-CA" sz="1400">
                <a:solidFill>
                  <a:schemeClr val="tx1">
                    <a:lumMod val="50000"/>
                    <a:lumOff val="50000"/>
                  </a:schemeClr>
                </a:solidFill>
              </a:rPr>
              <a:pPr algn="r">
                <a:defRPr/>
              </a:pPr>
              <a:t>‹#›</a:t>
            </a:fld>
            <a:endParaRPr lang="en-CA" sz="1400">
              <a:solidFill>
                <a:schemeClr val="tx1">
                  <a:lumMod val="50000"/>
                  <a:lumOff val="50000"/>
                </a:schemeClr>
              </a:solidFill>
            </a:endParaRPr>
          </a:p>
        </p:txBody>
      </p:sp>
      <p:sp>
        <p:nvSpPr>
          <p:cNvPr id="2" name="Title 1"/>
          <p:cNvSpPr>
            <a:spLocks noGrp="1"/>
          </p:cNvSpPr>
          <p:nvPr>
            <p:ph type="title"/>
          </p:nvPr>
        </p:nvSpPr>
        <p:spPr/>
        <p:txBody>
          <a:bodyPr>
            <a:normAutofit/>
          </a:bodyPr>
          <a:lstStyle>
            <a:lvl1pPr>
              <a:defRPr sz="2800" b="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Footer Placeholder 4"/>
          <p:cNvSpPr>
            <a:spLocks noGrp="1"/>
          </p:cNvSpPr>
          <p:nvPr>
            <p:ph type="ftr" sz="quarter" idx="10"/>
          </p:nvPr>
        </p:nvSpPr>
        <p:spPr>
          <a:xfrm>
            <a:off x="2916238" y="111125"/>
            <a:ext cx="5832475" cy="365125"/>
          </a:xfr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a:defRPr/>
            </a:pPr>
            <a:r>
              <a:rPr lang="en-CA"/>
              <a:t>Abstract Priority Queues</a:t>
            </a:r>
            <a:endParaRPr lang="en-CA" dirty="0"/>
          </a:p>
        </p:txBody>
      </p:sp>
    </p:spTree>
    <p:extLst>
      <p:ext uri="{BB962C8B-B14F-4D97-AF65-F5344CB8AC3E}">
        <p14:creationId xmlns:p14="http://schemas.microsoft.com/office/powerpoint/2010/main" val="1860306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
        <p:nvSpPr>
          <p:cNvPr id="5" name="Footer Placeholder 4"/>
          <p:cNvSpPr>
            <a:spLocks noGrp="1"/>
          </p:cNvSpPr>
          <p:nvPr>
            <p:ph type="ftr" sz="quarter" idx="3"/>
          </p:nvPr>
        </p:nvSpPr>
        <p:spPr>
          <a:xfrm>
            <a:off x="4572000" y="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CA"/>
              <a:t>Abstract Priority Queues</a:t>
            </a:r>
            <a:endParaRPr lang="en-CA"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
          <p:cNvSpPr txBox="1">
            <a:spLocks noChangeArrowheads="1"/>
          </p:cNvSpPr>
          <p:nvPr/>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sp>
        <p:nvSpPr>
          <p:cNvPr id="6" name="Text Box 14"/>
          <p:cNvSpPr txBox="1">
            <a:spLocks noChangeArrowheads="1"/>
          </p:cNvSpPr>
          <p:nvPr/>
        </p:nvSpPr>
        <p:spPr bwMode="auto">
          <a:xfrm>
            <a:off x="755650" y="2133600"/>
            <a:ext cx="7199313" cy="16192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4400" dirty="0">
                <a:solidFill>
                  <a:schemeClr val="bg1"/>
                </a:solidFill>
                <a:latin typeface="Arial" pitchFamily="34" charset="0"/>
                <a:cs typeface="Arial" pitchFamily="34" charset="0"/>
              </a:rPr>
              <a:t>Abstract Priority Queues</a:t>
            </a:r>
          </a:p>
        </p:txBody>
      </p:sp>
      <p:sp>
        <p:nvSpPr>
          <p:cNvPr id="8" name="Text Box 14"/>
          <p:cNvSpPr txBox="1">
            <a:spLocks noChangeArrowheads="1"/>
          </p:cNvSpPr>
          <p:nvPr/>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dirty="0">
                <a:solidFill>
                  <a:schemeClr val="bg1"/>
                </a:solidFill>
                <a:latin typeface="Arial" pitchFamily="34" charset="0"/>
                <a:cs typeface="Arial" pitchFamily="34" charset="0"/>
              </a:rPr>
              <a:t>ECE 250 </a:t>
            </a:r>
            <a:r>
              <a:rPr lang="en-US" sz="2000" i="1" dirty="0">
                <a:solidFill>
                  <a:schemeClr val="bg1"/>
                </a:solidFill>
                <a:latin typeface="Arial" pitchFamily="34" charset="0"/>
                <a:cs typeface="Arial" pitchFamily="34" charset="0"/>
              </a:rPr>
              <a:t>Algorithms and Data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en-US" smtClean="0">
                <a:latin typeface="Arial" charset="0"/>
                <a:cs typeface="Arial" charset="0"/>
              </a:rPr>
              <a:t>Multiple Queues</a:t>
            </a:r>
            <a:endParaRPr lang="en-US" altLang="en-US" sz="3600" smtClean="0">
              <a:latin typeface="Arial" charset="0"/>
              <a:cs typeface="Arial" charset="0"/>
            </a:endParaRPr>
          </a:p>
        </p:txBody>
      </p:sp>
      <p:sp>
        <p:nvSpPr>
          <p:cNvPr id="13315" name="Rectangle 3"/>
          <p:cNvSpPr>
            <a:spLocks noGrp="1" noChangeArrowheads="1"/>
          </p:cNvSpPr>
          <p:nvPr>
            <p:ph type="body" idx="4294967295"/>
          </p:nvPr>
        </p:nvSpPr>
        <p:spPr/>
        <p:txBody>
          <a:bodyPr/>
          <a:lstStyle/>
          <a:p>
            <a:pPr>
              <a:buFont typeface="Arial" charset="0"/>
              <a:buNone/>
            </a:pPr>
            <a:r>
              <a:rPr lang="en-US" altLang="en-US" sz="2400" smtClean="0">
                <a:latin typeface="Arial" charset="0"/>
                <a:cs typeface="Arial" charset="0"/>
              </a:rPr>
              <a:t>	</a:t>
            </a:r>
            <a:r>
              <a:rPr lang="en-US" altLang="en-US" smtClean="0">
                <a:latin typeface="Arial" charset="0"/>
                <a:cs typeface="Arial" charset="0"/>
              </a:rPr>
              <a:t>Assume there is a fixed number of priorities, say </a:t>
            </a:r>
            <a:r>
              <a:rPr lang="en-US" altLang="en-US" i="1" smtClean="0">
                <a:latin typeface="Times New Roman" pitchFamily="18" charset="0"/>
                <a:cs typeface="Arial" charset="0"/>
              </a:rPr>
              <a:t>M</a:t>
            </a:r>
          </a:p>
          <a:p>
            <a:pPr lvl="1"/>
            <a:r>
              <a:rPr lang="en-US" altLang="en-US" smtClean="0">
                <a:latin typeface="Arial" charset="0"/>
                <a:cs typeface="Arial" charset="0"/>
              </a:rPr>
              <a:t>Create an array of </a:t>
            </a:r>
            <a:r>
              <a:rPr lang="en-US" altLang="en-US" i="1" smtClean="0">
                <a:latin typeface="Times New Roman" pitchFamily="18" charset="0"/>
                <a:cs typeface="Arial" charset="0"/>
              </a:rPr>
              <a:t>M</a:t>
            </a:r>
            <a:r>
              <a:rPr lang="en-US" altLang="en-US" smtClean="0">
                <a:latin typeface="Arial" charset="0"/>
                <a:cs typeface="Arial" charset="0"/>
              </a:rPr>
              <a:t> queues</a:t>
            </a:r>
          </a:p>
          <a:p>
            <a:pPr lvl="1"/>
            <a:r>
              <a:rPr lang="en-US" altLang="en-US" smtClean="0">
                <a:latin typeface="Arial" charset="0"/>
                <a:cs typeface="Arial" charset="0"/>
              </a:rPr>
              <a:t>Push a new object onto the queue corresponding to the priority</a:t>
            </a:r>
          </a:p>
          <a:p>
            <a:pPr lvl="1"/>
            <a:r>
              <a:rPr lang="en-US" altLang="en-US" smtClean="0">
                <a:latin typeface="Arial" charset="0"/>
                <a:cs typeface="Arial" charset="0"/>
              </a:rPr>
              <a:t>Top and pop find the first empty queue with highest priority</a:t>
            </a:r>
          </a:p>
        </p:txBody>
      </p:sp>
      <p:sp>
        <p:nvSpPr>
          <p:cNvPr id="13316" name="TextBox 5"/>
          <p:cNvSpPr txBox="1">
            <a:spLocks noChangeArrowheads="1"/>
          </p:cNvSpPr>
          <p:nvPr/>
        </p:nvSpPr>
        <p:spPr bwMode="auto">
          <a:xfrm>
            <a:off x="179388" y="68262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7.1.5.1</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latin typeface="Arial" charset="0"/>
                <a:cs typeface="Arial" charset="0"/>
              </a:rPr>
              <a:t>Multiple Queues</a:t>
            </a:r>
            <a:endParaRPr lang="en-US" altLang="en-US" sz="4400" smtClean="0">
              <a:latin typeface="Arial" charset="0"/>
              <a:cs typeface="Arial" charset="0"/>
            </a:endParaRPr>
          </a:p>
        </p:txBody>
      </p:sp>
      <p:sp>
        <p:nvSpPr>
          <p:cNvPr id="13315" name="Rectangle 3"/>
          <p:cNvSpPr>
            <a:spLocks noGrp="1" noChangeArrowheads="1"/>
          </p:cNvSpPr>
          <p:nvPr>
            <p:ph type="body" idx="1"/>
          </p:nvPr>
        </p:nvSpPr>
        <p:spPr>
          <a:xfrm>
            <a:off x="914400" y="1370013"/>
            <a:ext cx="6609928" cy="5299347"/>
          </a:xfrm>
        </p:spPr>
        <p:txBody>
          <a:bodyPr/>
          <a:lstStyle/>
          <a:p>
            <a:pPr>
              <a:buFont typeface="Arial" charset="0"/>
              <a:buNone/>
            </a:pPr>
            <a:r>
              <a:rPr lang="en-US" altLang="en-US" sz="1200" dirty="0" smtClean="0">
                <a:latin typeface="Consolas" pitchFamily="49" charset="0"/>
                <a:cs typeface="Arial" charset="0"/>
              </a:rPr>
              <a:t>template &lt;typename Type,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M&gt;</a:t>
            </a:r>
          </a:p>
          <a:p>
            <a:pPr>
              <a:buFont typeface="Arial" charset="0"/>
              <a:buNone/>
            </a:pPr>
            <a:r>
              <a:rPr lang="en-US" altLang="en-US" sz="1200" dirty="0" smtClean="0">
                <a:latin typeface="Consolas" pitchFamily="49" charset="0"/>
                <a:cs typeface="Arial" charset="0"/>
              </a:rPr>
              <a:t>class </a:t>
            </a: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 {</a:t>
            </a:r>
          </a:p>
          <a:p>
            <a:pPr>
              <a:buFont typeface="Arial" charset="0"/>
              <a:buNone/>
            </a:pPr>
            <a:r>
              <a:rPr lang="en-US" altLang="en-US" sz="1200" dirty="0" smtClean="0">
                <a:latin typeface="Consolas" pitchFamily="49" charset="0"/>
                <a:cs typeface="Arial" charset="0"/>
              </a:rPr>
              <a:t>    private:</a:t>
            </a:r>
          </a:p>
          <a:p>
            <a:pPr>
              <a:buFont typeface="Arial" charset="0"/>
              <a:buNone/>
            </a:pPr>
            <a:r>
              <a:rPr lang="en-US" altLang="en-US" sz="1200" dirty="0" smtClean="0">
                <a:latin typeface="Consolas" pitchFamily="49" charset="0"/>
                <a:cs typeface="Arial" charset="0"/>
              </a:rPr>
              <a:t>        queue&lt;Type&gt; </a:t>
            </a:r>
            <a:r>
              <a:rPr lang="en-US" altLang="en-US" sz="1200" dirty="0" err="1" smtClean="0">
                <a:latin typeface="Consolas" pitchFamily="49" charset="0"/>
                <a:cs typeface="Arial" charset="0"/>
              </a:rPr>
              <a:t>queue_array</a:t>
            </a:r>
            <a:r>
              <a:rPr lang="en-US" altLang="en-US" sz="1200" dirty="0" smtClean="0">
                <a:latin typeface="Consolas" pitchFamily="49" charset="0"/>
                <a:cs typeface="Arial" charset="0"/>
              </a:rPr>
              <a:t>[M];</a:t>
            </a:r>
          </a:p>
          <a:p>
            <a:pPr>
              <a:buFont typeface="Arial" charset="0"/>
              <a:buNone/>
            </a:pP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queue_size</a:t>
            </a:r>
            <a:r>
              <a:rPr lang="en-US" altLang="en-US" sz="1200" dirty="0" smtClean="0">
                <a:latin typeface="Consolas" pitchFamily="49" charset="0"/>
                <a:cs typeface="Arial" charset="0"/>
              </a:rPr>
              <a:t>;</a:t>
            </a:r>
          </a:p>
          <a:p>
            <a:pPr>
              <a:buFont typeface="Arial" charset="0"/>
              <a:buNone/>
            </a:pPr>
            <a:r>
              <a:rPr lang="en-US" altLang="en-US" sz="1200" dirty="0" smtClean="0">
                <a:latin typeface="Consolas" pitchFamily="49" charset="0"/>
                <a:cs typeface="Arial" charset="0"/>
              </a:rPr>
              <a:t>    public:</a:t>
            </a:r>
          </a:p>
          <a:p>
            <a:pPr>
              <a:buFont typeface="Arial" charset="0"/>
              <a:buNone/>
            </a:pP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a:t>
            </a:r>
          </a:p>
          <a:p>
            <a:pPr>
              <a:buFont typeface="Arial" charset="0"/>
              <a:buNone/>
            </a:pP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bool</a:t>
            </a:r>
            <a:r>
              <a:rPr lang="en-US" altLang="en-US" sz="1200" dirty="0" smtClean="0">
                <a:latin typeface="Consolas" pitchFamily="49" charset="0"/>
                <a:cs typeface="Arial" charset="0"/>
              </a:rPr>
              <a:t> empty() </a:t>
            </a:r>
            <a:r>
              <a:rPr lang="en-US" altLang="en-US" sz="1200" dirty="0" err="1" smtClean="0">
                <a:latin typeface="Consolas" pitchFamily="49" charset="0"/>
                <a:cs typeface="Arial" charset="0"/>
              </a:rPr>
              <a:t>const</a:t>
            </a:r>
            <a:r>
              <a:rPr lang="en-US" altLang="en-US" sz="1200" dirty="0" smtClean="0">
                <a:latin typeface="Consolas" pitchFamily="49" charset="0"/>
                <a:cs typeface="Arial" charset="0"/>
              </a:rPr>
              <a:t>;</a:t>
            </a:r>
          </a:p>
          <a:p>
            <a:pPr>
              <a:buFont typeface="Arial" charset="0"/>
              <a:buNone/>
            </a:pPr>
            <a:r>
              <a:rPr lang="en-US" altLang="en-US" sz="1200" dirty="0" smtClean="0">
                <a:latin typeface="Consolas" pitchFamily="49" charset="0"/>
                <a:cs typeface="Arial" charset="0"/>
              </a:rPr>
              <a:t>        Type top() </a:t>
            </a:r>
            <a:r>
              <a:rPr lang="en-US" altLang="en-US" sz="1200" dirty="0" err="1" smtClean="0">
                <a:latin typeface="Consolas" pitchFamily="49" charset="0"/>
                <a:cs typeface="Arial" charset="0"/>
              </a:rPr>
              <a:t>const</a:t>
            </a:r>
            <a:r>
              <a:rPr lang="en-US" altLang="en-US" sz="1200" dirty="0" smtClean="0">
                <a:latin typeface="Consolas" pitchFamily="49" charset="0"/>
                <a:cs typeface="Arial" charset="0"/>
              </a:rPr>
              <a:t>;</a:t>
            </a:r>
          </a:p>
          <a:p>
            <a:pPr>
              <a:buFont typeface="Arial" charset="0"/>
              <a:buNone/>
            </a:pPr>
            <a:r>
              <a:rPr lang="en-US" altLang="en-US" sz="1200" dirty="0" smtClean="0">
                <a:latin typeface="Consolas" pitchFamily="49" charset="0"/>
                <a:cs typeface="Arial" charset="0"/>
              </a:rPr>
              <a:t>        void push( Type </a:t>
            </a:r>
            <a:r>
              <a:rPr lang="en-US" altLang="en-US" sz="1200" dirty="0" err="1" smtClean="0">
                <a:latin typeface="Consolas" pitchFamily="49" charset="0"/>
                <a:cs typeface="Arial" charset="0"/>
              </a:rPr>
              <a:t>const</a:t>
            </a:r>
            <a:r>
              <a:rPr lang="en-US" altLang="en-US" sz="1200" dirty="0" smtClean="0">
                <a:latin typeface="Consolas" pitchFamily="49" charset="0"/>
                <a:cs typeface="Arial" charset="0"/>
              </a:rPr>
              <a:t> &amp;,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a:t>
            </a:r>
          </a:p>
          <a:p>
            <a:pPr>
              <a:buFont typeface="Arial" charset="0"/>
              <a:buNone/>
            </a:pPr>
            <a:r>
              <a:rPr lang="en-US" altLang="en-US" sz="1200" dirty="0" smtClean="0">
                <a:latin typeface="Consolas" pitchFamily="49" charset="0"/>
                <a:cs typeface="Arial" charset="0"/>
              </a:rPr>
              <a:t>        Type pop();</a:t>
            </a:r>
          </a:p>
          <a:p>
            <a:pPr>
              <a:buFont typeface="Arial" charset="0"/>
              <a:buNone/>
            </a:pPr>
            <a:r>
              <a:rPr lang="en-US" altLang="en-US" sz="1200" dirty="0" smtClean="0">
                <a:latin typeface="Consolas" pitchFamily="49" charset="0"/>
                <a:cs typeface="Arial" charset="0"/>
              </a:rPr>
              <a:t>};</a:t>
            </a:r>
          </a:p>
          <a:p>
            <a:pPr>
              <a:buFont typeface="Arial" charset="0"/>
              <a:buNone/>
            </a:pPr>
            <a:endParaRPr lang="en-US" altLang="en-US" sz="1200" dirty="0" smtClean="0">
              <a:latin typeface="Consolas" pitchFamily="49" charset="0"/>
              <a:cs typeface="Arial" charset="0"/>
            </a:endParaRPr>
          </a:p>
          <a:p>
            <a:pPr>
              <a:buFont typeface="Arial" charset="0"/>
              <a:buNone/>
            </a:pPr>
            <a:r>
              <a:rPr lang="en-US" altLang="en-US" sz="1200" dirty="0" smtClean="0">
                <a:latin typeface="Consolas" pitchFamily="49" charset="0"/>
                <a:cs typeface="Arial" charset="0"/>
              </a:rPr>
              <a:t>template &lt;typename Type,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M&gt;</a:t>
            </a:r>
          </a:p>
          <a:p>
            <a:pPr>
              <a:buFont typeface="Arial" charset="0"/>
              <a:buNone/>
            </a:pP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&lt;Type&gt;::</a:t>
            </a: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a:t>
            </a:r>
          </a:p>
          <a:p>
            <a:pPr>
              <a:buFont typeface="Arial" charset="0"/>
              <a:buNone/>
            </a:pPr>
            <a:r>
              <a:rPr lang="en-US" altLang="en-US" sz="1200" dirty="0" err="1" smtClean="0">
                <a:latin typeface="Consolas" pitchFamily="49" charset="0"/>
                <a:cs typeface="Arial" charset="0"/>
              </a:rPr>
              <a:t>queue_size</a:t>
            </a:r>
            <a:r>
              <a:rPr lang="en-US" altLang="en-US" sz="1200" dirty="0" smtClean="0">
                <a:latin typeface="Consolas" pitchFamily="49" charset="0"/>
                <a:cs typeface="Arial" charset="0"/>
              </a:rPr>
              <a:t>( 0 ) {</a:t>
            </a:r>
          </a:p>
          <a:p>
            <a:pPr>
              <a:buFont typeface="Arial" charset="0"/>
              <a:buNone/>
            </a:pPr>
            <a:r>
              <a:rPr lang="en-US" altLang="en-US" sz="1200" dirty="0" smtClean="0">
                <a:latin typeface="Consolas" pitchFamily="49" charset="0"/>
                <a:cs typeface="Arial" charset="0"/>
              </a:rPr>
              <a:t>    // The compiler allocates memory for the M queues</a:t>
            </a:r>
          </a:p>
          <a:p>
            <a:pPr>
              <a:buFont typeface="Arial" charset="0"/>
              <a:buNone/>
            </a:pPr>
            <a:r>
              <a:rPr lang="en-US" altLang="en-US" sz="1200" dirty="0">
                <a:latin typeface="Consolas" pitchFamily="49" charset="0"/>
                <a:cs typeface="Arial" charset="0"/>
              </a:rPr>
              <a:t> </a:t>
            </a:r>
            <a:r>
              <a:rPr lang="en-US" altLang="en-US" sz="1200" dirty="0" smtClean="0">
                <a:latin typeface="Consolas" pitchFamily="49" charset="0"/>
                <a:cs typeface="Arial" charset="0"/>
              </a:rPr>
              <a:t>   // and calls the constructor on each of them</a:t>
            </a:r>
          </a:p>
          <a:p>
            <a:pPr>
              <a:buFont typeface="Arial" charset="0"/>
              <a:buNone/>
            </a:pPr>
            <a:r>
              <a:rPr lang="en-US" altLang="en-US" sz="1200" dirty="0" smtClean="0">
                <a:latin typeface="Consolas" pitchFamily="49" charset="0"/>
                <a:cs typeface="Arial" charset="0"/>
              </a:rPr>
              <a:t>}</a:t>
            </a:r>
            <a:endParaRPr lang="en-US" altLang="en-US" sz="1200" dirty="0" smtClean="0">
              <a:latin typeface="Consolas" pitchFamily="49" charset="0"/>
              <a:cs typeface="Consolas" pitchFamily="49" charset="0"/>
            </a:endParaRPr>
          </a:p>
          <a:p>
            <a:pPr>
              <a:buFont typeface="Arial" charset="0"/>
              <a:buNone/>
            </a:pPr>
            <a:endParaRPr lang="en-US" altLang="en-US" sz="1200" dirty="0" smtClean="0">
              <a:latin typeface="Consolas" pitchFamily="49" charset="0"/>
              <a:cs typeface="Consolas" pitchFamily="49" charset="0"/>
            </a:endParaRPr>
          </a:p>
          <a:p>
            <a:pPr>
              <a:buFont typeface="Arial" charset="0"/>
              <a:buNone/>
            </a:pPr>
            <a:r>
              <a:rPr lang="en-CA" altLang="en-US" sz="1200" dirty="0" smtClean="0">
                <a:latin typeface="Consolas" pitchFamily="49" charset="0"/>
                <a:cs typeface="Consolas" pitchFamily="49" charset="0"/>
              </a:rPr>
              <a:t>template &lt;typename Type, </a:t>
            </a:r>
            <a:r>
              <a:rPr lang="en-CA" altLang="en-US" sz="1200" dirty="0" err="1" smtClean="0">
                <a:latin typeface="Consolas" pitchFamily="49" charset="0"/>
                <a:cs typeface="Consolas" pitchFamily="49" charset="0"/>
              </a:rPr>
              <a:t>int</a:t>
            </a:r>
            <a:r>
              <a:rPr lang="en-CA" altLang="en-US" sz="1200" dirty="0" smtClean="0">
                <a:latin typeface="Consolas" pitchFamily="49" charset="0"/>
                <a:cs typeface="Consolas" pitchFamily="49" charset="0"/>
              </a:rPr>
              <a:t> M&gt;</a:t>
            </a:r>
          </a:p>
          <a:p>
            <a:pPr>
              <a:buFont typeface="Arial" charset="0"/>
              <a:buNone/>
            </a:pPr>
            <a:r>
              <a:rPr lang="en-CA" altLang="en-US" sz="1200" dirty="0" err="1" smtClean="0">
                <a:latin typeface="Consolas" pitchFamily="49" charset="0"/>
                <a:cs typeface="Consolas" pitchFamily="49" charset="0"/>
              </a:rPr>
              <a:t>bool</a:t>
            </a:r>
            <a:r>
              <a:rPr lang="en-CA" altLang="en-US" sz="1200" dirty="0" smtClean="0">
                <a:latin typeface="Consolas" pitchFamily="49" charset="0"/>
                <a:cs typeface="Consolas" pitchFamily="49" charset="0"/>
              </a:rPr>
              <a:t> </a:t>
            </a:r>
            <a:r>
              <a:rPr lang="en-CA" altLang="en-US" sz="1200" dirty="0" err="1" smtClean="0">
                <a:latin typeface="Consolas" pitchFamily="49" charset="0"/>
                <a:cs typeface="Consolas" pitchFamily="49" charset="0"/>
              </a:rPr>
              <a:t>Multiqueue</a:t>
            </a:r>
            <a:r>
              <a:rPr lang="en-CA" altLang="en-US" sz="1200" dirty="0" smtClean="0">
                <a:latin typeface="Consolas" pitchFamily="49" charset="0"/>
                <a:cs typeface="Consolas" pitchFamily="49" charset="0"/>
              </a:rPr>
              <a:t>&lt;Type&gt;::empty()  </a:t>
            </a:r>
            <a:r>
              <a:rPr lang="en-CA" altLang="en-US" sz="1200" dirty="0" err="1" smtClean="0">
                <a:latin typeface="Consolas" pitchFamily="49" charset="0"/>
                <a:cs typeface="Consolas" pitchFamily="49" charset="0"/>
              </a:rPr>
              <a:t>const</a:t>
            </a:r>
            <a:r>
              <a:rPr lang="en-CA" altLang="en-US" sz="1200" dirty="0" smtClean="0">
                <a:latin typeface="Consolas" pitchFamily="49" charset="0"/>
                <a:cs typeface="Consolas" pitchFamily="49" charset="0"/>
              </a:rPr>
              <a:t>{</a:t>
            </a:r>
          </a:p>
          <a:p>
            <a:pPr>
              <a:buFont typeface="Arial" charset="0"/>
              <a:buNone/>
            </a:pPr>
            <a:r>
              <a:rPr lang="en-CA" altLang="en-US" sz="1200" dirty="0" smtClean="0">
                <a:latin typeface="Consolas" pitchFamily="49" charset="0"/>
                <a:cs typeface="Consolas" pitchFamily="49" charset="0"/>
              </a:rPr>
              <a:t>    return ( </a:t>
            </a:r>
            <a:r>
              <a:rPr lang="en-CA" altLang="en-US" sz="1200" dirty="0" err="1" smtClean="0">
                <a:latin typeface="Consolas" pitchFamily="49" charset="0"/>
                <a:cs typeface="Consolas" pitchFamily="49" charset="0"/>
              </a:rPr>
              <a:t>queue_size</a:t>
            </a:r>
            <a:r>
              <a:rPr lang="en-CA" altLang="en-US" sz="1200" dirty="0" smtClean="0">
                <a:latin typeface="Consolas" pitchFamily="49" charset="0"/>
                <a:cs typeface="Consolas" pitchFamily="49" charset="0"/>
              </a:rPr>
              <a:t> == 0 );</a:t>
            </a:r>
          </a:p>
          <a:p>
            <a:pPr>
              <a:buFont typeface="Arial" charset="0"/>
              <a:buNone/>
            </a:pPr>
            <a:r>
              <a:rPr lang="en-CA" altLang="en-US" sz="1200" dirty="0" smtClean="0">
                <a:latin typeface="Consolas" pitchFamily="49" charset="0"/>
                <a:cs typeface="Consolas" pitchFamily="49" charset="0"/>
              </a:rPr>
              <a:t>} </a:t>
            </a:r>
          </a:p>
          <a:p>
            <a:pPr>
              <a:buFont typeface="Arial" charset="0"/>
              <a:buNone/>
            </a:pPr>
            <a:endParaRPr lang="en-US" altLang="en-US" sz="1100" dirty="0" smtClean="0">
              <a:latin typeface="Consolas" pitchFamily="49" charset="0"/>
              <a:cs typeface="Consolas" pitchFamily="49" charset="0"/>
            </a:endParaRPr>
          </a:p>
          <a:p>
            <a:pPr>
              <a:buFont typeface="Arial" charset="0"/>
              <a:buNone/>
            </a:pPr>
            <a:endParaRPr lang="en-US" altLang="en-US" sz="1100" dirty="0" smtClean="0">
              <a:latin typeface="Consolas" pitchFamily="49" charset="0"/>
              <a:cs typeface="Consolas" pitchFamily="49" charset="0"/>
            </a:endParaRPr>
          </a:p>
        </p:txBody>
      </p:sp>
      <p:sp>
        <p:nvSpPr>
          <p:cNvPr id="14340" name="TextBox 5"/>
          <p:cNvSpPr txBox="1">
            <a:spLocks noChangeArrowheads="1"/>
          </p:cNvSpPr>
          <p:nvPr/>
        </p:nvSpPr>
        <p:spPr bwMode="auto">
          <a:xfrm>
            <a:off x="179388" y="68262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7.1.5.1</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20" end="2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21" end="2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22" end="2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5">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latin typeface="Arial" charset="0"/>
                <a:cs typeface="Arial" charset="0"/>
              </a:rPr>
              <a:t>Multiple Queues</a:t>
            </a:r>
            <a:endParaRPr lang="en-US" altLang="en-US" sz="4400" dirty="0" smtClean="0">
              <a:latin typeface="Arial" charset="0"/>
              <a:cs typeface="Arial" charset="0"/>
            </a:endParaRPr>
          </a:p>
        </p:txBody>
      </p:sp>
      <p:sp>
        <p:nvSpPr>
          <p:cNvPr id="15363" name="Rectangle 3"/>
          <p:cNvSpPr>
            <a:spLocks noGrp="1" noChangeArrowheads="1"/>
          </p:cNvSpPr>
          <p:nvPr>
            <p:ph type="body" idx="1"/>
          </p:nvPr>
        </p:nvSpPr>
        <p:spPr>
          <a:xfrm>
            <a:off x="410344" y="1370013"/>
            <a:ext cx="5241776" cy="4757737"/>
          </a:xfrm>
        </p:spPr>
        <p:txBody>
          <a:bodyPr/>
          <a:lstStyle/>
          <a:p>
            <a:pPr>
              <a:buFont typeface="Arial" charset="0"/>
              <a:buNone/>
            </a:pPr>
            <a:r>
              <a:rPr lang="en-US" altLang="en-US" sz="1200" dirty="0" smtClean="0">
                <a:latin typeface="Consolas" pitchFamily="49" charset="0"/>
                <a:cs typeface="Arial" charset="0"/>
              </a:rPr>
              <a:t>template &lt;typename Type,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M&gt;</a:t>
            </a:r>
          </a:p>
          <a:p>
            <a:pPr>
              <a:buFont typeface="Arial" charset="0"/>
              <a:buNone/>
            </a:pPr>
            <a:r>
              <a:rPr lang="en-US" altLang="en-US" sz="1200" dirty="0" smtClean="0">
                <a:latin typeface="Consolas" pitchFamily="49" charset="0"/>
                <a:cs typeface="Arial" charset="0"/>
              </a:rPr>
              <a:t>void </a:t>
            </a: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&lt;Type&gt;::push( Type </a:t>
            </a:r>
            <a:r>
              <a:rPr lang="en-US" altLang="en-US" sz="1200" dirty="0" err="1" smtClean="0">
                <a:latin typeface="Consolas" pitchFamily="49" charset="0"/>
                <a:cs typeface="Arial" charset="0"/>
              </a:rPr>
              <a:t>const</a:t>
            </a:r>
            <a:r>
              <a:rPr lang="en-US" altLang="en-US" sz="1200" dirty="0" smtClean="0">
                <a:latin typeface="Consolas" pitchFamily="49" charset="0"/>
                <a:cs typeface="Arial" charset="0"/>
              </a:rPr>
              <a:t> &amp;</a:t>
            </a:r>
            <a:r>
              <a:rPr lang="en-US" altLang="en-US" sz="1200" dirty="0" err="1" smtClean="0">
                <a:latin typeface="Consolas" pitchFamily="49" charset="0"/>
                <a:cs typeface="Arial" charset="0"/>
              </a:rPr>
              <a:t>obj</a:t>
            </a: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 {</a:t>
            </a:r>
          </a:p>
          <a:p>
            <a:pPr>
              <a:buFont typeface="Arial" charset="0"/>
              <a:buNone/>
            </a:pPr>
            <a:r>
              <a:rPr lang="en-US" altLang="en-US" sz="1200" dirty="0" smtClean="0">
                <a:latin typeface="Consolas" pitchFamily="49" charset="0"/>
                <a:cs typeface="Arial" charset="0"/>
              </a:rPr>
              <a:t>    if (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&lt; 0 ||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&gt;= M ) {</a:t>
            </a:r>
          </a:p>
          <a:p>
            <a:pPr>
              <a:buFont typeface="Arial" charset="0"/>
              <a:buNone/>
            </a:pPr>
            <a:r>
              <a:rPr lang="en-CA" altLang="en-US" sz="1200" dirty="0" smtClean="0">
                <a:latin typeface="Consolas" pitchFamily="49" charset="0"/>
                <a:cs typeface="Arial" charset="0"/>
              </a:rPr>
              <a:t>        throw </a:t>
            </a:r>
            <a:r>
              <a:rPr lang="en-CA" altLang="en-US" sz="1200" dirty="0" err="1" smtClean="0">
                <a:latin typeface="Consolas" pitchFamily="49" charset="0"/>
                <a:cs typeface="Arial" charset="0"/>
              </a:rPr>
              <a:t>illegal_argument</a:t>
            </a:r>
            <a:r>
              <a:rPr lang="en-CA" altLang="en-US" sz="1200" dirty="0" smtClean="0">
                <a:latin typeface="Consolas" pitchFamily="49" charset="0"/>
                <a:cs typeface="Arial" charset="0"/>
              </a:rPr>
              <a:t>();</a:t>
            </a:r>
          </a:p>
          <a:p>
            <a:pPr>
              <a:buFont typeface="Arial" charset="0"/>
              <a:buNone/>
            </a:pPr>
            <a:r>
              <a:rPr lang="en-CA" altLang="en-US" sz="1200" dirty="0" smtClean="0">
                <a:latin typeface="Consolas" pitchFamily="49" charset="0"/>
                <a:cs typeface="Arial" charset="0"/>
              </a:rPr>
              <a:t>    }</a:t>
            </a:r>
          </a:p>
          <a:p>
            <a:pPr>
              <a:buFont typeface="Arial" charset="0"/>
              <a:buNone/>
            </a:pPr>
            <a:endParaRPr lang="en-CA" altLang="en-US" sz="1200" dirty="0" smtClean="0">
              <a:latin typeface="Consolas" pitchFamily="49" charset="0"/>
              <a:cs typeface="Arial" charset="0"/>
            </a:endParaRPr>
          </a:p>
          <a:p>
            <a:pPr>
              <a:buFont typeface="Arial" charset="0"/>
              <a:buNone/>
            </a:pPr>
            <a:r>
              <a:rPr lang="en-CA" altLang="en-US" sz="1200" dirty="0" smtClean="0">
                <a:latin typeface="Consolas" pitchFamily="49" charset="0"/>
                <a:cs typeface="Arial" charset="0"/>
              </a:rPr>
              <a:t>    </a:t>
            </a:r>
            <a:r>
              <a:rPr lang="en-US" altLang="en-US" sz="1200" dirty="0" err="1" smtClean="0">
                <a:latin typeface="Consolas" pitchFamily="49" charset="0"/>
                <a:cs typeface="Arial" charset="0"/>
              </a:rPr>
              <a:t>queue_array</a:t>
            </a:r>
            <a:r>
              <a:rPr lang="en-US" altLang="en-US" sz="1200" dirty="0" smtClean="0">
                <a:latin typeface="Consolas" pitchFamily="49" charset="0"/>
                <a:cs typeface="Arial" charset="0"/>
              </a:rPr>
              <a:t>[</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].push( </a:t>
            </a:r>
            <a:r>
              <a:rPr lang="en-US" altLang="en-US" sz="1200" dirty="0" err="1" smtClean="0">
                <a:latin typeface="Consolas" pitchFamily="49" charset="0"/>
                <a:cs typeface="Arial" charset="0"/>
              </a:rPr>
              <a:t>obj</a:t>
            </a:r>
            <a:r>
              <a:rPr lang="en-US" altLang="en-US" sz="1200" dirty="0" smtClean="0">
                <a:latin typeface="Consolas" pitchFamily="49" charset="0"/>
                <a:cs typeface="Arial" charset="0"/>
              </a:rPr>
              <a:t> );</a:t>
            </a:r>
          </a:p>
          <a:p>
            <a:pPr>
              <a:buFont typeface="Arial" charset="0"/>
              <a:buNone/>
            </a:pP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queue_size</a:t>
            </a:r>
            <a:r>
              <a:rPr lang="en-US" altLang="en-US" sz="1200" dirty="0" smtClean="0">
                <a:latin typeface="Consolas" pitchFamily="49" charset="0"/>
                <a:cs typeface="Arial" charset="0"/>
              </a:rPr>
              <a:t>;</a:t>
            </a:r>
          </a:p>
          <a:p>
            <a:pPr>
              <a:buFont typeface="Arial" charset="0"/>
              <a:buNone/>
            </a:pPr>
            <a:r>
              <a:rPr lang="en-US" altLang="en-US" sz="1200" dirty="0" smtClean="0">
                <a:latin typeface="Consolas" pitchFamily="49" charset="0"/>
                <a:cs typeface="Arial" charset="0"/>
              </a:rPr>
              <a:t>}</a:t>
            </a:r>
            <a:endParaRPr lang="en-US" altLang="en-US" sz="1200" dirty="0" smtClean="0">
              <a:latin typeface="Arial" charset="0"/>
              <a:cs typeface="Arial" charset="0"/>
            </a:endParaRPr>
          </a:p>
          <a:p>
            <a:pPr>
              <a:buFont typeface="Arial" charset="0"/>
              <a:buNone/>
            </a:pPr>
            <a:endParaRPr lang="en-US" altLang="en-US" sz="1200" dirty="0" smtClean="0">
              <a:latin typeface="Consolas" pitchFamily="49" charset="0"/>
              <a:cs typeface="Arial" charset="0"/>
            </a:endParaRPr>
          </a:p>
          <a:p>
            <a:pPr>
              <a:buFont typeface="Arial" charset="0"/>
              <a:buNone/>
            </a:pPr>
            <a:r>
              <a:rPr lang="en-US" altLang="en-US" sz="1200" dirty="0" smtClean="0">
                <a:latin typeface="Consolas" pitchFamily="49" charset="0"/>
                <a:cs typeface="Arial" charset="0"/>
              </a:rPr>
              <a:t>template &lt;typename Type,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M&gt;</a:t>
            </a:r>
          </a:p>
          <a:p>
            <a:pPr>
              <a:buFont typeface="Arial" charset="0"/>
              <a:buNone/>
            </a:pPr>
            <a:r>
              <a:rPr lang="en-US" altLang="en-US" sz="1200" dirty="0" smtClean="0">
                <a:latin typeface="Consolas" pitchFamily="49" charset="0"/>
                <a:cs typeface="Arial" charset="0"/>
              </a:rPr>
              <a:t>Type </a:t>
            </a:r>
            <a:r>
              <a:rPr lang="en-US" altLang="en-US" sz="1200" dirty="0" err="1" smtClean="0">
                <a:latin typeface="Consolas" pitchFamily="49" charset="0"/>
                <a:cs typeface="Arial" charset="0"/>
              </a:rPr>
              <a:t>Multiqueue</a:t>
            </a:r>
            <a:r>
              <a:rPr lang="en-US" altLang="en-US" sz="1200" dirty="0" smtClean="0">
                <a:latin typeface="Consolas" pitchFamily="49" charset="0"/>
                <a:cs typeface="Arial" charset="0"/>
              </a:rPr>
              <a:t>&lt;Type&gt;::top() </a:t>
            </a:r>
            <a:r>
              <a:rPr lang="en-US" altLang="en-US" sz="1200" dirty="0" err="1" smtClean="0">
                <a:latin typeface="Consolas" pitchFamily="49" charset="0"/>
                <a:cs typeface="Arial" charset="0"/>
              </a:rPr>
              <a:t>const</a:t>
            </a:r>
            <a:r>
              <a:rPr lang="en-US" altLang="en-US" sz="1200" dirty="0" smtClean="0">
                <a:latin typeface="Consolas" pitchFamily="49" charset="0"/>
                <a:cs typeface="Arial" charset="0"/>
              </a:rPr>
              <a:t> {</a:t>
            </a:r>
          </a:p>
          <a:p>
            <a:pPr>
              <a:buFont typeface="Arial" charset="0"/>
              <a:buNone/>
            </a:pPr>
            <a:r>
              <a:rPr lang="en-US" altLang="en-US" sz="1200" dirty="0" smtClean="0">
                <a:latin typeface="Consolas" pitchFamily="49" charset="0"/>
                <a:cs typeface="Arial" charset="0"/>
              </a:rPr>
              <a:t>    for ( </a:t>
            </a:r>
            <a:r>
              <a:rPr lang="en-US" altLang="en-US" sz="1200" dirty="0" err="1" smtClean="0">
                <a:latin typeface="Consolas" pitchFamily="49" charset="0"/>
                <a:cs typeface="Arial" charset="0"/>
              </a:rPr>
              <a:t>int</a:t>
            </a:r>
            <a:r>
              <a:rPr lang="en-US" altLang="en-US" sz="1200" dirty="0" smtClean="0">
                <a:latin typeface="Consolas" pitchFamily="49" charset="0"/>
                <a:cs typeface="Arial" charset="0"/>
              </a:rPr>
              <a:t>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 0;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&lt; M; ++</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 ) {</a:t>
            </a:r>
          </a:p>
          <a:p>
            <a:pPr>
              <a:buFont typeface="Arial" charset="0"/>
              <a:buNone/>
            </a:pPr>
            <a:r>
              <a:rPr lang="en-US" altLang="en-US" sz="1200" dirty="0" smtClean="0">
                <a:latin typeface="Consolas" pitchFamily="49" charset="0"/>
                <a:cs typeface="Arial" charset="0"/>
              </a:rPr>
              <a:t>        if ( !</a:t>
            </a:r>
            <a:r>
              <a:rPr lang="en-US" altLang="en-US" sz="1200" dirty="0" err="1" smtClean="0">
                <a:latin typeface="Consolas" pitchFamily="49" charset="0"/>
                <a:cs typeface="Arial" charset="0"/>
              </a:rPr>
              <a:t>queue_array</a:t>
            </a:r>
            <a:r>
              <a:rPr lang="en-US" altLang="en-US" sz="1200" dirty="0" smtClean="0">
                <a:latin typeface="Consolas" pitchFamily="49" charset="0"/>
                <a:cs typeface="Arial" charset="0"/>
              </a:rPr>
              <a:t>[</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].empty() ) {</a:t>
            </a:r>
          </a:p>
          <a:p>
            <a:pPr>
              <a:buFont typeface="Arial" charset="0"/>
              <a:buNone/>
            </a:pPr>
            <a:r>
              <a:rPr lang="en-US" altLang="en-US" sz="1200" dirty="0" smtClean="0">
                <a:latin typeface="Consolas" pitchFamily="49" charset="0"/>
                <a:cs typeface="Arial" charset="0"/>
              </a:rPr>
              <a:t>            return </a:t>
            </a:r>
            <a:r>
              <a:rPr lang="en-US" altLang="en-US" sz="1200" dirty="0" err="1" smtClean="0">
                <a:latin typeface="Consolas" pitchFamily="49" charset="0"/>
                <a:cs typeface="Arial" charset="0"/>
              </a:rPr>
              <a:t>queue_array</a:t>
            </a:r>
            <a:r>
              <a:rPr lang="en-US" altLang="en-US" sz="1200" dirty="0" smtClean="0">
                <a:latin typeface="Consolas" pitchFamily="49" charset="0"/>
                <a:cs typeface="Arial" charset="0"/>
              </a:rPr>
              <a:t>[</a:t>
            </a:r>
            <a:r>
              <a:rPr lang="en-US" altLang="en-US" sz="1200" dirty="0" err="1" smtClean="0">
                <a:latin typeface="Consolas" pitchFamily="49" charset="0"/>
                <a:cs typeface="Arial" charset="0"/>
              </a:rPr>
              <a:t>pri</a:t>
            </a:r>
            <a:r>
              <a:rPr lang="en-US" altLang="en-US" sz="1200" dirty="0" smtClean="0">
                <a:latin typeface="Consolas" pitchFamily="49" charset="0"/>
                <a:cs typeface="Arial" charset="0"/>
              </a:rPr>
              <a:t>].front();</a:t>
            </a:r>
          </a:p>
          <a:p>
            <a:pPr>
              <a:buFont typeface="Arial" charset="0"/>
              <a:buNone/>
            </a:pPr>
            <a:r>
              <a:rPr lang="en-US" altLang="en-US" sz="1200" dirty="0" smtClean="0">
                <a:latin typeface="Consolas" pitchFamily="49" charset="0"/>
                <a:cs typeface="Arial" charset="0"/>
              </a:rPr>
              <a:t>        }</a:t>
            </a:r>
          </a:p>
          <a:p>
            <a:pPr>
              <a:buFont typeface="Arial" charset="0"/>
              <a:buNone/>
            </a:pPr>
            <a:r>
              <a:rPr lang="en-US" altLang="en-US" sz="1200" dirty="0" smtClean="0">
                <a:latin typeface="Consolas" pitchFamily="49" charset="0"/>
                <a:cs typeface="Arial" charset="0"/>
              </a:rPr>
              <a:t>    }</a:t>
            </a:r>
          </a:p>
          <a:p>
            <a:pPr>
              <a:buFont typeface="Arial" charset="0"/>
              <a:buNone/>
            </a:pPr>
            <a:endParaRPr lang="en-US" altLang="en-US" sz="1200" dirty="0" smtClean="0">
              <a:latin typeface="Consolas" pitchFamily="49" charset="0"/>
              <a:cs typeface="Arial" charset="0"/>
            </a:endParaRPr>
          </a:p>
          <a:p>
            <a:pPr>
              <a:buNone/>
            </a:pPr>
            <a:r>
              <a:rPr lang="en-US" altLang="en-US" sz="1200" dirty="0" smtClean="0">
                <a:latin typeface="Consolas" pitchFamily="49" charset="0"/>
                <a:cs typeface="Arial" charset="0"/>
              </a:rPr>
              <a:t>    // The priority queue is empty</a:t>
            </a:r>
          </a:p>
          <a:p>
            <a:pPr>
              <a:buNone/>
            </a:pPr>
            <a:r>
              <a:rPr lang="en-US" altLang="en-US" sz="1200" dirty="0" smtClean="0">
                <a:latin typeface="Consolas" pitchFamily="49" charset="0"/>
                <a:cs typeface="Arial" charset="0"/>
              </a:rPr>
              <a:t>    </a:t>
            </a:r>
            <a:r>
              <a:rPr lang="en-US" altLang="en-US" sz="1200" dirty="0">
                <a:latin typeface="Consolas" pitchFamily="49" charset="0"/>
                <a:cs typeface="Arial" charset="0"/>
              </a:rPr>
              <a:t>throw underflow();</a:t>
            </a:r>
          </a:p>
          <a:p>
            <a:pPr>
              <a:buFont typeface="Arial" charset="0"/>
              <a:buNone/>
            </a:pPr>
            <a:r>
              <a:rPr lang="en-US" altLang="en-US" sz="1200" dirty="0" smtClean="0">
                <a:latin typeface="Consolas" pitchFamily="49" charset="0"/>
                <a:cs typeface="Arial" charset="0"/>
              </a:rPr>
              <a:t>}</a:t>
            </a:r>
          </a:p>
        </p:txBody>
      </p:sp>
      <p:sp>
        <p:nvSpPr>
          <p:cNvPr id="13316" name="Rectangle 3"/>
          <p:cNvSpPr txBox="1">
            <a:spLocks noChangeArrowheads="1"/>
          </p:cNvSpPr>
          <p:nvPr/>
        </p:nvSpPr>
        <p:spPr bwMode="auto">
          <a:xfrm>
            <a:off x="5170394" y="2348880"/>
            <a:ext cx="3743325" cy="316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altLang="en-US" sz="1200" dirty="0" smtClean="0">
                <a:latin typeface="Consolas" pitchFamily="49" charset="0"/>
              </a:rPr>
              <a:t>template </a:t>
            </a:r>
            <a:r>
              <a:rPr lang="en-US" altLang="en-US" sz="1200" dirty="0">
                <a:latin typeface="Consolas" pitchFamily="49" charset="0"/>
              </a:rPr>
              <a:t>&lt;typename Type, </a:t>
            </a:r>
            <a:r>
              <a:rPr lang="en-US" altLang="en-US" sz="1200" dirty="0" err="1">
                <a:latin typeface="Consolas" pitchFamily="49" charset="0"/>
              </a:rPr>
              <a:t>int</a:t>
            </a:r>
            <a:r>
              <a:rPr lang="en-US" altLang="en-US" sz="1200" dirty="0">
                <a:latin typeface="Consolas" pitchFamily="49" charset="0"/>
              </a:rPr>
              <a:t> M&gt;</a:t>
            </a:r>
          </a:p>
          <a:p>
            <a:pPr>
              <a:spcBef>
                <a:spcPct val="20000"/>
              </a:spcBef>
            </a:pPr>
            <a:r>
              <a:rPr lang="en-US" altLang="en-US" sz="1200" dirty="0">
                <a:latin typeface="Consolas" pitchFamily="49" charset="0"/>
              </a:rPr>
              <a:t>Type </a:t>
            </a:r>
            <a:r>
              <a:rPr lang="en-US" altLang="en-US" sz="1200" dirty="0" err="1">
                <a:latin typeface="Consolas" pitchFamily="49" charset="0"/>
              </a:rPr>
              <a:t>Multiqueue</a:t>
            </a:r>
            <a:r>
              <a:rPr lang="en-US" altLang="en-US" sz="1200" dirty="0">
                <a:latin typeface="Consolas" pitchFamily="49" charset="0"/>
              </a:rPr>
              <a:t>&lt;Type&gt;::pop() {</a:t>
            </a:r>
          </a:p>
          <a:p>
            <a:pPr>
              <a:spcBef>
                <a:spcPct val="20000"/>
              </a:spcBef>
            </a:pPr>
            <a:r>
              <a:rPr lang="en-US" altLang="en-US" sz="1200" dirty="0" smtClean="0">
                <a:latin typeface="Consolas" pitchFamily="49" charset="0"/>
              </a:rPr>
              <a:t>    </a:t>
            </a:r>
            <a:r>
              <a:rPr lang="en-US" altLang="en-US" sz="1200" dirty="0">
                <a:latin typeface="Consolas" pitchFamily="49" charset="0"/>
              </a:rPr>
              <a:t>for ( </a:t>
            </a:r>
            <a:r>
              <a:rPr lang="en-US" altLang="en-US" sz="1200" dirty="0" err="1">
                <a:latin typeface="Consolas" pitchFamily="49" charset="0"/>
              </a:rPr>
              <a:t>int</a:t>
            </a:r>
            <a:r>
              <a:rPr lang="en-US" altLang="en-US" sz="1200" dirty="0">
                <a:latin typeface="Consolas" pitchFamily="49" charset="0"/>
              </a:rPr>
              <a:t> </a:t>
            </a:r>
            <a:r>
              <a:rPr lang="en-US" altLang="en-US" sz="1200" dirty="0" err="1" smtClean="0">
                <a:latin typeface="Consolas" pitchFamily="49" charset="0"/>
              </a:rPr>
              <a:t>pri</a:t>
            </a:r>
            <a:r>
              <a:rPr lang="en-US" altLang="en-US" sz="1200" dirty="0" smtClean="0">
                <a:latin typeface="Consolas" pitchFamily="49" charset="0"/>
              </a:rPr>
              <a:t> </a:t>
            </a:r>
            <a:r>
              <a:rPr lang="en-US" altLang="en-US" sz="1200" dirty="0">
                <a:latin typeface="Consolas" pitchFamily="49" charset="0"/>
              </a:rPr>
              <a:t>= 0; </a:t>
            </a:r>
            <a:r>
              <a:rPr lang="en-US" altLang="en-US" sz="1200" dirty="0" err="1" smtClean="0">
                <a:latin typeface="Consolas" pitchFamily="49" charset="0"/>
              </a:rPr>
              <a:t>pri</a:t>
            </a:r>
            <a:r>
              <a:rPr lang="en-US" altLang="en-US" sz="1200" dirty="0" smtClean="0">
                <a:latin typeface="Consolas" pitchFamily="49" charset="0"/>
              </a:rPr>
              <a:t> </a:t>
            </a:r>
            <a:r>
              <a:rPr lang="en-US" altLang="en-US" sz="1200" dirty="0">
                <a:latin typeface="Consolas" pitchFamily="49" charset="0"/>
              </a:rPr>
              <a:t>&lt; M; </a:t>
            </a:r>
            <a:r>
              <a:rPr lang="en-US" altLang="en-US" sz="1200" dirty="0" smtClean="0">
                <a:latin typeface="Consolas" pitchFamily="49" charset="0"/>
              </a:rPr>
              <a:t>++</a:t>
            </a:r>
            <a:r>
              <a:rPr lang="en-US" altLang="en-US" sz="1200" dirty="0" err="1" smtClean="0">
                <a:latin typeface="Consolas" pitchFamily="49" charset="0"/>
              </a:rPr>
              <a:t>pri</a:t>
            </a:r>
            <a:r>
              <a:rPr lang="en-US" altLang="en-US" sz="1200" dirty="0" smtClean="0">
                <a:latin typeface="Consolas" pitchFamily="49" charset="0"/>
              </a:rPr>
              <a:t> </a:t>
            </a:r>
            <a:r>
              <a:rPr lang="en-US" altLang="en-US" sz="1200" dirty="0">
                <a:latin typeface="Consolas" pitchFamily="49" charset="0"/>
              </a:rPr>
              <a:t>) {</a:t>
            </a:r>
          </a:p>
          <a:p>
            <a:pPr>
              <a:spcBef>
                <a:spcPct val="20000"/>
              </a:spcBef>
            </a:pPr>
            <a:r>
              <a:rPr lang="en-US" altLang="en-US" sz="1200" dirty="0">
                <a:latin typeface="Consolas" pitchFamily="49" charset="0"/>
              </a:rPr>
              <a:t>        if ( </a:t>
            </a:r>
            <a:r>
              <a:rPr lang="en-US" altLang="en-US" sz="1200" dirty="0" smtClean="0">
                <a:latin typeface="Consolas" pitchFamily="49" charset="0"/>
              </a:rPr>
              <a:t>!</a:t>
            </a:r>
            <a:r>
              <a:rPr lang="en-US" altLang="en-US" sz="1200" dirty="0" err="1" smtClean="0">
                <a:latin typeface="Consolas" pitchFamily="49" charset="0"/>
              </a:rPr>
              <a:t>queue_array</a:t>
            </a:r>
            <a:r>
              <a:rPr lang="en-US" altLang="en-US" sz="1200" dirty="0" smtClean="0">
                <a:latin typeface="Consolas" pitchFamily="49" charset="0"/>
              </a:rPr>
              <a:t>[</a:t>
            </a:r>
            <a:r>
              <a:rPr lang="en-US" altLang="en-US" sz="1200" dirty="0" err="1" smtClean="0">
                <a:latin typeface="Consolas" pitchFamily="49" charset="0"/>
              </a:rPr>
              <a:t>pri</a:t>
            </a:r>
            <a:r>
              <a:rPr lang="en-US" altLang="en-US" sz="1200" dirty="0" smtClean="0">
                <a:latin typeface="Consolas" pitchFamily="49" charset="0"/>
              </a:rPr>
              <a:t>].</a:t>
            </a:r>
            <a:r>
              <a:rPr lang="en-US" altLang="en-US" sz="1200" dirty="0">
                <a:latin typeface="Consolas" pitchFamily="49" charset="0"/>
              </a:rPr>
              <a:t>empty() ) {</a:t>
            </a:r>
          </a:p>
          <a:p>
            <a:pPr>
              <a:spcBef>
                <a:spcPct val="20000"/>
              </a:spcBef>
            </a:pPr>
            <a:r>
              <a:rPr lang="en-US" altLang="en-US" sz="1200" dirty="0" smtClean="0">
                <a:latin typeface="Consolas" pitchFamily="49" charset="0"/>
              </a:rPr>
              <a:t>            --</a:t>
            </a:r>
            <a:r>
              <a:rPr lang="en-US" altLang="en-US" sz="1200" dirty="0" err="1" smtClean="0">
                <a:latin typeface="Consolas" pitchFamily="49" charset="0"/>
              </a:rPr>
              <a:t>queue_size</a:t>
            </a:r>
            <a:r>
              <a:rPr lang="en-US" altLang="en-US" sz="1200" dirty="0" smtClean="0">
                <a:latin typeface="Consolas" pitchFamily="49" charset="0"/>
              </a:rPr>
              <a:t>;</a:t>
            </a:r>
          </a:p>
          <a:p>
            <a:pPr>
              <a:spcBef>
                <a:spcPct val="20000"/>
              </a:spcBef>
            </a:pPr>
            <a:r>
              <a:rPr lang="en-US" altLang="en-US" sz="1200" dirty="0" smtClean="0">
                <a:latin typeface="Consolas" pitchFamily="49" charset="0"/>
              </a:rPr>
              <a:t>            </a:t>
            </a:r>
            <a:r>
              <a:rPr lang="en-US" altLang="en-US" sz="1200" dirty="0">
                <a:latin typeface="Consolas" pitchFamily="49" charset="0"/>
              </a:rPr>
              <a:t>return </a:t>
            </a:r>
            <a:r>
              <a:rPr lang="en-US" altLang="en-US" sz="1200" dirty="0" err="1" smtClean="0">
                <a:latin typeface="Consolas" pitchFamily="49" charset="0"/>
              </a:rPr>
              <a:t>queue_array</a:t>
            </a:r>
            <a:r>
              <a:rPr lang="en-US" altLang="en-US" sz="1200" dirty="0" smtClean="0">
                <a:latin typeface="Consolas" pitchFamily="49" charset="0"/>
              </a:rPr>
              <a:t>[</a:t>
            </a:r>
            <a:r>
              <a:rPr lang="en-US" altLang="en-US" sz="1200" dirty="0" err="1" smtClean="0">
                <a:latin typeface="Consolas" pitchFamily="49" charset="0"/>
              </a:rPr>
              <a:t>pri</a:t>
            </a:r>
            <a:r>
              <a:rPr lang="en-US" altLang="en-US" sz="1200" dirty="0" smtClean="0">
                <a:latin typeface="Consolas" pitchFamily="49" charset="0"/>
              </a:rPr>
              <a:t>].</a:t>
            </a:r>
            <a:r>
              <a:rPr lang="en-US" altLang="en-US" sz="1200" dirty="0">
                <a:latin typeface="Consolas" pitchFamily="49" charset="0"/>
              </a:rPr>
              <a:t>pop();</a:t>
            </a:r>
          </a:p>
          <a:p>
            <a:pPr>
              <a:spcBef>
                <a:spcPct val="20000"/>
              </a:spcBef>
            </a:pPr>
            <a:r>
              <a:rPr lang="en-US" altLang="en-US" sz="1200" dirty="0" smtClean="0">
                <a:latin typeface="Consolas" pitchFamily="49" charset="0"/>
              </a:rPr>
              <a:t>        </a:t>
            </a:r>
            <a:r>
              <a:rPr lang="en-US" altLang="en-US" sz="1200" dirty="0">
                <a:latin typeface="Consolas" pitchFamily="49" charset="0"/>
              </a:rPr>
              <a:t>}</a:t>
            </a:r>
          </a:p>
          <a:p>
            <a:pPr>
              <a:spcBef>
                <a:spcPct val="20000"/>
              </a:spcBef>
            </a:pPr>
            <a:r>
              <a:rPr lang="en-US" altLang="en-US" sz="1200" dirty="0">
                <a:latin typeface="Consolas" pitchFamily="49" charset="0"/>
              </a:rPr>
              <a:t>    }</a:t>
            </a:r>
          </a:p>
          <a:p>
            <a:pPr>
              <a:spcBef>
                <a:spcPct val="20000"/>
              </a:spcBef>
            </a:pPr>
            <a:endParaRPr lang="en-US" altLang="en-US" sz="1200" dirty="0" smtClean="0">
              <a:latin typeface="Consolas" pitchFamily="49" charset="0"/>
            </a:endParaRPr>
          </a:p>
          <a:p>
            <a:pPr>
              <a:spcBef>
                <a:spcPct val="20000"/>
              </a:spcBef>
            </a:pPr>
            <a:r>
              <a:rPr lang="en-US" altLang="en-US" sz="1200" dirty="0" smtClean="0">
                <a:latin typeface="Consolas" pitchFamily="49" charset="0"/>
              </a:rPr>
              <a:t>    // The priority queue is empty</a:t>
            </a:r>
            <a:endParaRPr lang="en-US" altLang="en-US" sz="1200" dirty="0">
              <a:latin typeface="Consolas" pitchFamily="49" charset="0"/>
            </a:endParaRPr>
          </a:p>
          <a:p>
            <a:pPr>
              <a:spcBef>
                <a:spcPct val="20000"/>
              </a:spcBef>
            </a:pPr>
            <a:r>
              <a:rPr lang="en-US" altLang="en-US" sz="1200" dirty="0">
                <a:latin typeface="Consolas" pitchFamily="49" charset="0"/>
              </a:rPr>
              <a:t>    throw underflow</a:t>
            </a:r>
            <a:r>
              <a:rPr lang="en-US" altLang="en-US" sz="1200" dirty="0" smtClean="0">
                <a:latin typeface="Consolas" pitchFamily="49" charset="0"/>
              </a:rPr>
              <a:t>();</a:t>
            </a:r>
          </a:p>
          <a:p>
            <a:pPr>
              <a:spcBef>
                <a:spcPct val="20000"/>
              </a:spcBef>
            </a:pPr>
            <a:r>
              <a:rPr lang="en-US" altLang="en-US" sz="1200" dirty="0" smtClean="0">
                <a:latin typeface="Consolas" pitchFamily="49" charset="0"/>
              </a:rPr>
              <a:t>}</a:t>
            </a:r>
            <a:endParaRPr lang="en-US" altLang="en-US" sz="1200" dirty="0"/>
          </a:p>
        </p:txBody>
      </p:sp>
      <p:sp>
        <p:nvSpPr>
          <p:cNvPr id="15365" name="TextBox 5"/>
          <p:cNvSpPr txBox="1">
            <a:spLocks noChangeArrowheads="1"/>
          </p:cNvSpPr>
          <p:nvPr/>
        </p:nvSpPr>
        <p:spPr bwMode="auto">
          <a:xfrm>
            <a:off x="179388" y="68262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7.1.5.1</a:t>
            </a:r>
            <a:endParaRPr lang="en-CA" altLang="en-US" dirty="0"/>
          </a:p>
        </p:txBody>
      </p:sp>
      <p:sp>
        <p:nvSpPr>
          <p:cNvPr id="6" name="Footer Placeholder 5"/>
          <p:cNvSpPr>
            <a:spLocks noGrp="1"/>
          </p:cNvSpPr>
          <p:nvPr>
            <p:ph type="ftr" sz="quarter" idx="10"/>
          </p:nvPr>
        </p:nvSpPr>
        <p:spPr/>
        <p:txBody>
          <a:bodyPr/>
          <a:lstStyle/>
          <a:p>
            <a:pPr>
              <a:defRPr/>
            </a:pPr>
            <a:r>
              <a:rPr lang="en-CA" dirty="0"/>
              <a:t>Abstract Priority Queues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charset="0"/>
                <a:cs typeface="Arial" charset="0"/>
              </a:rPr>
              <a:t>Multiple Queues</a:t>
            </a:r>
          </a:p>
        </p:txBody>
      </p:sp>
      <p:sp>
        <p:nvSpPr>
          <p:cNvPr id="1638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run times are reasonable:</a:t>
            </a:r>
          </a:p>
          <a:p>
            <a:pPr lvl="1"/>
            <a:r>
              <a:rPr lang="en-US" altLang="en-US" dirty="0" smtClean="0">
                <a:latin typeface="Arial" charset="0"/>
                <a:cs typeface="Arial" charset="0"/>
              </a:rPr>
              <a:t>Push is </a:t>
            </a:r>
            <a:r>
              <a:rPr lang="en-US" altLang="en-US" b="1" dirty="0" smtClean="0">
                <a:latin typeface="Symbol" pitchFamily="18" charset="2"/>
                <a:cs typeface="Times New Roman" pitchFamily="18" charset="0"/>
              </a:rPr>
              <a:t>Q</a:t>
            </a:r>
            <a:r>
              <a:rPr lang="en-US" altLang="en-US" dirty="0" smtClean="0">
                <a:latin typeface="Times New Roman" pitchFamily="18" charset="0"/>
                <a:cs typeface="Times New Roman" pitchFamily="18" charset="0"/>
              </a:rPr>
              <a:t>(1)</a:t>
            </a:r>
            <a:r>
              <a:rPr lang="en-US" altLang="en-US" dirty="0" smtClean="0">
                <a:latin typeface="Arial" charset="0"/>
                <a:cs typeface="Arial" charset="0"/>
              </a:rPr>
              <a:t> </a:t>
            </a:r>
          </a:p>
          <a:p>
            <a:pPr lvl="1"/>
            <a:r>
              <a:rPr lang="en-US" altLang="en-US" dirty="0" smtClean="0">
                <a:latin typeface="Arial" charset="0"/>
                <a:cs typeface="Arial" charset="0"/>
              </a:rPr>
              <a:t>Top and pop are both </a:t>
            </a:r>
            <a:r>
              <a:rPr lang="en-US" altLang="en-US" b="1" dirty="0" smtClean="0">
                <a:latin typeface="Times New Roman" pitchFamily="18" charset="0"/>
                <a:cs typeface="Times New Roman" pitchFamily="18" charset="0"/>
              </a:rPr>
              <a:t>O</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M</a:t>
            </a:r>
            <a:r>
              <a:rPr lang="en-US" altLang="en-US" dirty="0" smtClean="0">
                <a:latin typeface="Times New Roman" pitchFamily="18" charset="0"/>
                <a:cs typeface="Times New Roman" pitchFamily="18" charset="0"/>
              </a:rPr>
              <a:t>)</a:t>
            </a:r>
            <a:r>
              <a:rPr lang="en-US" altLang="en-US" dirty="0" smtClean="0">
                <a:latin typeface="Arial" charset="0"/>
                <a:cs typeface="Arial" charset="0"/>
              </a:rPr>
              <a:t> </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Unfortunately:</a:t>
            </a:r>
          </a:p>
          <a:p>
            <a:pPr lvl="1"/>
            <a:r>
              <a:rPr lang="en-US" altLang="en-US" dirty="0" smtClean="0">
                <a:latin typeface="Arial" charset="0"/>
                <a:cs typeface="Arial" charset="0"/>
              </a:rPr>
              <a:t>It restricts the range of priorities</a:t>
            </a:r>
          </a:p>
          <a:p>
            <a:pPr lvl="1"/>
            <a:r>
              <a:rPr lang="en-US" altLang="en-US" dirty="0" smtClean="0">
                <a:latin typeface="Arial" charset="0"/>
                <a:cs typeface="Arial" charset="0"/>
              </a:rPr>
              <a:t>The memory requirement is </a:t>
            </a:r>
            <a:r>
              <a:rPr lang="en-US" altLang="en-US" b="1" dirty="0" smtClean="0">
                <a:latin typeface="Symbol" pitchFamily="18" charset="2"/>
                <a:cs typeface="Times New Roman" pitchFamily="18" charset="0"/>
              </a:rPr>
              <a:t>Q</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M</a:t>
            </a:r>
            <a:r>
              <a:rPr lang="en-US" altLang="en-US" dirty="0" smtClean="0">
                <a:latin typeface="Times New Roman" pitchFamily="18" charset="0"/>
                <a:cs typeface="Times New Roman" pitchFamily="18" charset="0"/>
              </a:rPr>
              <a:t> + </a:t>
            </a:r>
            <a:r>
              <a:rPr lang="en-US" altLang="en-US" i="1" dirty="0" smtClean="0">
                <a:latin typeface="Times New Roman" pitchFamily="18" charset="0"/>
                <a:cs typeface="Times New Roman" pitchFamily="18" charset="0"/>
              </a:rPr>
              <a:t>n</a:t>
            </a:r>
            <a:r>
              <a:rPr lang="en-US" altLang="en-US" dirty="0" smtClean="0">
                <a:latin typeface="Times New Roman" pitchFamily="18" charset="0"/>
                <a:cs typeface="Times New Roman" pitchFamily="18" charset="0"/>
              </a:rPr>
              <a:t>)</a:t>
            </a:r>
            <a:endParaRPr lang="en-US" altLang="en-US" dirty="0" smtClean="0">
              <a:latin typeface="Arial" charset="0"/>
              <a:cs typeface="Arial" charset="0"/>
            </a:endParaRPr>
          </a:p>
        </p:txBody>
      </p:sp>
      <p:sp>
        <p:nvSpPr>
          <p:cNvPr id="16388" name="TextBox 5"/>
          <p:cNvSpPr txBox="1">
            <a:spLocks noChangeArrowheads="1"/>
          </p:cNvSpPr>
          <p:nvPr/>
        </p:nvSpPr>
        <p:spPr bwMode="auto">
          <a:xfrm>
            <a:off x="179388" y="681038"/>
            <a:ext cx="89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7.1.5.1</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latin typeface="Arial" charset="0"/>
                <a:cs typeface="Arial" charset="0"/>
              </a:rPr>
              <a:t>AVL Trees</a:t>
            </a:r>
            <a:endParaRPr lang="en-US" altLang="en-US" sz="4000" smtClean="0">
              <a:latin typeface="Arial" charset="0"/>
              <a:cs typeface="Arial" charset="0"/>
            </a:endParaRPr>
          </a:p>
        </p:txBody>
      </p:sp>
      <p:sp>
        <p:nvSpPr>
          <p:cNvPr id="1741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could simply insert the objects into an AVL tree where the order is given by the stated priority:</a:t>
            </a:r>
          </a:p>
          <a:p>
            <a:pPr lvl="1"/>
            <a:r>
              <a:rPr lang="en-US" altLang="en-US" smtClean="0">
                <a:latin typeface="Arial" charset="0"/>
                <a:cs typeface="Arial" charset="0"/>
              </a:rPr>
              <a:t>Insertion is </a:t>
            </a:r>
            <a:r>
              <a:rPr lang="en-US" altLang="en-US" b="1" smtClean="0">
                <a:latin typeface="Symbol" pitchFamily="18" charset="2"/>
                <a:cs typeface="Times New Roman" pitchFamily="18" charset="0"/>
              </a:rPr>
              <a:t>Q</a:t>
            </a:r>
            <a:r>
              <a:rPr lang="en-US" altLang="en-US" smtClean="0">
                <a:latin typeface="Times New Roman" pitchFamily="18" charset="0"/>
                <a:cs typeface="Times New Roman" pitchFamily="18" charset="0"/>
              </a:rPr>
              <a:t>(ln(</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		</a:t>
            </a:r>
            <a:r>
              <a:rPr lang="en-US" altLang="en-US" sz="1600" smtClean="0">
                <a:latin typeface="Consolas" pitchFamily="49" charset="0"/>
                <a:cs typeface="Times New Roman" pitchFamily="18" charset="0"/>
              </a:rPr>
              <a:t>void insert( Type const &amp; );</a:t>
            </a:r>
            <a:endParaRPr lang="en-US" altLang="en-US" smtClean="0">
              <a:latin typeface="Arial" charset="0"/>
              <a:cs typeface="Arial" charset="0"/>
            </a:endParaRPr>
          </a:p>
          <a:p>
            <a:pPr lvl="1"/>
            <a:r>
              <a:rPr lang="en-US" altLang="en-US" smtClean="0">
                <a:latin typeface="Arial" charset="0"/>
                <a:cs typeface="Arial" charset="0"/>
              </a:rPr>
              <a:t>Top is </a:t>
            </a:r>
            <a:r>
              <a:rPr lang="en-US" altLang="en-US" b="1" smtClean="0">
                <a:latin typeface="Symbol" pitchFamily="18" charset="2"/>
                <a:cs typeface="Times New Roman" pitchFamily="18" charset="0"/>
              </a:rPr>
              <a:t>Q</a:t>
            </a:r>
            <a:r>
              <a:rPr lang="en-US" altLang="en-US" smtClean="0">
                <a:latin typeface="Times New Roman" pitchFamily="18" charset="0"/>
                <a:cs typeface="Times New Roman" pitchFamily="18" charset="0"/>
              </a:rPr>
              <a:t>(ln(</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		</a:t>
            </a:r>
            <a:r>
              <a:rPr lang="en-US" altLang="en-US" sz="1600" smtClean="0">
                <a:solidFill>
                  <a:srgbClr val="000000"/>
                </a:solidFill>
                <a:latin typeface="Consolas" pitchFamily="49" charset="0"/>
                <a:cs typeface="Times New Roman" pitchFamily="18" charset="0"/>
              </a:rPr>
              <a:t>Type front();</a:t>
            </a:r>
            <a:endParaRPr lang="en-US" altLang="en-US" smtClean="0">
              <a:latin typeface="Arial" charset="0"/>
              <a:cs typeface="Arial" charset="0"/>
            </a:endParaRPr>
          </a:p>
          <a:p>
            <a:pPr lvl="1"/>
            <a:r>
              <a:rPr lang="en-US" altLang="en-US" smtClean="0">
                <a:latin typeface="Arial" charset="0"/>
                <a:cs typeface="Arial" charset="0"/>
              </a:rPr>
              <a:t>Remove is </a:t>
            </a:r>
            <a:r>
              <a:rPr lang="en-US" altLang="en-US" b="1" smtClean="0">
                <a:latin typeface="Symbol" pitchFamily="18" charset="2"/>
                <a:cs typeface="Times New Roman" pitchFamily="18" charset="0"/>
              </a:rPr>
              <a:t>Q</a:t>
            </a:r>
            <a:r>
              <a:rPr lang="en-US" altLang="en-US" smtClean="0">
                <a:latin typeface="Times New Roman" pitchFamily="18" charset="0"/>
                <a:cs typeface="Times New Roman" pitchFamily="18" charset="0"/>
              </a:rPr>
              <a:t>(ln(</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smtClean="0">
                <a:solidFill>
                  <a:srgbClr val="000000"/>
                </a:solidFill>
                <a:latin typeface="Times New Roman" pitchFamily="18" charset="0"/>
                <a:cs typeface="Times New Roman" pitchFamily="18" charset="0"/>
              </a:rPr>
              <a:t> 		</a:t>
            </a:r>
            <a:r>
              <a:rPr lang="en-US" altLang="en-US" sz="1600" smtClean="0">
                <a:solidFill>
                  <a:srgbClr val="000000"/>
                </a:solidFill>
                <a:latin typeface="Consolas" pitchFamily="49" charset="0"/>
                <a:cs typeface="Times New Roman" pitchFamily="18" charset="0"/>
              </a:rPr>
              <a:t>bool remove( front() );</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There is significant overhead for maintaining both the tree and the corresponding balance</a:t>
            </a:r>
          </a:p>
          <a:p>
            <a:pPr lvl="1"/>
            <a:endParaRPr lang="en-US" altLang="en-US" smtClean="0">
              <a:latin typeface="Arial" charset="0"/>
              <a:cs typeface="Arial" charset="0"/>
            </a:endParaRPr>
          </a:p>
          <a:p>
            <a:pPr lvl="1"/>
            <a:endParaRPr lang="en-US" altLang="en-US" smtClean="0">
              <a:latin typeface="Arial" charset="0"/>
              <a:cs typeface="Arial" charset="0"/>
            </a:endParaRPr>
          </a:p>
        </p:txBody>
      </p:sp>
      <p:sp>
        <p:nvSpPr>
          <p:cNvPr id="17412" name="TextBox 5"/>
          <p:cNvSpPr txBox="1">
            <a:spLocks noChangeArrowheads="1"/>
          </p:cNvSpPr>
          <p:nvPr/>
        </p:nvSpPr>
        <p:spPr bwMode="auto">
          <a:xfrm>
            <a:off x="179388" y="68262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7.1.5.2</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latin typeface="Arial" charset="0"/>
                <a:cs typeface="Arial" charset="0"/>
              </a:rPr>
              <a:t>Heaps</a:t>
            </a:r>
            <a:endParaRPr lang="en-US" altLang="en-US" sz="4400" smtClean="0">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Can we do better?</a:t>
            </a:r>
          </a:p>
          <a:p>
            <a:pPr lvl="1"/>
            <a:r>
              <a:rPr lang="en-US" altLang="en-US" dirty="0" smtClean="0">
                <a:latin typeface="Arial" charset="0"/>
                <a:cs typeface="Arial" charset="0"/>
              </a:rPr>
              <a:t>That is, can we reduce some (or all) of the operations down to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r>
              <a:rPr lang="en-US" altLang="en-US" dirty="0" smtClean="0">
                <a:latin typeface="Arial" charset="0"/>
                <a:cs typeface="Arial" charset="0"/>
              </a:rPr>
              <a:t>?</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next topic defines a </a:t>
            </a:r>
            <a:r>
              <a:rPr lang="en-US" altLang="en-US" i="1" dirty="0" smtClean="0">
                <a:latin typeface="Arial" charset="0"/>
                <a:cs typeface="Arial" charset="0"/>
              </a:rPr>
              <a:t>heap</a:t>
            </a:r>
          </a:p>
          <a:p>
            <a:pPr lvl="1"/>
            <a:r>
              <a:rPr lang="en-US" altLang="en-US" dirty="0" smtClean="0">
                <a:latin typeface="Arial" charset="0"/>
                <a:cs typeface="Arial" charset="0"/>
              </a:rPr>
              <a:t>A tree with the top object at the root</a:t>
            </a:r>
          </a:p>
          <a:p>
            <a:pPr lvl="1"/>
            <a:r>
              <a:rPr lang="en-US" altLang="en-US" dirty="0" smtClean="0">
                <a:latin typeface="Arial" charset="0"/>
                <a:cs typeface="Arial" charset="0"/>
              </a:rPr>
              <a:t>We will look at binary heaps</a:t>
            </a:r>
          </a:p>
          <a:p>
            <a:pPr lvl="1"/>
            <a:r>
              <a:rPr lang="en-US" altLang="en-US" dirty="0" smtClean="0">
                <a:latin typeface="Arial" charset="0"/>
                <a:cs typeface="Arial" charset="0"/>
              </a:rPr>
              <a:t>Numerous other heaps exists:</a:t>
            </a:r>
          </a:p>
          <a:p>
            <a:pPr lvl="2"/>
            <a:r>
              <a:rPr lang="en-US" altLang="en-US" i="1" dirty="0" smtClean="0">
                <a:latin typeface="Times New Roman" pitchFamily="18" charset="0"/>
                <a:cs typeface="Arial" charset="0"/>
              </a:rPr>
              <a:t>d</a:t>
            </a:r>
            <a:r>
              <a:rPr lang="en-US" altLang="en-US" dirty="0" smtClean="0">
                <a:latin typeface="Arial" charset="0"/>
                <a:cs typeface="Arial" charset="0"/>
              </a:rPr>
              <a:t>-</a:t>
            </a:r>
            <a:r>
              <a:rPr lang="en-US" altLang="en-US" dirty="0" err="1" smtClean="0">
                <a:latin typeface="Arial" charset="0"/>
                <a:cs typeface="Arial" charset="0"/>
              </a:rPr>
              <a:t>ary</a:t>
            </a:r>
            <a:r>
              <a:rPr lang="en-US" altLang="en-US" dirty="0" smtClean="0">
                <a:latin typeface="Arial" charset="0"/>
                <a:cs typeface="Arial" charset="0"/>
              </a:rPr>
              <a:t> heaps</a:t>
            </a:r>
          </a:p>
          <a:p>
            <a:pPr lvl="2"/>
            <a:r>
              <a:rPr lang="en-US" altLang="en-US" dirty="0" smtClean="0">
                <a:latin typeface="Arial" charset="0"/>
                <a:cs typeface="Arial" charset="0"/>
              </a:rPr>
              <a:t>Leftist heaps</a:t>
            </a:r>
          </a:p>
          <a:p>
            <a:pPr lvl="2"/>
            <a:r>
              <a:rPr lang="en-US" altLang="en-US" dirty="0" smtClean="0">
                <a:latin typeface="Arial" charset="0"/>
                <a:cs typeface="Arial" charset="0"/>
              </a:rPr>
              <a:t>Skew heaps</a:t>
            </a:r>
          </a:p>
          <a:p>
            <a:pPr lvl="2"/>
            <a:r>
              <a:rPr lang="en-US" altLang="en-US" dirty="0" smtClean="0">
                <a:latin typeface="Arial" charset="0"/>
                <a:cs typeface="Arial" charset="0"/>
              </a:rPr>
              <a:t>Binomial </a:t>
            </a:r>
            <a:r>
              <a:rPr lang="en-US" altLang="en-US" dirty="0" smtClean="0">
                <a:latin typeface="Arial" charset="0"/>
                <a:cs typeface="Arial" charset="0"/>
              </a:rPr>
              <a:t>heaps</a:t>
            </a:r>
          </a:p>
          <a:p>
            <a:pPr lvl="2"/>
            <a:r>
              <a:rPr lang="en-US" altLang="en-US" dirty="0" smtClean="0">
                <a:latin typeface="Arial" charset="0"/>
                <a:cs typeface="Arial" charset="0"/>
              </a:rPr>
              <a:t>Fibonacci heaps </a:t>
            </a:r>
            <a:endParaRPr lang="en-US" altLang="en-US" dirty="0" smtClean="0">
              <a:latin typeface="Arial" charset="0"/>
              <a:cs typeface="Arial" charset="0"/>
            </a:endParaRPr>
          </a:p>
          <a:p>
            <a:pPr lvl="2"/>
            <a:r>
              <a:rPr lang="en-US" altLang="en-US" dirty="0">
                <a:latin typeface="Arial" charset="0"/>
                <a:cs typeface="Arial" charset="0"/>
              </a:rPr>
              <a:t>Bi-parental heaps</a:t>
            </a:r>
          </a:p>
          <a:p>
            <a:pPr lvl="2"/>
            <a:endParaRPr lang="en-US" altLang="en-US" dirty="0" smtClean="0">
              <a:latin typeface="Arial" charset="0"/>
              <a:cs typeface="Arial" charset="0"/>
            </a:endParaRPr>
          </a:p>
        </p:txBody>
      </p:sp>
      <p:pic>
        <p:nvPicPr>
          <p:cNvPr id="18436" name="Picture 5"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350" y="3284538"/>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5"/>
          <p:cNvSpPr txBox="1">
            <a:spLocks noChangeArrowheads="1"/>
          </p:cNvSpPr>
          <p:nvPr/>
        </p:nvSpPr>
        <p:spPr bwMode="auto">
          <a:xfrm>
            <a:off x="179388" y="68262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7.1.5.3</a:t>
            </a:r>
            <a:endParaRPr lang="en-CA" altLang="en-US" dirty="0"/>
          </a:p>
        </p:txBody>
      </p:sp>
      <p:sp>
        <p:nvSpPr>
          <p:cNvPr id="6" name="Footer Placeholder 5"/>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altLang="en-US" sz="3200" smtClean="0">
                <a:latin typeface="Arial" charset="0"/>
                <a:cs typeface="Arial" charset="0"/>
              </a:rPr>
              <a:t>Summary</a:t>
            </a:r>
            <a:endParaRPr lang="en-US" altLang="en-US" sz="4000" smtClean="0">
              <a:latin typeface="Arial" charset="0"/>
              <a:cs typeface="Arial" charset="0"/>
            </a:endParaRPr>
          </a:p>
        </p:txBody>
      </p:sp>
      <p:sp>
        <p:nvSpPr>
          <p:cNvPr id="19459" name="Rectangle 3"/>
          <p:cNvSpPr>
            <a:spLocks noGrp="1" noChangeArrowheads="1"/>
          </p:cNvSpPr>
          <p:nvPr>
            <p:ph type="body" idx="4294967295"/>
          </p:nvPr>
        </p:nvSpPr>
        <p:spPr/>
        <p:txBody>
          <a:bodyPr/>
          <a:lstStyle/>
          <a:p>
            <a:pPr>
              <a:buFont typeface="Arial" charset="0"/>
              <a:buNone/>
            </a:pPr>
            <a:r>
              <a:rPr lang="en-US" altLang="en-US" smtClean="0">
                <a:latin typeface="Arial" charset="0"/>
                <a:cs typeface="Arial" charset="0"/>
              </a:rPr>
              <a:t>	This topic:</a:t>
            </a:r>
          </a:p>
          <a:p>
            <a:pPr lvl="1"/>
            <a:r>
              <a:rPr lang="en-US" altLang="en-US" smtClean="0">
                <a:latin typeface="Arial" charset="0"/>
                <a:cs typeface="Arial" charset="0"/>
              </a:rPr>
              <a:t>Introduced priority queues</a:t>
            </a:r>
          </a:p>
          <a:p>
            <a:pPr lvl="1"/>
            <a:r>
              <a:rPr lang="en-US" altLang="en-US" smtClean="0">
                <a:latin typeface="Arial" charset="0"/>
                <a:cs typeface="Arial" charset="0"/>
              </a:rPr>
              <a:t>Considered two obvious implementations:</a:t>
            </a:r>
          </a:p>
          <a:p>
            <a:pPr lvl="2"/>
            <a:r>
              <a:rPr lang="en-US" altLang="en-US" smtClean="0">
                <a:latin typeface="Arial" charset="0"/>
                <a:cs typeface="Arial" charset="0"/>
              </a:rPr>
              <a:t>Arrays of queues</a:t>
            </a:r>
          </a:p>
          <a:p>
            <a:pPr lvl="2"/>
            <a:r>
              <a:rPr lang="en-US" altLang="en-US" smtClean="0">
                <a:latin typeface="Arial" charset="0"/>
                <a:cs typeface="Arial" charset="0"/>
              </a:rPr>
              <a:t>AVL trees</a:t>
            </a:r>
          </a:p>
          <a:p>
            <a:pPr lvl="1"/>
            <a:r>
              <a:rPr lang="en-US" altLang="en-US" smtClean="0">
                <a:latin typeface="Arial" charset="0"/>
                <a:cs typeface="Arial" charset="0"/>
              </a:rPr>
              <a:t>Discussed the run times and claimed that a variation of a tree, a heap, can do better</a:t>
            </a:r>
          </a:p>
        </p:txBody>
      </p:sp>
      <p:sp>
        <p:nvSpPr>
          <p:cNvPr id="4" name="Footer Placeholder 3"/>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a:t>
            </a:r>
            <a:r>
              <a:rPr lang="en-US" sz="1400" dirty="0" err="1" smtClean="0">
                <a:latin typeface="Arial" charset="0"/>
                <a:cs typeface="Arial" charset="0"/>
              </a:rPr>
              <a:t>Cormen</a:t>
            </a:r>
            <a:r>
              <a:rPr lang="en-US" sz="1400" dirty="0" smtClean="0">
                <a:latin typeface="Arial" charset="0"/>
                <a:cs typeface="Arial" charset="0"/>
              </a:rPr>
              <a:t>, </a:t>
            </a:r>
            <a:r>
              <a:rPr lang="en-US" sz="1400" dirty="0" err="1" smtClean="0">
                <a:latin typeface="Arial" charset="0"/>
                <a:cs typeface="Arial" charset="0"/>
              </a:rPr>
              <a:t>Leiserson</a:t>
            </a:r>
            <a:r>
              <a:rPr lang="en-US" sz="1400" dirty="0" smtClean="0">
                <a:latin typeface="Arial" charset="0"/>
                <a:cs typeface="Arial" charset="0"/>
              </a:rPr>
              <a:t>, </a:t>
            </a:r>
            <a:r>
              <a:rPr lang="en-US" sz="1400" dirty="0" err="1" smtClean="0">
                <a:latin typeface="Arial" charset="0"/>
                <a:cs typeface="Arial" charset="0"/>
              </a:rPr>
              <a:t>Rivest</a:t>
            </a:r>
            <a:r>
              <a:rPr lang="en-US" sz="1400" dirty="0" smtClean="0">
                <a:latin typeface="Arial" charset="0"/>
                <a:cs typeface="Arial" charset="0"/>
              </a:rPr>
              <a:t> and Stein,</a:t>
            </a:r>
            <a:br>
              <a:rPr lang="en-US" sz="1400" dirty="0" smtClean="0">
                <a:latin typeface="Arial" charset="0"/>
                <a:cs typeface="Arial" charset="0"/>
              </a:rPr>
            </a:br>
            <a:r>
              <a:rPr lang="en-US" sz="1400" i="1" dirty="0" smtClean="0">
                <a:latin typeface="Arial" charset="0"/>
                <a:cs typeface="Arial" charset="0"/>
              </a:rPr>
              <a:t>Introduction to Algorithms</a:t>
            </a:r>
            <a:r>
              <a:rPr lang="en-US" sz="1400" dirty="0" smtClean="0">
                <a:latin typeface="Arial" charset="0"/>
                <a:cs typeface="Arial" charset="0"/>
              </a:rPr>
              <a:t>, The MIT Press, 2001, §6.5, pp.138-44.</a:t>
            </a:r>
          </a:p>
          <a:p>
            <a:pPr marL="533400" indent="-533400">
              <a:buFontTx/>
              <a:buNone/>
              <a:defRPr/>
            </a:pPr>
            <a:endParaRPr lang="en-US" sz="1400" dirty="0" smtClean="0">
              <a:latin typeface="Arial" charset="0"/>
              <a:cs typeface="Arial" charset="0"/>
            </a:endParaRPr>
          </a:p>
          <a:p>
            <a:pPr marL="533400" indent="-533400">
              <a:buFontTx/>
              <a:buNone/>
              <a:defRPr/>
            </a:pPr>
            <a:r>
              <a:rPr lang="en-US" sz="1400" dirty="0" smtClean="0">
                <a:latin typeface="Arial" charset="0"/>
                <a:cs typeface="Arial" charset="0"/>
              </a:rPr>
              <a:t>	Mark A. Weiss,</a:t>
            </a:r>
            <a:br>
              <a:rPr lang="en-US" sz="1400" dirty="0" smtClean="0">
                <a:latin typeface="Arial" charset="0"/>
                <a:cs typeface="Arial" charset="0"/>
              </a:rPr>
            </a:br>
            <a:r>
              <a:rPr lang="en-US" sz="1400" i="1" dirty="0" smtClean="0">
                <a:latin typeface="Arial" charset="0"/>
                <a:cs typeface="Arial" charset="0"/>
              </a:rPr>
              <a:t>Data Structures and Algorithm Analysis in C++</a:t>
            </a:r>
            <a:r>
              <a:rPr lang="en-US" sz="1400" dirty="0" smtClean="0">
                <a:latin typeface="Arial" charset="0"/>
                <a:cs typeface="Arial" charset="0"/>
              </a:rPr>
              <a:t>, 3</a:t>
            </a:r>
            <a:r>
              <a:rPr lang="en-US" sz="1400" baseline="30000" dirty="0" smtClean="0">
                <a:latin typeface="Arial" charset="0"/>
                <a:cs typeface="Arial" charset="0"/>
              </a:rPr>
              <a:t>rd</a:t>
            </a:r>
            <a:r>
              <a:rPr lang="en-US" sz="1400" dirty="0" smtClean="0">
                <a:latin typeface="Arial" charset="0"/>
                <a:cs typeface="Arial" charset="0"/>
              </a:rPr>
              <a:t> Ed., Addison Wesley, 2006, Ch.6, p.213.</a:t>
            </a:r>
          </a:p>
          <a:p>
            <a:pPr marL="533400" indent="-533400">
              <a:buFontTx/>
              <a:buNone/>
              <a:defRPr/>
            </a:pPr>
            <a:endParaRPr lang="en-US" sz="1400" dirty="0" smtClean="0">
              <a:latin typeface="Arial" charset="0"/>
              <a:cs typeface="Arial" charset="0"/>
            </a:endParaRPr>
          </a:p>
          <a:p>
            <a:pPr marL="533400" indent="-533400">
              <a:buFontTx/>
              <a:buNone/>
              <a:defRPr/>
            </a:pPr>
            <a:r>
              <a:rPr lang="en-US" sz="1400" dirty="0" smtClean="0">
                <a:latin typeface="Arial" charset="0"/>
                <a:cs typeface="Arial" charset="0"/>
              </a:rPr>
              <a:t>	</a:t>
            </a:r>
            <a:r>
              <a:rPr lang="en-US" sz="1400" dirty="0" err="1" smtClean="0">
                <a:latin typeface="Arial" charset="0"/>
                <a:cs typeface="Arial" charset="0"/>
              </a:rPr>
              <a:t>Joh</a:t>
            </a:r>
            <a:r>
              <a:rPr lang="en-US" sz="1400" dirty="0" smtClean="0">
                <a:latin typeface="Arial" charset="0"/>
                <a:cs typeface="Arial" charset="0"/>
              </a:rPr>
              <a:t> Kleinberg and Eva </a:t>
            </a:r>
            <a:r>
              <a:rPr lang="en-US" sz="1400" dirty="0" err="1" smtClean="0">
                <a:latin typeface="Arial" charset="0"/>
                <a:cs typeface="Arial" charset="0"/>
              </a:rPr>
              <a:t>Tardos</a:t>
            </a:r>
            <a:r>
              <a:rPr lang="en-US" sz="1400" dirty="0" smtClean="0">
                <a:latin typeface="Arial" charset="0"/>
                <a:cs typeface="Arial" charset="0"/>
              </a:rPr>
              <a:t>,</a:t>
            </a:r>
          </a:p>
          <a:p>
            <a:pPr marL="533400" indent="-533400">
              <a:buFontTx/>
              <a:buNone/>
              <a:defRPr/>
            </a:pPr>
            <a:r>
              <a:rPr lang="en-US" sz="1400" dirty="0" smtClean="0">
                <a:latin typeface="Arial" charset="0"/>
                <a:cs typeface="Arial" charset="0"/>
              </a:rPr>
              <a:t>	Algorithm Design, Pearson, 2006, §2.5, pp.57-65.</a:t>
            </a:r>
          </a:p>
          <a:p>
            <a:pPr marL="533400" indent="-533400">
              <a:buFont typeface="Arial" charset="0"/>
              <a:buNone/>
              <a:defRPr/>
            </a:pPr>
            <a:endParaRPr lang="en-US" sz="1400" dirty="0" smtClean="0">
              <a:solidFill>
                <a:prstClr val="black"/>
              </a:solidFill>
              <a:latin typeface="Arial" charset="0"/>
              <a:cs typeface="Arial" charset="0"/>
            </a:endParaRPr>
          </a:p>
          <a:p>
            <a:pPr marL="533400" indent="-533400">
              <a:buFont typeface="Arial" charset="0"/>
              <a:buNone/>
              <a:defRPr/>
            </a:pPr>
            <a:r>
              <a:rPr lang="en-US" sz="1400" dirty="0" smtClean="0">
                <a:solidFill>
                  <a:prstClr val="black"/>
                </a:solidFill>
                <a:latin typeface="Arial" charset="0"/>
                <a:cs typeface="Arial" charset="0"/>
              </a:rPr>
              <a:t>	Elliot B. </a:t>
            </a:r>
            <a:r>
              <a:rPr lang="en-US" sz="1400" dirty="0" err="1" smtClean="0">
                <a:solidFill>
                  <a:prstClr val="black"/>
                </a:solidFill>
                <a:latin typeface="Arial" charset="0"/>
                <a:cs typeface="Arial" charset="0"/>
              </a:rPr>
              <a:t>Koffman</a:t>
            </a:r>
            <a:r>
              <a:rPr lang="en-US" sz="1400" dirty="0" smtClean="0">
                <a:solidFill>
                  <a:prstClr val="black"/>
                </a:solidFill>
                <a:latin typeface="Arial" charset="0"/>
                <a:cs typeface="Arial" charset="0"/>
              </a:rPr>
              <a:t> and Paul A.T. Wolfgang,</a:t>
            </a:r>
          </a:p>
          <a:p>
            <a:pPr marL="533400" indent="-533400">
              <a:buFont typeface="Arial" charset="0"/>
              <a:buNone/>
              <a:defRPr/>
            </a:pPr>
            <a:r>
              <a:rPr lang="en-US" sz="1400" dirty="0" smtClean="0">
                <a:solidFill>
                  <a:prstClr val="black"/>
                </a:solidFill>
                <a:latin typeface="Arial" charset="0"/>
                <a:cs typeface="Arial" charset="0"/>
              </a:rPr>
              <a:t>	</a:t>
            </a:r>
            <a:r>
              <a:rPr lang="en-US" sz="1400" i="1" dirty="0" smtClean="0">
                <a:solidFill>
                  <a:prstClr val="black"/>
                </a:solidFill>
                <a:latin typeface="Arial" charset="0"/>
                <a:cs typeface="Arial" charset="0"/>
              </a:rPr>
              <a:t>Objects, Abstractions, Data Structures and Design using C++</a:t>
            </a:r>
            <a:r>
              <a:rPr lang="en-US" sz="1400" dirty="0" smtClean="0">
                <a:solidFill>
                  <a:prstClr val="black"/>
                </a:solidFill>
                <a:latin typeface="Arial" charset="0"/>
                <a:cs typeface="Arial" charset="0"/>
              </a:rPr>
              <a:t>, Wiley, 2006, </a:t>
            </a:r>
            <a:r>
              <a:rPr lang="en-US" sz="1400" dirty="0" smtClean="0">
                <a:latin typeface="Arial" charset="0"/>
                <a:cs typeface="Arial" charset="0"/>
              </a:rPr>
              <a:t>§8.5, pp.489-96</a:t>
            </a:r>
            <a:endParaRPr lang="en-US" sz="1400" dirty="0" smtClean="0">
              <a:solidFill>
                <a:prstClr val="black"/>
              </a:solidFill>
              <a:latin typeface="Arial" charset="0"/>
              <a:cs typeface="Arial" charset="0"/>
            </a:endParaRPr>
          </a:p>
          <a:p>
            <a:pPr marL="533400" indent="-533400">
              <a:buFontTx/>
              <a:buNone/>
              <a:defRPr/>
            </a:pPr>
            <a:endParaRPr lang="en-US" sz="16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
        <p:nvSpPr>
          <p:cNvPr id="4" name="Footer Placeholder 3"/>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endParaRPr lang="en-US" altLang="en-US" sz="4400" smtClean="0">
              <a:latin typeface="Arial" charset="0"/>
              <a:cs typeface="Arial" charset="0"/>
            </a:endParaRPr>
          </a:p>
        </p:txBody>
      </p:sp>
      <p:sp>
        <p:nvSpPr>
          <p:cNvPr id="51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topic will:</a:t>
            </a:r>
          </a:p>
          <a:p>
            <a:pPr lvl="1"/>
            <a:r>
              <a:rPr lang="en-US" altLang="en-US" smtClean="0">
                <a:latin typeface="Arial" charset="0"/>
                <a:cs typeface="Arial" charset="0"/>
              </a:rPr>
              <a:t>Review queues</a:t>
            </a:r>
          </a:p>
          <a:p>
            <a:pPr lvl="1"/>
            <a:r>
              <a:rPr lang="en-US" altLang="en-US" smtClean="0">
                <a:latin typeface="Arial" charset="0"/>
                <a:cs typeface="Arial" charset="0"/>
              </a:rPr>
              <a:t>Discuss the concept of priority and priority queues</a:t>
            </a:r>
          </a:p>
          <a:p>
            <a:pPr lvl="1"/>
            <a:r>
              <a:rPr lang="en-US" altLang="en-US" smtClean="0">
                <a:latin typeface="Arial" charset="0"/>
                <a:cs typeface="Arial" charset="0"/>
              </a:rPr>
              <a:t>Look at two simple implementations:</a:t>
            </a:r>
          </a:p>
          <a:p>
            <a:pPr lvl="2"/>
            <a:r>
              <a:rPr lang="en-US" altLang="en-US" smtClean="0">
                <a:latin typeface="Arial" charset="0"/>
                <a:cs typeface="Arial" charset="0"/>
              </a:rPr>
              <a:t>Arrays of queues</a:t>
            </a:r>
          </a:p>
          <a:p>
            <a:pPr lvl="2"/>
            <a:r>
              <a:rPr lang="en-US" altLang="en-US" smtClean="0">
                <a:latin typeface="Arial" charset="0"/>
                <a:cs typeface="Arial" charset="0"/>
              </a:rPr>
              <a:t>AVL trees</a:t>
            </a:r>
          </a:p>
          <a:p>
            <a:pPr lvl="1"/>
            <a:r>
              <a:rPr lang="en-US" altLang="en-US" smtClean="0">
                <a:latin typeface="Arial" charset="0"/>
                <a:cs typeface="Arial" charset="0"/>
              </a:rPr>
              <a:t>Introduce heaps, an alternative tree structure which has better run-time characteristics</a:t>
            </a:r>
          </a:p>
        </p:txBody>
      </p:sp>
      <p:sp>
        <p:nvSpPr>
          <p:cNvPr id="4" name="Footer Placeholder 3"/>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Background</a:t>
            </a:r>
            <a:endParaRPr lang="en-US" altLang="en-US" sz="4400" smtClean="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have discussed Abstract Lists with explicit linear orders</a:t>
            </a:r>
          </a:p>
          <a:p>
            <a:pPr lvl="1"/>
            <a:r>
              <a:rPr lang="en-US" altLang="en-US" smtClean="0">
                <a:latin typeface="Arial" charset="0"/>
                <a:cs typeface="Arial" charset="0"/>
              </a:rPr>
              <a:t>Arrays, linked lists, strings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saw three cases which restricted the operations:</a:t>
            </a:r>
          </a:p>
          <a:p>
            <a:pPr lvl="1"/>
            <a:r>
              <a:rPr lang="en-US" altLang="en-US" smtClean="0">
                <a:latin typeface="Arial" charset="0"/>
                <a:cs typeface="Arial" charset="0"/>
              </a:rPr>
              <a:t>Stacks, queues, deques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Following this, we looked at search trees for storing implicit linear orders:  Abstract Sorted Lists</a:t>
            </a:r>
          </a:p>
          <a:p>
            <a:pPr lvl="1"/>
            <a:r>
              <a:rPr lang="en-US" altLang="en-US" smtClean="0">
                <a:latin typeface="Arial" charset="0"/>
                <a:cs typeface="Arial" charset="0"/>
              </a:rPr>
              <a:t>Run times were generally </a:t>
            </a:r>
            <a:r>
              <a:rPr lang="en-US" altLang="en-US" b="1" smtClean="0">
                <a:latin typeface="Symbol" pitchFamily="18" charset="2"/>
                <a:cs typeface="Arial" charset="0"/>
              </a:rPr>
              <a:t>Q</a:t>
            </a:r>
            <a:r>
              <a:rPr lang="en-US" altLang="en-US" smtClean="0">
                <a:latin typeface="Times New Roman" pitchFamily="18" charset="0"/>
                <a:cs typeface="Times New Roman" pitchFamily="18" charset="0"/>
              </a:rPr>
              <a:t>(ln(</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will now look at a  restriction on an implicit linear ordering:</a:t>
            </a:r>
          </a:p>
          <a:p>
            <a:pPr lvl="1"/>
            <a:r>
              <a:rPr lang="en-US" altLang="en-US" smtClean="0">
                <a:latin typeface="Arial" charset="0"/>
                <a:cs typeface="Arial" charset="0"/>
              </a:rPr>
              <a:t>Priority queues</a:t>
            </a:r>
          </a:p>
        </p:txBody>
      </p:sp>
      <p:sp>
        <p:nvSpPr>
          <p:cNvPr id="6148" name="TextBox 5"/>
          <p:cNvSpPr txBox="1">
            <a:spLocks noChangeArrowheads="1"/>
          </p:cNvSpPr>
          <p:nvPr/>
        </p:nvSpPr>
        <p:spPr bwMode="auto">
          <a:xfrm>
            <a:off x="179388" y="682625"/>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latin typeface="Arial" charset="0"/>
                <a:cs typeface="Arial" charset="0"/>
              </a:rPr>
              <a:t>Definition</a:t>
            </a:r>
            <a:endParaRPr lang="en-US" altLang="en-US" sz="4400" smtClean="0">
              <a:latin typeface="Arial" charset="0"/>
              <a:cs typeface="Arial" charset="0"/>
            </a:endParaRPr>
          </a:p>
        </p:txBody>
      </p:sp>
      <p:sp>
        <p:nvSpPr>
          <p:cNvPr id="71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With queues</a:t>
            </a:r>
          </a:p>
          <a:p>
            <a:pPr lvl="1"/>
            <a:r>
              <a:rPr lang="en-US" altLang="en-US" smtClean="0">
                <a:latin typeface="Arial" charset="0"/>
                <a:cs typeface="Arial" charset="0"/>
              </a:rPr>
              <a:t>The order may be summarized by </a:t>
            </a:r>
            <a:r>
              <a:rPr lang="en-US" altLang="en-US" i="1" smtClean="0">
                <a:latin typeface="Arial" charset="0"/>
                <a:cs typeface="Arial" charset="0"/>
              </a:rPr>
              <a:t>first in, first out</a:t>
            </a:r>
            <a:endParaRPr lang="en-US" altLang="en-US" smtClean="0">
              <a:latin typeface="Arial"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If each object is associated with a priority, we may wish to pop that object which has highest priority</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With each pushed object, we will associate a nonnegative integer (</a:t>
            </a:r>
            <a:r>
              <a:rPr lang="en-US" altLang="en-US" smtClean="0">
                <a:latin typeface="Times New Roman" pitchFamily="18" charset="0"/>
                <a:cs typeface="Arial" charset="0"/>
              </a:rPr>
              <a:t>0</a:t>
            </a:r>
            <a:r>
              <a:rPr lang="en-US" altLang="en-US" smtClean="0">
                <a:latin typeface="Arial" charset="0"/>
                <a:cs typeface="Arial" charset="0"/>
              </a:rPr>
              <a:t>, </a:t>
            </a:r>
            <a:r>
              <a:rPr lang="en-US" altLang="en-US" smtClean="0">
                <a:latin typeface="Times New Roman" pitchFamily="18" charset="0"/>
                <a:cs typeface="Arial" charset="0"/>
              </a:rPr>
              <a:t>1</a:t>
            </a:r>
            <a:r>
              <a:rPr lang="en-US" altLang="en-US" smtClean="0">
                <a:latin typeface="Arial" charset="0"/>
                <a:cs typeface="Arial" charset="0"/>
              </a:rPr>
              <a:t>, </a:t>
            </a:r>
            <a:r>
              <a:rPr lang="en-US" altLang="en-US" smtClean="0">
                <a:latin typeface="Times New Roman" pitchFamily="18" charset="0"/>
                <a:cs typeface="Arial" charset="0"/>
              </a:rPr>
              <a:t>2</a:t>
            </a:r>
            <a:r>
              <a:rPr lang="en-US" altLang="en-US" smtClean="0">
                <a:latin typeface="Arial" charset="0"/>
                <a:cs typeface="Arial" charset="0"/>
              </a:rPr>
              <a:t>, ...) where:</a:t>
            </a:r>
          </a:p>
          <a:p>
            <a:pPr lvl="1"/>
            <a:r>
              <a:rPr lang="en-US" altLang="en-US" smtClean="0">
                <a:latin typeface="Arial" charset="0"/>
                <a:cs typeface="Arial" charset="0"/>
              </a:rPr>
              <a:t>The value </a:t>
            </a:r>
            <a:r>
              <a:rPr lang="en-US" altLang="en-US" smtClean="0">
                <a:latin typeface="Times New Roman" pitchFamily="18" charset="0"/>
                <a:cs typeface="Arial" charset="0"/>
              </a:rPr>
              <a:t>0</a:t>
            </a:r>
            <a:r>
              <a:rPr lang="en-US" altLang="en-US" smtClean="0">
                <a:latin typeface="Arial" charset="0"/>
                <a:cs typeface="Arial" charset="0"/>
              </a:rPr>
              <a:t> has the </a:t>
            </a:r>
            <a:r>
              <a:rPr lang="en-US" altLang="en-US" i="1" smtClean="0">
                <a:latin typeface="Arial" charset="0"/>
                <a:cs typeface="Arial" charset="0"/>
              </a:rPr>
              <a:t>highest</a:t>
            </a:r>
            <a:r>
              <a:rPr lang="en-US" altLang="en-US" smtClean="0">
                <a:latin typeface="Arial" charset="0"/>
                <a:cs typeface="Arial" charset="0"/>
              </a:rPr>
              <a:t> priority, and</a:t>
            </a:r>
          </a:p>
          <a:p>
            <a:pPr lvl="1"/>
            <a:r>
              <a:rPr lang="en-US" altLang="en-US" smtClean="0">
                <a:latin typeface="Arial" charset="0"/>
                <a:cs typeface="Arial" charset="0"/>
              </a:rPr>
              <a:t>The higher the number, the lower the priority</a:t>
            </a:r>
          </a:p>
          <a:p>
            <a:endParaRPr lang="en-US" altLang="en-US" smtClean="0">
              <a:latin typeface="Arial" charset="0"/>
              <a:cs typeface="Arial" charset="0"/>
            </a:endParaRPr>
          </a:p>
        </p:txBody>
      </p:sp>
      <p:sp>
        <p:nvSpPr>
          <p:cNvPr id="7172"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7.1.1</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a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4508500"/>
            <a:ext cx="48958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8" descr="a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2924175"/>
            <a:ext cx="489743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0" descr="a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488" y="1557338"/>
            <a:ext cx="48958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3"/>
          <p:cNvSpPr>
            <a:spLocks noGrp="1" noChangeArrowheads="1"/>
          </p:cNvSpPr>
          <p:nvPr>
            <p:ph type="body" idx="1"/>
          </p:nvPr>
        </p:nvSpPr>
        <p:spPr>
          <a:xfrm>
            <a:off x="457200" y="1600200"/>
            <a:ext cx="8686800" cy="4525963"/>
          </a:xfrm>
        </p:spPr>
        <p:txBody>
          <a:bodyPr/>
          <a:lstStyle/>
          <a:p>
            <a:pPr>
              <a:buFont typeface="Arial" charset="0"/>
              <a:buNone/>
            </a:pPr>
            <a:r>
              <a:rPr lang="en-US" altLang="en-US" smtClean="0">
                <a:latin typeface="Arial" charset="0"/>
                <a:cs typeface="Arial" charset="0"/>
              </a:rPr>
              <a:t>	The top of a priority queue is the object with highest priority</a:t>
            </a:r>
          </a:p>
          <a:p>
            <a:endParaRPr lang="en-US" altLang="en-US" smtClean="0">
              <a:latin typeface="Arial" charset="0"/>
              <a:cs typeface="Arial" charset="0"/>
            </a:endParaRPr>
          </a:p>
          <a:p>
            <a:endParaRPr lang="en-US" altLang="en-US" smtClean="0">
              <a:latin typeface="Arial" charset="0"/>
              <a:cs typeface="Arial" charset="0"/>
            </a:endParaRPr>
          </a:p>
          <a:p>
            <a:pPr>
              <a:buFont typeface="Arial" charset="0"/>
              <a:buNone/>
            </a:pPr>
            <a:r>
              <a:rPr lang="en-US" altLang="en-US" smtClean="0">
                <a:latin typeface="Arial" charset="0"/>
                <a:cs typeface="Arial" charset="0"/>
              </a:rPr>
              <a:t>	Popping from a priority queue removes the current highest priority object:</a:t>
            </a:r>
          </a:p>
          <a:p>
            <a:endParaRPr lang="en-US" altLang="en-US" smtClean="0">
              <a:latin typeface="Arial" charset="0"/>
              <a:cs typeface="Arial" charset="0"/>
            </a:endParaRPr>
          </a:p>
          <a:p>
            <a:endParaRPr lang="en-US" altLang="en-US" smtClean="0">
              <a:latin typeface="Arial" charset="0"/>
              <a:cs typeface="Arial" charset="0"/>
            </a:endParaRPr>
          </a:p>
          <a:p>
            <a:pPr>
              <a:buFont typeface="Arial" charset="0"/>
              <a:buNone/>
            </a:pPr>
            <a:r>
              <a:rPr lang="en-US" altLang="en-US" smtClean="0">
                <a:latin typeface="Arial" charset="0"/>
                <a:cs typeface="Arial" charset="0"/>
              </a:rPr>
              <a:t>	Push places a new object into the appropriate place</a:t>
            </a:r>
          </a:p>
        </p:txBody>
      </p:sp>
      <p:sp>
        <p:nvSpPr>
          <p:cNvPr id="8198" name="Rectangle 2"/>
          <p:cNvSpPr>
            <a:spLocks noGrp="1" noChangeArrowheads="1"/>
          </p:cNvSpPr>
          <p:nvPr>
            <p:ph type="title"/>
          </p:nvPr>
        </p:nvSpPr>
        <p:spPr/>
        <p:txBody>
          <a:bodyPr/>
          <a:lstStyle/>
          <a:p>
            <a:r>
              <a:rPr lang="en-US" altLang="en-US" smtClean="0">
                <a:latin typeface="Arial" charset="0"/>
                <a:cs typeface="Arial" charset="0"/>
              </a:rPr>
              <a:t>Operations</a:t>
            </a:r>
            <a:endParaRPr lang="en-US" altLang="en-US" sz="4400" smtClean="0">
              <a:latin typeface="Arial" charset="0"/>
              <a:cs typeface="Arial" charset="0"/>
            </a:endParaRPr>
          </a:p>
        </p:txBody>
      </p:sp>
      <p:sp>
        <p:nvSpPr>
          <p:cNvPr id="8199"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7.1.2</a:t>
            </a:r>
            <a:endParaRPr lang="en-CA" altLang="en-US" dirty="0"/>
          </a:p>
        </p:txBody>
      </p:sp>
      <p:sp>
        <p:nvSpPr>
          <p:cNvPr id="8" name="Footer Placeholder 7"/>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latin typeface="Arial" charset="0"/>
                <a:cs typeface="Arial" charset="0"/>
              </a:rPr>
              <a:t>Lexicographical Priority</a:t>
            </a:r>
          </a:p>
        </p:txBody>
      </p:sp>
      <p:sp>
        <p:nvSpPr>
          <p:cNvPr id="92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Priority may also depend on multiple variables:</a:t>
            </a:r>
          </a:p>
          <a:p>
            <a:pPr lvl="1"/>
            <a:r>
              <a:rPr lang="en-US" altLang="en-US" dirty="0" smtClean="0">
                <a:latin typeface="Arial" charset="0"/>
                <a:cs typeface="Arial" charset="0"/>
              </a:rPr>
              <a:t>Two values specify a priority: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b</a:t>
            </a:r>
            <a:r>
              <a:rPr lang="en-US" altLang="en-US" dirty="0" smtClean="0">
                <a:latin typeface="Times New Roman" pitchFamily="18" charset="0"/>
                <a:cs typeface="Arial" charset="0"/>
              </a:rPr>
              <a:t>)</a:t>
            </a:r>
          </a:p>
          <a:p>
            <a:pPr lvl="1"/>
            <a:r>
              <a:rPr lang="en-US" altLang="en-US" dirty="0" smtClean="0">
                <a:latin typeface="Arial" charset="0"/>
                <a:cs typeface="Arial" charset="0"/>
              </a:rPr>
              <a:t>A pair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b</a:t>
            </a:r>
            <a:r>
              <a:rPr lang="en-US" altLang="en-US" dirty="0" smtClean="0">
                <a:latin typeface="Times New Roman" pitchFamily="18" charset="0"/>
                <a:cs typeface="Arial" charset="0"/>
              </a:rPr>
              <a:t>)</a:t>
            </a:r>
            <a:r>
              <a:rPr lang="en-US" altLang="en-US" dirty="0" smtClean="0">
                <a:latin typeface="Arial" charset="0"/>
                <a:cs typeface="Arial" charset="0"/>
              </a:rPr>
              <a:t> has higher priority than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c</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d</a:t>
            </a:r>
            <a:r>
              <a:rPr lang="en-US" altLang="en-US" dirty="0" smtClean="0">
                <a:latin typeface="Times New Roman" pitchFamily="18" charset="0"/>
                <a:cs typeface="Arial" charset="0"/>
              </a:rPr>
              <a:t>)</a:t>
            </a:r>
            <a:r>
              <a:rPr lang="en-US" altLang="en-US" dirty="0" smtClean="0">
                <a:latin typeface="Arial" charset="0"/>
                <a:cs typeface="Arial" charset="0"/>
              </a:rPr>
              <a:t> if:</a:t>
            </a:r>
          </a:p>
          <a:p>
            <a:pPr lvl="2"/>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&lt; </a:t>
            </a:r>
            <a:r>
              <a:rPr lang="en-US" altLang="en-US" i="1" dirty="0" smtClean="0">
                <a:latin typeface="Times New Roman" pitchFamily="18" charset="0"/>
                <a:cs typeface="Arial" charset="0"/>
              </a:rPr>
              <a:t>c</a:t>
            </a:r>
            <a:r>
              <a:rPr lang="en-US" altLang="en-US" dirty="0" smtClean="0">
                <a:latin typeface="Arial" charset="0"/>
                <a:cs typeface="Arial" charset="0"/>
              </a:rPr>
              <a:t>, or</a:t>
            </a:r>
          </a:p>
          <a:p>
            <a:pPr lvl="2"/>
            <a:r>
              <a:rPr lang="en-US" altLang="en-US" i="1" dirty="0" smtClean="0">
                <a:latin typeface="Times New Roman" pitchFamily="18" charset="0"/>
                <a:cs typeface="Arial" charset="0"/>
              </a:rPr>
              <a:t>a</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c</a:t>
            </a:r>
            <a:r>
              <a:rPr lang="en-US" altLang="en-US" dirty="0" smtClean="0">
                <a:latin typeface="Arial" charset="0"/>
                <a:cs typeface="Arial" charset="0"/>
              </a:rPr>
              <a:t> and </a:t>
            </a:r>
            <a:r>
              <a:rPr lang="en-US" altLang="en-US" i="1" dirty="0" smtClean="0">
                <a:latin typeface="Times New Roman" pitchFamily="18" charset="0"/>
                <a:cs typeface="Arial" charset="0"/>
              </a:rPr>
              <a:t>b</a:t>
            </a:r>
            <a:r>
              <a:rPr lang="en-US" altLang="en-US" dirty="0" smtClean="0">
                <a:latin typeface="Times New Roman" pitchFamily="18" charset="0"/>
                <a:cs typeface="Arial" charset="0"/>
              </a:rPr>
              <a:t> &lt; </a:t>
            </a:r>
            <a:r>
              <a:rPr lang="en-US" altLang="en-US" i="1" dirty="0" smtClean="0">
                <a:latin typeface="Times New Roman" pitchFamily="18" charset="0"/>
                <a:cs typeface="Arial" charset="0"/>
              </a:rPr>
              <a:t>d</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example,</a:t>
            </a:r>
          </a:p>
          <a:p>
            <a:pPr lvl="1"/>
            <a:r>
              <a:rPr lang="en-US" altLang="en-US" dirty="0" smtClean="0">
                <a:latin typeface="Arial" charset="0"/>
                <a:cs typeface="Arial" charset="0"/>
              </a:rPr>
              <a:t>(5, 19), (13, 1), (13, 24), and (15, 0) all have </a:t>
            </a:r>
            <a:r>
              <a:rPr lang="en-US" altLang="en-US" i="1" dirty="0" smtClean="0">
                <a:latin typeface="Arial" charset="0"/>
                <a:cs typeface="Arial" charset="0"/>
              </a:rPr>
              <a:t>higher</a:t>
            </a:r>
            <a:r>
              <a:rPr lang="en-US" altLang="en-US" dirty="0" smtClean="0">
                <a:latin typeface="Arial" charset="0"/>
                <a:cs typeface="Arial" charset="0"/>
              </a:rPr>
              <a:t> priority than (15, 7)</a:t>
            </a:r>
          </a:p>
        </p:txBody>
      </p:sp>
      <p:sp>
        <p:nvSpPr>
          <p:cNvPr id="9220"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7.1.3</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latin typeface="Arial" charset="0"/>
                <a:cs typeface="Arial" charset="0"/>
              </a:rPr>
              <a:t>Process Priority in Unix</a:t>
            </a:r>
          </a:p>
        </p:txBody>
      </p:sp>
      <p:sp>
        <p:nvSpPr>
          <p:cNvPr id="1024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is the scheme used by Unix, </a:t>
            </a:r>
            <a:r>
              <a:rPr lang="en-US" altLang="en-US" i="1" smtClean="0">
                <a:latin typeface="Arial" charset="0"/>
                <a:cs typeface="Arial" charset="0"/>
              </a:rPr>
              <a:t>e</a:t>
            </a:r>
            <a:r>
              <a:rPr lang="en-US" altLang="en-US" smtClean="0">
                <a:latin typeface="Arial" charset="0"/>
                <a:cs typeface="Arial" charset="0"/>
              </a:rPr>
              <a:t>.</a:t>
            </a:r>
            <a:r>
              <a:rPr lang="en-US" altLang="en-US" i="1" smtClean="0">
                <a:latin typeface="Arial" charset="0"/>
                <a:cs typeface="Arial" charset="0"/>
              </a:rPr>
              <a:t>g</a:t>
            </a:r>
            <a:r>
              <a:rPr lang="en-US" altLang="en-US" smtClean="0">
                <a:latin typeface="Arial" charset="0"/>
                <a:cs typeface="Arial" charset="0"/>
              </a:rPr>
              <a:t>.,</a:t>
            </a:r>
          </a:p>
          <a:p>
            <a:pPr>
              <a:buFontTx/>
              <a:buNone/>
            </a:pPr>
            <a:r>
              <a:rPr lang="en-US" altLang="en-US" smtClean="0">
                <a:latin typeface="Consolas" pitchFamily="49" charset="0"/>
                <a:cs typeface="Arial" charset="0"/>
              </a:rPr>
              <a:t>      % </a:t>
            </a:r>
            <a:r>
              <a:rPr lang="en-US" altLang="en-US" smtClean="0">
                <a:solidFill>
                  <a:srgbClr val="FF0000"/>
                </a:solidFill>
                <a:latin typeface="Consolas" pitchFamily="49" charset="0"/>
                <a:cs typeface="Arial" charset="0"/>
              </a:rPr>
              <a:t>nice +15</a:t>
            </a:r>
            <a:r>
              <a:rPr lang="en-US" altLang="en-US" smtClean="0">
                <a:latin typeface="Consolas" pitchFamily="49" charset="0"/>
                <a:cs typeface="Arial" charset="0"/>
              </a:rPr>
              <a:t> ./a.out</a:t>
            </a:r>
          </a:p>
          <a:p>
            <a:pPr>
              <a:buFontTx/>
              <a:buNone/>
            </a:pPr>
            <a:r>
              <a:rPr lang="en-US" altLang="en-US" smtClean="0">
                <a:latin typeface="Arial" charset="0"/>
                <a:cs typeface="Arial" charset="0"/>
              </a:rPr>
              <a:t>	reduces the priority of the execution of the routine </a:t>
            </a:r>
            <a:r>
              <a:rPr lang="en-US" altLang="en-US" sz="2800" smtClean="0">
                <a:latin typeface="Consolas" pitchFamily="49" charset="0"/>
                <a:cs typeface="Arial" charset="0"/>
              </a:rPr>
              <a:t>a.out</a:t>
            </a:r>
            <a:r>
              <a:rPr lang="en-US" altLang="en-US" b="1" smtClean="0">
                <a:latin typeface="Consolas" pitchFamily="49" charset="0"/>
                <a:cs typeface="Arial" charset="0"/>
              </a:rPr>
              <a:t> </a:t>
            </a:r>
            <a:r>
              <a:rPr lang="en-US" altLang="en-US" smtClean="0">
                <a:latin typeface="Arial" charset="0"/>
                <a:cs typeface="Arial" charset="0"/>
              </a:rPr>
              <a:t>by 15</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This allows the processor to be used by interactive programs</a:t>
            </a:r>
          </a:p>
          <a:p>
            <a:pPr lvl="1"/>
            <a:r>
              <a:rPr lang="en-US" altLang="en-US" smtClean="0">
                <a:latin typeface="Arial" charset="0"/>
                <a:cs typeface="Arial" charset="0"/>
              </a:rPr>
              <a:t>This does not significantly affect the run-time of CPU-bound processes</a:t>
            </a:r>
          </a:p>
        </p:txBody>
      </p:sp>
      <p:sp>
        <p:nvSpPr>
          <p:cNvPr id="10244"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7.1.4</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13" y="1341438"/>
            <a:ext cx="5062537"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p:txBody>
          <a:bodyPr/>
          <a:lstStyle/>
          <a:p>
            <a:r>
              <a:rPr lang="en-US" altLang="en-US" smtClean="0">
                <a:latin typeface="Arial" charset="0"/>
                <a:cs typeface="Arial" charset="0"/>
              </a:rPr>
              <a:t>Process Priority in Windows</a:t>
            </a:r>
          </a:p>
        </p:txBody>
      </p:sp>
      <p:sp>
        <p:nvSpPr>
          <p:cNvPr id="11268"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priority of</a:t>
            </a:r>
            <a:br>
              <a:rPr lang="en-US" altLang="en-US" smtClean="0">
                <a:latin typeface="Arial" charset="0"/>
                <a:cs typeface="Arial" charset="0"/>
              </a:rPr>
            </a:br>
            <a:r>
              <a:rPr lang="en-US" altLang="en-US" smtClean="0">
                <a:latin typeface="Arial" charset="0"/>
                <a:cs typeface="Arial" charset="0"/>
              </a:rPr>
              <a:t>processes in</a:t>
            </a:r>
            <a:br>
              <a:rPr lang="en-US" altLang="en-US" smtClean="0">
                <a:latin typeface="Arial" charset="0"/>
                <a:cs typeface="Arial" charset="0"/>
              </a:rPr>
            </a:br>
            <a:r>
              <a:rPr lang="en-US" altLang="en-US" smtClean="0">
                <a:latin typeface="Arial" charset="0"/>
                <a:cs typeface="Arial" charset="0"/>
              </a:rPr>
              <a:t>Windows may be</a:t>
            </a:r>
            <a:br>
              <a:rPr lang="en-US" altLang="en-US" smtClean="0">
                <a:latin typeface="Arial" charset="0"/>
                <a:cs typeface="Arial" charset="0"/>
              </a:rPr>
            </a:br>
            <a:r>
              <a:rPr lang="en-US" altLang="en-US" smtClean="0">
                <a:latin typeface="Arial" charset="0"/>
                <a:cs typeface="Arial" charset="0"/>
              </a:rPr>
              <a:t>set in the</a:t>
            </a:r>
            <a:br>
              <a:rPr lang="en-US" altLang="en-US" smtClean="0">
                <a:latin typeface="Arial" charset="0"/>
                <a:cs typeface="Arial" charset="0"/>
              </a:rPr>
            </a:br>
            <a:r>
              <a:rPr lang="en-US" altLang="en-US" i="1" smtClean="0">
                <a:latin typeface="Arial" charset="0"/>
                <a:cs typeface="Arial" charset="0"/>
              </a:rPr>
              <a:t>Windows Task</a:t>
            </a:r>
            <a:br>
              <a:rPr lang="en-US" altLang="en-US" i="1" smtClean="0">
                <a:latin typeface="Arial" charset="0"/>
                <a:cs typeface="Arial" charset="0"/>
              </a:rPr>
            </a:br>
            <a:r>
              <a:rPr lang="en-US" altLang="en-US" i="1" smtClean="0">
                <a:latin typeface="Arial" charset="0"/>
                <a:cs typeface="Arial" charset="0"/>
              </a:rPr>
              <a:t>Manager</a:t>
            </a:r>
          </a:p>
        </p:txBody>
      </p:sp>
      <p:sp>
        <p:nvSpPr>
          <p:cNvPr id="11269"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7.1.4</a:t>
            </a:r>
            <a:endParaRPr lang="en-CA" altLang="en-US" dirty="0"/>
          </a:p>
        </p:txBody>
      </p:sp>
      <p:sp>
        <p:nvSpPr>
          <p:cNvPr id="6" name="Footer Placeholder 5"/>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latin typeface="Arial" charset="0"/>
                <a:cs typeface="Arial" charset="0"/>
              </a:rPr>
              <a:t>Implementations</a:t>
            </a:r>
          </a:p>
        </p:txBody>
      </p:sp>
      <p:sp>
        <p:nvSpPr>
          <p:cNvPr id="122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Our goal is to make the run time of each operation as close to </a:t>
            </a:r>
            <a:r>
              <a:rPr lang="en-US" altLang="en-US" b="1" smtClean="0">
                <a:latin typeface="Symbol" pitchFamily="18" charset="2"/>
                <a:cs typeface="Times New Roman" pitchFamily="18" charset="0"/>
              </a:rPr>
              <a:t>Q</a:t>
            </a:r>
            <a:r>
              <a:rPr lang="en-US" altLang="en-US" smtClean="0">
                <a:latin typeface="Times New Roman" pitchFamily="18" charset="0"/>
                <a:cs typeface="Times New Roman" pitchFamily="18" charset="0"/>
              </a:rPr>
              <a:t>(1)</a:t>
            </a:r>
            <a:r>
              <a:rPr lang="en-US" altLang="en-US" smtClean="0">
                <a:latin typeface="Arial" charset="0"/>
                <a:cs typeface="Arial" charset="0"/>
              </a:rPr>
              <a:t> as possible</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will look at two implementations using data structures we already know:</a:t>
            </a:r>
          </a:p>
          <a:p>
            <a:pPr lvl="1"/>
            <a:r>
              <a:rPr lang="en-US" altLang="en-US" smtClean="0">
                <a:latin typeface="Arial" charset="0"/>
                <a:cs typeface="Arial" charset="0"/>
              </a:rPr>
              <a:t>Multiple queues—one for each priority</a:t>
            </a:r>
          </a:p>
          <a:p>
            <a:pPr lvl="1"/>
            <a:r>
              <a:rPr lang="en-US" altLang="en-US" smtClean="0">
                <a:latin typeface="Arial" charset="0"/>
                <a:cs typeface="Arial" charset="0"/>
              </a:rPr>
              <a:t>An AVL tree</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next topic will be a more appropriate data structure:  the heap</a:t>
            </a:r>
            <a:endParaRPr lang="en-US" altLang="en-US" smtClean="0">
              <a:latin typeface="Courier New" pitchFamily="49" charset="0"/>
              <a:cs typeface="Arial" charset="0"/>
            </a:endParaRPr>
          </a:p>
        </p:txBody>
      </p:sp>
      <p:sp>
        <p:nvSpPr>
          <p:cNvPr id="12292" name="TextBox 5"/>
          <p:cNvSpPr txBox="1">
            <a:spLocks noChangeArrowheads="1"/>
          </p:cNvSpPr>
          <p:nvPr/>
        </p:nvSpPr>
        <p:spPr bwMode="auto">
          <a:xfrm>
            <a:off x="179388" y="682625"/>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smtClean="0"/>
              <a:t>7.1.5</a:t>
            </a:r>
            <a:endParaRPr lang="en-CA" altLang="en-US" dirty="0"/>
          </a:p>
        </p:txBody>
      </p:sp>
      <p:sp>
        <p:nvSpPr>
          <p:cNvPr id="5" name="Footer Placeholder 4"/>
          <p:cNvSpPr>
            <a:spLocks noGrp="1"/>
          </p:cNvSpPr>
          <p:nvPr>
            <p:ph type="ftr" sz="quarter" idx="10"/>
          </p:nvPr>
        </p:nvSpPr>
        <p:spPr/>
        <p:txBody>
          <a:bodyPr/>
          <a:lstStyle/>
          <a:p>
            <a:pPr>
              <a:defRPr/>
            </a:pPr>
            <a:r>
              <a:rPr lang="en-CA"/>
              <a:t>Abstract Priority Queues</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11314</TotalTime>
  <Words>446</Words>
  <Application>Microsoft Office PowerPoint</Application>
  <PresentationFormat>On-screen Show (4:3)</PresentationFormat>
  <Paragraphs>232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 Design</vt:lpstr>
      <vt:lpstr>PowerPoint Presentation</vt:lpstr>
      <vt:lpstr>Outline</vt:lpstr>
      <vt:lpstr>Background</vt:lpstr>
      <vt:lpstr>Definition</vt:lpstr>
      <vt:lpstr>Operations</vt:lpstr>
      <vt:lpstr>Lexicographical Priority</vt:lpstr>
      <vt:lpstr>Process Priority in Unix</vt:lpstr>
      <vt:lpstr>Process Priority in Windows</vt:lpstr>
      <vt:lpstr>Implementations</vt:lpstr>
      <vt:lpstr>Multiple Queues</vt:lpstr>
      <vt:lpstr>Multiple Queues</vt:lpstr>
      <vt:lpstr>Multiple Queues</vt:lpstr>
      <vt:lpstr>Multiple Queues</vt:lpstr>
      <vt:lpstr>AVL Trees</vt:lpstr>
      <vt:lpstr>Heaps</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Douglas Wilhelm Harder</cp:lastModifiedBy>
  <cp:revision>124</cp:revision>
  <dcterms:created xsi:type="dcterms:W3CDTF">2009-09-11T23:00:44Z</dcterms:created>
  <dcterms:modified xsi:type="dcterms:W3CDTF">2014-03-04T13:25:49Z</dcterms:modified>
</cp:coreProperties>
</file>