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93" r:id="rId5"/>
    <p:sldId id="294" r:id="rId6"/>
    <p:sldId id="295" r:id="rId7"/>
    <p:sldId id="259" r:id="rId8"/>
    <p:sldId id="296" r:id="rId9"/>
    <p:sldId id="297" r:id="rId10"/>
    <p:sldId id="299" r:id="rId11"/>
    <p:sldId id="301" r:id="rId12"/>
    <p:sldId id="298" r:id="rId13"/>
    <p:sldId id="300" r:id="rId14"/>
    <p:sldId id="302" r:id="rId15"/>
    <p:sldId id="260" r:id="rId16"/>
    <p:sldId id="303" r:id="rId17"/>
    <p:sldId id="304" r:id="rId18"/>
    <p:sldId id="261" r:id="rId19"/>
    <p:sldId id="262" r:id="rId20"/>
    <p:sldId id="263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288" r:id="rId45"/>
    <p:sldId id="289" r:id="rId46"/>
    <p:sldId id="290" r:id="rId47"/>
    <p:sldId id="291" r:id="rId4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3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3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4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ADA3A16-282E-4187-8887-091F75F2E81D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C7A4620-796D-48E0-B78B-B71D198C442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83FE29F-5B9F-4FD9-B178-D5B8ECC78C8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81789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83FE29F-5B9F-4FD9-B178-D5B8ECC78C8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033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2A02D17-7A55-4A68-AF5D-B49B5E2BC3A7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2A02D17-7A55-4A68-AF5D-B49B5E2BC3A7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69612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2A02D17-7A55-4A68-AF5D-B49B5E2BC3A7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55220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6847CA7-B104-418F-AF9F-9BDEA17E32B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FA8D10F-9820-467C-8EF1-36B26AAE5D7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7A73A73-4F97-475F-9AF2-12580A8302E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1EAD73F-BDD2-463E-A830-392AF2915E2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F7C9F3A-9A93-4033-86F3-3C86FC3AA915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83FB6D0-5D8C-403D-BBC9-BD37C8CD4943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A6C069F-B18E-4B1E-B987-EBA5A4A8523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DB8B070-CF63-479E-AA4A-C1E91D3B9D5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78AC19D-E1C3-4568-AB7A-33BB4955B2D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5AFB072-102B-433F-9D83-5D57D9E6E9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A30E253-1B4A-4155-88D7-59B044DE8AE6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2746FCA-5276-439E-BD83-3AC3E2BA33B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E4CD2A9-0E40-45D9-BD37-90E50A9A886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53F3547-DEF3-480F-89DB-CEB0AACD002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27FE8EF-FE8C-4928-B91F-1C10D16AE787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F74AB62-B487-4BFB-87AB-7C002766A2E5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99EC327-EBD1-4EAA-9EFC-4221356214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61225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0E2D55D-4FBC-404F-9CF3-F26BD4413E2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DD485AE-68B2-4B9D-BD7C-9589E5AA0796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34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6D3F57F-A8F1-4BC3-B2F7-FEE028F6A5F7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35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A22E031-8D10-4104-B506-1E221361FAA7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36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2176D27-40DC-4A57-A457-6216163DEFA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37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546136D-80AB-4C8E-8AF6-4F32D444689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38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121BB29-B301-49BA-BD1B-E875954B696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39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222195E-E77F-43A4-9B66-DAF0F2B8CC3C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40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077A7F9-C442-4389-A808-42104482EDAC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99EC327-EBD1-4EAA-9EFC-4221356214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99EC327-EBD1-4EAA-9EFC-4221356214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4113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99EC327-EBD1-4EAA-9EFC-4221356214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8887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83FE29F-5B9F-4FD9-B178-D5B8ECC78C8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5562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83FE29F-5B9F-4FD9-B178-D5B8ECC78C8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3013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99EC327-EBD1-4EAA-9EFC-4221356214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0427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图片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图片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680" cy="6811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jpeg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219960" y="2137680"/>
            <a:ext cx="8826840" cy="246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CNN Based Image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Xiaoling Long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Hongyu Chen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Ruiqi Luo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err="1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Deconvolutional</a:t>
            </a: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Network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图片 74"/>
          <p:cNvPicPr/>
          <p:nvPr/>
        </p:nvPicPr>
        <p:blipFill>
          <a:blip r:embed="rId3"/>
          <a:stretch/>
        </p:blipFill>
        <p:spPr>
          <a:xfrm>
            <a:off x="313020" y="2078181"/>
            <a:ext cx="8653680" cy="37486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33051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Convolution and Deconvolution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749" y="1570320"/>
            <a:ext cx="4746222" cy="468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15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spc="-1" dirty="0" err="1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ZFNet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32" y="2923689"/>
            <a:ext cx="9005455" cy="225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471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err="1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VGGNet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145" y="1523621"/>
            <a:ext cx="6576176" cy="533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4030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err="1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VGGNet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9831"/>
            <a:ext cx="9144000" cy="367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1397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altLang="zh-CN" sz="3200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Inception Model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5" name="图片 57"/>
          <p:cNvPicPr/>
          <p:nvPr/>
        </p:nvPicPr>
        <p:blipFill>
          <a:blip r:embed="rId3"/>
          <a:stretch/>
        </p:blipFill>
        <p:spPr>
          <a:xfrm>
            <a:off x="282633" y="2865807"/>
            <a:ext cx="4023000" cy="1819440"/>
          </a:xfrm>
          <a:prstGeom prst="rect">
            <a:avLst/>
          </a:prstGeom>
          <a:ln>
            <a:noFill/>
          </a:ln>
        </p:spPr>
      </p:pic>
      <p:pic>
        <p:nvPicPr>
          <p:cNvPr id="56" name="图片 58"/>
          <p:cNvPicPr/>
          <p:nvPr/>
        </p:nvPicPr>
        <p:blipFill>
          <a:blip r:embed="rId4"/>
          <a:stretch/>
        </p:blipFill>
        <p:spPr>
          <a:xfrm>
            <a:off x="4305633" y="2865807"/>
            <a:ext cx="4023000" cy="1819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altLang="zh-CN" sz="3200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Highlight of </a:t>
            </a:r>
            <a:r>
              <a:rPr lang="en-US" altLang="zh-CN" sz="3200" spc="-1" dirty="0" err="1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GoogLeNet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926841" y="2673927"/>
                <a:ext cx="7426037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altLang="zh-CN" sz="2800" dirty="0" smtClean="0"/>
                  <a:t> convolution for dimension reduction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sz="2800" dirty="0" smtClean="0"/>
                  <a:t>Multi-scale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sz="2800" dirty="0" smtClean="0"/>
                  <a:t>Auxiliary classifier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841" y="2673927"/>
                <a:ext cx="7426037" cy="1384995"/>
              </a:xfrm>
              <a:prstGeom prst="rect">
                <a:avLst/>
              </a:prstGeom>
              <a:blipFill>
                <a:blip r:embed="rId3"/>
                <a:stretch>
                  <a:fillRect l="-1396" t="-4846" b="-114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33864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altLang="zh-CN" sz="3200" spc="-1" dirty="0" err="1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GoogLeNet</a:t>
            </a:r>
            <a:r>
              <a:rPr lang="en-US" altLang="zh-CN" sz="3200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Configuration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72" y="1570320"/>
            <a:ext cx="8882176" cy="486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668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Successful CNN in ImageNet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3"/>
          <p:cNvSpPr/>
          <p:nvPr/>
        </p:nvSpPr>
        <p:spPr>
          <a:xfrm>
            <a:off x="358920" y="5139000"/>
            <a:ext cx="8601840" cy="80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Figure 3. Comparison of linear convolution layer and MLPconv layer.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Left: Normal convolution layer; Right: Replace with a Multi-Layer Perceptron(MLP).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0" name="图片 62"/>
          <p:cNvPicPr/>
          <p:nvPr/>
        </p:nvPicPr>
        <p:blipFill>
          <a:blip r:embed="rId3"/>
          <a:stretch/>
        </p:blipFill>
        <p:spPr>
          <a:xfrm>
            <a:off x="1737360" y="2540520"/>
            <a:ext cx="5943240" cy="2031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Successful CNN in ImageNet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3"/>
          <p:cNvSpPr/>
          <p:nvPr/>
        </p:nvSpPr>
        <p:spPr>
          <a:xfrm>
            <a:off x="1183320" y="5432760"/>
            <a:ext cx="695448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Figure 4. Network in Network. Stacked by MLPconv layers and one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Global average pooling layer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4" name="图片 66"/>
          <p:cNvPicPr/>
          <p:nvPr/>
        </p:nvPicPr>
        <p:blipFill>
          <a:blip r:embed="rId3"/>
          <a:stretch/>
        </p:blipFill>
        <p:spPr>
          <a:xfrm>
            <a:off x="182880" y="2195640"/>
            <a:ext cx="8777880" cy="2376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Outline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1392120" y="2013480"/>
            <a:ext cx="6405840" cy="274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Definition </a:t>
            </a:r>
            <a:endParaRPr lang="en-U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Dataset for Image Classification</a:t>
            </a:r>
            <a:endParaRPr lang="en-U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CNN Architectures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Application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Based on CNN Based image 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classification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Successful CNN in ImageNet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3"/>
          <p:cNvSpPr/>
          <p:nvPr/>
        </p:nvSpPr>
        <p:spPr>
          <a:xfrm>
            <a:off x="1414800" y="5615640"/>
            <a:ext cx="672300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Figure 5. Residual learning. ResNet is stacked by these modules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and one global average pooling layer.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8" name="图片 70"/>
          <p:cNvPicPr/>
          <p:nvPr/>
        </p:nvPicPr>
        <p:blipFill>
          <a:blip r:embed="rId3"/>
          <a:stretch/>
        </p:blipFill>
        <p:spPr>
          <a:xfrm>
            <a:off x="1645920" y="2194560"/>
            <a:ext cx="6009480" cy="2866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Successful CNN in ImageNet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图片 5"/>
          <p:cNvPicPr/>
          <p:nvPr/>
        </p:nvPicPr>
        <p:blipFill>
          <a:blip r:embed="rId3"/>
          <a:stretch/>
        </p:blipFill>
        <p:spPr>
          <a:xfrm>
            <a:off x="433800" y="1744560"/>
            <a:ext cx="8412120" cy="4579560"/>
          </a:xfrm>
          <a:prstGeom prst="rect">
            <a:avLst/>
          </a:prstGeom>
          <a:ln>
            <a:noFill/>
          </a:ln>
        </p:spPr>
      </p:pic>
      <p:sp>
        <p:nvSpPr>
          <p:cNvPr id="76" name="CustomShape 3"/>
          <p:cNvSpPr/>
          <p:nvPr/>
        </p:nvSpPr>
        <p:spPr>
          <a:xfrm>
            <a:off x="975600" y="6324840"/>
            <a:ext cx="782316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Figure 6. performance on the Imagenet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  <a:t>Sliding window method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图片 5"/>
          <p:cNvPicPr/>
          <p:nvPr/>
        </p:nvPicPr>
        <p:blipFill>
          <a:blip r:embed="rId3"/>
          <a:stretch/>
        </p:blipFill>
        <p:spPr>
          <a:xfrm>
            <a:off x="112680" y="2642040"/>
            <a:ext cx="9030960" cy="2942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  <a:t>Sliding window method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图片 1"/>
          <p:cNvPicPr/>
          <p:nvPr/>
        </p:nvPicPr>
        <p:blipFill>
          <a:blip r:embed="rId3"/>
          <a:stretch/>
        </p:blipFill>
        <p:spPr>
          <a:xfrm>
            <a:off x="529920" y="2527560"/>
            <a:ext cx="8219880" cy="256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Selective search method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图片 4"/>
          <p:cNvPicPr/>
          <p:nvPr/>
        </p:nvPicPr>
        <p:blipFill>
          <a:blip r:embed="rId3"/>
          <a:stretch/>
        </p:blipFill>
        <p:spPr>
          <a:xfrm>
            <a:off x="577800" y="1702800"/>
            <a:ext cx="7791120" cy="4971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R-CNN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图片 1"/>
          <p:cNvPicPr/>
          <p:nvPr/>
        </p:nvPicPr>
        <p:blipFill>
          <a:blip r:embed="rId3"/>
          <a:stretch/>
        </p:blipFill>
        <p:spPr>
          <a:xfrm>
            <a:off x="911520" y="2360520"/>
            <a:ext cx="8057880" cy="2351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Fast R-CNN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1" name="图片 1"/>
          <p:cNvPicPr/>
          <p:nvPr/>
        </p:nvPicPr>
        <p:blipFill>
          <a:blip r:embed="rId3"/>
          <a:stretch/>
        </p:blipFill>
        <p:spPr>
          <a:xfrm>
            <a:off x="312840" y="2287080"/>
            <a:ext cx="8517600" cy="2283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Faster R-CNN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图片 2"/>
          <p:cNvPicPr/>
          <p:nvPr/>
        </p:nvPicPr>
        <p:blipFill>
          <a:blip r:embed="rId3"/>
          <a:stretch/>
        </p:blipFill>
        <p:spPr>
          <a:xfrm>
            <a:off x="235440" y="2287080"/>
            <a:ext cx="8672400" cy="2283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Faster R-CNN (region proposal)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7" name="图片 1"/>
          <p:cNvPicPr/>
          <p:nvPr/>
        </p:nvPicPr>
        <p:blipFill>
          <a:blip r:embed="rId3"/>
          <a:stretch/>
        </p:blipFill>
        <p:spPr>
          <a:xfrm>
            <a:off x="853920" y="1570680"/>
            <a:ext cx="7571880" cy="4638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Faster R-CNN (region proposal)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0" name="图片 1"/>
          <p:cNvPicPr/>
          <p:nvPr/>
        </p:nvPicPr>
        <p:blipFill>
          <a:blip r:embed="rId3"/>
          <a:stretch/>
        </p:blipFill>
        <p:spPr>
          <a:xfrm>
            <a:off x="853920" y="1570680"/>
            <a:ext cx="7571880" cy="4638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Definition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01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TextShape 3"/>
          <p:cNvSpPr txBox="1"/>
          <p:nvPr/>
        </p:nvSpPr>
        <p:spPr>
          <a:xfrm>
            <a:off x="332507" y="2549237"/>
            <a:ext cx="8506692" cy="281247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Image </a:t>
            </a:r>
            <a:r>
              <a:rPr lang="en-US" altLang="zh-C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Classification: 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classical problem in computer vision, image processing, and machine vision is that of determining whether or not the image data contains some specific object, feature, or activity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. [From Wikipedia]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CNN: Convolutional Neural Network is a class of deep, feed-forward artificial neural networks that has successfully been applied to analyzing visual imagery.</a:t>
            </a:r>
            <a:r>
              <a:rPr lang="en-US" altLang="zh-CN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[From Wikipedia]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YOLO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3" name="图片 2"/>
          <p:cNvPicPr/>
          <p:nvPr/>
        </p:nvPicPr>
        <p:blipFill>
          <a:blip r:embed="rId3"/>
          <a:stretch/>
        </p:blipFill>
        <p:spPr>
          <a:xfrm>
            <a:off x="1540800" y="1909440"/>
            <a:ext cx="5752800" cy="3685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YOLO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图片 1"/>
          <p:cNvPicPr/>
          <p:nvPr/>
        </p:nvPicPr>
        <p:blipFill>
          <a:blip r:embed="rId3"/>
          <a:stretch/>
        </p:blipFill>
        <p:spPr>
          <a:xfrm>
            <a:off x="0" y="2274120"/>
            <a:ext cx="9143640" cy="3983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  <a:t>Test performance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图片 2"/>
          <p:cNvPicPr/>
          <p:nvPr/>
        </p:nvPicPr>
        <p:blipFill>
          <a:blip r:embed="rId3"/>
          <a:stretch/>
        </p:blipFill>
        <p:spPr>
          <a:xfrm>
            <a:off x="1254960" y="1978560"/>
            <a:ext cx="6857640" cy="4253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392120" y="1005840"/>
            <a:ext cx="7111440" cy="106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CNN Based medical image classification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695880" y="2071080"/>
            <a:ext cx="8960760" cy="378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>
              <a:lnSpc>
                <a:spcPct val="125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Datasets usually small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125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Using a  pre-trained CNN to their tasks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125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 pre-trained CNN is adapted to the application at hand.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1392120" y="991800"/>
            <a:ext cx="7111440" cy="106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CNN Based medical image classification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1254960" y="1997280"/>
            <a:ext cx="7289640" cy="378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Polyp detection(肠息肉的检测)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125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125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Pulmonary Embolism Detection(肺栓塞的检测)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125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125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Intima-Media Boundary Segmentation(血管造影)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392120" y="822960"/>
            <a:ext cx="7111440" cy="106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CNN Based medical image classification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1254960" y="1997280"/>
            <a:ext cx="7289640" cy="378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Polyp detection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Extract images from 40 short colonoscopy videos.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Training set contains 3,800 frames with polyps and 15,100 frames without polyps.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Test set contains 5,700 frames with polyps and 13,200 frames without polyps.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1392120" y="991800"/>
            <a:ext cx="7111440" cy="106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CNN Based medical image classification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1" name="图片 1"/>
          <p:cNvPicPr/>
          <p:nvPr/>
        </p:nvPicPr>
        <p:blipFill>
          <a:blip r:embed="rId3"/>
          <a:srcRect t="6299"/>
          <a:stretch/>
        </p:blipFill>
        <p:spPr>
          <a:xfrm>
            <a:off x="450720" y="1928160"/>
            <a:ext cx="8553240" cy="3078720"/>
          </a:xfrm>
          <a:prstGeom prst="rect">
            <a:avLst/>
          </a:prstGeom>
          <a:ln>
            <a:noFill/>
          </a:ln>
        </p:spPr>
      </p:pic>
      <p:sp>
        <p:nvSpPr>
          <p:cNvPr id="122" name="CustomShape 3"/>
          <p:cNvSpPr/>
          <p:nvPr/>
        </p:nvSpPr>
        <p:spPr>
          <a:xfrm>
            <a:off x="846000" y="5188320"/>
            <a:ext cx="7762680" cy="121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(a) Comparison between incremental fine-tuning, training from scratch, and a handcrafted approach [42]. (b) Effect of reduction in the training data on the performance of CNNs trained from scratch and deeply fine-tuned CNNs.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1254960" y="1355760"/>
            <a:ext cx="2588760" cy="58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Polyp detection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392120" y="977760"/>
            <a:ext cx="7111440" cy="106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CNN Based medical image classification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1254960" y="1997280"/>
            <a:ext cx="7289640" cy="378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Pulmonary Embolism Detection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Extract dataset from 121 CT pulmonary angiographies.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Training set contains 434 frames with pulmonary embolism and 3406 frames without pulmonary embolism.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Test set contains 253 frames with pulmonary embolism and 2162 frames without pulmonary embolism.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1392120" y="1005840"/>
            <a:ext cx="7111440" cy="106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CNN Based medical image classification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1254960" y="1428120"/>
            <a:ext cx="4517280" cy="51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Pulmonary Embolism Detection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0" name="图片 1"/>
          <p:cNvPicPr/>
          <p:nvPr/>
        </p:nvPicPr>
        <p:blipFill>
          <a:blip r:embed="rId3"/>
          <a:stretch/>
        </p:blipFill>
        <p:spPr>
          <a:xfrm>
            <a:off x="619920" y="2004480"/>
            <a:ext cx="8075880" cy="3067560"/>
          </a:xfrm>
          <a:prstGeom prst="rect">
            <a:avLst/>
          </a:prstGeom>
          <a:ln>
            <a:noFill/>
          </a:ln>
        </p:spPr>
      </p:pic>
      <p:sp>
        <p:nvSpPr>
          <p:cNvPr id="131" name="CustomShape 4"/>
          <p:cNvSpPr/>
          <p:nvPr/>
        </p:nvSpPr>
        <p:spPr>
          <a:xfrm>
            <a:off x="619920" y="5188320"/>
            <a:ext cx="7988760" cy="146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(a) Comparison between incremental fine-tuning, training from scratch, and a handcrafted approach. To avoid clutter in the figure, error bars are displayed for only a subset of plots. A more detailed analysis is presented in Table S2 in the supplementary file.(b) Effect of reduction in the training data on the performance of CNNs trained from scratch and deeply fine-tuned CNNs.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392120" y="1033920"/>
            <a:ext cx="7111440" cy="106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CNN Based medical image classification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1254960" y="1997280"/>
            <a:ext cx="7289640" cy="378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Intima-Media Boundary Segmentation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Extract dataset from 92 carotid intima-media thickness (CIMT) videos. The expert reviews each video to determine 3 ROIs which can be measured reliably.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authors divided the ROIs into a training set with 144 ROIs and a test set with 132 ROIs.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For training and fine-tuning the CNNs, the authors extracted a stratified set of 200,000 training patches from the training ROIs.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685800" y="2130480"/>
            <a:ext cx="8000280" cy="367489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MINIST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ImageNet</a:t>
            </a:r>
            <a:endParaRPr lang="en-US" sz="32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COCO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PASCAL VOC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CIFAR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Open Image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1346040" y="1002960"/>
            <a:ext cx="7111440" cy="86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Dataset for Image Classification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02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98641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1392120" y="1005840"/>
            <a:ext cx="7111440" cy="106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CNN Based medical image classification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1254960" y="1628640"/>
            <a:ext cx="5325840" cy="51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Intima-Media Boundary Segmentation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8" name="图片 1"/>
          <p:cNvPicPr/>
          <p:nvPr/>
        </p:nvPicPr>
        <p:blipFill>
          <a:blip r:embed="rId3"/>
          <a:stretch/>
        </p:blipFill>
        <p:spPr>
          <a:xfrm>
            <a:off x="773280" y="2232720"/>
            <a:ext cx="7642800" cy="3568680"/>
          </a:xfrm>
          <a:prstGeom prst="rect">
            <a:avLst/>
          </a:prstGeom>
          <a:ln>
            <a:noFill/>
          </a:ln>
        </p:spPr>
      </p:pic>
      <p:sp>
        <p:nvSpPr>
          <p:cNvPr id="139" name="CustomShape 4"/>
          <p:cNvSpPr/>
          <p:nvPr/>
        </p:nvSpPr>
        <p:spPr>
          <a:xfrm>
            <a:off x="600120" y="5900760"/>
            <a:ext cx="7988760" cy="59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Box plots of segmentation error for (a) the lumen-intima interface and (b) the media-adventitia interface.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392120" y="1023480"/>
            <a:ext cx="7111440" cy="86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Challenges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695880" y="2701080"/>
            <a:ext cx="8546400" cy="291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Low resolution and blur images are still a challenge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Recognize classes not in the training set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Need a large amount of labeled training data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Need much extensive computational and memory resources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图片 3"/>
          <p:cNvPicPr/>
          <p:nvPr/>
        </p:nvPicPr>
        <p:blipFill>
          <a:blip r:embed="rId2"/>
          <a:stretch/>
        </p:blipFill>
        <p:spPr>
          <a:xfrm>
            <a:off x="1537200" y="1667160"/>
            <a:ext cx="5900400" cy="4543920"/>
          </a:xfrm>
          <a:prstGeom prst="rect">
            <a:avLst/>
          </a:prstGeom>
          <a:ln>
            <a:noFill/>
          </a:ln>
        </p:spPr>
      </p:pic>
      <p:sp>
        <p:nvSpPr>
          <p:cNvPr id="144" name="CustomShape 1"/>
          <p:cNvSpPr/>
          <p:nvPr/>
        </p:nvSpPr>
        <p:spPr>
          <a:xfrm>
            <a:off x="0" y="6211800"/>
            <a:ext cx="91576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Canziani A, Paszke A, Culurciello E, et al. An Analysis of Deep Neural Network Models for Practical Applications[J]. arXiv: Computer Vision and Pattern Recognition, 2016.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1341000" y="915120"/>
            <a:ext cx="8013600" cy="86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Validation accuracies for different architctures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图片 4"/>
          <p:cNvPicPr/>
          <p:nvPr/>
        </p:nvPicPr>
        <p:blipFill>
          <a:blip r:embed="rId2"/>
          <a:stretch/>
        </p:blipFill>
        <p:spPr>
          <a:xfrm>
            <a:off x="1145880" y="1737360"/>
            <a:ext cx="6169320" cy="4124160"/>
          </a:xfrm>
          <a:prstGeom prst="rect">
            <a:avLst/>
          </a:prstGeom>
          <a:ln>
            <a:noFill/>
          </a:ln>
        </p:spPr>
      </p:pic>
      <p:sp>
        <p:nvSpPr>
          <p:cNvPr id="147" name="CustomShape 1"/>
          <p:cNvSpPr/>
          <p:nvPr/>
        </p:nvSpPr>
        <p:spPr>
          <a:xfrm>
            <a:off x="548640" y="5934600"/>
            <a:ext cx="83700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Canziani, Alfredo, Adam Paszke, and Eugenio Culurciello. "An Analysis of Deep Neural Network Models for Practical Applications." </a:t>
            </a: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arXiv: Computer Vision and Pattern Recognition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(2016).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1341000" y="915120"/>
            <a:ext cx="7111440" cy="86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Accuracy and size of the model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图片 3"/>
          <p:cNvPicPr/>
          <p:nvPr/>
        </p:nvPicPr>
        <p:blipFill>
          <a:blip r:embed="rId2"/>
          <a:stretch/>
        </p:blipFill>
        <p:spPr>
          <a:xfrm>
            <a:off x="1188720" y="1532160"/>
            <a:ext cx="6492240" cy="4443480"/>
          </a:xfrm>
          <a:prstGeom prst="rect">
            <a:avLst/>
          </a:prstGeom>
          <a:ln>
            <a:noFill/>
          </a:ln>
        </p:spPr>
      </p:pic>
      <p:sp>
        <p:nvSpPr>
          <p:cNvPr id="150" name="CustomShape 1"/>
          <p:cNvSpPr/>
          <p:nvPr/>
        </p:nvSpPr>
        <p:spPr>
          <a:xfrm>
            <a:off x="225000" y="5934600"/>
            <a:ext cx="891864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Canziani, Alfredo, Adam Paszke, and Eugenio Culurciello. "An Analysis of Deep Neural Network Models for Practical Applications." </a:t>
            </a: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arXiv: Computer Vision and Pattern Recognition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(2016).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1341000" y="915120"/>
            <a:ext cx="7111440" cy="86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Inference time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346040" y="1002960"/>
            <a:ext cx="7111440" cy="86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Power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3" name="图片 5"/>
          <p:cNvPicPr/>
          <p:nvPr/>
        </p:nvPicPr>
        <p:blipFill>
          <a:blip r:embed="rId2"/>
          <a:stretch/>
        </p:blipFill>
        <p:spPr>
          <a:xfrm>
            <a:off x="1324800" y="1737360"/>
            <a:ext cx="6356160" cy="4208760"/>
          </a:xfrm>
          <a:prstGeom prst="rect">
            <a:avLst/>
          </a:prstGeom>
          <a:ln>
            <a:noFill/>
          </a:ln>
        </p:spPr>
      </p:pic>
      <p:sp>
        <p:nvSpPr>
          <p:cNvPr id="154" name="CustomShape 2"/>
          <p:cNvSpPr/>
          <p:nvPr/>
        </p:nvSpPr>
        <p:spPr>
          <a:xfrm>
            <a:off x="98640" y="5934600"/>
            <a:ext cx="90450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Canziani, Alfredo, Adam Paszke, and Eugenio Culurciello. "An Analysis of Deep Neural Network Models for Practical Applications." </a:t>
            </a: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arXiv: Computer Vision and Pattern Recognition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(2016).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1346040" y="1002960"/>
            <a:ext cx="7111440" cy="86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Memory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6" name="图片 4"/>
          <p:cNvPicPr/>
          <p:nvPr/>
        </p:nvPicPr>
        <p:blipFill>
          <a:blip r:embed="rId2"/>
          <a:stretch/>
        </p:blipFill>
        <p:spPr>
          <a:xfrm>
            <a:off x="1245960" y="1689120"/>
            <a:ext cx="6286320" cy="4266720"/>
          </a:xfrm>
          <a:prstGeom prst="rect">
            <a:avLst/>
          </a:prstGeom>
          <a:ln>
            <a:noFill/>
          </a:ln>
        </p:spPr>
      </p:pic>
      <p:sp>
        <p:nvSpPr>
          <p:cNvPr id="157" name="CustomShape 2"/>
          <p:cNvSpPr/>
          <p:nvPr/>
        </p:nvSpPr>
        <p:spPr>
          <a:xfrm>
            <a:off x="92160" y="5956560"/>
            <a:ext cx="914364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Canziani, Alfredo, Adam Paszke, and Eugenio Culurciello. "An Analysis of Deep Neural Network Models for Practical Applications." </a:t>
            </a: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arXiv: Computer Vision and Pattern Recognition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(2016).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图片 3"/>
          <p:cNvPicPr/>
          <p:nvPr/>
        </p:nvPicPr>
        <p:blipFill>
          <a:blip r:embed="rId2"/>
          <a:stretch/>
        </p:blipFill>
        <p:spPr>
          <a:xfrm>
            <a:off x="136080" y="1828800"/>
            <a:ext cx="8550720" cy="3404520"/>
          </a:xfrm>
          <a:prstGeom prst="rect">
            <a:avLst/>
          </a:prstGeom>
          <a:ln>
            <a:noFill/>
          </a:ln>
        </p:spPr>
      </p:pic>
      <p:sp>
        <p:nvSpPr>
          <p:cNvPr id="159" name="CustomShape 1"/>
          <p:cNvSpPr/>
          <p:nvPr/>
        </p:nvSpPr>
        <p:spPr>
          <a:xfrm>
            <a:off x="0" y="5662080"/>
            <a:ext cx="93546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Canziani, Alfredo, Adam Paszke, and Eugenio Culurciello. "An Analysis of Deep Neural Network Models for Practical Applications." </a:t>
            </a: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arXiv: Computer Vision and Pattern Recognition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(2016).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346040" y="1002960"/>
            <a:ext cx="7111440" cy="86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Accuracy </a:t>
            </a: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Criteria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91440" y="2181240"/>
            <a:ext cx="9052560" cy="284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TOP 1 error: The correct answer is the top guess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TOP 5 error: The correct answer is in the top-5 guess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46304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CNN Architectures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4600" y="2244436"/>
            <a:ext cx="604892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 dirty="0" err="1" smtClean="0"/>
              <a:t>AlexNet</a:t>
            </a:r>
            <a:endParaRPr lang="en-US" altLang="zh-CN" sz="3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 dirty="0" err="1" smtClean="0"/>
              <a:t>ZFNet</a:t>
            </a:r>
            <a:endParaRPr lang="en-US" altLang="zh-CN" sz="3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 dirty="0" err="1" smtClean="0"/>
              <a:t>VGGNet</a:t>
            </a:r>
            <a:endParaRPr lang="en-US" altLang="zh-CN" sz="3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 dirty="0" err="1" smtClean="0"/>
              <a:t>GoogLeNet</a:t>
            </a:r>
            <a:endParaRPr lang="en-US" altLang="zh-CN" sz="3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 dirty="0" err="1" smtClean="0"/>
              <a:t>ResNet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037338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spc="-1" dirty="0" err="1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AlexNet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图片 52"/>
          <p:cNvPicPr/>
          <p:nvPr/>
        </p:nvPicPr>
        <p:blipFill>
          <a:blip r:embed="rId3"/>
          <a:stretch/>
        </p:blipFill>
        <p:spPr>
          <a:xfrm>
            <a:off x="360" y="2194560"/>
            <a:ext cx="9143280" cy="2978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Highlights of </a:t>
            </a:r>
            <a:r>
              <a:rPr lang="en-US" sz="3200" spc="-1" dirty="0" err="1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AlexNet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3"/>
          <p:cNvSpPr/>
          <p:nvPr/>
        </p:nvSpPr>
        <p:spPr>
          <a:xfrm>
            <a:off x="1392120" y="1454770"/>
            <a:ext cx="6826680" cy="361599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3345" y="2516218"/>
            <a:ext cx="81880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 dirty="0" err="1" smtClean="0"/>
              <a:t>ReLU</a:t>
            </a:r>
            <a:r>
              <a:rPr lang="en-US" altLang="zh-CN" sz="3200" dirty="0" smtClean="0"/>
              <a:t> as activate function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Local Response Normalization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Overlapping Pooling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Data Augmentation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Dropout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Stochastic Gradient Descent for Learning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043867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Local Response Normalization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6326440"/>
              </p:ext>
            </p:extLst>
          </p:nvPr>
        </p:nvGraphicFramePr>
        <p:xfrm>
          <a:off x="4508500" y="3321050"/>
          <a:ext cx="1270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公式" r:id="rId4" imgW="126720" imgH="215640" progId="Equation.3">
                  <p:embed/>
                </p:oleObj>
              </mc:Choice>
              <mc:Fallback>
                <p:oleObj name="公式" r:id="rId4" imgW="1267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08500" y="3321050"/>
                        <a:ext cx="1270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2" y="1685059"/>
            <a:ext cx="8348256" cy="45910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941127" y="6390848"/>
            <a:ext cx="235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Image from Blog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53479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4581</TotalTime>
  <Words>980</Words>
  <Application>Microsoft Office PowerPoint</Application>
  <PresentationFormat>全屏显示(4:3)</PresentationFormat>
  <Paragraphs>193</Paragraphs>
  <Slides>47</Slides>
  <Notes>38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7" baseType="lpstr">
      <vt:lpstr>DejaVu Sans</vt:lpstr>
      <vt:lpstr>Noto Sans CJK SC Regular</vt:lpstr>
      <vt:lpstr>Arial</vt:lpstr>
      <vt:lpstr>Calibri</vt:lpstr>
      <vt:lpstr>Cambria Math</vt:lpstr>
      <vt:lpstr>Symbol</vt:lpstr>
      <vt:lpstr>Times New Roman</vt:lpstr>
      <vt:lpstr>Wingdings</vt:lpstr>
      <vt:lpstr>Office Theme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Sue</dc:creator>
  <dc:description/>
  <cp:lastModifiedBy>龙 肖灵</cp:lastModifiedBy>
  <cp:revision>257</cp:revision>
  <dcterms:created xsi:type="dcterms:W3CDTF">2014-09-11T13:17:10Z</dcterms:created>
  <dcterms:modified xsi:type="dcterms:W3CDTF">2018-05-07T23:35:49Z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29</vt:i4>
  </property>
  <property fmtid="{D5CDD505-2E9C-101B-9397-08002B2CF9AE}" pid="8" name="PresentationFormat">
    <vt:lpwstr>全屏显示(4:3)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38</vt:i4>
  </property>
</Properties>
</file>