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296" r:id="rId9"/>
    <p:sldId id="297" r:id="rId10"/>
    <p:sldId id="299" r:id="rId11"/>
    <p:sldId id="301" r:id="rId12"/>
    <p:sldId id="298" r:id="rId13"/>
    <p:sldId id="303" r:id="rId14"/>
    <p:sldId id="304" r:id="rId15"/>
    <p:sldId id="315" r:id="rId16"/>
    <p:sldId id="305" r:id="rId17"/>
    <p:sldId id="306" r:id="rId18"/>
    <p:sldId id="307" r:id="rId19"/>
    <p:sldId id="325" r:id="rId20"/>
    <p:sldId id="326" r:id="rId21"/>
    <p:sldId id="327" r:id="rId22"/>
    <p:sldId id="300" r:id="rId23"/>
    <p:sldId id="302" r:id="rId24"/>
    <p:sldId id="316" r:id="rId25"/>
    <p:sldId id="263" r:id="rId26"/>
    <p:sldId id="308" r:id="rId27"/>
    <p:sldId id="317" r:id="rId28"/>
    <p:sldId id="265" r:id="rId29"/>
    <p:sldId id="309" r:id="rId30"/>
    <p:sldId id="310" r:id="rId31"/>
    <p:sldId id="311" r:id="rId32"/>
    <p:sldId id="312" r:id="rId33"/>
    <p:sldId id="313" r:id="rId34"/>
    <p:sldId id="314" r:id="rId35"/>
    <p:sldId id="318" r:id="rId36"/>
    <p:sldId id="319" r:id="rId37"/>
    <p:sldId id="320" r:id="rId38"/>
    <p:sldId id="321" r:id="rId39"/>
    <p:sldId id="322" r:id="rId40"/>
    <p:sldId id="323" r:id="rId41"/>
    <p:sldId id="32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DA3A16-282E-4187-8887-091F75F2E8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A4620-796D-48E0-B78B-B71D198C44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8D10F-9820-467C-8EF1-36B26AAE5D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60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3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5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28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14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6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265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55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37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7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3FB6D0-5D8C-403D-BBC9-BD37C8CD49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3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27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646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3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EAD73F-BDD2-463E-A830-392AF2915E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E2D55D-4FBC-404F-9CF3-F26BD4413E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159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D485AE-68B2-4B9D-BD7C-9589E5AA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68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3F57F-A8F1-4BC3-B2F7-FEE028F6A5F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84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22E031-8D10-4104-B506-1E221361FA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47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2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76D27-40DC-4A57-A457-6216163DEFA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62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136D-80AB-4C8E-8AF6-4F32D44468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084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77A7F9-C442-4389-A808-42104482ED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49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1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8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6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1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Deconvolutional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/>
          <p:cNvPicPr/>
          <p:nvPr/>
        </p:nvPicPr>
        <p:blipFill>
          <a:blip r:embed="rId3"/>
          <a:stretch/>
        </p:blipFill>
        <p:spPr>
          <a:xfrm>
            <a:off x="313020" y="2078181"/>
            <a:ext cx="8653680" cy="37486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Graham W. Taylor, and Rob Fergus. "Adaptive </a:t>
            </a:r>
            <a:r>
              <a:rPr lang="en-US" altLang="zh-CN" dirty="0" err="1"/>
              <a:t>deconvolutional</a:t>
            </a:r>
            <a:r>
              <a:rPr lang="en-US" altLang="zh-CN" dirty="0"/>
              <a:t> networks for mid and high level feature learning." </a:t>
            </a:r>
            <a:r>
              <a:rPr lang="en-US" altLang="zh-CN" i="1" dirty="0"/>
              <a:t>international conference on computer vision</a:t>
            </a:r>
            <a:r>
              <a:rPr lang="en-US" altLang="zh-CN" dirty="0"/>
              <a:t> (2011): 2018-2025.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0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 and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9" y="1570320"/>
            <a:ext cx="4746222" cy="4681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1827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923689"/>
            <a:ext cx="9005455" cy="2257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069989"/>
            <a:ext cx="9006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4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/>
          <p:cNvPicPr/>
          <p:nvPr/>
        </p:nvPicPr>
        <p:blipFill>
          <a:blip r:embed="rId3"/>
          <a:stretch/>
        </p:blipFill>
        <p:spPr>
          <a:xfrm>
            <a:off x="250920" y="2710603"/>
            <a:ext cx="8777880" cy="237600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7860" y="609254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308300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MLP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Layer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10146" y="4849090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6400" y="48490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MLPconv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691" y="6211669"/>
            <a:ext cx="884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1676663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MLPconv Layer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Global Average Pooling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Firstly propose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err="1" smtClean="0"/>
                  <a:t>Conv</a:t>
                </a:r>
                <a:r>
                  <a:rPr lang="en-US" altLang="zh-CN" sz="3200" dirty="0" smtClean="0"/>
                  <a:t> layer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blipFill>
                <a:blip r:embed="rId3"/>
                <a:stretch>
                  <a:fillRect l="-2062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13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/>
          <p:cNvPicPr/>
          <p:nvPr/>
        </p:nvPicPr>
        <p:blipFill>
          <a:blip r:embed="rId3"/>
          <a:stretch/>
        </p:blipFill>
        <p:spPr>
          <a:xfrm>
            <a:off x="282633" y="2865807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/>
          <p:cNvPicPr/>
          <p:nvPr/>
        </p:nvPicPr>
        <p:blipFill>
          <a:blip r:embed="rId4"/>
          <a:stretch/>
        </p:blipFill>
        <p:spPr>
          <a:xfrm>
            <a:off x="4305633" y="2865807"/>
            <a:ext cx="4023000" cy="181944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Googlenet :Szegedy, Christian, et al. "Going deeper with convolutions." computer vision and pattern recognition (2015): 1-9.</a:t>
            </a:r>
          </a:p>
        </p:txBody>
      </p:sp>
    </p:spTree>
    <p:extLst>
      <p:ext uri="{BB962C8B-B14F-4D97-AF65-F5344CB8AC3E}">
        <p14:creationId xmlns:p14="http://schemas.microsoft.com/office/powerpoint/2010/main" val="177997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of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sz="2800" dirty="0" smtClean="0"/>
                  <a:t> convolution for dimension reduction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Multi-scale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Auxiliary classifier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5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" y="1570320"/>
            <a:ext cx="8882176" cy="48602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6269329"/>
            <a:ext cx="928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Krizhevsky, A., Sutskever, I., &amp; Hinton, G. E. (2012). ImageNet Classification with Deep Convolutional Neural </a:t>
            </a:r>
            <a:r>
              <a:rPr lang="zh-CN" altLang="en-US" dirty="0" smtClean="0"/>
              <a:t> Networks</a:t>
            </a:r>
            <a:r>
              <a:rPr lang="zh-CN" altLang="en-US" dirty="0"/>
              <a:t>. neural information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val="296140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V2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stomShape 3"/>
              <p:cNvSpPr/>
              <p:nvPr/>
            </p:nvSpPr>
            <p:spPr>
              <a:xfrm>
                <a:off x="482400" y="3108220"/>
                <a:ext cx="4848587" cy="1779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840" indent="-285480">
                  <a:lnSpc>
                    <a:spcPct val="125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Batch 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N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ormalization </a:t>
                </a:r>
              </a:p>
              <a:p>
                <a:pPr marL="285840" indent="-285480">
                  <a:lnSpc>
                    <a:spcPct val="125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lang="en-US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wo </a:t>
                </a:r>
                <a14:m>
                  <m:oMath xmlns:m="http://schemas.openxmlformats.org/officeDocument/2006/math"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 </a:t>
                </a:r>
                <a:r>
                  <a:rPr lang="en-US" sz="24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conv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 replace </a:t>
                </a:r>
                <a14:m>
                  <m:oMath xmlns:m="http://schemas.openxmlformats.org/officeDocument/2006/math"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25000"/>
                  </a:lnSpc>
                </a:pPr>
                <a:endPara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>
          <p:sp>
            <p:nvSpPr>
              <p:cNvPr id="7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0" y="3108220"/>
                <a:ext cx="4848587" cy="1779958"/>
              </a:xfrm>
              <a:prstGeom prst="rect">
                <a:avLst/>
              </a:prstGeom>
              <a:blipFill>
                <a:blip r:embed="rId3"/>
                <a:stretch>
                  <a:fillRect l="-1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87" y="2630659"/>
            <a:ext cx="3172933" cy="3052787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550728" y="6450839"/>
            <a:ext cx="1593272" cy="2547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blog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133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for Image Classification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medical image classification 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V3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76923" y="3160872"/>
            <a:ext cx="4413157" cy="190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Decompose filter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into two one-dimensional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80" y="1749480"/>
            <a:ext cx="3209717" cy="4225313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204363" y="6399726"/>
            <a:ext cx="1667844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blog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32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Res-Inception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76923" y="3160872"/>
            <a:ext cx="4413157" cy="190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Inception with residual learning</a:t>
            </a: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7204363" y="6399726"/>
            <a:ext cx="1667844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blog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42" y="1722298"/>
            <a:ext cx="476316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20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523621"/>
            <a:ext cx="6576176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831"/>
            <a:ext cx="9144000" cy="36712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593467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Simonyan</a:t>
            </a:r>
            <a:r>
              <a:rPr lang="en-US" altLang="zh-CN" dirty="0"/>
              <a:t>, Karen, and Andrew Zisserman. "Very Deep Convolutional Networks for Large-Scale Image Recognition." </a:t>
            </a:r>
            <a:r>
              <a:rPr lang="en-US" altLang="zh-CN" i="1" dirty="0"/>
              <a:t>international conference on learning representations</a:t>
            </a:r>
            <a:r>
              <a:rPr lang="en-US" altLang="zh-CN" dirty="0"/>
              <a:t> (2015).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13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All convolution filters are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sz="2800" dirty="0" smtClean="0"/>
                  <a:t> to reduce parameter for deeper network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The number of layers up to 16~19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06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Residual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58"/>
            <a:ext cx="9144000" cy="38808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  <p:extLst>
      <p:ext uri="{BB962C8B-B14F-4D97-AF65-F5344CB8AC3E}">
        <p14:creationId xmlns:p14="http://schemas.microsoft.com/office/powerpoint/2010/main" val="2243012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841" y="2784763"/>
            <a:ext cx="7426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Residual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Global average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Much deeper</a:t>
            </a:r>
          </a:p>
        </p:txBody>
      </p:sp>
    </p:spTree>
    <p:extLst>
      <p:ext uri="{BB962C8B-B14F-4D97-AF65-F5344CB8AC3E}">
        <p14:creationId xmlns:p14="http://schemas.microsoft.com/office/powerpoint/2010/main" val="1957682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</a:t>
            </a: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/>
          <p:cNvPicPr/>
          <p:nvPr/>
        </p:nvPicPr>
        <p:blipFill>
          <a:blip r:embed="rId3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from blog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/>
          <p:cNvPicPr/>
          <p:nvPr/>
        </p:nvPicPr>
        <p:blipFill>
          <a:blip r:embed="rId2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1727" y="970539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32507" y="2549237"/>
            <a:ext cx="8506692" cy="28124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in computer vision, image processing, and machine vision is that of determining whether or not the image data contains some specific object, feature, or activity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[From Wikipedia]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 is a class of deep, feed-forward artificial neural networks that has successfully been applied to analyzing visual imagery.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[From Wikipedia]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/>
          <p:cNvPicPr/>
          <p:nvPr/>
        </p:nvPicPr>
        <p:blipFill>
          <a:blip r:embed="rId2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89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/>
          <p:cNvPicPr/>
          <p:nvPr/>
        </p:nvPicPr>
        <p:blipFill>
          <a:blip r:embed="rId2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00860" y="970538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525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5"/>
          <p:cNvPicPr/>
          <p:nvPr/>
        </p:nvPicPr>
        <p:blipFill>
          <a:blip r:embed="rId2"/>
          <a:stretch/>
        </p:blipFill>
        <p:spPr>
          <a:xfrm>
            <a:off x="1324800" y="1737360"/>
            <a:ext cx="6356160" cy="420876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98640" y="5934600"/>
            <a:ext cx="9045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0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/>
          <p:cNvPicPr/>
          <p:nvPr/>
        </p:nvPicPr>
        <p:blipFill>
          <a:blip r:embed="rId2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084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/>
          <p:cNvPicPr/>
          <p:nvPr/>
        </p:nvPicPr>
        <p:blipFill>
          <a:blip r:embed="rId2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0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95880" y="2071080"/>
            <a:ext cx="896076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usually small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a  pre-trained CNN to their tasks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pre-trained CNN is adapted to the application at hand.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876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600" y="2683080"/>
            <a:ext cx="7289640" cy="299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肠息肉的检测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肺栓塞的检测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661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4060" y="102348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Polyp detection</a:t>
            </a: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images from 40 short colonoscopy videos.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457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Polyp detection</a:t>
            </a:r>
          </a:p>
        </p:txBody>
      </p:sp>
      <p:pic>
        <p:nvPicPr>
          <p:cNvPr id="121" name="图片 1"/>
          <p:cNvPicPr/>
          <p:nvPr/>
        </p:nvPicPr>
        <p:blipFill>
          <a:blip r:embed="rId3"/>
          <a:srcRect t="6299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040" y="6101109"/>
            <a:ext cx="9003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Tajbakhsh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Gurudu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and J. Liang, “Automated polyp detection in colonoscopy videos using shape and context information,” IEEE Trans. Med.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., vol. 35, no. 2, pp. 630–644, Feb. 2016..</a:t>
            </a:r>
            <a:endParaRPr lang="en-US" altLang="zh-C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27953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Pulmonary Embolism Detection</a:t>
            </a: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from 121 CT pulmonary angiographies.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726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2130480"/>
            <a:ext cx="8000280" cy="367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for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6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6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Pulmonary Embolism Detection</a:t>
            </a: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/>
          <p:cNvPicPr/>
          <p:nvPr/>
        </p:nvPicPr>
        <p:blipFill>
          <a:blip r:embed="rId3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972" y="6303815"/>
            <a:ext cx="8700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J. Liang and J. Bi, “Computer aided detection of pulmonary embolism with tobogganing and multiple instance classification in CT pulmonary angiography,” in Information Processing in Medical Imaging. New York: Springer, 2007, pp. 630–641...</a:t>
            </a:r>
            <a:endParaRPr lang="en-US" altLang="zh-C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47799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46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1 error: The correct answer is the top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5 error: The correct answer is in the top-5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30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600" y="2244436"/>
            <a:ext cx="6048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AlexNet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ZFNet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GoogLeNet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VGGNet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ResNet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733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098125"/>
            <a:ext cx="9439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Krizhevsky, A., Sutskever, I., &amp; Hinton, G. E. (2012). ImageNet Classification with Deep Convolutional Neural </a:t>
            </a:r>
            <a:r>
              <a:rPr lang="zh-CN" altLang="en-US" dirty="0" smtClean="0"/>
              <a:t>Networks</a:t>
            </a:r>
            <a:r>
              <a:rPr lang="zh-CN" altLang="en-US" dirty="0"/>
              <a:t>. neural information processing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Highlights of </a:t>
            </a: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92120" y="1454770"/>
            <a:ext cx="6826680" cy="3615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2516218"/>
            <a:ext cx="8188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 as activate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Overlapping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Data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Stochastic Gradient Descent for 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86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Response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6440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685059"/>
            <a:ext cx="8348256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1127" y="6390848"/>
            <a:ext cx="23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from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4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4637</TotalTime>
  <Words>1100</Words>
  <Application>Microsoft Office PowerPoint</Application>
  <PresentationFormat>全屏显示(4:3)</PresentationFormat>
  <Paragraphs>169</Paragraphs>
  <Slides>41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DejaVu Sans</vt:lpstr>
      <vt:lpstr>Noto Sans CJK SC Regular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龙 肖灵</cp:lastModifiedBy>
  <cp:revision>279</cp:revision>
  <dcterms:created xsi:type="dcterms:W3CDTF">2014-09-11T13:17:10Z</dcterms:created>
  <dcterms:modified xsi:type="dcterms:W3CDTF">2018-05-08T01:04:34Z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