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296" r:id="rId9"/>
    <p:sldId id="297" r:id="rId10"/>
    <p:sldId id="299" r:id="rId11"/>
    <p:sldId id="301" r:id="rId12"/>
    <p:sldId id="298" r:id="rId13"/>
    <p:sldId id="303" r:id="rId14"/>
    <p:sldId id="304" r:id="rId15"/>
    <p:sldId id="305" r:id="rId16"/>
    <p:sldId id="306" r:id="rId17"/>
    <p:sldId id="307" r:id="rId18"/>
    <p:sldId id="300" r:id="rId19"/>
    <p:sldId id="302" r:id="rId20"/>
    <p:sldId id="263" r:id="rId21"/>
    <p:sldId id="308" r:id="rId22"/>
    <p:sldId id="265" r:id="rId23"/>
    <p:sldId id="309" r:id="rId24"/>
    <p:sldId id="310" r:id="rId25"/>
    <p:sldId id="311" r:id="rId26"/>
    <p:sldId id="312" r:id="rId27"/>
    <p:sldId id="313" r:id="rId28"/>
    <p:sldId id="314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DA3A16-282E-4187-8887-091F75F2E8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A4620-796D-48E0-B78B-B71D198C44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8D10F-9820-467C-8EF1-36B26AAE5D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60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3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2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14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78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3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646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EAD73F-BDD2-463E-A830-392AF2915E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3FB6D0-5D8C-403D-BBC9-BD37C8CD49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E2D55D-4FBC-404F-9CF3-F26BD4413E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D485AE-68B2-4B9D-BD7C-9589E5AA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3F57F-A8F1-4BC3-B2F7-FEE028F6A5F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22E031-8D10-4104-B506-1E221361FA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76D27-40DC-4A57-A457-6216163DEFA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136D-80AB-4C8E-8AF6-4F32D44468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21BB29-B301-49BA-BD1B-E875954B69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22195E-E77F-43A4-9B66-DAF0F2B8CC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77A7F9-C442-4389-A808-42104482ED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2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1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8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6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1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Deconvolutional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/>
          <p:cNvPicPr/>
          <p:nvPr/>
        </p:nvPicPr>
        <p:blipFill>
          <a:blip r:embed="rId3"/>
          <a:stretch/>
        </p:blipFill>
        <p:spPr>
          <a:xfrm>
            <a:off x="313020" y="2078181"/>
            <a:ext cx="8653680" cy="374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0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 and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9" y="1570320"/>
            <a:ext cx="4746222" cy="46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923689"/>
            <a:ext cx="9005455" cy="22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4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/>
          <p:cNvPicPr/>
          <p:nvPr/>
        </p:nvPicPr>
        <p:blipFill>
          <a:blip r:embed="rId3"/>
          <a:stretch/>
        </p:blipFill>
        <p:spPr>
          <a:xfrm>
            <a:off x="141317" y="2555858"/>
            <a:ext cx="8777880" cy="237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00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MLP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Layer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58920" y="5139000"/>
            <a:ext cx="860184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3. Comparison of linear convolution layer and MLPconv layer.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Left: Normal convolution layer; Right: Replace with a Multi-Layer Perceptron(MLP).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63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/>
          <p:cNvPicPr/>
          <p:nvPr/>
        </p:nvPicPr>
        <p:blipFill>
          <a:blip r:embed="rId3"/>
          <a:stretch/>
        </p:blipFill>
        <p:spPr>
          <a:xfrm>
            <a:off x="282633" y="2865807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/>
          <p:cNvPicPr/>
          <p:nvPr/>
        </p:nvPicPr>
        <p:blipFill>
          <a:blip r:embed="rId4"/>
          <a:stretch/>
        </p:blipFill>
        <p:spPr>
          <a:xfrm>
            <a:off x="4305633" y="2865807"/>
            <a:ext cx="4023000" cy="1819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97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of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sz="2800" dirty="0" smtClean="0"/>
                  <a:t> convolution for dimension reduction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Multi-scale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Auxiliary classifier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5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" y="1570320"/>
            <a:ext cx="8882176" cy="48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0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523621"/>
            <a:ext cx="6576176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831"/>
            <a:ext cx="9144000" cy="36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for Image Classification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medical image classification 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Residual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58"/>
            <a:ext cx="9144000" cy="38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2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</a:t>
            </a: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/>
          <p:cNvPicPr/>
          <p:nvPr/>
        </p:nvPicPr>
        <p:blipFill>
          <a:blip r:embed="rId3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6. performance on the Imagenet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/>
          <p:cNvPicPr/>
          <p:nvPr/>
        </p:nvPicPr>
        <p:blipFill>
          <a:blip r:embed="rId2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1727" y="970539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/>
          <p:cNvPicPr/>
          <p:nvPr/>
        </p:nvPicPr>
        <p:blipFill>
          <a:blip r:embed="rId2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89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/>
          <p:cNvPicPr/>
          <p:nvPr/>
        </p:nvPicPr>
        <p:blipFill>
          <a:blip r:embed="rId2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00860" y="970538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525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5"/>
          <p:cNvPicPr/>
          <p:nvPr/>
        </p:nvPicPr>
        <p:blipFill>
          <a:blip r:embed="rId2"/>
          <a:stretch/>
        </p:blipFill>
        <p:spPr>
          <a:xfrm>
            <a:off x="1324800" y="1737360"/>
            <a:ext cx="6356160" cy="420876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98640" y="5934600"/>
            <a:ext cx="9045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0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/>
          <p:cNvPicPr/>
          <p:nvPr/>
        </p:nvPicPr>
        <p:blipFill>
          <a:blip r:embed="rId2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084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/>
          <p:cNvPicPr/>
          <p:nvPr/>
        </p:nvPicPr>
        <p:blipFill>
          <a:blip r:embed="rId2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0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95880" y="2071080"/>
            <a:ext cx="896076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usually small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a  pre-trained CNN to their tasks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pre-trained CNN is adapted to the application at hand.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32507" y="2549237"/>
            <a:ext cx="8506692" cy="28124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in computer vision, image processing, and machine vision is that of determining whether or not the image data contains some specific object, feature, or activity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[From Wikipedia]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 is a class of deep, feed-forward artificial neural networks that has successfully been applied to analyzing visual imagery.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[From Wikipedia]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detection(肠息肉的检测)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Detection(肺栓塞的检测)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Segmentation(血管造影)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4060" y="102348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images from 40 short colonoscopy videos.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图片 1"/>
          <p:cNvPicPr/>
          <p:nvPr/>
        </p:nvPicPr>
        <p:blipFill>
          <a:blip r:embed="rId3"/>
          <a:srcRect t="6299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846000" y="5188320"/>
            <a:ext cx="776268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 [42]. (b) Effect of reduction in the training data on the performance of CNNs trained from scratch and deeply fine-tuned CNNs.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121 CT pulmonary angiographies.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/>
          <p:cNvPicPr/>
          <p:nvPr/>
        </p:nvPicPr>
        <p:blipFill>
          <a:blip r:embed="rId3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approach. To avoid clutter in the figure, error bars are displayed for only a subset of plots. A more detailed analysis is presented in Table S2 in the supplementary file.(b) Effect of reduction in the training data on the performance of CNNs trained from scratch and deeply fine-tuned CNNs.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92120" y="103392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92 carotid intima-media thickness (CIMT) videos. The expert reviews each video to determine 3 ROIs which can be measured reliably.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authors divided the ROIs into a training set with 144 ROIs and a test set with 132 ROIs.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training and fine-tuning the CNNs, the authors extracted a stratified set of 200,000 training patches from the training ROIs.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254960" y="1628640"/>
            <a:ext cx="53258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图片 1"/>
          <p:cNvPicPr/>
          <p:nvPr/>
        </p:nvPicPr>
        <p:blipFill>
          <a:blip r:embed="rId3"/>
          <a:stretch/>
        </p:blipFill>
        <p:spPr>
          <a:xfrm>
            <a:off x="773280" y="2232720"/>
            <a:ext cx="7642800" cy="356868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600120" y="5900760"/>
            <a:ext cx="7988760" cy="5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 plots of segmentation error for (a) the lumen-intima interface and (b) the media-adventitia interface.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2130480"/>
            <a:ext cx="8000280" cy="367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for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6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1 error: The correct answer is the top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5 error: The correct answer is in the top-5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30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600" y="2244436"/>
            <a:ext cx="6048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AlexNet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ZFNet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GoogLeNet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VGGNet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ResNet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733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Highlights of </a:t>
            </a: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92120" y="1454770"/>
            <a:ext cx="6826680" cy="3615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2516218"/>
            <a:ext cx="8188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 as activate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Overlapping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Data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Stochastic Gradient Descent for 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86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Response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6440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685059"/>
            <a:ext cx="8348256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1127" y="6390848"/>
            <a:ext cx="23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from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4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</TotalTime>
  <Words>883</Words>
  <Application>Microsoft Office PowerPoint</Application>
  <PresentationFormat>全屏显示(4:3)</PresentationFormat>
  <Paragraphs>154</Paragraphs>
  <Slides>37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DejaVu Sans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龙 肖灵</cp:lastModifiedBy>
  <cp:revision>262</cp:revision>
  <dcterms:created xsi:type="dcterms:W3CDTF">2014-09-11T13:17:10Z</dcterms:created>
  <dcterms:modified xsi:type="dcterms:W3CDTF">2018-05-07T23:46:02Z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