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1" r:id="rId11"/>
    <p:sldId id="265" r:id="rId12"/>
    <p:sldId id="276" r:id="rId13"/>
    <p:sldId id="274" r:id="rId14"/>
    <p:sldId id="275" r:id="rId15"/>
    <p:sldId id="268" r:id="rId16"/>
    <p:sldId id="269" r:id="rId17"/>
    <p:sldId id="270" r:id="rId18"/>
    <p:sldId id="273" r:id="rId19"/>
    <p:sldId id="277" r:id="rId20"/>
    <p:sldId id="278" r:id="rId21"/>
    <p:sldId id="272" r:id="rId22"/>
    <p:sldId id="280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66" r:id="rId31"/>
    <p:sldId id="292" r:id="rId32"/>
    <p:sldId id="293" r:id="rId33"/>
    <p:sldId id="294" r:id="rId34"/>
    <p:sldId id="295" r:id="rId35"/>
    <p:sldId id="296" r:id="rId36"/>
    <p:sldId id="297" r:id="rId37"/>
    <p:sldId id="299" r:id="rId38"/>
    <p:sldId id="298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D727084-CB72-4EDF-90A1-DBED46D8750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18537F5-10E3-4C7F-8B60-C5B2536C847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DAEC3C-503E-4AFC-BD1D-7DE4D9D5BFA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DAEC3C-503E-4AFC-BD1D-7DE4D9D5BFA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1311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DAEC3C-503E-4AFC-BD1D-7DE4D9D5BFA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7726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DAEC3C-503E-4AFC-BD1D-7DE4D9D5BFA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8132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DAEC3C-503E-4AFC-BD1D-7DE4D9D5BFA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3421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DAEC3C-503E-4AFC-BD1D-7DE4D9D5BFA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7047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DAEC3C-503E-4AFC-BD1D-7DE4D9D5BFA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400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DAEC3C-503E-4AFC-BD1D-7DE4D9D5BFA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6359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DAEC3C-503E-4AFC-BD1D-7DE4D9D5BFA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9772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DAEC3C-503E-4AFC-BD1D-7DE4D9D5BFA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9828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CF0E9B9-F982-4476-B3E8-94F24553073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DAEC3C-503E-4AFC-BD1D-7DE4D9D5BFA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2425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5F9D349-2747-4E51-A984-914120975C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5794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9D349-2747-4E51-A984-914120975C65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4666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9D349-2747-4E51-A984-914120975C65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2253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9D349-2747-4E51-A984-914120975C65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27160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9D349-2747-4E51-A984-914120975C65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30700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9D349-2747-4E51-A984-914120975C65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3928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9D349-2747-4E51-A984-914120975C65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24879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9D349-2747-4E51-A984-914120975C65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92592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5F9D349-2747-4E51-A984-914120975C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E64AFDB-E668-46DB-8604-CF02289D50A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CCAC9D7-CE3D-4260-93D6-B4B9281A320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6DFEC93-D5D6-429C-BE3D-01069DD4DB4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4D9AE2E-5C61-459F-81ED-EB1C2165076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C4C95D6-D4A0-4A91-8C94-3FA2545542A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0CB6DBC-110D-4715-AC90-7D9A228D5C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0CB6DBC-110D-4715-AC90-7D9A228D5C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281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图片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图片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5/7/18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09EC87C-C91C-4CEA-870D-4749D0E1691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19960" y="2137680"/>
            <a:ext cx="8827200" cy="246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CNN Based Image Classification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2000" b="0" i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Xiaoling</a:t>
            </a:r>
            <a:r>
              <a:rPr lang="en-US" sz="20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Long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2000" b="0" i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Hongyu</a:t>
            </a:r>
            <a:r>
              <a:rPr lang="en-US" sz="20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Chen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2000" b="0" i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Ruiqi</a:t>
            </a:r>
            <a:r>
              <a:rPr lang="en-US" sz="20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Luo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 CNN in ImageNet</a:t>
            </a:r>
            <a:endParaRPr lang="en-US" sz="3200" b="0" strike="noStrike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99" y="1744666"/>
            <a:ext cx="8412481" cy="4580041"/>
          </a:xfrm>
          <a:prstGeom prst="rect">
            <a:avLst/>
          </a:prstGeom>
        </p:spPr>
      </p:pic>
      <p:sp>
        <p:nvSpPr>
          <p:cNvPr id="8" name="TextShape 3"/>
          <p:cNvSpPr txBox="1"/>
          <p:nvPr/>
        </p:nvSpPr>
        <p:spPr>
          <a:xfrm>
            <a:off x="975420" y="6324707"/>
            <a:ext cx="78235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6. </a:t>
            </a:r>
            <a:r>
              <a:rPr lang="en-US" altLang="zh-C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 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the </a:t>
            </a:r>
            <a:r>
              <a:rPr lang="en-US" altLang="zh-CN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8311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Sliding window method</a:t>
            </a:r>
            <a:endParaRPr lang="en-US" sz="3200" b="0" strike="noStrike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2" y="2641884"/>
            <a:ext cx="9031458" cy="2942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Sliding window method</a:t>
            </a:r>
            <a:endParaRPr lang="en-US" sz="3200" b="0" strike="noStrike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02" y="2527714"/>
            <a:ext cx="82200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65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Selective search method</a:t>
            </a:r>
            <a:endParaRPr lang="en-US" sz="3200" b="0" strike="noStrike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01" y="1702630"/>
            <a:ext cx="77914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86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R-CNN</a:t>
            </a:r>
            <a:endParaRPr lang="en-US" sz="3200" b="0" strike="noStrike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02" y="2360531"/>
            <a:ext cx="8058281" cy="235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921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ast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R-CNN </a:t>
            </a:r>
            <a:endParaRPr lang="en-US" sz="3200" b="0" strike="noStrike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57" y="2287125"/>
            <a:ext cx="8518086" cy="228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143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aster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R-CNN </a:t>
            </a:r>
            <a:endParaRPr lang="en-US" sz="3200" b="0" strike="noStrike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93" y="2287125"/>
            <a:ext cx="8672813" cy="228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744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aster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R-CNN (region proposal)</a:t>
            </a:r>
            <a:endParaRPr lang="en-US" sz="3200" b="0" strike="noStrike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52" y="1570680"/>
            <a:ext cx="75723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679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aster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R-CNN (region proposal)</a:t>
            </a:r>
            <a:endParaRPr lang="en-US" sz="3200" b="0" strike="noStrike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52" y="1570680"/>
            <a:ext cx="75723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630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YOLO</a:t>
            </a:r>
            <a:endParaRPr lang="en-US" sz="3200" b="0" strike="noStrike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705" y="1909469"/>
            <a:ext cx="57531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10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392120" y="2013480"/>
            <a:ext cx="6406200" cy="27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Workload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Successful CNN in ImageNet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Efficient network on the image classification.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Application Based on CNN Based image classification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YOLO</a:t>
            </a:r>
            <a:endParaRPr lang="en-US" sz="3200" b="0" strike="noStrike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4065"/>
            <a:ext cx="9144000" cy="398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203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Test performance</a:t>
            </a:r>
            <a:endParaRPr lang="en-US" sz="3200" b="0" strike="noStrike" spc="-1" dirty="0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60" y="1978490"/>
            <a:ext cx="6858109" cy="425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640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1005844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CNN </a:t>
            </a: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Based 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medical </a:t>
            </a:r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 </a:t>
            </a:r>
            <a:r>
              <a:rPr lang="en-US" sz="32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classification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695880" y="2071084"/>
            <a:ext cx="8961120" cy="3781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25000"/>
              </a:lnSpc>
              <a:buClr>
                <a:srgbClr val="000000"/>
              </a:buClr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Datasets usually small</a:t>
            </a:r>
          </a:p>
          <a:p>
            <a:pPr marL="360">
              <a:lnSpc>
                <a:spcPct val="125000"/>
              </a:lnSpc>
              <a:buClr>
                <a:srgbClr val="000000"/>
              </a:buClr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Using a  pre-trained CNN to their tasks</a:t>
            </a:r>
          </a:p>
          <a:p>
            <a:pPr marL="360">
              <a:lnSpc>
                <a:spcPct val="125000"/>
              </a:lnSpc>
              <a:buClr>
                <a:srgbClr val="000000"/>
              </a:buClr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pre-trained CNN is adapted to the application at hand.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30885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991776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CNN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Based 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medical </a:t>
            </a:r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image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classification 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254960" y="1997209"/>
            <a:ext cx="7290000" cy="3781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marR="0" lvl="0" indent="-28548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"/>
              <a:tabLst/>
              <a:defRPr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Polyp detection(</a:t>
            </a:r>
            <a:r>
              <a:rPr lang="zh-CN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肠息肉的检测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</a:p>
          <a:p>
            <a:pPr marL="360" marR="0" lvl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60" marR="0" lvl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Pulmonary Embolism Detection(</a:t>
            </a:r>
            <a:r>
              <a:rPr lang="zh-CN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肺栓塞的检测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</a:p>
          <a:p>
            <a:pPr marL="360" lvl="0">
              <a:lnSpc>
                <a:spcPct val="125000"/>
              </a:lnSpc>
              <a:buClr>
                <a:srgbClr val="000000"/>
              </a:buClr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60" lvl="0">
              <a:lnSpc>
                <a:spcPct val="125000"/>
              </a:lnSpc>
              <a:buClr>
                <a:srgbClr val="000000"/>
              </a:buClr>
            </a:pPr>
            <a:endParaRPr lang="en-US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Intima-Media Boundary Segmentation(</a:t>
            </a:r>
            <a:r>
              <a:rPr lang="zh-CN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血管造影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</a:t>
            </a:r>
          </a:p>
          <a:p>
            <a:pPr marL="285840" marR="0" lvl="0" indent="-28548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"/>
              <a:tabLst/>
              <a:defRPr/>
            </a:pPr>
            <a:endParaRPr kumimoji="0" lang="en-US" sz="2400" b="0" i="0" u="none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19668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822960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CNN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Based 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medical </a:t>
            </a:r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image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classification 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254960" y="1997209"/>
            <a:ext cx="7290000" cy="3781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Polyp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detection</a:t>
            </a: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Extract images from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40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short colonoscopy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videos.</a:t>
            </a:r>
            <a:endParaRPr lang="en-US" altLang="zh-CN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Training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set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contains 3,800 frames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with polyps and 15,100 frames without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polyps. </a:t>
            </a: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Test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set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contains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5,700 frames with polyps and 13,200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frames without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polyps. </a:t>
            </a:r>
            <a:endParaRPr kumimoji="0" lang="en-US" sz="2400" b="0" i="0" u="none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75003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991776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CNN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Based 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medical </a:t>
            </a:r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image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classification 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0"/>
          <a:stretch/>
        </p:blipFill>
        <p:spPr>
          <a:xfrm>
            <a:off x="450785" y="1928327"/>
            <a:ext cx="8553450" cy="3079101"/>
          </a:xfrm>
          <a:prstGeom prst="rect">
            <a:avLst/>
          </a:prstGeom>
        </p:spPr>
      </p:pic>
      <p:sp>
        <p:nvSpPr>
          <p:cNvPr id="6" name="TextShape 3"/>
          <p:cNvSpPr txBox="1"/>
          <p:nvPr/>
        </p:nvSpPr>
        <p:spPr>
          <a:xfrm>
            <a:off x="845975" y="5188290"/>
            <a:ext cx="7763069" cy="121872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(a) Comparison between incremental fine-tuning, training from scratch, and a handcrafted approach [42]. (b)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Effect of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reduction in the training data on the performance of CNNs trained from scratch and deeply fine-tuned CNNs.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1254960" y="1355580"/>
            <a:ext cx="2589252" cy="5842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Polyp detection</a:t>
            </a:r>
          </a:p>
          <a:p>
            <a:pPr marL="285840" marR="0" lvl="0" indent="-28548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"/>
              <a:tabLst/>
              <a:defRPr/>
            </a:pPr>
            <a:endParaRPr kumimoji="0" lang="en-US" sz="2400" b="0" i="0" u="none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80672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977708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CNN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Based 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medical </a:t>
            </a:r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image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classification 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254960" y="1997209"/>
            <a:ext cx="7290000" cy="3781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Pulmonary Embolism Detection</a:t>
            </a: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Extract dataset from 121 CT pulmonary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angiographies.</a:t>
            </a:r>
            <a:endParaRPr lang="en-US" altLang="zh-C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Training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set contains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434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frames with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pulmonary embolism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3406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frames without pulmonary embolism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</a:t>
            </a:r>
            <a:endParaRPr lang="en-US" altLang="zh-C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Test set contains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253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frames with pulmonary embolism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2162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frames without pulmonary embolism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</a:t>
            </a:r>
            <a:endParaRPr lang="en-US" altLang="zh-C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endParaRPr lang="en-US" altLang="zh-CN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marR="0" lvl="0" indent="-28548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"/>
              <a:tabLst/>
              <a:defRPr/>
            </a:pPr>
            <a:endParaRPr kumimoji="0" lang="en-US" sz="2400" b="0" i="0" u="none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01597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1005844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CNN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Based 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medical </a:t>
            </a:r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image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classification 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254960" y="1428229"/>
            <a:ext cx="4517579" cy="5144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Pulmonary Embolism Detection</a:t>
            </a:r>
          </a:p>
          <a:p>
            <a:pPr marL="285840" marR="0" lvl="0" indent="-28548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"/>
              <a:tabLst/>
              <a:defRPr/>
            </a:pPr>
            <a:endParaRPr kumimoji="0" lang="en-US" sz="2400" b="0" i="0" u="none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06" y="2004369"/>
            <a:ext cx="8076326" cy="3067752"/>
          </a:xfrm>
          <a:prstGeom prst="rect">
            <a:avLst/>
          </a:prstGeom>
        </p:spPr>
      </p:pic>
      <p:sp>
        <p:nvSpPr>
          <p:cNvPr id="6" name="TextShape 3"/>
          <p:cNvSpPr txBox="1"/>
          <p:nvPr/>
        </p:nvSpPr>
        <p:spPr>
          <a:xfrm>
            <a:off x="619807" y="5188290"/>
            <a:ext cx="7989238" cy="146132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altLang="zh-CN" dirty="0"/>
              <a:t>(a) Comparison between incremental fine-tuning, training from scratch, and a handcrafted </a:t>
            </a:r>
            <a:r>
              <a:rPr lang="en-US" altLang="zh-CN" dirty="0" smtClean="0"/>
              <a:t>approach. </a:t>
            </a:r>
            <a:r>
              <a:rPr lang="en-US" altLang="zh-CN" dirty="0"/>
              <a:t>To avoid clutter in the figure, error bars are </a:t>
            </a:r>
            <a:r>
              <a:rPr lang="en-US" altLang="zh-CN" dirty="0" smtClean="0"/>
              <a:t>displayed </a:t>
            </a:r>
            <a:r>
              <a:rPr lang="en-US" altLang="zh-CN" dirty="0"/>
              <a:t>for only a subset of plots. A more detailed analysis is presented in Table S2 in the supplementary file</a:t>
            </a:r>
            <a:r>
              <a:rPr lang="en-US" altLang="zh-CN" dirty="0" smtClean="0"/>
              <a:t>.(</a:t>
            </a:r>
            <a:r>
              <a:rPr lang="en-US" altLang="zh-CN" dirty="0"/>
              <a:t>b) Effect of reduction in the training data on the performance of CNNs trained from scratch and deeply fine-tuned CNNs.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45638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1033977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CNN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Based 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medical </a:t>
            </a:r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image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classification 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254960" y="1997209"/>
            <a:ext cx="7290000" cy="3781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Intima-Media Boundary Segmentation</a:t>
            </a: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Extract dataset from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92 carotid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intima-media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thickness (CIMT)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videos. The expert reviews each video to determine 3 ROIs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which can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 measured reliably. </a:t>
            </a: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authors divided the ROIs into a training set with 144 ROIs and a test set with 132 ROIs. </a:t>
            </a:r>
            <a:endParaRPr lang="en-US" altLang="zh-CN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  <a:defRPr/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training and fine-tuning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CNNs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authors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extracted a stratified set of 200,000 training </a:t>
            </a: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patches from </a:t>
            </a:r>
            <a:r>
              <a:rPr lang="en-US" altLang="zh-C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training ROIs. </a:t>
            </a:r>
          </a:p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endParaRPr lang="en-US" altLang="zh-CN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marR="0" lvl="0" indent="-28548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"/>
              <a:tabLst/>
              <a:defRPr/>
            </a:pPr>
            <a:endParaRPr kumimoji="0" lang="en-US" sz="2400" b="0" i="0" u="none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08619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1005844"/>
            <a:ext cx="7111800" cy="10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/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CNN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Based 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medical </a:t>
            </a:r>
            <a:r>
              <a:rPr kumimoji="0" lang="en-US" sz="3200" b="0" i="0" u="none" strike="noStrike" kern="1200" cap="none" spc="-1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image 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classification 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254960" y="1628691"/>
            <a:ext cx="5326232" cy="5158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lvl="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altLang="zh-C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Intima-Media Boundary Segmentation</a:t>
            </a:r>
          </a:p>
          <a:p>
            <a:pPr marL="285840" marR="0" lvl="0" indent="-28548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"/>
              <a:tabLst/>
              <a:defRPr/>
            </a:pPr>
            <a:endParaRPr kumimoji="0" lang="en-US" sz="2400" b="0" i="0" u="none" strike="noStrike" kern="120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77" y="2232778"/>
            <a:ext cx="7643035" cy="3569032"/>
          </a:xfrm>
          <a:prstGeom prst="rect">
            <a:avLst/>
          </a:prstGeom>
        </p:spPr>
      </p:pic>
      <p:sp>
        <p:nvSpPr>
          <p:cNvPr id="6" name="TextShape 3"/>
          <p:cNvSpPr txBox="1"/>
          <p:nvPr/>
        </p:nvSpPr>
        <p:spPr>
          <a:xfrm>
            <a:off x="600075" y="5900682"/>
            <a:ext cx="7989238" cy="59346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altLang="zh-CN" dirty="0"/>
              <a:t>Box plots of segmentation error for (a) the lumen-intima interface and (b) the media-adventitia </a:t>
            </a:r>
            <a:r>
              <a:rPr lang="en-US" altLang="zh-CN" dirty="0" smtClean="0"/>
              <a:t>interface.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30341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Workload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482400" y="2469960"/>
            <a:ext cx="7290000" cy="27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Everybody read about 13 papers in different aspect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Xiaoling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Long focus on successful CNN in ImageNet and some inspiring Network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Hongyu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Chen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read papers on the R-CNN 	YOLO and their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varients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Ruiqi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Luo reads most paper about application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92120" y="1023480"/>
            <a:ext cx="7111800" cy="86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Challenges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5880" y="2701224"/>
            <a:ext cx="8546594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Low resolution and blur images are still a challenge</a:t>
            </a: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Recognize classes not in the training set </a:t>
            </a: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Need a large amount of labeled training data</a:t>
            </a: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altLang="zh-CN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Need much extensive computational and memory resources</a:t>
            </a:r>
          </a:p>
          <a:p>
            <a:pPr marL="285840" indent="-285480">
              <a:lnSpc>
                <a:spcPct val="125000"/>
              </a:lnSpc>
              <a:buClr>
                <a:srgbClr val="000000"/>
              </a:buClr>
              <a:buFont typeface="Wingdings" charset="2"/>
              <a:buChar char=""/>
            </a:pPr>
            <a:endParaRPr lang="en-US" altLang="zh-CN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84" y="1077548"/>
            <a:ext cx="6666499" cy="513412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6211669"/>
            <a:ext cx="9158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Canziani</a:t>
            </a:r>
            <a:r>
              <a:rPr lang="en-US" altLang="zh-CN" dirty="0"/>
              <a:t> A, </a:t>
            </a:r>
            <a:r>
              <a:rPr lang="en-US" altLang="zh-CN" dirty="0" err="1"/>
              <a:t>Paszke</a:t>
            </a:r>
            <a:r>
              <a:rPr lang="en-US" altLang="zh-CN" dirty="0"/>
              <a:t> A, </a:t>
            </a:r>
            <a:r>
              <a:rPr lang="en-US" altLang="zh-CN" dirty="0" err="1"/>
              <a:t>Culurciello</a:t>
            </a:r>
            <a:r>
              <a:rPr lang="en-US" altLang="zh-CN" dirty="0"/>
              <a:t> E, et al. An Analysis of Deep Neural Network Models for Practical Applications[J]. </a:t>
            </a:r>
            <a:r>
              <a:rPr lang="en-US" altLang="zh-CN" dirty="0" err="1"/>
              <a:t>arXiv</a:t>
            </a:r>
            <a:r>
              <a:rPr lang="en-US" altLang="zh-CN" dirty="0"/>
              <a:t>: Computer Vision and Pattern Recognition, 2016.</a:t>
            </a:r>
            <a:endParaRPr lang="zh-CN" altLang="en-US" dirty="0"/>
          </a:p>
        </p:txBody>
      </p:sp>
      <p:sp>
        <p:nvSpPr>
          <p:cNvPr id="8" name="CustomShape 1"/>
          <p:cNvSpPr/>
          <p:nvPr/>
        </p:nvSpPr>
        <p:spPr>
          <a:xfrm>
            <a:off x="1340973" y="914995"/>
            <a:ext cx="8014041" cy="86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altLang="zh-CN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Validation accuracies for different </a:t>
            </a:r>
            <a:r>
              <a:rPr lang="en-US" altLang="zh-CN" sz="3200" spc="-1" dirty="0" err="1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3981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51" y="1381720"/>
            <a:ext cx="6810375" cy="4552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8639" y="5934670"/>
            <a:ext cx="83702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Canziani</a:t>
            </a:r>
            <a:r>
              <a:rPr lang="en-US" altLang="zh-CN" dirty="0"/>
              <a:t>, Alfredo, Adam </a:t>
            </a:r>
            <a:r>
              <a:rPr lang="en-US" altLang="zh-CN" dirty="0" err="1"/>
              <a:t>Paszke</a:t>
            </a:r>
            <a:r>
              <a:rPr lang="en-US" altLang="zh-CN" dirty="0"/>
              <a:t>, and Eugenio </a:t>
            </a:r>
            <a:r>
              <a:rPr lang="en-US" altLang="zh-CN" dirty="0" err="1"/>
              <a:t>Culurciello</a:t>
            </a:r>
            <a:r>
              <a:rPr lang="en-US" altLang="zh-CN" dirty="0"/>
              <a:t>. "An Analysis of Deep Neural Network Models for Practical Applications." </a:t>
            </a:r>
            <a:r>
              <a:rPr lang="en-US" altLang="zh-CN" i="1" dirty="0" err="1"/>
              <a:t>arXiv</a:t>
            </a:r>
            <a:r>
              <a:rPr lang="en-US" altLang="zh-CN" i="1" dirty="0"/>
              <a:t>: Computer Vision and Pattern Recognition</a:t>
            </a:r>
            <a:r>
              <a:rPr lang="en-US" altLang="zh-CN" dirty="0"/>
              <a:t> (2016).</a:t>
            </a:r>
            <a:endParaRPr lang="zh-CN" altLang="en-US" dirty="0"/>
          </a:p>
        </p:txBody>
      </p:sp>
      <p:sp>
        <p:nvSpPr>
          <p:cNvPr id="8" name="CustomShape 1"/>
          <p:cNvSpPr/>
          <p:nvPr/>
        </p:nvSpPr>
        <p:spPr>
          <a:xfrm>
            <a:off x="1340974" y="914995"/>
            <a:ext cx="7111800" cy="86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lang="en-US" altLang="zh-CN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ccuracy and size of the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539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74" y="1182281"/>
            <a:ext cx="7334250" cy="50196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5084" y="5934670"/>
            <a:ext cx="89189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Canziani</a:t>
            </a:r>
            <a:r>
              <a:rPr lang="en-US" altLang="zh-CN" dirty="0"/>
              <a:t>, Alfredo, Adam </a:t>
            </a:r>
            <a:r>
              <a:rPr lang="en-US" altLang="zh-CN" dirty="0" err="1"/>
              <a:t>Paszke</a:t>
            </a:r>
            <a:r>
              <a:rPr lang="en-US" altLang="zh-CN" dirty="0"/>
              <a:t>, and Eugenio </a:t>
            </a:r>
            <a:r>
              <a:rPr lang="en-US" altLang="zh-CN" dirty="0" err="1"/>
              <a:t>Culurciello</a:t>
            </a:r>
            <a:r>
              <a:rPr lang="en-US" altLang="zh-CN" dirty="0"/>
              <a:t>. "An Analysis of Deep Neural Network Models for Practical Applications." </a:t>
            </a:r>
            <a:r>
              <a:rPr lang="en-US" altLang="zh-CN" i="1" dirty="0" err="1"/>
              <a:t>arXiv</a:t>
            </a:r>
            <a:r>
              <a:rPr lang="en-US" altLang="zh-CN" i="1" dirty="0"/>
              <a:t>: Computer Vision and Pattern Recognition</a:t>
            </a:r>
            <a:r>
              <a:rPr lang="en-US" altLang="zh-CN" dirty="0"/>
              <a:t> (2016).</a:t>
            </a:r>
            <a:endParaRPr lang="zh-CN" altLang="en-US" dirty="0"/>
          </a:p>
        </p:txBody>
      </p:sp>
      <p:sp>
        <p:nvSpPr>
          <p:cNvPr id="6" name="CustomShape 1"/>
          <p:cNvSpPr/>
          <p:nvPr/>
        </p:nvSpPr>
        <p:spPr>
          <a:xfrm>
            <a:off x="1340974" y="914995"/>
            <a:ext cx="7111800" cy="86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Inference time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7206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1346040" y="1002780"/>
            <a:ext cx="7111800" cy="86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Power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96" y="1435140"/>
            <a:ext cx="6869492" cy="454871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8474" y="5934670"/>
            <a:ext cx="90455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Canziani</a:t>
            </a:r>
            <a:r>
              <a:rPr lang="en-US" altLang="zh-CN" dirty="0"/>
              <a:t>, Alfredo, Adam </a:t>
            </a:r>
            <a:r>
              <a:rPr lang="en-US" altLang="zh-CN" dirty="0" err="1"/>
              <a:t>Paszke</a:t>
            </a:r>
            <a:r>
              <a:rPr lang="en-US" altLang="zh-CN" dirty="0"/>
              <a:t>, and Eugenio </a:t>
            </a:r>
            <a:r>
              <a:rPr lang="en-US" altLang="zh-CN" dirty="0" err="1"/>
              <a:t>Culurciello</a:t>
            </a:r>
            <a:r>
              <a:rPr lang="en-US" altLang="zh-CN" dirty="0"/>
              <a:t>. "An Analysis of Deep Neural Network Models for Practical Applications." </a:t>
            </a:r>
            <a:r>
              <a:rPr lang="en-US" altLang="zh-CN" i="1" dirty="0" err="1"/>
              <a:t>arXiv</a:t>
            </a:r>
            <a:r>
              <a:rPr lang="en-US" altLang="zh-CN" i="1" dirty="0"/>
              <a:t>: Computer Vision and Pattern Recognition</a:t>
            </a:r>
            <a:r>
              <a:rPr lang="en-US" altLang="zh-CN" dirty="0"/>
              <a:t> (2016).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825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346040" y="1002780"/>
            <a:ext cx="7111800" cy="86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70" y="1689296"/>
            <a:ext cx="6286500" cy="4267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2319" y="5956496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Canziani</a:t>
            </a:r>
            <a:r>
              <a:rPr lang="en-US" altLang="zh-CN" dirty="0"/>
              <a:t>, Alfredo, Adam </a:t>
            </a:r>
            <a:r>
              <a:rPr lang="en-US" altLang="zh-CN" dirty="0" err="1"/>
              <a:t>Paszke</a:t>
            </a:r>
            <a:r>
              <a:rPr lang="en-US" altLang="zh-CN" dirty="0"/>
              <a:t>, and Eugenio </a:t>
            </a:r>
            <a:r>
              <a:rPr lang="en-US" altLang="zh-CN" dirty="0" err="1"/>
              <a:t>Culurciello</a:t>
            </a:r>
            <a:r>
              <a:rPr lang="en-US" altLang="zh-CN" dirty="0"/>
              <a:t>. "An Analysis of Deep Neural Network Models for Practical Applications." </a:t>
            </a:r>
            <a:r>
              <a:rPr lang="en-US" altLang="zh-CN" i="1" dirty="0" err="1"/>
              <a:t>arXiv</a:t>
            </a:r>
            <a:r>
              <a:rPr lang="en-US" altLang="zh-CN" i="1" dirty="0"/>
              <a:t>: Computer Vision and Pattern Recognition</a:t>
            </a:r>
            <a:r>
              <a:rPr lang="en-US" altLang="zh-CN" dirty="0"/>
              <a:t> (2016).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539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6257"/>
            <a:ext cx="8979612" cy="357534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5662026"/>
            <a:ext cx="93550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Canziani</a:t>
            </a:r>
            <a:r>
              <a:rPr lang="en-US" altLang="zh-CN" dirty="0"/>
              <a:t>, Alfredo, Adam </a:t>
            </a:r>
            <a:r>
              <a:rPr lang="en-US" altLang="zh-CN" dirty="0" err="1"/>
              <a:t>Paszke</a:t>
            </a:r>
            <a:r>
              <a:rPr lang="en-US" altLang="zh-CN" dirty="0"/>
              <a:t>, and Eugenio </a:t>
            </a:r>
            <a:r>
              <a:rPr lang="en-US" altLang="zh-CN" dirty="0" err="1"/>
              <a:t>Culurciello</a:t>
            </a:r>
            <a:r>
              <a:rPr lang="en-US" altLang="zh-CN" dirty="0"/>
              <a:t>. "An Analysis of Deep Neural Network Models for Practical Applications." </a:t>
            </a:r>
            <a:r>
              <a:rPr lang="en-US" altLang="zh-CN" i="1" dirty="0" err="1"/>
              <a:t>arXiv</a:t>
            </a:r>
            <a:r>
              <a:rPr lang="en-US" altLang="zh-CN" i="1" dirty="0"/>
              <a:t>: Computer Vision and Pattern Recognition</a:t>
            </a:r>
            <a:r>
              <a:rPr lang="en-US" altLang="zh-CN" dirty="0"/>
              <a:t> (2016).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2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1346040" y="1002780"/>
            <a:ext cx="7111800" cy="86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Accuracy criteria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副标题 2"/>
          <p:cNvSpPr>
            <a:spLocks noGrp="1"/>
          </p:cNvSpPr>
          <p:nvPr>
            <p:ph type="subTitle"/>
          </p:nvPr>
        </p:nvSpPr>
        <p:spPr>
          <a:xfrm>
            <a:off x="126138" y="2181294"/>
            <a:ext cx="8229240" cy="2840871"/>
          </a:xfrm>
        </p:spPr>
        <p:txBody>
          <a:bodyPr/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TOP 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error and TOP 5 error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30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altLang="zh-CN" dirty="0" smtClean="0"/>
              <a:t>MINIST</a:t>
            </a:r>
          </a:p>
          <a:p>
            <a:r>
              <a:rPr lang="en-US" altLang="zh-CN" dirty="0" smtClean="0"/>
              <a:t>Image net </a:t>
            </a:r>
          </a:p>
          <a:p>
            <a:r>
              <a:rPr lang="en-US" altLang="zh-CN" dirty="0" smtClean="0"/>
              <a:t>COCO</a:t>
            </a:r>
          </a:p>
          <a:p>
            <a:r>
              <a:rPr lang="en-US" altLang="zh-CN" dirty="0" smtClean="0"/>
              <a:t>PASCAL VOC</a:t>
            </a:r>
          </a:p>
          <a:p>
            <a:r>
              <a:rPr lang="en-US" altLang="zh-CN" dirty="0" smtClean="0"/>
              <a:t>CIFAR</a:t>
            </a:r>
          </a:p>
          <a:p>
            <a:r>
              <a:rPr lang="en-US" altLang="zh-CN" dirty="0" smtClean="0"/>
              <a:t>Open Image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CustomShape 1"/>
          <p:cNvSpPr/>
          <p:nvPr/>
        </p:nvSpPr>
        <p:spPr>
          <a:xfrm>
            <a:off x="1346040" y="1002780"/>
            <a:ext cx="7111800" cy="86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spc="-1" dirty="0" smtClean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9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 CNN in ImageNet</a:t>
            </a:r>
            <a:endParaRPr lang="en-US" sz="3200" b="0" strike="noStrike" spc="-1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图片 52"/>
          <p:cNvPicPr/>
          <p:nvPr/>
        </p:nvPicPr>
        <p:blipFill>
          <a:blip r:embed="rId3"/>
          <a:stretch/>
        </p:blipFill>
        <p:spPr>
          <a:xfrm>
            <a:off x="360" y="2194560"/>
            <a:ext cx="9143640" cy="2978640"/>
          </a:xfrm>
          <a:prstGeom prst="rect">
            <a:avLst/>
          </a:prstGeom>
          <a:ln>
            <a:noFill/>
          </a:ln>
        </p:spPr>
      </p:pic>
      <p:sp>
        <p:nvSpPr>
          <p:cNvPr id="54" name="TextShape 3"/>
          <p:cNvSpPr txBox="1"/>
          <p:nvPr/>
        </p:nvSpPr>
        <p:spPr>
          <a:xfrm>
            <a:off x="1554480" y="5597280"/>
            <a:ext cx="68270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1. AlexNet which is the first one CNN succeed in ImageNet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 CNN in ImageNet</a:t>
            </a:r>
            <a:endParaRPr lang="en-US" sz="3200" b="0" strike="noStrike" spc="-1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1005840" y="5249880"/>
            <a:ext cx="72216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2. Inception model in GoogLeNet. Left: Basic Inception model;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Right: Inception with dimension reductions</a:t>
            </a:r>
          </a:p>
        </p:txBody>
      </p:sp>
      <p:pic>
        <p:nvPicPr>
          <p:cNvPr id="58" name="图片 57"/>
          <p:cNvPicPr/>
          <p:nvPr/>
        </p:nvPicPr>
        <p:blipFill>
          <a:blip r:embed="rId3"/>
          <a:stretch/>
        </p:blipFill>
        <p:spPr>
          <a:xfrm>
            <a:off x="365760" y="2477880"/>
            <a:ext cx="4023360" cy="1819800"/>
          </a:xfrm>
          <a:prstGeom prst="rect">
            <a:avLst/>
          </a:prstGeom>
          <a:ln>
            <a:noFill/>
          </a:ln>
        </p:spPr>
      </p:pic>
      <p:pic>
        <p:nvPicPr>
          <p:cNvPr id="59" name="图片 58"/>
          <p:cNvPicPr/>
          <p:nvPr/>
        </p:nvPicPr>
        <p:blipFill>
          <a:blip r:embed="rId4"/>
          <a:stretch/>
        </p:blipFill>
        <p:spPr>
          <a:xfrm>
            <a:off x="4480560" y="2386440"/>
            <a:ext cx="4023360" cy="181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 CNN in ImageNet</a:t>
            </a:r>
            <a:endParaRPr lang="en-US" sz="3200" b="0" strike="noStrike" spc="-1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3"/>
          <p:cNvSpPr txBox="1"/>
          <p:nvPr/>
        </p:nvSpPr>
        <p:spPr>
          <a:xfrm>
            <a:off x="358920" y="5139000"/>
            <a:ext cx="8602200" cy="804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3. Comparison of linear convolution layer and MLPconv layer.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Left: Normal convolution layer; Right: Replace with a Multi-Layer Perceptron(MLP). </a:t>
            </a:r>
          </a:p>
        </p:txBody>
      </p:sp>
      <p:pic>
        <p:nvPicPr>
          <p:cNvPr id="63" name="图片 62"/>
          <p:cNvPicPr/>
          <p:nvPr/>
        </p:nvPicPr>
        <p:blipFill>
          <a:blip r:embed="rId3"/>
          <a:stretch/>
        </p:blipFill>
        <p:spPr>
          <a:xfrm>
            <a:off x="1737360" y="2540520"/>
            <a:ext cx="5943600" cy="203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 CNN in ImageNet</a:t>
            </a:r>
            <a:endParaRPr lang="en-US" sz="3200" b="0" strike="noStrike" spc="-1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3"/>
          <p:cNvSpPr txBox="1"/>
          <p:nvPr/>
        </p:nvSpPr>
        <p:spPr>
          <a:xfrm>
            <a:off x="1183320" y="5432760"/>
            <a:ext cx="695484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4. Network in Network. Stacked by MLPconv layers and one</a:t>
            </a:r>
          </a:p>
          <a:p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Global average pooling layer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图片 66"/>
          <p:cNvPicPr/>
          <p:nvPr/>
        </p:nvPicPr>
        <p:blipFill>
          <a:blip r:embed="rId3"/>
          <a:stretch/>
        </p:blipFill>
        <p:spPr>
          <a:xfrm>
            <a:off x="182880" y="2195640"/>
            <a:ext cx="8778240" cy="237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 CNN in ImageNet</a:t>
            </a:r>
            <a:endParaRPr lang="en-US" sz="3200" b="0" strike="noStrike" spc="-1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3"/>
          <p:cNvSpPr txBox="1"/>
          <p:nvPr/>
        </p:nvSpPr>
        <p:spPr>
          <a:xfrm>
            <a:off x="1414800" y="5615640"/>
            <a:ext cx="67233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5. Residual learning. ResNet is stacked by these modules</a:t>
            </a: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one global average pooling layer. </a:t>
            </a:r>
          </a:p>
        </p:txBody>
      </p:sp>
      <p:pic>
        <p:nvPicPr>
          <p:cNvPr id="71" name="图片 70"/>
          <p:cNvPicPr/>
          <p:nvPr/>
        </p:nvPicPr>
        <p:blipFill>
          <a:blip r:embed="rId3"/>
          <a:stretch/>
        </p:blipFill>
        <p:spPr>
          <a:xfrm>
            <a:off x="1645920" y="2194560"/>
            <a:ext cx="6009840" cy="286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392120" y="992880"/>
            <a:ext cx="64958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Successful CNN in ImageNet</a:t>
            </a:r>
            <a:endParaRPr lang="en-US" sz="3200" b="0" strike="noStrike" spc="-1">
              <a:solidFill>
                <a:srgbClr val="C0504D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695880" y="1023480"/>
            <a:ext cx="559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3"/>
          <p:cNvSpPr txBox="1"/>
          <p:nvPr/>
        </p:nvSpPr>
        <p:spPr>
          <a:xfrm>
            <a:off x="914400" y="5871600"/>
            <a:ext cx="78235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6. Adaptive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Deconvolutional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Networks. This method is used in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ZFNet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 understanding and visualization CNN  </a:t>
            </a: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图片 74"/>
          <p:cNvPicPr/>
          <p:nvPr/>
        </p:nvPicPr>
        <p:blipFill>
          <a:blip r:embed="rId3"/>
          <a:stretch/>
        </p:blipFill>
        <p:spPr>
          <a:xfrm>
            <a:off x="274320" y="1828800"/>
            <a:ext cx="8654040" cy="374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4486</TotalTime>
  <Words>928</Words>
  <Application>Microsoft Office PowerPoint</Application>
  <PresentationFormat>全屏显示(4:3)</PresentationFormat>
  <Paragraphs>166</Paragraphs>
  <Slides>38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DejaVu Sans</vt:lpstr>
      <vt:lpstr>Noto Sans CJK SC Regular</vt:lpstr>
      <vt:lpstr>Arial</vt:lpstr>
      <vt:lpstr>Calibri</vt:lpstr>
      <vt:lpstr>Symbol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Sue</dc:creator>
  <dc:description/>
  <cp:lastModifiedBy>陈宏宇</cp:lastModifiedBy>
  <cp:revision>248</cp:revision>
  <dcterms:created xsi:type="dcterms:W3CDTF">2014-09-11T13:17:10Z</dcterms:created>
  <dcterms:modified xsi:type="dcterms:W3CDTF">2018-05-07T15:58:16Z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全屏显示(4:3)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