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wmf" ContentType="image/x-wmf"/>
  <Override PartName="/ppt/media/image14.png" ContentType="image/png"/>
  <Override PartName="/ppt/media/image15.png" ContentType="image/png"/>
  <Override PartName="/ppt/media/image30.png" ContentType="image/png"/>
  <Override PartName="/ppt/media/image16.wmf" ContentType="image/x-wmf"/>
  <Override PartName="/ppt/media/image31.png" ContentType="image/png"/>
  <Override PartName="/ppt/media/image17.wmf" ContentType="image/x-wmf"/>
  <Override PartName="/ppt/media/image32.png" ContentType="image/png"/>
  <Override PartName="/ppt/media/image18.wmf" ContentType="image/x-wmf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ADA3A16-282E-4187-8887-091F75F2E81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1EAD73F-BDD2-463E-A830-392AF2915E2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F7C9F3A-9A93-4033-86F3-3C86FC3AA91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6C069F-B18E-4B1E-B987-EBA5A4A8523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B8B070-CF63-479E-AA4A-C1E91D3B9D5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78AC19D-E1C3-4568-AB7A-33BB4955B2D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5AFB072-102B-433F-9D83-5D57D9E6E97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30E253-1B4A-4155-88D7-59B044DE8AE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2746FCA-5276-439E-BD83-3AC3E2BA33B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4CD2A9-0E40-45D9-BD37-90E50A9A886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53F3547-DEF3-480F-89DB-CEB0AACD002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C7A4620-796D-48E0-B78B-B71D198C442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27FE8EF-FE8C-4928-B91F-1C10D16AE78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F74AB62-B487-4BFB-87AB-7C002766A2E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0E2D55D-4FBC-404F-9CF3-F26BD4413E2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DD485AE-68B2-4B9D-BD7C-9589E5AA079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6D3F57F-A8F1-4BC3-B2F7-FEE028F6A5F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A22E031-8D10-4104-B506-1E221361FAA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176D27-40DC-4A57-A457-6216163DEFA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46136D-80AB-4C8E-8AF6-4F32D444689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21BB29-B301-49BA-BD1B-E875954B696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222195E-E77F-43A4-9B66-DAF0F2B8CC3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83FB6D0-5D8C-403D-BBC9-BD37C8CD494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077A7F9-C442-4389-A808-42104482EDA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99EC327-EBD1-4EAA-9EFC-42213562147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A02D17-7A55-4A68-AF5D-B49B5E2BC3A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847CA7-B104-418F-AF9F-9BDEA17E32B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FA8D10F-9820-467C-8EF1-36B26AAE5D7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A73A73-4F97-475F-9AF2-12580A8302E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83FE29F-5B9F-4FD9-B178-D5B8ECC78C8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19960" y="2137680"/>
            <a:ext cx="8826840" cy="24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Based Image 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Xiaoling Long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Hongyu Chen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Ruiqi Luo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Successful CNN in ImageNet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图片 5" descr=""/>
          <p:cNvPicPr/>
          <p:nvPr/>
        </p:nvPicPr>
        <p:blipFill>
          <a:blip r:embed="rId1"/>
          <a:stretch/>
        </p:blipFill>
        <p:spPr>
          <a:xfrm>
            <a:off x="433800" y="1744560"/>
            <a:ext cx="8412120" cy="4579560"/>
          </a:xfrm>
          <a:prstGeom prst="rect">
            <a:avLst/>
          </a:prstGeom>
          <a:ln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975600" y="6324840"/>
            <a:ext cx="78231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6. performance on the Imagenet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Sliding window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图片 5" descr=""/>
          <p:cNvPicPr/>
          <p:nvPr/>
        </p:nvPicPr>
        <p:blipFill>
          <a:blip r:embed="rId1"/>
          <a:stretch/>
        </p:blipFill>
        <p:spPr>
          <a:xfrm>
            <a:off x="112680" y="2642040"/>
            <a:ext cx="9030960" cy="294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Sliding window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图片 1" descr=""/>
          <p:cNvPicPr/>
          <p:nvPr/>
        </p:nvPicPr>
        <p:blipFill>
          <a:blip r:embed="rId1"/>
          <a:stretch/>
        </p:blipFill>
        <p:spPr>
          <a:xfrm>
            <a:off x="529920" y="2527560"/>
            <a:ext cx="8219880" cy="25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Selective search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图片 4" descr=""/>
          <p:cNvPicPr/>
          <p:nvPr/>
        </p:nvPicPr>
        <p:blipFill>
          <a:blip r:embed="rId1"/>
          <a:stretch/>
        </p:blipFill>
        <p:spPr>
          <a:xfrm>
            <a:off x="577800" y="1702800"/>
            <a:ext cx="7791120" cy="497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R-CNN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图片 1" descr=""/>
          <p:cNvPicPr/>
          <p:nvPr/>
        </p:nvPicPr>
        <p:blipFill>
          <a:blip r:embed="rId1"/>
          <a:stretch/>
        </p:blipFill>
        <p:spPr>
          <a:xfrm>
            <a:off x="911520" y="2360520"/>
            <a:ext cx="8057880" cy="235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Fast R-CNN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图片 1" descr=""/>
          <p:cNvPicPr/>
          <p:nvPr/>
        </p:nvPicPr>
        <p:blipFill>
          <a:blip r:embed="rId1"/>
          <a:stretch/>
        </p:blipFill>
        <p:spPr>
          <a:xfrm>
            <a:off x="312840" y="2287080"/>
            <a:ext cx="8517600" cy="228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Faster R-CNN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2" descr=""/>
          <p:cNvPicPr/>
          <p:nvPr/>
        </p:nvPicPr>
        <p:blipFill>
          <a:blip r:embed="rId1"/>
          <a:stretch/>
        </p:blipFill>
        <p:spPr>
          <a:xfrm>
            <a:off x="235440" y="2287080"/>
            <a:ext cx="8672400" cy="228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Faster R-CNN (region proposal)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图片 1" descr=""/>
          <p:cNvPicPr/>
          <p:nvPr/>
        </p:nvPicPr>
        <p:blipFill>
          <a:blip r:embed="rId1"/>
          <a:stretch/>
        </p:blipFill>
        <p:spPr>
          <a:xfrm>
            <a:off x="853920" y="1570680"/>
            <a:ext cx="7571880" cy="463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Faster R-CNN (region proposal)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图片 1" descr=""/>
          <p:cNvPicPr/>
          <p:nvPr/>
        </p:nvPicPr>
        <p:blipFill>
          <a:blip r:embed="rId1"/>
          <a:stretch/>
        </p:blipFill>
        <p:spPr>
          <a:xfrm>
            <a:off x="853920" y="1570680"/>
            <a:ext cx="7571880" cy="463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图片 2" descr=""/>
          <p:cNvPicPr/>
          <p:nvPr/>
        </p:nvPicPr>
        <p:blipFill>
          <a:blip r:embed="rId1"/>
          <a:stretch/>
        </p:blipFill>
        <p:spPr>
          <a:xfrm>
            <a:off x="1540800" y="1909440"/>
            <a:ext cx="5752800" cy="368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392120" y="2013480"/>
            <a:ext cx="6405840" cy="27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Definition of Image 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Successful CNN in ImageNet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Efficient network on the image classification.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Based on CNN Based image 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图片 1" descr=""/>
          <p:cNvPicPr/>
          <p:nvPr/>
        </p:nvPicPr>
        <p:blipFill>
          <a:blip r:embed="rId1"/>
          <a:stretch/>
        </p:blipFill>
        <p:spPr>
          <a:xfrm>
            <a:off x="0" y="2274120"/>
            <a:ext cx="9143640" cy="398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Test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图片 2" descr=""/>
          <p:cNvPicPr/>
          <p:nvPr/>
        </p:nvPicPr>
        <p:blipFill>
          <a:blip r:embed="rId1"/>
          <a:stretch/>
        </p:blipFill>
        <p:spPr>
          <a:xfrm>
            <a:off x="1254960" y="1978560"/>
            <a:ext cx="6857640" cy="425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95880" y="2071080"/>
            <a:ext cx="8960760" cy="37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Datasets usually small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Using a  pre-trained CNN to their tasks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pre-trained CNN is adapted to the application at hand.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392120" y="99180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肠息肉的检测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肺栓塞的检测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Intima-Media Boundary Segmentation(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血管造影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392120" y="82296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images from 40 short colonoscopy videos.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Training set contains 3,800 frames with polyps and 15,100 frames without polyps.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set contains 5,700 frames with polyps and 13,200 frames without polyps.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392120" y="99180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图片 1" descr=""/>
          <p:cNvPicPr/>
          <p:nvPr/>
        </p:nvPicPr>
        <p:blipFill>
          <a:blip r:embed="rId1"/>
          <a:srcRect l="0" t="6299" r="0" b="0"/>
          <a:stretch/>
        </p:blipFill>
        <p:spPr>
          <a:xfrm>
            <a:off x="450720" y="1928160"/>
            <a:ext cx="8553240" cy="307872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846000" y="5188320"/>
            <a:ext cx="776268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(a) Comparison between incremental fine-tuning, training from scratch, and a handcrafted approach [42]. (b) Effect of reduction in the training data on the performance of CNNs trained from scratch and deeply fine-tuned CNNs.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254960" y="1355760"/>
            <a:ext cx="258876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92120" y="97776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dataset from 121 CT pulmonary angiographies.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Training set contains 434 frames with pulmonary embolism and 3406 frames without pulmonary embolism.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set contains 253 frames with pulmonary embolism and 2162 frames without pulmonary embolism.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254960" y="1428120"/>
            <a:ext cx="4517280" cy="5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图片 1" descr=""/>
          <p:cNvPicPr/>
          <p:nvPr/>
        </p:nvPicPr>
        <p:blipFill>
          <a:blip r:embed="rId1"/>
          <a:stretch/>
        </p:blipFill>
        <p:spPr>
          <a:xfrm>
            <a:off x="619920" y="2004480"/>
            <a:ext cx="8075880" cy="306756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619920" y="5188320"/>
            <a:ext cx="798876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(a) Comparison between incremental fine-tuning, training from scratch, and a handcrafted approach. To avoid clutter in the figure, error bars are displayed for only a subset of plots. A more detailed analysis is presented in Table S2 in the supplementary file.(b) Effect of reduction in the training data on the performance of CNNs trained from scratch and deeply fine-tuned CNNs.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92120" y="103392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Intima-Media Boundary Segmentation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dataset from 92 carotid intima-media thickness (CIMT) videos. The expert reviews each video to determine 3 ROIs which can be measured reliably.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authors divided the ROIs into a training set with 144 ROIs and a test set with 132 ROIs.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training and fine-tuning the CNNs, the authors extracted a stratified set of 200,000 training patches from the training ROIs.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254960" y="1628640"/>
            <a:ext cx="53258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Intima-Media Boundary Segmentation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图片 1" descr=""/>
          <p:cNvPicPr/>
          <p:nvPr/>
        </p:nvPicPr>
        <p:blipFill>
          <a:blip r:embed="rId1"/>
          <a:stretch/>
        </p:blipFill>
        <p:spPr>
          <a:xfrm>
            <a:off x="773280" y="2232720"/>
            <a:ext cx="7642800" cy="3568680"/>
          </a:xfrm>
          <a:prstGeom prst="rect">
            <a:avLst/>
          </a:prstGeom>
          <a:ln>
            <a:noFill/>
          </a:ln>
        </p:spPr>
      </p:pic>
      <p:sp>
        <p:nvSpPr>
          <p:cNvPr id="139" name="CustomShape 4"/>
          <p:cNvSpPr/>
          <p:nvPr/>
        </p:nvSpPr>
        <p:spPr>
          <a:xfrm>
            <a:off x="600120" y="5900760"/>
            <a:ext cx="798876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Box plots of segmentation error for (a) the lumen-intima interface and (b) the media-adventitia interface.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Definition of Image 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274320" y="2917440"/>
            <a:ext cx="8595360" cy="156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classical problem in computer vision, image processing, and machine vision is that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determining whether or not the image data contains some specific object, feature, or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activity.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392120" y="102348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95880" y="2701080"/>
            <a:ext cx="8546400" cy="29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Low resolution and blur images are still a challenge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Recognize classes not in the training set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a large amount of labeled training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much extensive computational and memory resources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3" descr=""/>
          <p:cNvPicPr/>
          <p:nvPr/>
        </p:nvPicPr>
        <p:blipFill>
          <a:blip r:embed="rId1"/>
          <a:stretch/>
        </p:blipFill>
        <p:spPr>
          <a:xfrm>
            <a:off x="1537200" y="1667160"/>
            <a:ext cx="5900400" cy="454392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0" y="6211800"/>
            <a:ext cx="9157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 A, Paszke A, Culurciello E, et al. An Analysis of Deep Neural Network Models for Practical Applications[J]. arXiv: Computer Vision and Pattern Recognition, 2016.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341000" y="915120"/>
            <a:ext cx="801360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Validation accuracies for different architctures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4" descr=""/>
          <p:cNvPicPr/>
          <p:nvPr/>
        </p:nvPicPr>
        <p:blipFill>
          <a:blip r:embed="rId1"/>
          <a:stretch/>
        </p:blipFill>
        <p:spPr>
          <a:xfrm>
            <a:off x="1145880" y="1737360"/>
            <a:ext cx="6169320" cy="412416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548640" y="5934600"/>
            <a:ext cx="83700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341000" y="91512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and size of the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3" descr=""/>
          <p:cNvPicPr/>
          <p:nvPr/>
        </p:nvPicPr>
        <p:blipFill>
          <a:blip r:embed="rId1"/>
          <a:stretch/>
        </p:blipFill>
        <p:spPr>
          <a:xfrm>
            <a:off x="1188720" y="1532160"/>
            <a:ext cx="6492240" cy="444348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225000" y="5934600"/>
            <a:ext cx="8918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341000" y="91512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Inference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图片 5" descr=""/>
          <p:cNvPicPr/>
          <p:nvPr/>
        </p:nvPicPr>
        <p:blipFill>
          <a:blip r:embed="rId1"/>
          <a:stretch/>
        </p:blipFill>
        <p:spPr>
          <a:xfrm>
            <a:off x="1324800" y="1737360"/>
            <a:ext cx="6356160" cy="420876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98640" y="5934600"/>
            <a:ext cx="90450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图片 4" descr=""/>
          <p:cNvPicPr/>
          <p:nvPr/>
        </p:nvPicPr>
        <p:blipFill>
          <a:blip r:embed="rId1"/>
          <a:stretch/>
        </p:blipFill>
        <p:spPr>
          <a:xfrm>
            <a:off x="1245960" y="1689120"/>
            <a:ext cx="6286320" cy="426672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92160" y="5956560"/>
            <a:ext cx="9143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 3" descr=""/>
          <p:cNvPicPr/>
          <p:nvPr/>
        </p:nvPicPr>
        <p:blipFill>
          <a:blip r:embed="rId1"/>
          <a:stretch/>
        </p:blipFill>
        <p:spPr>
          <a:xfrm>
            <a:off x="136080" y="1828800"/>
            <a:ext cx="8550720" cy="340452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0" y="5662080"/>
            <a:ext cx="93546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criteria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91440" y="2181240"/>
            <a:ext cx="9052560" cy="284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TOP 1 error: The correct answer is the top guess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TOP 5 error: The correct answer is in the top-5 guess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78380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ImageNet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COCO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PASCAL VOC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CIFAR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Image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Successful CNN in ImageNet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图片 52" descr=""/>
          <p:cNvPicPr/>
          <p:nvPr/>
        </p:nvPicPr>
        <p:blipFill>
          <a:blip r:embed="rId1"/>
          <a:stretch/>
        </p:blipFill>
        <p:spPr>
          <a:xfrm>
            <a:off x="360" y="2194560"/>
            <a:ext cx="9143280" cy="2978280"/>
          </a:xfrm>
          <a:prstGeom prst="rect">
            <a:avLst/>
          </a:prstGeom>
          <a:ln>
            <a:noFill/>
          </a:ln>
        </p:spPr>
      </p:pic>
      <p:sp>
        <p:nvSpPr>
          <p:cNvPr id="51" name="CustomShape 3"/>
          <p:cNvSpPr/>
          <p:nvPr/>
        </p:nvSpPr>
        <p:spPr>
          <a:xfrm>
            <a:off x="1554480" y="5597280"/>
            <a:ext cx="6826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1. AlexNet which is the first one CNN succeed in ImageNet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Successful CNN in ImageNet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1005840" y="5249880"/>
            <a:ext cx="72212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2. Inception model in GoogLeNet. Left: Basic Inception model;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Right: Inception with dimension reductions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图片 57" descr=""/>
          <p:cNvPicPr/>
          <p:nvPr/>
        </p:nvPicPr>
        <p:blipFill>
          <a:blip r:embed="rId1"/>
          <a:stretch/>
        </p:blipFill>
        <p:spPr>
          <a:xfrm>
            <a:off x="365760" y="2477880"/>
            <a:ext cx="4023000" cy="1819440"/>
          </a:xfrm>
          <a:prstGeom prst="rect">
            <a:avLst/>
          </a:prstGeom>
          <a:ln>
            <a:noFill/>
          </a:ln>
        </p:spPr>
      </p:pic>
      <p:pic>
        <p:nvPicPr>
          <p:cNvPr id="56" name="图片 58" descr=""/>
          <p:cNvPicPr/>
          <p:nvPr/>
        </p:nvPicPr>
        <p:blipFill>
          <a:blip r:embed="rId2"/>
          <a:stretch/>
        </p:blipFill>
        <p:spPr>
          <a:xfrm>
            <a:off x="4480560" y="2386440"/>
            <a:ext cx="4023000" cy="181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Successful CNN in ImageNet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358920" y="5139000"/>
            <a:ext cx="8601840" cy="80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3. Comparison of linear convolution layer and MLPconv layer.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Left: Normal convolution layer; Right: Replace with a Multi-Layer Perceptron(MLP).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图片 62" descr=""/>
          <p:cNvPicPr/>
          <p:nvPr/>
        </p:nvPicPr>
        <p:blipFill>
          <a:blip r:embed="rId1"/>
          <a:stretch/>
        </p:blipFill>
        <p:spPr>
          <a:xfrm>
            <a:off x="1737360" y="2540520"/>
            <a:ext cx="5943240" cy="203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Successful CNN in ImageNet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1183320" y="5432760"/>
            <a:ext cx="69544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4. Network in Network. Stacked by MLPconv layers and 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Global average pooling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图片 66" descr=""/>
          <p:cNvPicPr/>
          <p:nvPr/>
        </p:nvPicPr>
        <p:blipFill>
          <a:blip r:embed="rId1"/>
          <a:stretch/>
        </p:blipFill>
        <p:spPr>
          <a:xfrm>
            <a:off x="182880" y="2195640"/>
            <a:ext cx="8777880" cy="23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Successful CNN in ImageNet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1414800" y="5615640"/>
            <a:ext cx="6723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5. Residual learning. ResNet is stacked by these modules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one global average pooling layer.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图片 70" descr=""/>
          <p:cNvPicPr/>
          <p:nvPr/>
        </p:nvPicPr>
        <p:blipFill>
          <a:blip r:embed="rId1"/>
          <a:stretch/>
        </p:blipFill>
        <p:spPr>
          <a:xfrm>
            <a:off x="1645920" y="2194560"/>
            <a:ext cx="6009480" cy="286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Successful CNN in ImageNet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914400" y="5871600"/>
            <a:ext cx="78231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6. Adaptive Deconvolutional Networks. This method is used in ZFNet for understanding and visualization CNN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图片 74" descr=""/>
          <p:cNvPicPr/>
          <p:nvPr/>
        </p:nvPicPr>
        <p:blipFill>
          <a:blip r:embed="rId1"/>
          <a:stretch/>
        </p:blipFill>
        <p:spPr>
          <a:xfrm>
            <a:off x="274320" y="1828800"/>
            <a:ext cx="8653680" cy="374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4495</TotalTime>
  <Application>LibreOffice/5.1.6.2$Linux_X86_64 LibreOffice_project/10m0$Build-2</Application>
  <Words>928</Words>
  <Paragraphs>166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2014-09-11T13:17:10Z</dcterms:created>
  <dc:creator>Sue</dc:creator>
  <dc:description/>
  <dc:language>en-US</dc:language>
  <cp:lastModifiedBy/>
  <dcterms:modified xsi:type="dcterms:W3CDTF">2018-05-08T06:05:54Z</dcterms:modified>
  <cp:revision>249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29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38</vt:i4>
  </property>
</Properties>
</file>