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2" r:id="rId15"/>
    <p:sldId id="273" r:id="rId16"/>
    <p:sldId id="274" r:id="rId17"/>
    <p:sldId id="281" r:id="rId18"/>
    <p:sldId id="275" r:id="rId19"/>
    <p:sldId id="282" r:id="rId20"/>
    <p:sldId id="279" r:id="rId21"/>
    <p:sldId id="284" r:id="rId22"/>
    <p:sldId id="268" r:id="rId23"/>
    <p:sldId id="26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727084-CB72-4EDF-90A1-DBED46D875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8537F5-10E3-4C7F-8B60-C5B2536C84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082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40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517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617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16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898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946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910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92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F0E9B9-F982-4476-B3E8-94F2455307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14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81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64AFDB-E668-46DB-8604-CF02289D50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CAC9D7-CE3D-4260-93D6-B4B9281A32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DFEC93-D5D6-429C-BE3D-01069DD4DB4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D9AE2E-5C61-459F-81ED-EB1C216507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4C95D6-D4A0-4A91-8C94-3FA2545542A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CB6DBC-110D-4715-AC90-7D9A228D5C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5/7/18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9EC87C-C91C-4CEA-870D-4749D0E1691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9960" y="2137680"/>
            <a:ext cx="8827200" cy="24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R-CNN and Further work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image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can extract a set of discriminating features at multiple levels of abstraction.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train a deep CNN with full training is very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complicated, because it may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1.Need a large amount of labeled training data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2.Need much extensive computational and memory resources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3.Overfitted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recent research on transfer learning in medical imaging can be categorized into two groups. The first group consists of works wherein a pre-trained CNN is used as a feature generator. The second group consists of works wherein a pre-trained CNN is adapted to the application at hand.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4450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Since datasets on medical images are usually small and involve privacy issues, the dataset used to train the CNN too small to train the full network. 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order to increase the accuracy, we can use the method of pre-training and fine-tuning.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main advantage is that the same effect can be achieved in a shorter time than from scratch training.</a:t>
            </a:r>
          </a:p>
          <a:p>
            <a:pPr marL="360">
              <a:lnSpc>
                <a:spcPct val="125000"/>
              </a:lnSpc>
              <a:buClr>
                <a:srgbClr val="000000"/>
              </a:buClr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159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Pre-training means using the model which has been trained by others to do the classification. For example, in survey, some authors use the pre-trained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Alexnet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do the training.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Fine-tuning means to fix other parameters unchanged and to retrain the last few layers of the network, and then use the smaller learning rate to train the entire network.</a:t>
            </a:r>
          </a:p>
          <a:p>
            <a:pPr marL="360">
              <a:lnSpc>
                <a:spcPct val="125000"/>
              </a:lnSpc>
              <a:buClr>
                <a:srgbClr val="000000"/>
              </a:buClr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78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103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images from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 colonoscopy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videos.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3,800 frames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polyps and 15,100 frames without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polyps.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5,700 frames with polyps and 13,200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polyps. </a:t>
            </a: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6728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/>
          <a:stretch/>
        </p:blipFill>
        <p:spPr>
          <a:xfrm>
            <a:off x="450785" y="1928327"/>
            <a:ext cx="8553450" cy="3079101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845975" y="5188290"/>
            <a:ext cx="7763069" cy="12187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(a) Comparison between incremental fine-tuning, training from scratch, and a handcrafted approach [42]. (b)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Effect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reduction in the training data on the performance of CNNs trained from scratch and deeply fine-tuned CNNs.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254960" y="1355580"/>
            <a:ext cx="2589252" cy="584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detection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0573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dataset from 121 CT pulmonary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angiographies.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contains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434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3406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set contains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253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2162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5448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428229"/>
            <a:ext cx="4517579" cy="514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6" y="2004369"/>
            <a:ext cx="8076326" cy="3067752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619807" y="5188290"/>
            <a:ext cx="7989238" cy="14613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(a) Comparison between incremental fine-tuning, training from scratch, and a handcrafted </a:t>
            </a:r>
            <a:r>
              <a:rPr lang="en-US" altLang="zh-CN" dirty="0" smtClean="0"/>
              <a:t>approach. </a:t>
            </a:r>
            <a:r>
              <a:rPr lang="en-US" altLang="zh-CN" dirty="0"/>
              <a:t>To avoid clutter in the figure, error bars are </a:t>
            </a:r>
            <a:r>
              <a:rPr lang="en-US" altLang="zh-CN" dirty="0" smtClean="0"/>
              <a:t>displayed </a:t>
            </a:r>
            <a:r>
              <a:rPr lang="en-US" altLang="zh-CN" dirty="0"/>
              <a:t>for only a subset of plots. A more detailed analysis is presented in Table S2 in the supplementary file</a:t>
            </a:r>
            <a:r>
              <a:rPr lang="en-US" altLang="zh-CN" dirty="0" smtClean="0"/>
              <a:t>.(</a:t>
            </a:r>
            <a:r>
              <a:rPr lang="en-US" altLang="zh-CN" dirty="0"/>
              <a:t>b) Effect of reduction in the training data on the performance of CNNs trained from scratch and deeply fine-tuned CNNs.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886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392120" y="2013480"/>
            <a:ext cx="64062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Successful CNN in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R-CNN and Further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 Based on 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dataset from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92 carotid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thickness (CIMT)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videos. The expert reviews each video to determine 3 ROIs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can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 measured reliably.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authors divided the ROIs into a training set with 144 ROIs and a test set with 132 ROIs. 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and fine-tuning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CNNs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authors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extracted a stratified set of 200,000 training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patches from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training ROIs.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517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628691"/>
            <a:ext cx="5326232" cy="515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7" y="2232778"/>
            <a:ext cx="7643035" cy="3569032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600075" y="5900682"/>
            <a:ext cx="7989238" cy="5934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Box plots of segmentation error for (a) the lumen-intima interface and (b) the media-adventitia </a:t>
            </a:r>
            <a:r>
              <a:rPr lang="en-US" altLang="zh-CN" dirty="0" smtClean="0"/>
              <a:t>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6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528256" cy="417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Through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layer-wise fine-tuning, one can learn the effective depth of tuning, as it depends on the application at hand and the amount of labeled data available for tuning. Layer-wise fine-tuning may offer a practical way to achieve the best performance for the application at hand based on the amount of available data.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these experiment we can know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potential of CNNs for medical imaging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applications.</a:t>
            </a: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21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66600" y="2921040"/>
            <a:ext cx="36100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82400" y="2469960"/>
            <a:ext cx="72900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Everybody read about 13 papers in different aspect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Xiaoling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Long focus on successful CNN in ImageNet and some inspiring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Hongyu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Chen work 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Ruiqi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Luo reads most paper about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 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medical image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640" cy="29786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1554480" y="5597280"/>
            <a:ext cx="682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1. AlexNet which is the first one CNN succeed in ImageNet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005840" y="5249880"/>
            <a:ext cx="7221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2. Inception model in GoogLeNet. Left: Basic Inception model;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Inception with dimension reductions</a:t>
            </a:r>
          </a:p>
        </p:txBody>
      </p:sp>
      <p:pic>
        <p:nvPicPr>
          <p:cNvPr id="58" name="图片 57"/>
          <p:cNvPicPr/>
          <p:nvPr/>
        </p:nvPicPr>
        <p:blipFill>
          <a:blip r:embed="rId3"/>
          <a:stretch/>
        </p:blipFill>
        <p:spPr>
          <a:xfrm>
            <a:off x="365760" y="2477880"/>
            <a:ext cx="4023360" cy="1819800"/>
          </a:xfrm>
          <a:prstGeom prst="rect">
            <a:avLst/>
          </a:prstGeom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4"/>
          <a:stretch/>
        </p:blipFill>
        <p:spPr>
          <a:xfrm>
            <a:off x="4480560" y="2386440"/>
            <a:ext cx="4023360" cy="181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58920" y="5139000"/>
            <a:ext cx="8602200" cy="80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3. Comparison of linear convolution layer and MLPconv layer.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Normal convolution layer; Right: Replace with a Multi-Layer Perceptron(MLP). </a:t>
            </a:r>
          </a:p>
        </p:txBody>
      </p:sp>
      <p:pic>
        <p:nvPicPr>
          <p:cNvPr id="63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600" cy="203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1183320" y="5432760"/>
            <a:ext cx="6954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4. Network in Network. Stacked by MLPconv layers and one</a:t>
            </a:r>
          </a:p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average pooling 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图片 66"/>
          <p:cNvPicPr/>
          <p:nvPr/>
        </p:nvPicPr>
        <p:blipFill>
          <a:blip r:embed="rId3"/>
          <a:stretch/>
        </p:blipFill>
        <p:spPr>
          <a:xfrm>
            <a:off x="182880" y="2195640"/>
            <a:ext cx="8778240" cy="23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414800" y="5615640"/>
            <a:ext cx="6723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5. Residual learning.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ResNet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stacked by these modules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 global average pooling layer. </a:t>
            </a:r>
          </a:p>
        </p:txBody>
      </p:sp>
      <p:pic>
        <p:nvPicPr>
          <p:cNvPr id="71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840" cy="286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914400" y="5871600"/>
            <a:ext cx="7823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6. Adaptive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Deconvolutional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Networks. This method is used in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understanding and visualization CNN  </a:t>
            </a:r>
          </a:p>
        </p:txBody>
      </p:sp>
      <p:pic>
        <p:nvPicPr>
          <p:cNvPr id="75" name="图片 74"/>
          <p:cNvPicPr/>
          <p:nvPr/>
        </p:nvPicPr>
        <p:blipFill>
          <a:blip r:embed="rId3"/>
          <a:stretch/>
        </p:blipFill>
        <p:spPr>
          <a:xfrm>
            <a:off x="274320" y="1828800"/>
            <a:ext cx="865404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899</Words>
  <Application>Microsoft Office PowerPoint</Application>
  <PresentationFormat>全屏显示(4:3)</PresentationFormat>
  <Paragraphs>124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DejaVu Sans</vt:lpstr>
      <vt:lpstr>Noto Sans CJK SC Regular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Windows 用户</cp:lastModifiedBy>
  <cp:revision>235</cp:revision>
  <dcterms:created xsi:type="dcterms:W3CDTF">2014-09-11T13:17:10Z</dcterms:created>
  <dcterms:modified xsi:type="dcterms:W3CDTF">2018-05-07T10:47:39Z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