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击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此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处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编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辑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母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版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标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题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样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97F3B7-6902-42CA-A403-D4B4C89373AD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6/3/23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EBF986-8F0D-4236-B628-C47926026E62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concept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50480" y="245880"/>
            <a:ext cx="219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RLPD 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algorithm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With/without pretrain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With 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Without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With pretrain but with different offline data ratio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0.5, 0.9, 0.1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Different amount of offline data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About 1000 data points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About 100 data points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876920" y="245880"/>
            <a:ext cx="174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Future 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work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017240" y="279720"/>
            <a:ext cx="415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Communication with 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21760" y="3892320"/>
            <a:ext cx="260532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2807280" y="2615400"/>
            <a:ext cx="1828800" cy="2471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 flipH="1">
            <a:off x="4635360" y="4165200"/>
            <a:ext cx="15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4636080" y="3644640"/>
            <a:ext cx="15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25600" y="3522960"/>
            <a:ext cx="1946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Action([x’, y’, rz’])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5032800" y="370764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80Hz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4837320" y="3271320"/>
            <a:ext cx="12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Write EEP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4847400" y="4151160"/>
            <a:ext cx="12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Read EEP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 rot="10800000">
            <a:off x="7495920" y="1682640"/>
            <a:ext cx="3822480" cy="2167920"/>
          </a:xfrm>
          <a:prstGeom prst="bentConnector3">
            <a:avLst>
              <a:gd name="adj1" fmla="val -9564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6199200" y="3488400"/>
            <a:ext cx="1296000" cy="80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Robot Arm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APIs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6199200" y="1280520"/>
            <a:ext cx="1296000" cy="80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AR Code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Positions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Estimation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 flipV="1" rot="10800000">
            <a:off x="3722040" y="1683000"/>
            <a:ext cx="2477160" cy="9324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4803480" y="127620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30Hz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7495560" y="3640680"/>
            <a:ext cx="58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6"/>
          <p:cNvSpPr/>
          <p:nvPr/>
        </p:nvSpPr>
        <p:spPr>
          <a:xfrm flipH="1">
            <a:off x="7463520" y="4134240"/>
            <a:ext cx="61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3757680" y="1678320"/>
            <a:ext cx="254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Read the cube position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7541640" y="327132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7580880" y="4107960"/>
            <a:ext cx="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3721680" y="5086800"/>
            <a:ext cx="360" cy="74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1"/>
          <p:cNvSpPr/>
          <p:nvPr/>
        </p:nvSpPr>
        <p:spPr>
          <a:xfrm>
            <a:off x="3613680" y="5349600"/>
            <a:ext cx="150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Get_state()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" name="图片 2" descr="桌子上摆放着黑色的机器&#10;&#10;低可信度描述已自动生成"/>
          <p:cNvPicPr/>
          <p:nvPr/>
        </p:nvPicPr>
        <p:blipFill>
          <a:blip r:embed="rId1"/>
          <a:stretch/>
        </p:blipFill>
        <p:spPr>
          <a:xfrm>
            <a:off x="8062560" y="2531160"/>
            <a:ext cx="3255480" cy="259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69080" y="825480"/>
            <a:ext cx="115848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Dataset Dict: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Stage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State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Action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Reward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Mask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Done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Next State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732480" y="141480"/>
            <a:ext cx="15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Definitions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542600" y="1033200"/>
            <a:ext cx="10586520" cy="22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Int stage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                       # Has two stages, switch the two target positions, eliminate the need for environment reset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Array.Float [x, y, rz, xc, yc]  # x, y, rz are the end-effector positions (EEP) of robot arm, xc, yc is the position of the cube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Array.Float [x’, y’, rz’]          # x’, y’, rz’ are the end-effector position velocities (EEV)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Float reward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     # Reward is negatively propositional to the distances between </a:t>
            </a:r>
            <a:r>
              <a:rPr b="0" i="1" lang="en-US" sz="1400" spc="-1" strike="noStrike" u="sng">
                <a:solidFill>
                  <a:srgbClr val="000000"/>
                </a:solidFill>
                <a:uFillTx/>
                <a:latin typeface="等线"/>
              </a:rPr>
              <a:t>cube &amp; EEP</a:t>
            </a:r>
            <a:r>
              <a:rPr b="0" i="1" lang="en-US" sz="1400" spc="-1" strike="noStrike">
                <a:solidFill>
                  <a:srgbClr val="000000"/>
                </a:solidFill>
                <a:latin typeface="等线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times </a:t>
            </a:r>
            <a:r>
              <a:rPr b="0" i="1" lang="en-US" sz="1400" spc="-1" strike="noStrike" u="sng">
                <a:solidFill>
                  <a:srgbClr val="000000"/>
                </a:solidFill>
                <a:uFillTx/>
                <a:latin typeface="等线"/>
              </a:rPr>
              <a:t>cube &amp; target position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等线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Float mask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     # Time limit cutoff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Boolean done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     # Task done or not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等线"/>
              </a:rPr>
              <a:t>Array.Float [x, y, rz, xc, yc]   # Next state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6095880" y="2008440"/>
            <a:ext cx="5331600" cy="50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Buffer Json: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Stage”: 1,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State”: [0.12, 0.34, 0.12, 0.34, 0.82],  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Action”: [0.12, 0.59, 0.98]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Reward”:   900.83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Mask”: 1.0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Done”:  False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Next State”: [0.13, 0.34, 0.12, 0.34, 0.82]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}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Stage”: 1,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State”: [0.12, 0.34, 0.12, 0.34, 0.82],  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Action”: [0.12, 0.59, 0.98]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Reward”:   900.83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Mask”: 1.0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Done”:  False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Next State”: [0.13, 0.34, 0.12, 0.34, 0.82]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}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Stage”: 1,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State”: [0.12, 0.34, 0.12, 0.34, 0.82],  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Action”: [0.12, 0.59, 0.98]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Reward”:   900.83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Mask”: 1.0 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Done”:  False      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“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Next State”: [0.13, 0.34, 0.12, 0.34, 0.82]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} 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306720" y="1194480"/>
            <a:ext cx="5615280" cy="1658160"/>
            <a:chOff x="306720" y="1194480"/>
            <a:chExt cx="5615280" cy="1658160"/>
          </a:xfrm>
        </p:grpSpPr>
        <p:sp>
          <p:nvSpPr>
            <p:cNvPr id="70" name="CustomShape 2"/>
            <p:cNvSpPr/>
            <p:nvPr/>
          </p:nvSpPr>
          <p:spPr>
            <a:xfrm>
              <a:off x="2346840" y="1672560"/>
              <a:ext cx="1734480" cy="971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等线"/>
                </a:rPr>
                <a:t>Stage update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06720" y="1906560"/>
              <a:ext cx="203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306720" y="1540800"/>
              <a:ext cx="1734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Int cur_stage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306720" y="2426400"/>
              <a:ext cx="203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306720" y="2423160"/>
              <a:ext cx="1586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Get_state()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5" name="CustomShape 7"/>
            <p:cNvSpPr/>
            <p:nvPr/>
          </p:nvSpPr>
          <p:spPr>
            <a:xfrm>
              <a:off x="4081680" y="2158560"/>
              <a:ext cx="89676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4135680" y="1766520"/>
              <a:ext cx="16038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Int new_stage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" name="CustomShape 9"/>
            <p:cNvSpPr/>
            <p:nvPr/>
          </p:nvSpPr>
          <p:spPr>
            <a:xfrm>
              <a:off x="4187520" y="2214360"/>
              <a:ext cx="1734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update_Stage()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" name="CustomShape 10"/>
            <p:cNvSpPr/>
            <p:nvPr/>
          </p:nvSpPr>
          <p:spPr>
            <a:xfrm>
              <a:off x="3284280" y="1194480"/>
              <a:ext cx="926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等线"/>
                </a:rPr>
                <a:t>Stage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79" name="Group 11"/>
          <p:cNvGrpSpPr/>
          <p:nvPr/>
        </p:nvGrpSpPr>
        <p:grpSpPr>
          <a:xfrm>
            <a:off x="393480" y="3012480"/>
            <a:ext cx="5623920" cy="1994400"/>
            <a:chOff x="393480" y="3012480"/>
            <a:chExt cx="5623920" cy="1994400"/>
          </a:xfrm>
        </p:grpSpPr>
        <p:sp>
          <p:nvSpPr>
            <p:cNvPr id="80" name="CustomShape 12"/>
            <p:cNvSpPr/>
            <p:nvPr/>
          </p:nvSpPr>
          <p:spPr>
            <a:xfrm>
              <a:off x="3354840" y="3012480"/>
              <a:ext cx="1153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等线"/>
                </a:rPr>
                <a:t>Reward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" name="CustomShape 13"/>
            <p:cNvSpPr/>
            <p:nvPr/>
          </p:nvSpPr>
          <p:spPr>
            <a:xfrm>
              <a:off x="2433240" y="3624840"/>
              <a:ext cx="1734480" cy="971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等线"/>
                </a:rPr>
                <a:t>Calculate Reward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" name="CustomShape 14"/>
            <p:cNvSpPr/>
            <p:nvPr/>
          </p:nvSpPr>
          <p:spPr>
            <a:xfrm>
              <a:off x="393480" y="3814200"/>
              <a:ext cx="203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15"/>
            <p:cNvSpPr/>
            <p:nvPr/>
          </p:nvSpPr>
          <p:spPr>
            <a:xfrm>
              <a:off x="421920" y="3400200"/>
              <a:ext cx="1586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Get_state()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CustomShape 16"/>
            <p:cNvSpPr/>
            <p:nvPr/>
          </p:nvSpPr>
          <p:spPr>
            <a:xfrm>
              <a:off x="421920" y="4368600"/>
              <a:ext cx="1734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update_Stage()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CustomShape 17"/>
            <p:cNvSpPr/>
            <p:nvPr/>
          </p:nvSpPr>
          <p:spPr>
            <a:xfrm>
              <a:off x="393480" y="4316040"/>
              <a:ext cx="203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4168080" y="4107960"/>
              <a:ext cx="81000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282920" y="4109400"/>
              <a:ext cx="1734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get_reward()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8" name="CustomShape 20"/>
            <p:cNvSpPr/>
            <p:nvPr/>
          </p:nvSpPr>
          <p:spPr>
            <a:xfrm>
              <a:off x="4318200" y="3695040"/>
              <a:ext cx="160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Int reward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89" name="图片 3" descr=""/>
          <p:cNvPicPr/>
          <p:nvPr/>
        </p:nvPicPr>
        <p:blipFill>
          <a:blip r:embed="rId1"/>
          <a:stretch/>
        </p:blipFill>
        <p:spPr>
          <a:xfrm>
            <a:off x="6310800" y="1365840"/>
            <a:ext cx="5739120" cy="40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92800" y="20628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Generate Offline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89040" y="2081160"/>
            <a:ext cx="142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7044120" y="1450080"/>
            <a:ext cx="1406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Experts’ 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772160" y="1638000"/>
            <a:ext cx="2216520" cy="886320"/>
          </a:xfrm>
          <a:prstGeom prst="flowChartTermina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Experts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8409600" y="1697040"/>
            <a:ext cx="1811160" cy="747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9118080" y="244548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 rot="10800000">
            <a:off x="2922840" y="4734720"/>
            <a:ext cx="1248120" cy="82548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3093840" y="4920120"/>
            <a:ext cx="1022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Dataset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flipH="1">
            <a:off x="906840" y="3144960"/>
            <a:ext cx="120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1000080" y="1944720"/>
            <a:ext cx="1015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Prior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Output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8506800" y="5222160"/>
            <a:ext cx="1617120" cy="63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State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170960" y="5243400"/>
            <a:ext cx="1617120" cy="63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Calculate Reward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 flipH="1">
            <a:off x="7701120" y="5560200"/>
            <a:ext cx="8046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2108160" y="1555920"/>
            <a:ext cx="1628640" cy="317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Datasets Buffer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 rot="10800000">
            <a:off x="5880960" y="2524680"/>
            <a:ext cx="2499120" cy="14166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6499080" y="3306240"/>
            <a:ext cx="1406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Experts’ Observation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 flipH="1">
            <a:off x="10124280" y="2071080"/>
            <a:ext cx="96480" cy="3467160"/>
          </a:xfrm>
          <a:prstGeom prst="bentConnector3">
            <a:avLst>
              <a:gd name="adj1" fmla="val -72560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 flipV="1">
            <a:off x="9574200" y="244548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9"/>
          <p:cNvSpPr/>
          <p:nvPr/>
        </p:nvSpPr>
        <p:spPr>
          <a:xfrm>
            <a:off x="6593400" y="5220000"/>
            <a:ext cx="1108080" cy="69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Stage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 flipH="1" flipV="1">
            <a:off x="5787720" y="5560200"/>
            <a:ext cx="8046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图片 1" descr="桌子上摆放着黑色的机器&#10;&#10;低可信度描述已自动生成"/>
          <p:cNvPicPr/>
          <p:nvPr/>
        </p:nvPicPr>
        <p:blipFill>
          <a:blip r:embed="rId1"/>
          <a:stretch/>
        </p:blipFill>
        <p:spPr>
          <a:xfrm>
            <a:off x="8386560" y="2903400"/>
            <a:ext cx="2288520" cy="18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520320" y="1327320"/>
            <a:ext cx="1779840" cy="3400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RLPD 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16000" y="2374920"/>
            <a:ext cx="1794240" cy="96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Generate Offline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764240" y="2172240"/>
            <a:ext cx="175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8300880" y="1893960"/>
            <a:ext cx="112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8346240" y="1493640"/>
            <a:ext cx="89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9426240" y="1519920"/>
            <a:ext cx="1811160" cy="747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850280" y="1570680"/>
            <a:ext cx="1648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Sample from Offline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4764240" y="3949200"/>
            <a:ext cx="173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10135080" y="226800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 rot="10800000">
            <a:off x="3939840" y="4557240"/>
            <a:ext cx="1270800" cy="80028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3500640" y="5337720"/>
            <a:ext cx="1704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Online dataset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4850280" y="3353040"/>
            <a:ext cx="1648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Sample from Online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2010600" y="2856240"/>
            <a:ext cx="102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4"/>
          <p:cNvSpPr/>
          <p:nvPr/>
        </p:nvSpPr>
        <p:spPr>
          <a:xfrm>
            <a:off x="2077920" y="1945080"/>
            <a:ext cx="1015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Prior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9523440" y="5044680"/>
            <a:ext cx="1617120" cy="63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State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5210640" y="5040720"/>
            <a:ext cx="1617120" cy="63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Reward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4679280" y="24588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Online 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 flipH="1">
            <a:off x="11140920" y="1893960"/>
            <a:ext cx="96480" cy="3467160"/>
          </a:xfrm>
          <a:prstGeom prst="bentConnector3">
            <a:avLst>
              <a:gd name="adj1" fmla="val -42981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 flipV="1">
            <a:off x="10538280" y="225540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 flipH="1">
            <a:off x="8741520" y="5334840"/>
            <a:ext cx="8046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>
            <a:off x="7633800" y="4995000"/>
            <a:ext cx="1108080" cy="69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Stage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2"/>
          <p:cNvSpPr/>
          <p:nvPr/>
        </p:nvSpPr>
        <p:spPr>
          <a:xfrm flipH="1" flipV="1">
            <a:off x="6828120" y="5334840"/>
            <a:ext cx="8046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3038760" y="1155600"/>
            <a:ext cx="1779840" cy="3400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等线"/>
              </a:rPr>
              <a:t>Combine &amp; Convert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Datasets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4"/>
          <p:cNvSpPr/>
          <p:nvPr/>
        </p:nvSpPr>
        <p:spPr>
          <a:xfrm>
            <a:off x="3135960" y="1882800"/>
            <a:ext cx="1606320" cy="2491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Datasets Buffer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图片 29" descr="桌子上摆放着黑色的机器&#10;&#10;低可信度描述已自动生成"/>
          <p:cNvPicPr/>
          <p:nvPr/>
        </p:nvPicPr>
        <p:blipFill>
          <a:blip r:embed="rId1"/>
          <a:stretch/>
        </p:blipFill>
        <p:spPr>
          <a:xfrm>
            <a:off x="9144720" y="2743920"/>
            <a:ext cx="2288520" cy="18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Task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Move the cube between two different goals → partially observed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Find the cube on the field → partially observed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Reach out to certain location → fully observed, with reset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917600" y="245880"/>
            <a:ext cx="165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experiment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With/without pretrain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With 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Without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With pretrain but with different offline data ratio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0.5, 0.9, 0.1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Different amount of offline data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About 1000 data points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About 100 data points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17600" y="245880"/>
            <a:ext cx="165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experiment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985280" y="245880"/>
            <a:ext cx="152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disc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ussi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Application>LibreOffice/6.4.7.2$Linux_X86_64 LibreOffice_project/40$Build-2</Application>
  <Words>466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2023-05-24T18:41:41Z</dcterms:created>
  <dc:creator>Yue Feng</dc:creator>
  <dc:description/>
  <dc:language>en-US</dc:language>
  <cp:lastModifiedBy/>
  <dcterms:modified xsi:type="dcterms:W3CDTF">2023-06-03T22:44:40Z</dcterms:modified>
  <cp:revision>45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