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D6D86-8AF3-EBFF-1778-925455028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FFB5C6-6FD7-F57D-893A-0497B8055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F7C66-1EE8-E328-A10C-F0DA770B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88F1A-CA00-E21A-0CAB-FC8CDC71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5EE5B-FA00-D8CD-7C4F-69DE29BF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1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6BBC-1D84-9439-E487-DC5EC500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5BF132-9D1F-F207-836A-DC9880495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8820F4-79F8-C7D3-377C-EC570EF9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BC4A3-AF88-3AFE-54F3-E594205D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E566A-AAD7-9C26-0AC4-448190BE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4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C07DB6-8A81-B542-7D75-CDBF747A5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F4A6E-9AEF-7F1F-5FAD-76533AFF0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3E7B3-EF99-E59D-1254-FE8A00A3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36AC1-DFA8-F93B-03A5-5B7DB7A2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5953C-8E79-CC02-EB36-70AA33D2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9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9A203-8A81-02DE-8862-FC650327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77952-2C5E-FEA4-4085-66248CFD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A2438-9A2D-A385-7DAD-16A73CE1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BC692-D76C-C268-0428-88A4EEBD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52384-DE2F-2269-5868-FA9D1E76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EF59D-09A6-1CEB-ECBB-F04B5FD5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4536DB-92D2-3789-5DC7-B3BC798D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02F9B-51C3-7F3F-64E9-A3B6F61B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62A96-7739-98D0-E7BB-79520909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9425E-A2CA-57A5-B2B3-F87536BB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2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A8460-E300-1714-323D-F020E3D0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8855D-9646-B744-A7B8-95A781A3D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F8C68D-3018-3A85-E84E-AB7642708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781CFF-EE2F-0CEA-F86F-3F3183D8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3923B1-F27A-0EE1-781B-0AD2A1ED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96526C-D2FE-191A-6B97-A3F490EC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6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B55DB-727B-2AAC-E99D-DDC3F72D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C798E7-EFD1-B872-478E-9792D0365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148C73-053F-B653-2665-21A8DD34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48B362-C270-D2F7-4546-7BE3E22A8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1C3390-3E33-16A2-F6C5-B0D50F868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470DB2-9090-A776-4422-42A3C4F0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00E41A-F037-B4AA-9C43-82C3CC0F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D9D499-C622-5BDC-9CC1-E0E6BE11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2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14624-5FC6-25D1-1F38-EF2BF324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15D610-2FD9-81CC-7D22-97966223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DFCD6C-9929-A7E0-4AEA-5ACA9B87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FC9ED4-A819-D2F6-D25C-D7229383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7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6E88D4-C739-771C-6179-DFED1EAA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006E40-EC50-D6E7-4C17-A59FD3AF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923AD1-AB25-82DE-509A-DCD540E5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64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DD874-1FA9-732E-332C-4BB3B365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BAEB9-05FD-3E5F-51D4-323C0FC45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6621F3-3B12-92CD-3BA3-444AF851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B137AB-354B-EDBC-8F75-2ED762C3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F19CC-09F1-890E-B8EF-B2FC03D1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B48DB-10D4-786F-1C3F-93EE56AE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77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C8787-A75A-8F11-9090-A6AA2758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53294C-F8C3-3366-07DF-7914F7922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543C11-1C66-923B-18DD-9A80184C5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C367F-26B0-5079-BF7D-5F592DB1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914EB9-5F27-1FEE-6064-E43595BA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E1DF3-732F-2A7E-9586-8A141A64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2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291834-694A-F09C-773B-DA21E0AF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721E8F-0C8D-F62D-1132-8D46A9BA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083A9-FEAC-D18B-1311-FEA633791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CF394-FBAC-4607-9320-972BAC409D6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B7CAF-464A-7B31-F8F6-90FBAD165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07DF9-ABC9-CC36-8F95-61707F020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7784-D481-45D6-BDA3-5E81188A3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CD8AC047-714F-1285-29F5-5D1038D0E325}"/>
              </a:ext>
            </a:extLst>
          </p:cNvPr>
          <p:cNvSpPr txBox="1"/>
          <p:nvPr/>
        </p:nvSpPr>
        <p:spPr>
          <a:xfrm>
            <a:off x="469003" y="825385"/>
            <a:ext cx="11589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Dataset </a:t>
            </a:r>
            <a:r>
              <a:rPr lang="en-US" altLang="zh-CN" sz="1400" dirty="0" err="1"/>
              <a:t>Dict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Stage</a:t>
            </a:r>
          </a:p>
          <a:p>
            <a:r>
              <a:rPr lang="en-US" altLang="zh-CN" sz="1400" dirty="0"/>
              <a:t>State        </a:t>
            </a:r>
          </a:p>
          <a:p>
            <a:r>
              <a:rPr lang="en-US" altLang="zh-CN" sz="1400" dirty="0"/>
              <a:t>Action </a:t>
            </a:r>
          </a:p>
          <a:p>
            <a:r>
              <a:rPr lang="en-US" altLang="zh-CN" sz="1400" dirty="0"/>
              <a:t>Reward   </a:t>
            </a:r>
          </a:p>
          <a:p>
            <a:r>
              <a:rPr lang="en-US" altLang="zh-CN" sz="1400" dirty="0"/>
              <a:t>Mask         </a:t>
            </a:r>
          </a:p>
          <a:p>
            <a:r>
              <a:rPr lang="en-US" altLang="zh-CN" sz="1400" dirty="0"/>
              <a:t>Done         </a:t>
            </a:r>
          </a:p>
          <a:p>
            <a:r>
              <a:rPr lang="en-US" altLang="zh-CN" sz="1400" dirty="0"/>
              <a:t>Next State </a:t>
            </a:r>
            <a:endParaRPr lang="en-US" altLang="zh-CN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6922F29-3EFE-24BB-BDD6-E0CC9DFEEA06}"/>
              </a:ext>
            </a:extLst>
          </p:cNvPr>
          <p:cNvSpPr txBox="1"/>
          <p:nvPr/>
        </p:nvSpPr>
        <p:spPr>
          <a:xfrm>
            <a:off x="3858785" y="14142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Definitions</a:t>
            </a:r>
            <a:endParaRPr lang="zh-CN" altLang="en-US" b="1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6FCFCE1-9744-ABCD-FD83-D1667F4D4666}"/>
              </a:ext>
            </a:extLst>
          </p:cNvPr>
          <p:cNvSpPr txBox="1"/>
          <p:nvPr/>
        </p:nvSpPr>
        <p:spPr>
          <a:xfrm>
            <a:off x="1542729" y="1033203"/>
            <a:ext cx="105869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Int stage	                       # Has two stages, switch the two target positions, eliminate the need for environment reset</a:t>
            </a:r>
          </a:p>
          <a:p>
            <a:r>
              <a:rPr lang="en-US" altLang="zh-CN" sz="1400" dirty="0" err="1"/>
              <a:t>Array.Float</a:t>
            </a:r>
            <a:r>
              <a:rPr lang="en-US" altLang="zh-CN" sz="1400" dirty="0"/>
              <a:t> [x, y, </a:t>
            </a:r>
            <a:r>
              <a:rPr lang="en-US" altLang="zh-CN" sz="1400" dirty="0" err="1"/>
              <a:t>rz</a:t>
            </a:r>
            <a:r>
              <a:rPr lang="en-US" altLang="zh-CN" sz="1400" dirty="0"/>
              <a:t>, xc, </a:t>
            </a:r>
            <a:r>
              <a:rPr lang="en-US" altLang="zh-CN" sz="1400" dirty="0" err="1"/>
              <a:t>yc</a:t>
            </a:r>
            <a:r>
              <a:rPr lang="en-US" altLang="zh-CN" sz="1400" dirty="0"/>
              <a:t>]  # x, y, </a:t>
            </a:r>
            <a:r>
              <a:rPr lang="en-US" altLang="zh-CN" sz="1400" dirty="0" err="1"/>
              <a:t>rz</a:t>
            </a:r>
            <a:r>
              <a:rPr lang="en-US" altLang="zh-CN" sz="1400" dirty="0"/>
              <a:t> are the end-effector positions (EEP) of robot arm, xc, </a:t>
            </a:r>
            <a:r>
              <a:rPr lang="en-US" altLang="zh-CN" sz="1400" dirty="0" err="1"/>
              <a:t>yc</a:t>
            </a:r>
            <a:r>
              <a:rPr lang="en-US" altLang="zh-CN" sz="1400" dirty="0"/>
              <a:t> is the position of the cube </a:t>
            </a:r>
          </a:p>
          <a:p>
            <a:r>
              <a:rPr lang="en-US" altLang="zh-CN" sz="1400" dirty="0" err="1"/>
              <a:t>Array.Float</a:t>
            </a:r>
            <a:r>
              <a:rPr lang="en-US" altLang="zh-CN" sz="1400" dirty="0"/>
              <a:t> [x’, y’, </a:t>
            </a:r>
            <a:r>
              <a:rPr lang="en-US" altLang="zh-CN" sz="1400" dirty="0" err="1"/>
              <a:t>rz</a:t>
            </a:r>
            <a:r>
              <a:rPr lang="en-US" altLang="zh-CN" sz="1400" dirty="0"/>
              <a:t>’]          # x’, y’, </a:t>
            </a:r>
            <a:r>
              <a:rPr lang="en-US" altLang="zh-CN" sz="1400" dirty="0" err="1"/>
              <a:t>rz</a:t>
            </a:r>
            <a:r>
              <a:rPr lang="en-US" altLang="zh-CN" sz="1400" dirty="0"/>
              <a:t>’ are the end-effector position velocities (EEV)</a:t>
            </a:r>
          </a:p>
          <a:p>
            <a:r>
              <a:rPr lang="en-US" altLang="zh-CN" sz="1400" dirty="0"/>
              <a:t>Float reward	     # Reward is negatively propositional to the distances between </a:t>
            </a:r>
            <a:r>
              <a:rPr lang="en-US" altLang="zh-CN" sz="1400" i="1" u="sng" dirty="0"/>
              <a:t>cube &amp; EEP</a:t>
            </a:r>
            <a:r>
              <a:rPr lang="en-US" altLang="zh-CN" sz="1400" i="1" dirty="0"/>
              <a:t>  </a:t>
            </a:r>
            <a:r>
              <a:rPr lang="en-US" altLang="zh-CN" sz="1400" dirty="0"/>
              <a:t>times </a:t>
            </a:r>
            <a:r>
              <a:rPr lang="en-US" altLang="zh-CN" sz="1400" i="1" u="sng" dirty="0"/>
              <a:t>cube &amp; target position</a:t>
            </a:r>
            <a:r>
              <a:rPr lang="en-US" altLang="zh-CN" sz="1400" u="sng" dirty="0"/>
              <a:t>  </a:t>
            </a:r>
          </a:p>
          <a:p>
            <a:r>
              <a:rPr lang="en-US" altLang="zh-CN" sz="1400" dirty="0"/>
              <a:t>Float mask		     # Time limit cutoff</a:t>
            </a:r>
          </a:p>
          <a:p>
            <a:r>
              <a:rPr lang="en-US" altLang="zh-CN" sz="1400" dirty="0"/>
              <a:t>Boolean done	     # Task done or not</a:t>
            </a:r>
          </a:p>
          <a:p>
            <a:r>
              <a:rPr lang="es-ES" altLang="zh-CN" sz="1400" dirty="0"/>
              <a:t>Array.Float [x, y, rz, xc, yc]   # Next state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B54403-4BDC-C41A-C355-D789A171EADB}"/>
              </a:ext>
            </a:extLst>
          </p:cNvPr>
          <p:cNvSpPr txBox="1"/>
          <p:nvPr/>
        </p:nvSpPr>
        <p:spPr>
          <a:xfrm>
            <a:off x="6096000" y="2008610"/>
            <a:ext cx="53319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Buffer </a:t>
            </a:r>
            <a:r>
              <a:rPr lang="en-US" altLang="zh-CN" sz="1400" dirty="0" err="1"/>
              <a:t>Json</a:t>
            </a:r>
            <a:r>
              <a:rPr lang="en-US" altLang="zh-CN" sz="1400" dirty="0"/>
              <a:t>:</a:t>
            </a:r>
          </a:p>
          <a:p>
            <a:r>
              <a:rPr lang="en-US" altLang="zh-CN" sz="1000" dirty="0"/>
              <a:t>{</a:t>
            </a:r>
          </a:p>
          <a:p>
            <a:pPr lvl="1"/>
            <a:r>
              <a:rPr lang="en-US" altLang="zh-CN" sz="1000" dirty="0"/>
              <a:t>{</a:t>
            </a:r>
          </a:p>
          <a:p>
            <a:pPr lvl="1"/>
            <a:r>
              <a:rPr lang="en-US" altLang="zh-CN" sz="1000" dirty="0"/>
              <a:t>“Stage”: 1,</a:t>
            </a:r>
          </a:p>
          <a:p>
            <a:pPr lvl="1"/>
            <a:r>
              <a:rPr lang="en-US" altLang="zh-CN" sz="1000" dirty="0"/>
              <a:t>“State”: [0.12, 0.34, 0.12, 0.34, 0.82],          </a:t>
            </a:r>
          </a:p>
          <a:p>
            <a:pPr lvl="1"/>
            <a:r>
              <a:rPr lang="en-US" altLang="zh-CN" sz="1000" dirty="0"/>
              <a:t>“Action”: [0.12, 0.59, 0.98] </a:t>
            </a:r>
          </a:p>
          <a:p>
            <a:pPr lvl="1"/>
            <a:r>
              <a:rPr lang="en-US" altLang="zh-CN" sz="1000" dirty="0"/>
              <a:t>“Reward”:   900.83</a:t>
            </a:r>
          </a:p>
          <a:p>
            <a:pPr lvl="1"/>
            <a:r>
              <a:rPr lang="en-US" altLang="zh-CN" sz="1000" dirty="0"/>
              <a:t>“Mask”: 1.0        </a:t>
            </a:r>
          </a:p>
          <a:p>
            <a:pPr lvl="1"/>
            <a:r>
              <a:rPr lang="en-US" altLang="zh-CN" sz="1000" dirty="0"/>
              <a:t>“Done”:  False       </a:t>
            </a:r>
          </a:p>
          <a:p>
            <a:pPr lvl="1"/>
            <a:r>
              <a:rPr lang="en-US" altLang="zh-CN" sz="1000" dirty="0"/>
              <a:t>“Next State”: [0.13, 0.34, 0.12, 0.34, 0.82]</a:t>
            </a:r>
          </a:p>
          <a:p>
            <a:pPr lvl="1"/>
            <a:r>
              <a:rPr lang="en-US" altLang="zh-CN" sz="1000" dirty="0"/>
              <a:t>} </a:t>
            </a:r>
          </a:p>
          <a:p>
            <a:pPr lvl="1"/>
            <a:r>
              <a:rPr lang="en-US" altLang="zh-CN" sz="1000" dirty="0"/>
              <a:t>{</a:t>
            </a:r>
          </a:p>
          <a:p>
            <a:pPr lvl="1"/>
            <a:r>
              <a:rPr lang="en-US" altLang="zh-CN" sz="1000" dirty="0"/>
              <a:t>“Stage”: 1,</a:t>
            </a:r>
          </a:p>
          <a:p>
            <a:pPr lvl="1"/>
            <a:r>
              <a:rPr lang="en-US" altLang="zh-CN" sz="1000" dirty="0"/>
              <a:t>“State”: [0.12, 0.34, 0.12, 0.34, 0.82],          </a:t>
            </a:r>
          </a:p>
          <a:p>
            <a:pPr lvl="1"/>
            <a:r>
              <a:rPr lang="en-US" altLang="zh-CN" sz="1000" dirty="0"/>
              <a:t>“Action”: [0.12, 0.59, 0.98] </a:t>
            </a:r>
          </a:p>
          <a:p>
            <a:pPr lvl="1"/>
            <a:r>
              <a:rPr lang="en-US" altLang="zh-CN" sz="1000" dirty="0"/>
              <a:t>“Reward”:   900.83</a:t>
            </a:r>
          </a:p>
          <a:p>
            <a:pPr lvl="1"/>
            <a:r>
              <a:rPr lang="en-US" altLang="zh-CN" sz="1000" dirty="0"/>
              <a:t>“Mask”: 1.0        </a:t>
            </a:r>
          </a:p>
          <a:p>
            <a:pPr lvl="1"/>
            <a:r>
              <a:rPr lang="en-US" altLang="zh-CN" sz="1000" dirty="0"/>
              <a:t>“Done”:  False       </a:t>
            </a:r>
          </a:p>
          <a:p>
            <a:pPr lvl="1"/>
            <a:r>
              <a:rPr lang="en-US" altLang="zh-CN" sz="1000" dirty="0"/>
              <a:t>“Next State”: [0.13, 0.34, 0.12, 0.34, 0.82]</a:t>
            </a:r>
          </a:p>
          <a:p>
            <a:pPr lvl="1"/>
            <a:r>
              <a:rPr lang="en-US" altLang="zh-CN" sz="1000" dirty="0"/>
              <a:t>} </a:t>
            </a:r>
          </a:p>
          <a:p>
            <a:pPr lvl="1"/>
            <a:endParaRPr lang="en-US" altLang="zh-CN" sz="1000" dirty="0"/>
          </a:p>
          <a:p>
            <a:pPr lvl="1"/>
            <a:r>
              <a:rPr lang="en-US" altLang="zh-CN" sz="1000" dirty="0"/>
              <a:t>{</a:t>
            </a:r>
          </a:p>
          <a:p>
            <a:pPr lvl="1"/>
            <a:r>
              <a:rPr lang="en-US" altLang="zh-CN" sz="1000" dirty="0"/>
              <a:t>“Stage”: 1,</a:t>
            </a:r>
          </a:p>
          <a:p>
            <a:pPr lvl="1"/>
            <a:r>
              <a:rPr lang="en-US" altLang="zh-CN" sz="1000" dirty="0"/>
              <a:t>“State”: [0.12, 0.34, 0.12, 0.34, 0.82],          </a:t>
            </a:r>
          </a:p>
          <a:p>
            <a:pPr lvl="1"/>
            <a:r>
              <a:rPr lang="en-US" altLang="zh-CN" sz="1000" dirty="0"/>
              <a:t>“Action”: [0.12, 0.59, 0.98] </a:t>
            </a:r>
          </a:p>
          <a:p>
            <a:pPr lvl="1"/>
            <a:r>
              <a:rPr lang="en-US" altLang="zh-CN" sz="1000" dirty="0"/>
              <a:t>“Reward”:   900.83</a:t>
            </a:r>
          </a:p>
          <a:p>
            <a:pPr lvl="1"/>
            <a:r>
              <a:rPr lang="en-US" altLang="zh-CN" sz="1000" dirty="0"/>
              <a:t>“Mask”: 1.0        </a:t>
            </a:r>
          </a:p>
          <a:p>
            <a:pPr lvl="1"/>
            <a:r>
              <a:rPr lang="en-US" altLang="zh-CN" sz="1000" dirty="0"/>
              <a:t>“Done”:  False       </a:t>
            </a:r>
          </a:p>
          <a:p>
            <a:pPr lvl="1"/>
            <a:r>
              <a:rPr lang="en-US" altLang="zh-CN" sz="1000" dirty="0"/>
              <a:t>“Next State”: [0.13, 0.34, 0.12, 0.34, 0.82]</a:t>
            </a:r>
          </a:p>
          <a:p>
            <a:pPr lvl="1"/>
            <a:r>
              <a:rPr lang="en-US" altLang="zh-CN" sz="1000" dirty="0"/>
              <a:t>} </a:t>
            </a:r>
          </a:p>
          <a:p>
            <a:pPr lvl="1"/>
            <a:r>
              <a:rPr lang="en-US" altLang="zh-CN" sz="1000" dirty="0"/>
              <a:t>…</a:t>
            </a:r>
          </a:p>
          <a:p>
            <a:r>
              <a:rPr lang="en-US" altLang="zh-CN" sz="1000" dirty="0"/>
              <a:t>}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92646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76922F29-3EFE-24BB-BDD6-E0CC9DFEEA06}"/>
              </a:ext>
            </a:extLst>
          </p:cNvPr>
          <p:cNvSpPr txBox="1"/>
          <p:nvPr/>
        </p:nvSpPr>
        <p:spPr>
          <a:xfrm>
            <a:off x="4320514" y="279698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Communication with Hardware</a:t>
            </a:r>
            <a:endParaRPr lang="zh-CN" altLang="en-US" b="1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3695AF6-A9CB-9E61-3193-30BFADECA4E7}"/>
              </a:ext>
            </a:extLst>
          </p:cNvPr>
          <p:cNvCxnSpPr>
            <a:cxnSpLocks/>
          </p:cNvCxnSpPr>
          <p:nvPr/>
        </p:nvCxnSpPr>
        <p:spPr>
          <a:xfrm>
            <a:off x="221620" y="3892442"/>
            <a:ext cx="2605573" cy="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682D624-2792-7558-97D2-E06DE7C3E1CD}"/>
              </a:ext>
            </a:extLst>
          </p:cNvPr>
          <p:cNvSpPr/>
          <p:nvPr/>
        </p:nvSpPr>
        <p:spPr>
          <a:xfrm>
            <a:off x="2807149" y="2615283"/>
            <a:ext cx="1829028" cy="247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69DD7BA-1116-4F70-7F39-5374EC85224D}"/>
              </a:ext>
            </a:extLst>
          </p:cNvPr>
          <p:cNvCxnSpPr>
            <a:cxnSpLocks/>
          </p:cNvCxnSpPr>
          <p:nvPr/>
        </p:nvCxnSpPr>
        <p:spPr>
          <a:xfrm flipH="1">
            <a:off x="4636177" y="4165224"/>
            <a:ext cx="1563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CEC69DF-28DF-4A7B-7A77-E45E2250D7C4}"/>
              </a:ext>
            </a:extLst>
          </p:cNvPr>
          <p:cNvCxnSpPr>
            <a:cxnSpLocks/>
          </p:cNvCxnSpPr>
          <p:nvPr/>
        </p:nvCxnSpPr>
        <p:spPr>
          <a:xfrm>
            <a:off x="4636177" y="3644746"/>
            <a:ext cx="1563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E9C00FC-A450-1C0E-7F05-4836C3AF7DE2}"/>
              </a:ext>
            </a:extLst>
          </p:cNvPr>
          <p:cNvSpPr txBox="1"/>
          <p:nvPr/>
        </p:nvSpPr>
        <p:spPr>
          <a:xfrm>
            <a:off x="525672" y="3523110"/>
            <a:ext cx="1946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Action([x’, y’, </a:t>
            </a:r>
            <a:r>
              <a:rPr lang="en-US" altLang="zh-CN" sz="1800" dirty="0" err="1"/>
              <a:t>rz</a:t>
            </a:r>
            <a:r>
              <a:rPr lang="en-US" altLang="zh-CN" sz="1800" dirty="0"/>
              <a:t>’])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F7967C-589B-3C0C-42B3-D9E011796582}"/>
              </a:ext>
            </a:extLst>
          </p:cNvPr>
          <p:cNvSpPr txBox="1"/>
          <p:nvPr/>
        </p:nvSpPr>
        <p:spPr>
          <a:xfrm>
            <a:off x="5066497" y="37077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80Hz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72C2A5-F804-29E4-8D02-4909D3906B9A}"/>
              </a:ext>
            </a:extLst>
          </p:cNvPr>
          <p:cNvSpPr txBox="1"/>
          <p:nvPr/>
        </p:nvSpPr>
        <p:spPr>
          <a:xfrm>
            <a:off x="4837402" y="3271278"/>
            <a:ext cx="1296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Write EEP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09E2C9-B13F-6F23-B857-F7BF5FB9B8C0}"/>
              </a:ext>
            </a:extLst>
          </p:cNvPr>
          <p:cNvSpPr txBox="1"/>
          <p:nvPr/>
        </p:nvSpPr>
        <p:spPr>
          <a:xfrm>
            <a:off x="4847319" y="4151254"/>
            <a:ext cx="1296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sz="1800" dirty="0"/>
              <a:t>ead EEP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CFB11904-EB44-CFE9-4E74-0DF211FBFEB6}"/>
              </a:ext>
            </a:extLst>
          </p:cNvPr>
          <p:cNvCxnSpPr>
            <a:cxnSpLocks/>
            <a:endCxn id="30" idx="3"/>
          </p:cNvCxnSpPr>
          <p:nvPr/>
        </p:nvCxnSpPr>
        <p:spPr>
          <a:xfrm rot="10800000">
            <a:off x="7495739" y="1682630"/>
            <a:ext cx="3822833" cy="2168357"/>
          </a:xfrm>
          <a:prstGeom prst="bentConnector3">
            <a:avLst>
              <a:gd name="adj1" fmla="val -9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13B4996-2F8D-1484-0E25-3FF0EA5360FE}"/>
              </a:ext>
            </a:extLst>
          </p:cNvPr>
          <p:cNvSpPr/>
          <p:nvPr/>
        </p:nvSpPr>
        <p:spPr>
          <a:xfrm>
            <a:off x="6199322" y="3488254"/>
            <a:ext cx="1296416" cy="80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Robot Arm</a:t>
            </a:r>
          </a:p>
          <a:p>
            <a:pPr algn="ctr"/>
            <a:r>
              <a:rPr lang="en-US" altLang="zh-CN" dirty="0"/>
              <a:t>APIs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ECD17E5-F2FC-9EA2-0622-20E9C84C0147}"/>
              </a:ext>
            </a:extLst>
          </p:cNvPr>
          <p:cNvSpPr/>
          <p:nvPr/>
        </p:nvSpPr>
        <p:spPr>
          <a:xfrm>
            <a:off x="6199322" y="1280520"/>
            <a:ext cx="1296416" cy="80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 Code</a:t>
            </a:r>
          </a:p>
          <a:p>
            <a:pPr algn="ctr"/>
            <a:r>
              <a:rPr lang="en-US" altLang="zh-CN" dirty="0"/>
              <a:t>Positions</a:t>
            </a:r>
          </a:p>
          <a:p>
            <a:pPr algn="ctr"/>
            <a:r>
              <a:rPr lang="en-US" altLang="zh-CN" dirty="0"/>
              <a:t>Estimation</a:t>
            </a:r>
            <a:endParaRPr lang="zh-CN" altLang="en-US" dirty="0"/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0AEA70E3-FD59-AC20-7E4C-2920E9BF605A}"/>
              </a:ext>
            </a:extLst>
          </p:cNvPr>
          <p:cNvCxnSpPr>
            <a:stCxn id="30" idx="1"/>
            <a:endCxn id="33" idx="0"/>
          </p:cNvCxnSpPr>
          <p:nvPr/>
        </p:nvCxnSpPr>
        <p:spPr>
          <a:xfrm rot="10800000" flipV="1">
            <a:off x="3721664" y="1682629"/>
            <a:ext cx="2477659" cy="932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63A5E7E-40FD-C148-5163-ACBE4D90C795}"/>
              </a:ext>
            </a:extLst>
          </p:cNvPr>
          <p:cNvSpPr txBox="1"/>
          <p:nvPr/>
        </p:nvSpPr>
        <p:spPr>
          <a:xfrm>
            <a:off x="4837402" y="127622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30Hz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83FAD89-943C-31E5-185C-DE77B7C786BC}"/>
              </a:ext>
            </a:extLst>
          </p:cNvPr>
          <p:cNvCxnSpPr>
            <a:cxnSpLocks/>
          </p:cNvCxnSpPr>
          <p:nvPr/>
        </p:nvCxnSpPr>
        <p:spPr>
          <a:xfrm>
            <a:off x="7495738" y="3640610"/>
            <a:ext cx="584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034768C-1CC9-FAB8-8D90-C19B1F6BDA91}"/>
              </a:ext>
            </a:extLst>
          </p:cNvPr>
          <p:cNvCxnSpPr>
            <a:cxnSpLocks/>
          </p:cNvCxnSpPr>
          <p:nvPr/>
        </p:nvCxnSpPr>
        <p:spPr>
          <a:xfrm flipH="1">
            <a:off x="7463641" y="4134264"/>
            <a:ext cx="616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59DFE16C-4C25-8B3D-C00D-44E63F9A3026}"/>
              </a:ext>
            </a:extLst>
          </p:cNvPr>
          <p:cNvSpPr txBox="1"/>
          <p:nvPr/>
        </p:nvSpPr>
        <p:spPr>
          <a:xfrm>
            <a:off x="3757751" y="1678492"/>
            <a:ext cx="2543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sz="1800" dirty="0"/>
              <a:t>ead the cube position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892D34C-3761-5539-5E28-77C7DE77FE20}"/>
              </a:ext>
            </a:extLst>
          </p:cNvPr>
          <p:cNvSpPr txBox="1"/>
          <p:nvPr/>
        </p:nvSpPr>
        <p:spPr>
          <a:xfrm>
            <a:off x="7559940" y="32712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FK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C794CCC-2B3F-40C2-962A-7438EB2C6813}"/>
              </a:ext>
            </a:extLst>
          </p:cNvPr>
          <p:cNvSpPr txBox="1"/>
          <p:nvPr/>
        </p:nvSpPr>
        <p:spPr>
          <a:xfrm>
            <a:off x="7593909" y="410780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IK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A8F3304-6BA9-655E-755D-288A2B8F36EC}"/>
              </a:ext>
            </a:extLst>
          </p:cNvPr>
          <p:cNvCxnSpPr/>
          <p:nvPr/>
        </p:nvCxnSpPr>
        <p:spPr>
          <a:xfrm>
            <a:off x="3721664" y="5086683"/>
            <a:ext cx="0" cy="74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89B8A70-69FF-AFEC-BB80-02AF6392F560}"/>
              </a:ext>
            </a:extLst>
          </p:cNvPr>
          <p:cNvSpPr txBox="1"/>
          <p:nvPr/>
        </p:nvSpPr>
        <p:spPr>
          <a:xfrm>
            <a:off x="3613686" y="5349429"/>
            <a:ext cx="1505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Get_state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3" name="图片 2" descr="桌子上摆放着黑色的机器&#10;&#10;低可信度描述已自动生成">
            <a:extLst>
              <a:ext uri="{FF2B5EF4-FFF2-40B4-BE49-F238E27FC236}">
                <a16:creationId xmlns:a16="http://schemas.microsoft.com/office/drawing/2014/main" id="{AB7582E3-87E2-5FD1-7CC6-7E792C3EB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694" y="2531049"/>
            <a:ext cx="3255875" cy="25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DF71846-4801-6F08-7192-51A8AEDC8C48}"/>
              </a:ext>
            </a:extLst>
          </p:cNvPr>
          <p:cNvGrpSpPr/>
          <p:nvPr/>
        </p:nvGrpSpPr>
        <p:grpSpPr>
          <a:xfrm>
            <a:off x="306773" y="1194611"/>
            <a:ext cx="5615596" cy="1597750"/>
            <a:chOff x="395476" y="152384"/>
            <a:chExt cx="5615596" cy="159775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53C8B22-2830-1085-AB82-CFD7DE6183BD}"/>
                </a:ext>
              </a:extLst>
            </p:cNvPr>
            <p:cNvSpPr/>
            <p:nvPr/>
          </p:nvSpPr>
          <p:spPr>
            <a:xfrm>
              <a:off x="2435486" y="630352"/>
              <a:ext cx="1734770" cy="971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Stage update</a:t>
              </a:r>
              <a:endParaRPr lang="zh-CN" altLang="en-US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7C698379-A78A-6F88-5578-498D14CAD62D}"/>
                </a:ext>
              </a:extLst>
            </p:cNvPr>
            <p:cNvCxnSpPr>
              <a:cxnSpLocks/>
            </p:cNvCxnSpPr>
            <p:nvPr/>
          </p:nvCxnSpPr>
          <p:spPr>
            <a:xfrm>
              <a:off x="395476" y="864356"/>
              <a:ext cx="2040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1F272FD-C561-6B72-77E2-87D3A2EA5DEE}"/>
                </a:ext>
              </a:extLst>
            </p:cNvPr>
            <p:cNvSpPr txBox="1"/>
            <p:nvPr/>
          </p:nvSpPr>
          <p:spPr>
            <a:xfrm>
              <a:off x="395476" y="498703"/>
              <a:ext cx="17347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Int </a:t>
              </a:r>
              <a:r>
                <a:rPr lang="en-US" altLang="zh-CN" dirty="0" err="1"/>
                <a:t>cur_stage</a:t>
              </a:r>
              <a:endParaRPr lang="zh-CN" altLang="en-US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01F097B-3E94-AF84-D28D-92E5A0A5648B}"/>
                </a:ext>
              </a:extLst>
            </p:cNvPr>
            <p:cNvCxnSpPr>
              <a:cxnSpLocks/>
            </p:cNvCxnSpPr>
            <p:nvPr/>
          </p:nvCxnSpPr>
          <p:spPr>
            <a:xfrm>
              <a:off x="395476" y="1384309"/>
              <a:ext cx="2040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C004326-75BB-D5BF-7EE5-21602AF59ECB}"/>
                </a:ext>
              </a:extLst>
            </p:cNvPr>
            <p:cNvSpPr txBox="1"/>
            <p:nvPr/>
          </p:nvSpPr>
          <p:spPr>
            <a:xfrm>
              <a:off x="395476" y="1380802"/>
              <a:ext cx="15867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Get_state</a:t>
              </a:r>
              <a:r>
                <a:rPr lang="en-US" altLang="zh-CN" dirty="0"/>
                <a:t>()</a:t>
              </a:r>
              <a:endParaRPr lang="zh-CN" altLang="en-US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BCFC3B6-D73B-9049-C95E-1BD40A5F5E0F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170256" y="1116188"/>
              <a:ext cx="897064" cy="2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B68AD26-8F59-3E66-23A7-6845022EB917}"/>
                </a:ext>
              </a:extLst>
            </p:cNvPr>
            <p:cNvSpPr txBox="1"/>
            <p:nvPr/>
          </p:nvSpPr>
          <p:spPr>
            <a:xfrm>
              <a:off x="4224342" y="724465"/>
              <a:ext cx="16040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Int </a:t>
              </a:r>
              <a:r>
                <a:rPr lang="en-US" altLang="zh-CN" dirty="0" err="1"/>
                <a:t>new_stage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48DD500-5A68-8102-416A-F24A377F71A1}"/>
                </a:ext>
              </a:extLst>
            </p:cNvPr>
            <p:cNvSpPr txBox="1"/>
            <p:nvPr/>
          </p:nvSpPr>
          <p:spPr>
            <a:xfrm>
              <a:off x="4276302" y="1172053"/>
              <a:ext cx="17347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update_Stage</a:t>
              </a:r>
              <a:r>
                <a:rPr lang="en-US" altLang="zh-CN" dirty="0"/>
                <a:t>()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CA9736F-B79E-177C-57AA-82EF4E98CC2E}"/>
                </a:ext>
              </a:extLst>
            </p:cNvPr>
            <p:cNvSpPr txBox="1"/>
            <p:nvPr/>
          </p:nvSpPr>
          <p:spPr>
            <a:xfrm>
              <a:off x="3448167" y="152384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Stage</a:t>
              </a:r>
              <a:endParaRPr lang="zh-CN" altLang="en-US" b="1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209B9F7-E682-B307-62B5-C0395034A729}"/>
              </a:ext>
            </a:extLst>
          </p:cNvPr>
          <p:cNvGrpSpPr/>
          <p:nvPr/>
        </p:nvGrpSpPr>
        <p:grpSpPr>
          <a:xfrm>
            <a:off x="393355" y="3012482"/>
            <a:ext cx="5624281" cy="1725596"/>
            <a:chOff x="540772" y="4157822"/>
            <a:chExt cx="5624281" cy="172559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7A3DF35-C203-2F6C-F88E-7AE7CED4ED58}"/>
                </a:ext>
              </a:extLst>
            </p:cNvPr>
            <p:cNvSpPr txBox="1"/>
            <p:nvPr/>
          </p:nvSpPr>
          <p:spPr>
            <a:xfrm>
              <a:off x="3593463" y="4157822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Reward</a:t>
              </a:r>
              <a:endParaRPr lang="zh-CN" altLang="en-US" b="1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48D1288-9862-5391-472A-D700BE53D971}"/>
                </a:ext>
              </a:extLst>
            </p:cNvPr>
            <p:cNvSpPr/>
            <p:nvPr/>
          </p:nvSpPr>
          <p:spPr>
            <a:xfrm>
              <a:off x="2580782" y="4770140"/>
              <a:ext cx="1734770" cy="971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Calculate Reward</a:t>
              </a:r>
              <a:endParaRPr lang="zh-CN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340A45A-DC57-76DD-5050-3F2DFD291E3E}"/>
                </a:ext>
              </a:extLst>
            </p:cNvPr>
            <p:cNvCxnSpPr>
              <a:cxnSpLocks/>
            </p:cNvCxnSpPr>
            <p:nvPr/>
          </p:nvCxnSpPr>
          <p:spPr>
            <a:xfrm>
              <a:off x="540772" y="4959402"/>
              <a:ext cx="2040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9432E56-84B0-740C-4413-EF2E947D894C}"/>
                </a:ext>
              </a:extLst>
            </p:cNvPr>
            <p:cNvSpPr txBox="1"/>
            <p:nvPr/>
          </p:nvSpPr>
          <p:spPr>
            <a:xfrm>
              <a:off x="569383" y="4545598"/>
              <a:ext cx="15867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Get_state</a:t>
              </a:r>
              <a:r>
                <a:rPr lang="en-US" altLang="zh-CN" dirty="0"/>
                <a:t>()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E3BAF687-86F3-202A-4113-D70F3C772098}"/>
                </a:ext>
              </a:extLst>
            </p:cNvPr>
            <p:cNvSpPr txBox="1"/>
            <p:nvPr/>
          </p:nvSpPr>
          <p:spPr>
            <a:xfrm>
              <a:off x="569383" y="5514086"/>
              <a:ext cx="17347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update_Stage</a:t>
              </a:r>
              <a:r>
                <a:rPr lang="en-US" altLang="zh-CN" dirty="0"/>
                <a:t>()</a:t>
              </a:r>
              <a:endParaRPr lang="zh-CN" altLang="en-US" dirty="0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0362F9F1-ECDA-229B-BA08-33C5ED565948}"/>
                </a:ext>
              </a:extLst>
            </p:cNvPr>
            <p:cNvCxnSpPr>
              <a:cxnSpLocks/>
            </p:cNvCxnSpPr>
            <p:nvPr/>
          </p:nvCxnSpPr>
          <p:spPr>
            <a:xfrm>
              <a:off x="540772" y="5461426"/>
              <a:ext cx="2040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86D1C888-6794-2C22-2CDF-570473F1D750}"/>
                </a:ext>
              </a:extLst>
            </p:cNvPr>
            <p:cNvCxnSpPr>
              <a:cxnSpLocks/>
            </p:cNvCxnSpPr>
            <p:nvPr/>
          </p:nvCxnSpPr>
          <p:spPr>
            <a:xfrm>
              <a:off x="4315551" y="5253289"/>
              <a:ext cx="810483" cy="2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A831F46-CB6D-F224-0D42-F11231CCBBD4}"/>
                </a:ext>
              </a:extLst>
            </p:cNvPr>
            <p:cNvSpPr txBox="1"/>
            <p:nvPr/>
          </p:nvSpPr>
          <p:spPr>
            <a:xfrm>
              <a:off x="4430283" y="5254666"/>
              <a:ext cx="17347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get_reward</a:t>
              </a:r>
              <a:r>
                <a:rPr lang="en-US" altLang="zh-CN" dirty="0"/>
                <a:t>()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EC9DF59-3527-C130-7594-968D5C56C388}"/>
                </a:ext>
              </a:extLst>
            </p:cNvPr>
            <p:cNvSpPr txBox="1"/>
            <p:nvPr/>
          </p:nvSpPr>
          <p:spPr>
            <a:xfrm>
              <a:off x="4465697" y="4840552"/>
              <a:ext cx="16040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Int reward</a:t>
              </a:r>
              <a:endParaRPr lang="zh-CN" altLang="en-US" dirty="0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3E11FAC-073D-3643-F1FC-46C73391E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782" y="1365905"/>
            <a:ext cx="5739397" cy="406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5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76922F29-3EFE-24BB-BDD6-E0CC9DFEEA06}"/>
              </a:ext>
            </a:extLst>
          </p:cNvPr>
          <p:cNvSpPr txBox="1"/>
          <p:nvPr/>
        </p:nvSpPr>
        <p:spPr>
          <a:xfrm>
            <a:off x="4796500" y="206135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Generate Offline dataset</a:t>
            </a:r>
            <a:endParaRPr lang="zh-CN" altLang="en-US" b="1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3695AF6-A9CB-9E61-3193-30BFADECA4E7}"/>
              </a:ext>
            </a:extLst>
          </p:cNvPr>
          <p:cNvCxnSpPr>
            <a:cxnSpLocks/>
          </p:cNvCxnSpPr>
          <p:nvPr/>
        </p:nvCxnSpPr>
        <p:spPr>
          <a:xfrm>
            <a:off x="6988964" y="2081171"/>
            <a:ext cx="142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432957D-9061-17D2-9165-A251C0CEC34C}"/>
              </a:ext>
            </a:extLst>
          </p:cNvPr>
          <p:cNvSpPr txBox="1"/>
          <p:nvPr/>
        </p:nvSpPr>
        <p:spPr>
          <a:xfrm>
            <a:off x="7043949" y="1450131"/>
            <a:ext cx="140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Experts’ Action</a:t>
            </a:r>
            <a:endParaRPr lang="zh-CN" altLang="en-US" dirty="0"/>
          </a:p>
        </p:txBody>
      </p:sp>
      <p:sp>
        <p:nvSpPr>
          <p:cNvPr id="24" name="流程图: 终止 23">
            <a:extLst>
              <a:ext uri="{FF2B5EF4-FFF2-40B4-BE49-F238E27FC236}">
                <a16:creationId xmlns:a16="http://schemas.microsoft.com/office/drawing/2014/main" id="{06AB3069-DF77-25B9-5076-D64625B0DA73}"/>
              </a:ext>
            </a:extLst>
          </p:cNvPr>
          <p:cNvSpPr/>
          <p:nvPr/>
        </p:nvSpPr>
        <p:spPr>
          <a:xfrm>
            <a:off x="4772237" y="1637824"/>
            <a:ext cx="2216727" cy="88669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Experts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82D624-2792-7558-97D2-E06DE7C3E1CD}"/>
              </a:ext>
            </a:extLst>
          </p:cNvPr>
          <p:cNvSpPr/>
          <p:nvPr/>
        </p:nvSpPr>
        <p:spPr>
          <a:xfrm>
            <a:off x="8409707" y="1697180"/>
            <a:ext cx="1811482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69DD7BA-1116-4F70-7F39-5374EC85224D}"/>
              </a:ext>
            </a:extLst>
          </p:cNvPr>
          <p:cNvCxnSpPr>
            <a:cxnSpLocks/>
          </p:cNvCxnSpPr>
          <p:nvPr/>
        </p:nvCxnSpPr>
        <p:spPr>
          <a:xfrm>
            <a:off x="9118225" y="2445325"/>
            <a:ext cx="0" cy="46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8B00FFB7-CE18-B851-D42E-9F556C581391}"/>
              </a:ext>
            </a:extLst>
          </p:cNvPr>
          <p:cNvCxnSpPr>
            <a:cxnSpLocks/>
            <a:stCxn id="47" idx="1"/>
            <a:endCxn id="51" idx="2"/>
          </p:cNvCxnSpPr>
          <p:nvPr/>
        </p:nvCxnSpPr>
        <p:spPr>
          <a:xfrm rot="10800000">
            <a:off x="2922742" y="4734151"/>
            <a:ext cx="1248356" cy="825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420C77E-E708-83A4-928B-4FAF7E740C4C}"/>
              </a:ext>
            </a:extLst>
          </p:cNvPr>
          <p:cNvSpPr txBox="1"/>
          <p:nvPr/>
        </p:nvSpPr>
        <p:spPr>
          <a:xfrm>
            <a:off x="3093691" y="4920126"/>
            <a:ext cx="1022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Dataset update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1EAD92F-4A1E-236C-17DE-51340DF6EF54}"/>
              </a:ext>
            </a:extLst>
          </p:cNvPr>
          <p:cNvCxnSpPr>
            <a:cxnSpLocks/>
          </p:cNvCxnSpPr>
          <p:nvPr/>
        </p:nvCxnSpPr>
        <p:spPr>
          <a:xfrm flipH="1">
            <a:off x="907473" y="3144981"/>
            <a:ext cx="1200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1B274F2B-E83D-C8C7-A8F9-0067CFD8E460}"/>
              </a:ext>
            </a:extLst>
          </p:cNvPr>
          <p:cNvSpPr txBox="1"/>
          <p:nvPr/>
        </p:nvSpPr>
        <p:spPr>
          <a:xfrm>
            <a:off x="1000009" y="1944652"/>
            <a:ext cx="1015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Prior Dataset</a:t>
            </a:r>
          </a:p>
          <a:p>
            <a:r>
              <a:rPr lang="en-US" altLang="zh-CN" dirty="0"/>
              <a:t>Output</a:t>
            </a:r>
          </a:p>
          <a:p>
            <a:r>
              <a:rPr lang="en-US" altLang="zh-CN" dirty="0" err="1"/>
              <a:t>Json</a:t>
            </a:r>
            <a:endParaRPr lang="en-US" altLang="zh-CN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E7BA792-7B87-DBF3-5780-6A768D9670ED}"/>
              </a:ext>
            </a:extLst>
          </p:cNvPr>
          <p:cNvSpPr/>
          <p:nvPr/>
        </p:nvSpPr>
        <p:spPr>
          <a:xfrm>
            <a:off x="8506689" y="5222043"/>
            <a:ext cx="1617515" cy="63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 Update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30D5197-4506-9A0D-CF68-19C816B8DB62}"/>
              </a:ext>
            </a:extLst>
          </p:cNvPr>
          <p:cNvSpPr/>
          <p:nvPr/>
        </p:nvSpPr>
        <p:spPr>
          <a:xfrm>
            <a:off x="4171098" y="5243292"/>
            <a:ext cx="1617515" cy="63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Calculate Reward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89F9A1E-C231-56E5-4285-24EAA56497E7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7701833" y="5560081"/>
            <a:ext cx="804856" cy="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B182C3B-0F9C-D5DD-03CF-5E1DFF184CE0}"/>
              </a:ext>
            </a:extLst>
          </p:cNvPr>
          <p:cNvSpPr/>
          <p:nvPr/>
        </p:nvSpPr>
        <p:spPr>
          <a:xfrm>
            <a:off x="2108256" y="1555813"/>
            <a:ext cx="1628972" cy="31783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Datasets Buffer</a:t>
            </a:r>
            <a:endParaRPr lang="zh-CN" altLang="en-US" dirty="0"/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2651C391-2942-37D1-645E-FE28A976BCCD}"/>
              </a:ext>
            </a:extLst>
          </p:cNvPr>
          <p:cNvCxnSpPr>
            <a:cxnSpLocks/>
            <a:endCxn id="24" idx="2"/>
          </p:cNvCxnSpPr>
          <p:nvPr/>
        </p:nvCxnSpPr>
        <p:spPr>
          <a:xfrm rot="10800000">
            <a:off x="5880601" y="2524515"/>
            <a:ext cx="2499630" cy="1417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F4241269-34DB-BBBE-B553-5AD78F84BB85}"/>
              </a:ext>
            </a:extLst>
          </p:cNvPr>
          <p:cNvSpPr txBox="1"/>
          <p:nvPr/>
        </p:nvSpPr>
        <p:spPr>
          <a:xfrm>
            <a:off x="6499017" y="3306167"/>
            <a:ext cx="140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Experts’ Observation</a:t>
            </a:r>
            <a:endParaRPr lang="zh-CN" altLang="en-US" dirty="0"/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F2C67803-9AC2-63F7-43FD-0E35C7DE4137}"/>
              </a:ext>
            </a:extLst>
          </p:cNvPr>
          <p:cNvCxnSpPr>
            <a:stCxn id="33" idx="3"/>
            <a:endCxn id="46" idx="3"/>
          </p:cNvCxnSpPr>
          <p:nvPr/>
        </p:nvCxnSpPr>
        <p:spPr>
          <a:xfrm flipH="1">
            <a:off x="10124204" y="2071253"/>
            <a:ext cx="96985" cy="3467579"/>
          </a:xfrm>
          <a:prstGeom prst="bentConnector3">
            <a:avLst>
              <a:gd name="adj1" fmla="val -725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CEC69DF-28DF-4A7B-7A77-E45E2250D7C4}"/>
              </a:ext>
            </a:extLst>
          </p:cNvPr>
          <p:cNvCxnSpPr/>
          <p:nvPr/>
        </p:nvCxnSpPr>
        <p:spPr>
          <a:xfrm flipV="1">
            <a:off x="9574306" y="2445325"/>
            <a:ext cx="0" cy="46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946ACE13-86D7-C8C4-2A03-6FAD03825AE0}"/>
              </a:ext>
            </a:extLst>
          </p:cNvPr>
          <p:cNvSpPr/>
          <p:nvPr/>
        </p:nvSpPr>
        <p:spPr>
          <a:xfrm>
            <a:off x="6593469" y="5220176"/>
            <a:ext cx="1108364" cy="690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Stage update</a:t>
            </a:r>
            <a:endParaRPr lang="zh-CN" altLang="en-US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EAD6CF8-B220-FBD8-2CA0-76F6016D2DFB}"/>
              </a:ext>
            </a:extLst>
          </p:cNvPr>
          <p:cNvCxnSpPr>
            <a:cxnSpLocks/>
            <a:stCxn id="68" idx="1"/>
            <a:endCxn id="47" idx="3"/>
          </p:cNvCxnSpPr>
          <p:nvPr/>
        </p:nvCxnSpPr>
        <p:spPr>
          <a:xfrm flipH="1" flipV="1">
            <a:off x="5788613" y="5560081"/>
            <a:ext cx="804856" cy="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桌子上摆放着黑色的机器&#10;&#10;低可信度描述已自动生成">
            <a:extLst>
              <a:ext uri="{FF2B5EF4-FFF2-40B4-BE49-F238E27FC236}">
                <a16:creationId xmlns:a16="http://schemas.microsoft.com/office/drawing/2014/main" id="{3CE002D8-5EDD-0130-9F4A-206C2471B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627" y="2903416"/>
            <a:ext cx="2288830" cy="18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9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7C5ACB7-6A59-42E5-4A3D-AE66087F89E2}"/>
              </a:ext>
            </a:extLst>
          </p:cNvPr>
          <p:cNvSpPr/>
          <p:nvPr/>
        </p:nvSpPr>
        <p:spPr>
          <a:xfrm>
            <a:off x="6520394" y="1327238"/>
            <a:ext cx="1780309" cy="3401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RLPD Train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D678FE-E272-AF97-F55B-AEE1BB823C25}"/>
              </a:ext>
            </a:extLst>
          </p:cNvPr>
          <p:cNvSpPr/>
          <p:nvPr/>
        </p:nvSpPr>
        <p:spPr>
          <a:xfrm>
            <a:off x="216111" y="2374801"/>
            <a:ext cx="1794625" cy="96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Generate Offline dataset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CDD2278-AD4B-78A4-67CC-45426586834A}"/>
              </a:ext>
            </a:extLst>
          </p:cNvPr>
          <p:cNvCxnSpPr>
            <a:cxnSpLocks/>
          </p:cNvCxnSpPr>
          <p:nvPr/>
        </p:nvCxnSpPr>
        <p:spPr>
          <a:xfrm>
            <a:off x="4764332" y="2172365"/>
            <a:ext cx="1756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B324A6A-D6D8-B44D-4041-ABB6C46BC600}"/>
              </a:ext>
            </a:extLst>
          </p:cNvPr>
          <p:cNvCxnSpPr>
            <a:cxnSpLocks/>
          </p:cNvCxnSpPr>
          <p:nvPr/>
        </p:nvCxnSpPr>
        <p:spPr>
          <a:xfrm>
            <a:off x="8300703" y="1893997"/>
            <a:ext cx="1125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D532D95-F1DE-7257-D41A-F85B04F9DDED}"/>
              </a:ext>
            </a:extLst>
          </p:cNvPr>
          <p:cNvSpPr txBox="1"/>
          <p:nvPr/>
        </p:nvSpPr>
        <p:spPr>
          <a:xfrm>
            <a:off x="8383742" y="149349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17E96D-7787-7134-3104-82927F4E8DB5}"/>
              </a:ext>
            </a:extLst>
          </p:cNvPr>
          <p:cNvSpPr/>
          <p:nvPr/>
        </p:nvSpPr>
        <p:spPr>
          <a:xfrm>
            <a:off x="9426386" y="1519923"/>
            <a:ext cx="1811482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C7555EF-B0A2-E208-ADAF-F822D7BDEE9E}"/>
              </a:ext>
            </a:extLst>
          </p:cNvPr>
          <p:cNvSpPr txBox="1"/>
          <p:nvPr/>
        </p:nvSpPr>
        <p:spPr>
          <a:xfrm>
            <a:off x="4850288" y="1570829"/>
            <a:ext cx="164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Sample from Offline dataset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5ADC91D-3016-0EC6-2E3E-BE6C12F6E404}"/>
              </a:ext>
            </a:extLst>
          </p:cNvPr>
          <p:cNvCxnSpPr>
            <a:cxnSpLocks/>
          </p:cNvCxnSpPr>
          <p:nvPr/>
        </p:nvCxnSpPr>
        <p:spPr>
          <a:xfrm>
            <a:off x="4764332" y="3949026"/>
            <a:ext cx="1735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8EEB5D1-AE5A-241D-2DB0-7ED57D6A18B1}"/>
              </a:ext>
            </a:extLst>
          </p:cNvPr>
          <p:cNvCxnSpPr>
            <a:cxnSpLocks/>
          </p:cNvCxnSpPr>
          <p:nvPr/>
        </p:nvCxnSpPr>
        <p:spPr>
          <a:xfrm>
            <a:off x="10134904" y="2268068"/>
            <a:ext cx="0" cy="46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7391F28-6471-5398-095D-8E5C675AB818}"/>
              </a:ext>
            </a:extLst>
          </p:cNvPr>
          <p:cNvCxnSpPr>
            <a:cxnSpLocks/>
            <a:stCxn id="57" idx="1"/>
          </p:cNvCxnSpPr>
          <p:nvPr/>
        </p:nvCxnSpPr>
        <p:spPr>
          <a:xfrm rot="10800000">
            <a:off x="3939421" y="4556892"/>
            <a:ext cx="1271186" cy="800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B45BDC3-4DAA-2980-2C54-EE1F2452BA5D}"/>
              </a:ext>
            </a:extLst>
          </p:cNvPr>
          <p:cNvSpPr txBox="1"/>
          <p:nvPr/>
        </p:nvSpPr>
        <p:spPr>
          <a:xfrm>
            <a:off x="3500654" y="5337820"/>
            <a:ext cx="1705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Online dataset update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DFF4E8F-A469-D209-A8E5-B7E118BB4B59}"/>
              </a:ext>
            </a:extLst>
          </p:cNvPr>
          <p:cNvSpPr txBox="1"/>
          <p:nvPr/>
        </p:nvSpPr>
        <p:spPr>
          <a:xfrm>
            <a:off x="4850288" y="3353052"/>
            <a:ext cx="164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Sample from Online dataset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1B4C25A-4A6B-C7B8-9031-4038419F7EF9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2010736" y="2856246"/>
            <a:ext cx="10281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C0440A5-7190-D594-AE88-37DDAC70610C}"/>
              </a:ext>
            </a:extLst>
          </p:cNvPr>
          <p:cNvSpPr txBox="1"/>
          <p:nvPr/>
        </p:nvSpPr>
        <p:spPr>
          <a:xfrm>
            <a:off x="2077848" y="1944902"/>
            <a:ext cx="1015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Prior Dataset</a:t>
            </a:r>
          </a:p>
          <a:p>
            <a:r>
              <a:rPr lang="en-US" altLang="zh-CN" dirty="0" err="1"/>
              <a:t>Json</a:t>
            </a:r>
            <a:endParaRPr lang="en-US" altLang="zh-CN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096BA69-6812-F073-B211-B3B7965D7342}"/>
              </a:ext>
            </a:extLst>
          </p:cNvPr>
          <p:cNvSpPr/>
          <p:nvPr/>
        </p:nvSpPr>
        <p:spPr>
          <a:xfrm>
            <a:off x="9523368" y="5044786"/>
            <a:ext cx="1617515" cy="63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 Update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2699B5D-A320-628C-4137-6F2AEAEC1DB3}"/>
              </a:ext>
            </a:extLst>
          </p:cNvPr>
          <p:cNvSpPr/>
          <p:nvPr/>
        </p:nvSpPr>
        <p:spPr>
          <a:xfrm>
            <a:off x="5210607" y="5040811"/>
            <a:ext cx="1617515" cy="63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Reward Update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6922F29-3EFE-24BB-BDD6-E0CC9DFEEA06}"/>
              </a:ext>
            </a:extLst>
          </p:cNvPr>
          <p:cNvSpPr txBox="1"/>
          <p:nvPr/>
        </p:nvSpPr>
        <p:spPr>
          <a:xfrm>
            <a:off x="4845854" y="2457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Online Training</a:t>
            </a:r>
            <a:endParaRPr lang="zh-CN" altLang="en-US" b="1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64383AAD-07DC-DE13-893F-C571B61E58A6}"/>
              </a:ext>
            </a:extLst>
          </p:cNvPr>
          <p:cNvCxnSpPr>
            <a:cxnSpLocks/>
            <a:stCxn id="15" idx="3"/>
            <a:endCxn id="56" idx="3"/>
          </p:cNvCxnSpPr>
          <p:nvPr/>
        </p:nvCxnSpPr>
        <p:spPr>
          <a:xfrm flipH="1">
            <a:off x="11140883" y="1893996"/>
            <a:ext cx="96985" cy="3467579"/>
          </a:xfrm>
          <a:prstGeom prst="bentConnector3">
            <a:avLst>
              <a:gd name="adj1" fmla="val -429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B26C8D7-A70B-BFF2-B057-0943F675151D}"/>
              </a:ext>
            </a:extLst>
          </p:cNvPr>
          <p:cNvCxnSpPr>
            <a:cxnSpLocks/>
          </p:cNvCxnSpPr>
          <p:nvPr/>
        </p:nvCxnSpPr>
        <p:spPr>
          <a:xfrm flipV="1">
            <a:off x="10538315" y="2255375"/>
            <a:ext cx="0" cy="46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385810D-1856-2357-4BC0-E7F551EA19B8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8742189" y="5334756"/>
            <a:ext cx="804856" cy="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DFC4B78-0742-984F-2C39-1DF977B66DA5}"/>
              </a:ext>
            </a:extLst>
          </p:cNvPr>
          <p:cNvSpPr/>
          <p:nvPr/>
        </p:nvSpPr>
        <p:spPr>
          <a:xfrm>
            <a:off x="7633825" y="4994851"/>
            <a:ext cx="1108364" cy="690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Stage update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DE3BE08-E749-F390-8534-A519023C93CF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828969" y="5334756"/>
            <a:ext cx="804856" cy="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C8A3DCA-6621-0F6C-BB12-9F68C6371C0E}"/>
              </a:ext>
            </a:extLst>
          </p:cNvPr>
          <p:cNvSpPr/>
          <p:nvPr/>
        </p:nvSpPr>
        <p:spPr>
          <a:xfrm>
            <a:off x="3038840" y="1155601"/>
            <a:ext cx="1780309" cy="3401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CN" sz="1400" dirty="0"/>
              <a:t>Combine &amp; Convert</a:t>
            </a:r>
          </a:p>
          <a:p>
            <a:pPr algn="ctr"/>
            <a:r>
              <a:rPr lang="en-US" altLang="zh-CN" dirty="0"/>
              <a:t> Datasets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DF20271-5D80-0168-0F65-96C796D6B41D}"/>
              </a:ext>
            </a:extLst>
          </p:cNvPr>
          <p:cNvSpPr/>
          <p:nvPr/>
        </p:nvSpPr>
        <p:spPr>
          <a:xfrm>
            <a:off x="3135791" y="1882670"/>
            <a:ext cx="1606659" cy="24921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Datasets Buffer</a:t>
            </a:r>
            <a:endParaRPr lang="zh-CN" altLang="en-US" dirty="0"/>
          </a:p>
        </p:txBody>
      </p:sp>
      <p:pic>
        <p:nvPicPr>
          <p:cNvPr id="30" name="图片 29" descr="桌子上摆放着黑色的机器&#10;&#10;低可信度描述已自动生成">
            <a:extLst>
              <a:ext uri="{FF2B5EF4-FFF2-40B4-BE49-F238E27FC236}">
                <a16:creationId xmlns:a16="http://schemas.microsoft.com/office/drawing/2014/main" id="{73E8EBC4-830C-9847-2BE4-74F248231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617" y="2743756"/>
            <a:ext cx="2288830" cy="18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6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466</Words>
  <Application>Microsoft Office PowerPoint</Application>
  <PresentationFormat>宽屏</PresentationFormat>
  <Paragraphs>115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Yue Feng</dc:creator>
  <cp:lastModifiedBy>Yue Feng</cp:lastModifiedBy>
  <cp:revision>44</cp:revision>
  <dcterms:created xsi:type="dcterms:W3CDTF">2023-05-24T18:41:41Z</dcterms:created>
  <dcterms:modified xsi:type="dcterms:W3CDTF">2023-05-25T18:57:44Z</dcterms:modified>
</cp:coreProperties>
</file>