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/>
    <p:restoredTop sz="94726"/>
  </p:normalViewPr>
  <p:slideViewPr>
    <p:cSldViewPr snapToGrid="0">
      <p:cViewPr varScale="1">
        <p:scale>
          <a:sx n="123" d="100"/>
          <a:sy n="123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A384D-D8B8-636D-7497-8CC97391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FD5F94-09DB-B830-07E6-15E11069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0697-6783-FAE3-2383-E3D2A1C4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8FDCA-8430-9E87-B1A1-110C0D5E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E595-2CC8-BC7F-01E5-B746F57F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0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0D2EF-7636-600B-FBE7-6E061C7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420031-1A05-8378-FBC5-A69B424D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2D9EB-E7F3-00F8-56E5-0442A00F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36737-2A95-13A9-B603-7BA1D25B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CDFBD-E26B-33DE-0E66-3B90E9F2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2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17BADA-EF4B-75E9-2872-90FB1B195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2D25F0-6E37-32A2-AC3B-59A75865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C3E73-CFC1-C1D8-A526-EE5FB7CA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2B349-FE64-BC33-6616-B04644FE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F879D-6C9A-6971-D0B0-4BAFF8E2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484EF-B270-4037-5B69-620B89C9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F3FE9-A167-4C0D-3E71-68BB949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0318D-6498-BCD5-2907-EFFC224B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9D8EB-51D0-EA72-5C15-03FC3435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1FA57-CC11-0A8D-FA98-3BD173F6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1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0A512-43F9-0463-94FF-10326A6F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8BA04-9AAE-284F-BA9D-BCED975E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FA072-EBCA-14C3-8169-5C5E22B5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63603-648E-340C-88FB-DBB95410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C22B0-2B53-B323-9369-D57C5A58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942C9-7466-8CE7-58E8-4338DA71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2A2E7-6F65-9EE4-AFF3-7CAEB893E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69C9A-4002-828E-BC4F-FD1AEAB7F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61E84-447C-B880-C106-E25FD1E5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09D76-FE5A-F2A0-C4D3-383B946B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C1C9B-BA44-6B85-6D3F-EED7E8AD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701C8-0B7A-952E-CFDA-FF9D053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6B4F09-7ABF-2D97-8859-AF96B425E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7059F-ADD9-7013-5E7B-4F3A5EF0A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28287-AC33-F5B0-5E85-00984736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3BFC3C-B52A-12E5-6599-F558A4A67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50114D-8AFE-403B-9794-8799907C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43F58B-7D74-4E69-5341-036842B3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EF9BC9-5084-F0CE-D74F-4530BE8E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1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E3D60-832B-67F6-A27A-9FE139BE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4A7AB1-ABA0-B8D7-82FE-F0C26F27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7FE004-6F66-707A-B5A4-0A8146C3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6A553-212E-CDE2-51F2-DA4507C2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8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459A20-17A6-655C-36C8-68145952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685A32-7C27-0A1E-E7D0-9DBB9360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45B8F-184F-2C12-B132-A67307A7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8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0399-681C-9AF5-6B45-DD3B9334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B1D64-262C-3490-B243-20F37CAF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C8406-5447-6BBB-A9FE-E0BC61540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A400A-987B-8843-E249-680EABAD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0B10D-15A5-C7C3-0247-00D9EC3C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5B3C2-66F6-4BD4-81DF-429169A2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1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289A7-3FFA-22D5-A528-A546AB6D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A3ABBF-1E06-073E-2B80-CCAFEB5EA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34CEE-E501-7A6E-7BDF-38FC3627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FF1C53-072A-8DAE-EEEA-92B234C6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7B4DC-F958-559E-9A26-29BC1645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8E4A0-808E-F770-00A3-37F8F56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52561A-CB5C-0B4B-891B-5B19D544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EA801-9912-0FD7-5B1C-9811397E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069F4-3898-2128-DEB3-19EEF2F82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1A00-16BE-45C2-94BE-6DB8C9DFA96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FB7DE-8DD1-1AA3-25BE-7B7685BC8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F482-E715-D781-2E5A-7A5463BBC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FA3A-EB45-4F0C-B65B-49EF91935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our-Way Stop Drives Debate | The Ticker">
            <a:extLst>
              <a:ext uri="{FF2B5EF4-FFF2-40B4-BE49-F238E27FC236}">
                <a16:creationId xmlns:a16="http://schemas.microsoft.com/office/drawing/2014/main" id="{6323052E-D039-6697-CA54-2D9AB61D6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1" t="-51" r="20646" b="51"/>
          <a:stretch/>
        </p:blipFill>
        <p:spPr bwMode="auto">
          <a:xfrm>
            <a:off x="243840" y="1554496"/>
            <a:ext cx="3962400" cy="37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2931F915-9824-6ABE-161C-20A8D1368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360" y="5810905"/>
            <a:ext cx="846328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Random Forest</a:t>
            </a:r>
            <a:r>
              <a:rPr lang="zh-CN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Cross-validation scores: [ 8.85100644  9.32176777  8.65582848  8.72829925 10.03720718]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Mean squared error on test set: 8.905118645565846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D05313-2184-7249-5F8C-CA09E8362B30}"/>
              </a:ext>
            </a:extLst>
          </p:cNvPr>
          <p:cNvSpPr txBox="1"/>
          <p:nvPr/>
        </p:nvSpPr>
        <p:spPr>
          <a:xfrm>
            <a:off x="243840" y="527614"/>
            <a:ext cx="4586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Non-traffic lights intersection, rows: 13813</a:t>
            </a:r>
          </a:p>
          <a:p>
            <a:r>
              <a:rPr lang="en-US" altLang="zh-CN" dirty="0"/>
              <a:t>Mean of </a:t>
            </a:r>
            <a:r>
              <a:rPr lang="en-US" altLang="zh-CN" dirty="0" err="1"/>
              <a:t>collision_rate</a:t>
            </a:r>
            <a:r>
              <a:rPr lang="en-US" altLang="zh-CN" dirty="0"/>
              <a:t>: 1.5477098868215942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581FC9-C275-718F-CCC0-D36003EC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6" y="523914"/>
            <a:ext cx="6095894" cy="52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1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22C2-D4DF-ECD9-30C2-5AE5731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14"/>
            <a:ext cx="10515600" cy="648697"/>
          </a:xfrm>
        </p:spPr>
        <p:txBody>
          <a:bodyPr>
            <a:noAutofit/>
          </a:bodyPr>
          <a:lstStyle/>
          <a:p>
            <a:r>
              <a:rPr lang="en-US" sz="3200" dirty="0"/>
              <a:t>Features vs Collision (</a:t>
            </a:r>
            <a:r>
              <a:rPr lang="en-US" sz="3200" dirty="0" err="1"/>
              <a:t>Minor_Arterial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1128-E08E-4587-B6AD-C44A254A5C1C}"/>
              </a:ext>
            </a:extLst>
          </p:cNvPr>
          <p:cNvSpPr txBox="1"/>
          <p:nvPr/>
        </p:nvSpPr>
        <p:spPr>
          <a:xfrm>
            <a:off x="624663" y="3291683"/>
            <a:ext cx="50903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Cross-validation scores: [153.95835289 109.01777443 147.56410675 140.36152864 108.83229522] Mean squared error on test set: 227.483640764444</a:t>
            </a:r>
            <a:b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36558-D975-F43C-2F38-40B2ACDB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37" y="928973"/>
            <a:ext cx="6159463" cy="55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22C2-D4DF-ECD9-30C2-5AE5731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14"/>
            <a:ext cx="10515600" cy="648697"/>
          </a:xfrm>
        </p:spPr>
        <p:txBody>
          <a:bodyPr>
            <a:noAutofit/>
          </a:bodyPr>
          <a:lstStyle/>
          <a:p>
            <a:r>
              <a:rPr lang="en-US" sz="3200" dirty="0"/>
              <a:t>Features vs Collision (</a:t>
            </a:r>
            <a:r>
              <a:rPr lang="en-US" sz="3200" dirty="0" err="1"/>
              <a:t>Principal_Arterial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1128-E08E-4587-B6AD-C44A254A5C1C}"/>
              </a:ext>
            </a:extLst>
          </p:cNvPr>
          <p:cNvSpPr txBox="1"/>
          <p:nvPr/>
        </p:nvSpPr>
        <p:spPr>
          <a:xfrm>
            <a:off x="624663" y="3291683"/>
            <a:ext cx="4776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Cross-validation scores: [644.29664377 451.21026644 456.88107736 494.90800292 413.73354613] Mean squared error on test set: 519.1158571500497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EE725-2965-18A5-5D65-50B660C5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1251"/>
            <a:ext cx="5746750" cy="51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22C2-D4DF-ECD9-30C2-5AE5731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14"/>
            <a:ext cx="10515600" cy="648697"/>
          </a:xfrm>
        </p:spPr>
        <p:txBody>
          <a:bodyPr>
            <a:noAutofit/>
          </a:bodyPr>
          <a:lstStyle/>
          <a:p>
            <a:r>
              <a:rPr lang="en-US" sz="3200" dirty="0"/>
              <a:t>Features vs Collision (</a:t>
            </a:r>
            <a:r>
              <a:rPr lang="en-US" sz="3200" dirty="0" err="1"/>
              <a:t>State_Highway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1128-E08E-4587-B6AD-C44A254A5C1C}"/>
              </a:ext>
            </a:extLst>
          </p:cNvPr>
          <p:cNvSpPr txBox="1"/>
          <p:nvPr/>
        </p:nvSpPr>
        <p:spPr>
          <a:xfrm>
            <a:off x="624663" y="3291683"/>
            <a:ext cx="4447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Cross-validation scores: [ 0.26980023 0.13437306 6.90745222 11.38698091 0.12219086] Mean squared error on test set: 0.9242603702215219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37D24-26C1-AB23-5090-C2A71354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96" y="1743076"/>
            <a:ext cx="6208141" cy="39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2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22C2-D4DF-ECD9-30C2-5AE5731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14"/>
            <a:ext cx="10515600" cy="648697"/>
          </a:xfrm>
        </p:spPr>
        <p:txBody>
          <a:bodyPr>
            <a:noAutofit/>
          </a:bodyPr>
          <a:lstStyle/>
          <a:p>
            <a:r>
              <a:rPr lang="en-US" sz="3200" dirty="0"/>
              <a:t>Features vs Collision (</a:t>
            </a:r>
            <a:r>
              <a:rPr lang="en-US" sz="3200" dirty="0" err="1"/>
              <a:t>Interstate_Freeway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1128-E08E-4587-B6AD-C44A254A5C1C}"/>
              </a:ext>
            </a:extLst>
          </p:cNvPr>
          <p:cNvSpPr txBox="1"/>
          <p:nvPr/>
        </p:nvSpPr>
        <p:spPr>
          <a:xfrm>
            <a:off x="624663" y="3291683"/>
            <a:ext cx="4433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Cross-validation scores: [0.4248105 4.88537611 7.65114528 0.08907943 4.19584804] Mean squared error on test set: 0.5668490219847808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660A8-181E-C3A5-C34E-B6527BAF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149350"/>
            <a:ext cx="7112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8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raffic Signals Rules: Red, Yellow, Green &amp; Flashing Lights">
            <a:extLst>
              <a:ext uri="{FF2B5EF4-FFF2-40B4-BE49-F238E27FC236}">
                <a16:creationId xmlns:a16="http://schemas.microsoft.com/office/drawing/2014/main" id="{0800E17F-3F4B-3BC9-B3DA-99ED1C897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r="16059"/>
          <a:stretch/>
        </p:blipFill>
        <p:spPr bwMode="auto">
          <a:xfrm>
            <a:off x="0" y="1547392"/>
            <a:ext cx="4168590" cy="376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D03517-4330-1AC5-EE4C-4B13210C323F}"/>
              </a:ext>
            </a:extLst>
          </p:cNvPr>
          <p:cNvSpPr txBox="1"/>
          <p:nvPr/>
        </p:nvSpPr>
        <p:spPr>
          <a:xfrm>
            <a:off x="170412" y="346650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traffic lights intersection, rows: 1102</a:t>
            </a:r>
          </a:p>
          <a:p>
            <a:r>
              <a:rPr lang="en-US" altLang="zh-CN" dirty="0"/>
              <a:t>Mean of collision rate: 17.05255595886268</a:t>
            </a:r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C9DC86-5769-F4A5-3F61-6B85491C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2" y="5649576"/>
            <a:ext cx="494006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Random Forest</a:t>
            </a:r>
            <a:r>
              <a:rPr lang="zh-CN" altLang="en-US" sz="14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Cross-validation scores: [214.09171394 130.87544993 155.27798708 184.00003655 214.75248902]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Mean squared error on test set: 14.182536111111109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6B77F8-2609-EC40-ADCF-F5E0306E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80" y="65233"/>
            <a:ext cx="6075680" cy="67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5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219F1-7D71-5736-2BFD-595C4376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AHA moments</a:t>
            </a:r>
            <a:endParaRPr lang="zh-CN" altLang="en-US" dirty="0"/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E918EAD8-3157-DC1A-0E05-F68083D5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A89D98-4E13-23EC-E5C7-ACCA5E46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" y="1690688"/>
            <a:ext cx="7564525" cy="4713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3D7422-E403-3002-0F6D-3DF8309AC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20" y="1834231"/>
            <a:ext cx="3635016" cy="26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9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219F1-7D71-5736-2BFD-595C4376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AHA moments</a:t>
            </a:r>
            <a:endParaRPr lang="zh-CN" altLang="en-US" dirty="0"/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E918EAD8-3157-DC1A-0E05-F68083D5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160D42-AAD2-82E5-477C-246BE6EE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6" y="1577550"/>
            <a:ext cx="7366304" cy="51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219F1-7D71-5736-2BFD-595C4376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AHA moments</a:t>
            </a:r>
            <a:endParaRPr lang="zh-CN" altLang="en-US" dirty="0"/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E918EAD8-3157-DC1A-0E05-F68083D5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981993-CD15-012D-9897-39259447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34" y="3985011"/>
            <a:ext cx="6759526" cy="28729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20DFDF-74CB-C84A-9109-24E26811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834" y="191802"/>
            <a:ext cx="6944802" cy="35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3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219F1-7D71-5736-2BFD-595C4376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AHA moments</a:t>
            </a:r>
            <a:endParaRPr lang="zh-CN" altLang="en-US" dirty="0"/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E918EAD8-3157-DC1A-0E05-F68083D5B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5A7D6E-EBBC-DD9E-6DDA-B4791BAB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5" y="2185542"/>
            <a:ext cx="3303320" cy="23458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6399C0-B6AE-107F-FEB8-DF443198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52" y="3345542"/>
            <a:ext cx="2911092" cy="31473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F2672D-8871-B9C9-C957-AE1DA1ADD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164" y="3886116"/>
            <a:ext cx="3288596" cy="29718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1191A3-B96D-2F9E-F89B-00D9AB7FD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212" y="1135919"/>
            <a:ext cx="3156095" cy="26954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F2C8B0-064A-FECE-4041-31F53D15A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780" y="1368417"/>
            <a:ext cx="3388439" cy="35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22C2-D4DF-ECD9-30C2-5AE5731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14"/>
            <a:ext cx="10515600" cy="648697"/>
          </a:xfrm>
        </p:spPr>
        <p:txBody>
          <a:bodyPr>
            <a:noAutofit/>
          </a:bodyPr>
          <a:lstStyle/>
          <a:p>
            <a:r>
              <a:rPr lang="en-US" sz="3200" dirty="0"/>
              <a:t>Features vs Collision Rate (collision/re-ordered arterial class)</a:t>
            </a:r>
            <a:br>
              <a:rPr lang="en-US" sz="3200" dirty="0"/>
            </a:br>
            <a:r>
              <a:rPr lang="en-US" sz="3200" dirty="0"/>
              <a:t>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D8F1A-0A46-3377-62A6-16B07102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313"/>
            <a:ext cx="4208462" cy="4618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966148-F720-4946-27E4-757AFF55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1019"/>
            <a:ext cx="5542748" cy="49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22C2-D4DF-ECD9-30C2-5AE5731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14"/>
            <a:ext cx="10515600" cy="648697"/>
          </a:xfrm>
        </p:spPr>
        <p:txBody>
          <a:bodyPr>
            <a:noAutofit/>
          </a:bodyPr>
          <a:lstStyle/>
          <a:p>
            <a:r>
              <a:rPr lang="en-US" sz="3200" dirty="0"/>
              <a:t>Features vs Collision Rate (collision/re-ordered arterial class)</a:t>
            </a:r>
            <a:br>
              <a:rPr lang="en-US" sz="3200" dirty="0"/>
            </a:br>
            <a:r>
              <a:rPr lang="en-US" sz="3200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1128-E08E-4587-B6AD-C44A254A5C1C}"/>
              </a:ext>
            </a:extLst>
          </p:cNvPr>
          <p:cNvSpPr txBox="1"/>
          <p:nvPr/>
        </p:nvSpPr>
        <p:spPr>
          <a:xfrm>
            <a:off x="624663" y="3291683"/>
            <a:ext cx="46805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Cross-validation scores: [10.56498874 11.99342862 11.63402024 12.7279217 9.41678166] Mean squared error on test set: 9.771746843696976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117B9-E484-900B-A133-8396375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28" y="1115754"/>
            <a:ext cx="5943888" cy="5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0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22C2-D4DF-ECD9-30C2-5AE5731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14"/>
            <a:ext cx="10515600" cy="648697"/>
          </a:xfrm>
        </p:spPr>
        <p:txBody>
          <a:bodyPr>
            <a:noAutofit/>
          </a:bodyPr>
          <a:lstStyle/>
          <a:p>
            <a:r>
              <a:rPr lang="en-US" sz="3200" dirty="0"/>
              <a:t>Features vs Collision (</a:t>
            </a:r>
            <a:r>
              <a:rPr lang="en-US" sz="3200" dirty="0" err="1"/>
              <a:t>Collector_Arterial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1128-E08E-4587-B6AD-C44A254A5C1C}"/>
              </a:ext>
            </a:extLst>
          </p:cNvPr>
          <p:cNvSpPr txBox="1"/>
          <p:nvPr/>
        </p:nvSpPr>
        <p:spPr>
          <a:xfrm>
            <a:off x="869386" y="3291682"/>
            <a:ext cx="3788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Cross-validation scores: [27.03027737 43.34711032 36.45152755 32.42040656 35.67921892] Mean squared error on test set: 36.62236302914919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7DCE6-A5CD-4B8B-C56E-10C84D99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596900"/>
            <a:ext cx="71247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2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270</Words>
  <Application>Microsoft Macintosh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等线</vt:lpstr>
      <vt:lpstr>等线 Light</vt:lpstr>
      <vt:lpstr>Arial</vt:lpstr>
      <vt:lpstr>Helvetica Neue</vt:lpstr>
      <vt:lpstr>Office 主题​​</vt:lpstr>
      <vt:lpstr>PowerPoint Presentation</vt:lpstr>
      <vt:lpstr>PowerPoint Presentation</vt:lpstr>
      <vt:lpstr>AHA moments</vt:lpstr>
      <vt:lpstr>AHA moments</vt:lpstr>
      <vt:lpstr>AHA moments</vt:lpstr>
      <vt:lpstr>AHA moments</vt:lpstr>
      <vt:lpstr>Features vs Collision Rate (collision/re-ordered arterial class) Linear regression</vt:lpstr>
      <vt:lpstr>Features vs Collision Rate (collision/re-ordered arterial class) Random Forest</vt:lpstr>
      <vt:lpstr>Features vs Collision (Collector_Arterial) Random Forest</vt:lpstr>
      <vt:lpstr>Features vs Collision (Minor_Arterial) Random Forest</vt:lpstr>
      <vt:lpstr>Features vs Collision (Principal_Arterial) Random Forest</vt:lpstr>
      <vt:lpstr>Features vs Collision (State_Highway) Random Forest</vt:lpstr>
      <vt:lpstr>Features vs Collision (Interstate_Freeway)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Yue Feng</dc:creator>
  <cp:lastModifiedBy>Yue Feng</cp:lastModifiedBy>
  <cp:revision>10</cp:revision>
  <cp:lastPrinted>2023-05-10T03:43:44Z</cp:lastPrinted>
  <dcterms:created xsi:type="dcterms:W3CDTF">2023-05-07T02:37:13Z</dcterms:created>
  <dcterms:modified xsi:type="dcterms:W3CDTF">2023-05-10T03:43:48Z</dcterms:modified>
</cp:coreProperties>
</file>