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  <p:sldMasterId id="2147483739" r:id="rId3"/>
  </p:sldMasterIdLst>
  <p:notesMasterIdLst>
    <p:notesMasterId r:id="rId18"/>
  </p:notesMasterIdLst>
  <p:sldIdLst>
    <p:sldId id="269" r:id="rId4"/>
    <p:sldId id="282" r:id="rId5"/>
    <p:sldId id="270" r:id="rId6"/>
    <p:sldId id="281" r:id="rId7"/>
    <p:sldId id="284" r:id="rId8"/>
    <p:sldId id="283" r:id="rId9"/>
    <p:sldId id="264" r:id="rId10"/>
    <p:sldId id="285" r:id="rId11"/>
    <p:sldId id="272" r:id="rId12"/>
    <p:sldId id="293" r:id="rId13"/>
    <p:sldId id="276" r:id="rId14"/>
    <p:sldId id="274" r:id="rId15"/>
    <p:sldId id="275" r:id="rId16"/>
    <p:sldId id="29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1376" y="204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BC08FE-D5DD-44CE-95F5-FA610A433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103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16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3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1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3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0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0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4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3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D2B24FE9-F7F3-4CCF-86BC-3AECA708DEAE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20229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484DFD7-C212-4447-ABDA-3DF8EC5E763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6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27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4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0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3944B29-3BAB-41FD-9847-BFA67D45BE87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C1DA0FF0-7CCB-4149-AEE5-0B03C24C83A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609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4F3BFD5-DB3A-4ED9-AB41-95874C520207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F1828E86-4E74-4305-90C1-09C116A5937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438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40B7A313-C0E1-416E-9902-9EA268D74C4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BDC939F2-8C8C-436C-AB53-02DB548F0A8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6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875E6D2-2242-4B93-BF01-B8B1520016D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BEC14BF-1ED6-4BBB-86E9-03D61A4D698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FEE1945-BB86-4304-BC40-43B27CFE293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544560" cy="71755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ffectLst/>
              </a:rPr>
              <a:t>MATH 1010K Notes Section 1.1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0438"/>
            <a:ext cx="9144000" cy="511175"/>
          </a:xfrm>
        </p:spPr>
        <p:txBody>
          <a:bodyPr/>
          <a:lstStyle/>
          <a:p>
            <a:pPr eaLnBrk="1" hangingPunct="1"/>
            <a:r>
              <a:rPr lang="en-US" altLang="en-US" sz="3500" b="1" dirty="0"/>
              <a:t>Solving Problems by Inductive Reasoning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77122" y="2221825"/>
            <a:ext cx="8229600" cy="422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inductive and deductive reasoning.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probable next term in a sequence of numbers.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Gauss to add a sequence of consecutive numbers.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65100"/>
            <a:ext cx="8443912" cy="11430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Determine the Most Probable Next Term</a:t>
            </a:r>
            <a:br>
              <a:rPr lang="en-US" altLang="en-US" dirty="0"/>
            </a:br>
            <a:r>
              <a:rPr lang="en-US" altLang="en-US" dirty="0"/>
              <a:t>(inductive reasoning)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1566865"/>
            <a:ext cx="3800475" cy="3677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306" y="3163431"/>
            <a:ext cx="3943351" cy="141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7" y="5586415"/>
            <a:ext cx="8604638" cy="4714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DEE9E-BF71-4484-933F-FDF4406C1D53}"/>
              </a:ext>
            </a:extLst>
          </p:cNvPr>
          <p:cNvSpPr txBox="1"/>
          <p:nvPr/>
        </p:nvSpPr>
        <p:spPr>
          <a:xfrm>
            <a:off x="3971923" y="1566865"/>
            <a:ext cx="70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B6424-BD0B-4C1D-BB17-DA5206D4BF30}"/>
              </a:ext>
            </a:extLst>
          </p:cNvPr>
          <p:cNvSpPr txBox="1"/>
          <p:nvPr/>
        </p:nvSpPr>
        <p:spPr>
          <a:xfrm>
            <a:off x="3266915" y="2431756"/>
            <a:ext cx="70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F5EB3-ADFD-416A-A1F5-C0632463A04F}"/>
              </a:ext>
            </a:extLst>
          </p:cNvPr>
          <p:cNvSpPr txBox="1"/>
          <p:nvPr/>
        </p:nvSpPr>
        <p:spPr>
          <a:xfrm>
            <a:off x="3266914" y="3350956"/>
            <a:ext cx="705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11</a:t>
            </a:r>
            <a:r>
              <a:rPr lang="en-US" sz="2800" b="1" dirty="0">
                <a:solidFill>
                  <a:srgbClr val="FF0000"/>
                </a:solidFill>
              </a:rPr>
              <a:t> 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C47F2-0CE8-49F2-8B3D-40AA80CA8F77}"/>
              </a:ext>
            </a:extLst>
          </p:cNvPr>
          <p:cNvSpPr txBox="1"/>
          <p:nvPr/>
        </p:nvSpPr>
        <p:spPr>
          <a:xfrm>
            <a:off x="3296895" y="4701043"/>
            <a:ext cx="70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18A96-032B-415B-8385-7E6888F0614D}"/>
              </a:ext>
            </a:extLst>
          </p:cNvPr>
          <p:cNvSpPr txBox="1"/>
          <p:nvPr/>
        </p:nvSpPr>
        <p:spPr>
          <a:xfrm>
            <a:off x="8761750" y="5534682"/>
            <a:ext cx="4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E963F-DCAC-4AEB-B3EA-237CEDDF4E5B}"/>
              </a:ext>
            </a:extLst>
          </p:cNvPr>
          <p:cNvSpPr txBox="1"/>
          <p:nvPr/>
        </p:nvSpPr>
        <p:spPr>
          <a:xfrm>
            <a:off x="8356312" y="3155667"/>
            <a:ext cx="70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B4422-6157-449A-A2B3-E234CC20772A}"/>
              </a:ext>
            </a:extLst>
          </p:cNvPr>
          <p:cNvSpPr txBox="1"/>
          <p:nvPr/>
        </p:nvSpPr>
        <p:spPr>
          <a:xfrm>
            <a:off x="8034258" y="4020558"/>
            <a:ext cx="49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648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65100"/>
            <a:ext cx="8443912" cy="11430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Let’s Consider This...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0045" y="1423364"/>
            <a:ext cx="8686801" cy="473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kern="0" dirty="0"/>
              <a:t>What is the sum of the first 100 counting numbers: </a:t>
            </a:r>
            <a:br>
              <a:rPr lang="en-US" altLang="en-US" sz="2800" kern="0" dirty="0"/>
            </a:br>
            <a:r>
              <a:rPr lang="en-US" altLang="en-US" sz="2800" kern="0" dirty="0"/>
              <a:t>  1 + 2 + 3 + ... + 98 + 99 + 100 ?</a:t>
            </a:r>
          </a:p>
          <a:p>
            <a:pPr eaLnBrk="1" hangingPunct="1"/>
            <a:endParaRPr lang="en-US" altLang="en-US" sz="2800" kern="0" dirty="0"/>
          </a:p>
          <a:p>
            <a:pPr eaLnBrk="1" hangingPunct="1"/>
            <a:endParaRPr lang="en-US" altLang="en-US" sz="2800" kern="0" dirty="0"/>
          </a:p>
          <a:p>
            <a:pPr eaLnBrk="1" hangingPunct="1"/>
            <a:endParaRPr lang="en-US" altLang="en-US" sz="2800" kern="0" dirty="0"/>
          </a:p>
          <a:p>
            <a:pPr eaLnBrk="1" hangingPunct="1"/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you take 1 second for each number and the plus sign, this would take you over a minute and a half just to input this on the calculator! What if you mistype a number or forget a plus sign? (Sigh). These errors do indeed happen with calculators – more often than you might think!</a:t>
            </a:r>
          </a:p>
          <a:p>
            <a:pPr eaLnBrk="1" hangingPunct="1"/>
            <a:endParaRPr lang="en-US" altLang="en-US" sz="2800" kern="0" dirty="0"/>
          </a:p>
          <a:p>
            <a:pPr eaLnBrk="1" hangingPunct="1"/>
            <a:endParaRPr lang="en-US" altLang="en-US" sz="2800" kern="0" dirty="0"/>
          </a:p>
          <a:p>
            <a:pPr eaLnBrk="1" hangingPunct="1"/>
            <a:endParaRPr lang="en-US" altLang="en-US" sz="2800" kern="0" dirty="0"/>
          </a:p>
        </p:txBody>
      </p:sp>
      <p:sp>
        <p:nvSpPr>
          <p:cNvPr id="2" name="Cloud Callout 1"/>
          <p:cNvSpPr/>
          <p:nvPr/>
        </p:nvSpPr>
        <p:spPr>
          <a:xfrm>
            <a:off x="4329109" y="2128824"/>
            <a:ext cx="3671888" cy="1800234"/>
          </a:xfrm>
          <a:prstGeom prst="cloudCallout">
            <a:avLst>
              <a:gd name="adj1" fmla="val -106423"/>
              <a:gd name="adj2" fmla="val -46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596" y="2443150"/>
            <a:ext cx="302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Hmmm...seems like I’m </a:t>
            </a:r>
            <a:r>
              <a:rPr lang="en-US" sz="2400" b="1" dirty="0" err="1">
                <a:latin typeface="+mn-lt"/>
              </a:rPr>
              <a:t>gonna</a:t>
            </a:r>
            <a:r>
              <a:rPr lang="en-US" sz="2400" b="1" dirty="0">
                <a:latin typeface="+mn-lt"/>
              </a:rPr>
              <a:t> need a calculator for this!</a:t>
            </a:r>
          </a:p>
        </p:txBody>
      </p:sp>
    </p:spTree>
    <p:extLst>
      <p:ext uri="{BB962C8B-B14F-4D97-AF65-F5344CB8AC3E}">
        <p14:creationId xmlns:p14="http://schemas.microsoft.com/office/powerpoint/2010/main" val="104351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65100"/>
            <a:ext cx="8443912" cy="11430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Using the Method of Gauss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9" y="1391567"/>
            <a:ext cx="7518761" cy="2956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885" y="4137285"/>
            <a:ext cx="6214223" cy="2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65100"/>
            <a:ext cx="8443912" cy="11430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Using the Method of Gauss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708150"/>
            <a:ext cx="56197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336800"/>
            <a:ext cx="34194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" y="4367212"/>
            <a:ext cx="35909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65100"/>
            <a:ext cx="8443912" cy="11430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Using the Method of Gauss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708150"/>
            <a:ext cx="56197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336800"/>
            <a:ext cx="34194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" y="4367212"/>
            <a:ext cx="3590925" cy="409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9E47F-34EC-4B28-806C-063AB99D296F}"/>
              </a:ext>
            </a:extLst>
          </p:cNvPr>
          <p:cNvSpPr txBox="1"/>
          <p:nvPr/>
        </p:nvSpPr>
        <p:spPr>
          <a:xfrm>
            <a:off x="419725" y="2878111"/>
            <a:ext cx="782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pair-sum is 401. There are 400 ÷ 2 pairs = 200 pairs. So, the sum is 401 × 200 = 802,000.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5B43D-1A5E-48C2-ADE7-D99CF47ADED3}"/>
              </a:ext>
            </a:extLst>
          </p:cNvPr>
          <p:cNvSpPr txBox="1"/>
          <p:nvPr/>
        </p:nvSpPr>
        <p:spPr>
          <a:xfrm>
            <a:off x="419725" y="4776787"/>
            <a:ext cx="8559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pair-sum is 2001. There are 2000 ÷ 2 pairs = 1000 pairs. So, the sum is 2001 × 1000 = 2,001,000. </a:t>
            </a:r>
          </a:p>
        </p:txBody>
      </p:sp>
    </p:spTree>
    <p:extLst>
      <p:ext uri="{BB962C8B-B14F-4D97-AF65-F5344CB8AC3E}">
        <p14:creationId xmlns:p14="http://schemas.microsoft.com/office/powerpoint/2010/main" val="28923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Characteristics of Inductive and Deductive Reasoning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31967" cy="4525963"/>
          </a:xfrm>
          <a:noFill/>
        </p:spPr>
        <p:txBody>
          <a:bodyPr/>
          <a:lstStyle/>
          <a:p>
            <a:pPr eaLnBrk="1" hangingPunct="1"/>
            <a:r>
              <a:rPr lang="en-US" altLang="en-US" b="1" dirty="0"/>
              <a:t>Inductive Reasoning (specific to general)</a:t>
            </a:r>
          </a:p>
          <a:p>
            <a:pPr eaLnBrk="1" hangingPunct="1"/>
            <a:r>
              <a:rPr lang="en-US" altLang="en-US" dirty="0"/>
              <a:t>Specific examples are used to make a general conclusion – such as a pattern, formula, or model. Predicting other examples may also occur as a result.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Deductive Reasoning  (general to specific)</a:t>
            </a:r>
          </a:p>
          <a:p>
            <a:pPr eaLnBrk="1" hangingPunct="1"/>
            <a:r>
              <a:rPr lang="en-US" altLang="en-US" dirty="0"/>
              <a:t>A formula or model is used to create specific example(s). General principles are applied to specific examples.</a:t>
            </a:r>
          </a:p>
        </p:txBody>
      </p:sp>
    </p:spTree>
    <p:extLst>
      <p:ext uri="{BB962C8B-B14F-4D97-AF65-F5344CB8AC3E}">
        <p14:creationId xmlns:p14="http://schemas.microsoft.com/office/powerpoint/2010/main" val="29831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Determine if it’s Inductive or Deductive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624012"/>
            <a:ext cx="7629525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3" y="3019429"/>
            <a:ext cx="762000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24400"/>
            <a:ext cx="7639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Determine if it’s Inductive or Deductive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624012"/>
            <a:ext cx="7629525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3" y="3019429"/>
            <a:ext cx="762000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24400"/>
            <a:ext cx="7639050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5961" y="2240093"/>
            <a:ext cx="6798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Reasoning – seeing a pattern from specific instances in order to predict a future instance.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9965" y="4012983"/>
            <a:ext cx="596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Deductive Reasoning – formula is used to create specific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9161" y="5422362"/>
            <a:ext cx="6168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Deductive Reasoning – given a general statement that is then applied to a specific situation</a:t>
            </a:r>
          </a:p>
        </p:txBody>
      </p:sp>
    </p:spTree>
    <p:extLst>
      <p:ext uri="{BB962C8B-B14F-4D97-AF65-F5344CB8AC3E}">
        <p14:creationId xmlns:p14="http://schemas.microsoft.com/office/powerpoint/2010/main" val="140144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Determine if it’s Inductive or Deductive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5957889" y="765175"/>
            <a:ext cx="2428874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pp. 6 – 7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0" y="1569890"/>
            <a:ext cx="762952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6" y="5264742"/>
            <a:ext cx="7743825" cy="72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789" y="2874624"/>
            <a:ext cx="798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10. </a:t>
            </a:r>
            <a:r>
              <a:rPr lang="en-US" sz="2400" dirty="0">
                <a:latin typeface="+mn-lt"/>
              </a:rPr>
              <a:t>  7 + 37 = 44, 5 + 31 = 36, 17 + 29 = 46</a:t>
            </a:r>
          </a:p>
          <a:p>
            <a:r>
              <a:rPr lang="en-US" sz="2400" dirty="0">
                <a:latin typeface="+mn-lt"/>
              </a:rPr>
              <a:t>Therefore, the sum of two prime numbers is even.</a:t>
            </a:r>
          </a:p>
        </p:txBody>
      </p:sp>
    </p:spTree>
    <p:extLst>
      <p:ext uri="{BB962C8B-B14F-4D97-AF65-F5344CB8AC3E}">
        <p14:creationId xmlns:p14="http://schemas.microsoft.com/office/powerpoint/2010/main" val="26728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Determine if it’s Inductive or Deductive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5957889" y="765175"/>
            <a:ext cx="2428874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pp. 6 – 7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0" y="1569890"/>
            <a:ext cx="762952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6" y="5264742"/>
            <a:ext cx="7743825" cy="723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1" y="2161334"/>
            <a:ext cx="853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Reasoning – seeing a pattern from specific instances (B, B, B, B, B) in order to predict a future instance (6</a:t>
            </a:r>
            <a:r>
              <a:rPr lang="en-US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789" y="2874624"/>
            <a:ext cx="798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10. </a:t>
            </a:r>
            <a:r>
              <a:rPr lang="en-US" sz="2400" dirty="0">
                <a:latin typeface="+mn-lt"/>
              </a:rPr>
              <a:t>  7 + 37 = 44, 5 + 31 = 36, 17 + 29 = 46</a:t>
            </a:r>
          </a:p>
          <a:p>
            <a:r>
              <a:rPr lang="en-US" sz="2400" dirty="0">
                <a:latin typeface="+mn-lt"/>
              </a:rPr>
              <a:t>Therefore, the sum of two prime numbers is even.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179" y="3754682"/>
            <a:ext cx="8147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Reasoning – seeing a pattern from specific examples to make a formula.  (Note that in this case, the conclusion is INCORRECT – if you add 2, a prime number, to any other prime number, its sum is ODD, not even!)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2983" y="5648891"/>
            <a:ext cx="6041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Deductive Reasoning – given a general statement that is then applied to a specific situation</a:t>
            </a:r>
          </a:p>
        </p:txBody>
      </p:sp>
    </p:spTree>
    <p:extLst>
      <p:ext uri="{BB962C8B-B14F-4D97-AF65-F5344CB8AC3E}">
        <p14:creationId xmlns:p14="http://schemas.microsoft.com/office/powerpoint/2010/main" val="402771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Example: Predicting the next number in a sequence (inductive reasoning)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inductive reasoning to determine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number in the list below.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5, 9, 13, 17, 21, 25, 29</a:t>
            </a:r>
          </a:p>
          <a:p>
            <a:pPr eaLnBrk="1" hangingPunct="1"/>
            <a:endParaRPr lang="en-US" altLang="en-US" b="1" i="1" dirty="0">
              <a:solidFill>
                <a:srgbClr val="BC2C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Example: Predicting the next number in a sequence (inductive reasoning)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inductive reasoning to determine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number in the list below.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5, 9, 13, 17, 21, 25, 29</a:t>
            </a:r>
          </a:p>
          <a:p>
            <a:pPr eaLnBrk="1" hangingPunct="1"/>
            <a:endParaRPr lang="en-US" altLang="en-US" b="1" i="1" dirty="0">
              <a:solidFill>
                <a:srgbClr val="BC2C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number in the list is obtained by adding 4 to the previous number. 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probable next number is 29 + 4 = 33.</a:t>
            </a:r>
          </a:p>
        </p:txBody>
      </p:sp>
    </p:spTree>
    <p:extLst>
      <p:ext uri="{BB962C8B-B14F-4D97-AF65-F5344CB8AC3E}">
        <p14:creationId xmlns:p14="http://schemas.microsoft.com/office/powerpoint/2010/main" val="8765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65100"/>
            <a:ext cx="8443912" cy="114300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Determine the Most Probable Next Term</a:t>
            </a:r>
            <a:br>
              <a:rPr lang="en-US" altLang="en-US" dirty="0"/>
            </a:br>
            <a:r>
              <a:rPr lang="en-US" altLang="en-US" dirty="0"/>
              <a:t>(inductive reasoning)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686549" y="765175"/>
            <a:ext cx="1700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Text, p. 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1566865"/>
            <a:ext cx="3800475" cy="3677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1" y="3061188"/>
            <a:ext cx="3943351" cy="141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" y="5586415"/>
            <a:ext cx="8604638" cy="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45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694</Words>
  <Application>Microsoft Office PowerPoint</Application>
  <PresentationFormat>On-screen Show (4:3)</PresentationFormat>
  <Paragraphs>66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Default Design</vt:lpstr>
      <vt:lpstr>Custom Design</vt:lpstr>
      <vt:lpstr>1_Custom Design</vt:lpstr>
      <vt:lpstr>MATH 1010K Notes Section 1.1</vt:lpstr>
      <vt:lpstr>Characteristics of Inductive and Deductive Reasoning</vt:lpstr>
      <vt:lpstr>Determine if it’s Inductive or Deductive</vt:lpstr>
      <vt:lpstr>Determine if it’s Inductive or Deductive</vt:lpstr>
      <vt:lpstr>Determine if it’s Inductive or Deductive</vt:lpstr>
      <vt:lpstr>Determine if it’s Inductive or Deductive</vt:lpstr>
      <vt:lpstr>Example: Predicting the next number in a sequence (inductive reasoning)</vt:lpstr>
      <vt:lpstr>Example: Predicting the next number in a sequence (inductive reasoning)</vt:lpstr>
      <vt:lpstr>Determine the Most Probable Next Term (inductive reasoning)</vt:lpstr>
      <vt:lpstr>Determine the Most Probable Next Term (inductive reasoning)</vt:lpstr>
      <vt:lpstr>Let’s Consider This...</vt:lpstr>
      <vt:lpstr>Using the Method of Gauss</vt:lpstr>
      <vt:lpstr>Using the Method of Gauss</vt:lpstr>
      <vt:lpstr>Using the Method of Gauss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D. Elliott</cp:lastModifiedBy>
  <cp:revision>81</cp:revision>
  <dcterms:created xsi:type="dcterms:W3CDTF">2011-05-10T13:51:27Z</dcterms:created>
  <dcterms:modified xsi:type="dcterms:W3CDTF">2022-07-28T16:00:02Z</dcterms:modified>
</cp:coreProperties>
</file>