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73" r:id="rId3"/>
    <p:sldId id="279" r:id="rId4"/>
    <p:sldId id="288" r:id="rId5"/>
    <p:sldId id="286" r:id="rId6"/>
    <p:sldId id="287" r:id="rId7"/>
    <p:sldId id="291" r:id="rId8"/>
    <p:sldId id="290" r:id="rId9"/>
    <p:sldId id="292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12194117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1" y="6356351"/>
            <a:ext cx="20383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6351"/>
            <a:ext cx="2349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3481917" y="6526213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10847918" y="6303963"/>
            <a:ext cx="11239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40B7A313-C0E1-416E-9902-9EA268D74C43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609600" y="6305550"/>
            <a:ext cx="84328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42400" y="6307138"/>
            <a:ext cx="2305051" cy="474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BDC939F2-8C8C-436C-AB53-02DB548F0A8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2142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12194117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1" y="6356351"/>
            <a:ext cx="20383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6351"/>
            <a:ext cx="2349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3481917" y="6526213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10847918" y="6303963"/>
            <a:ext cx="11239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7484DFD7-C212-4447-ABDA-3DF8EC5E7639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11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67" y="895350"/>
            <a:ext cx="4861984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12194117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1" y="6356351"/>
            <a:ext cx="20383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6351"/>
            <a:ext cx="2349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3481917" y="6526213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2015, 2011, and 2007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10847918" y="6303963"/>
            <a:ext cx="11239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D2B24FE9-F7F3-4CCF-86BC-3AECA708DEAE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118" y="263526"/>
            <a:ext cx="11167533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0117" y="1452564"/>
            <a:ext cx="607060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22377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864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839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3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68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97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3429001"/>
            <a:ext cx="109728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12194117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1" y="6356351"/>
            <a:ext cx="20383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6351"/>
            <a:ext cx="2349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3481917" y="6526213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10847918" y="6303963"/>
            <a:ext cx="11239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FEE1945-BB86-4304-BC40-43B27CFE2931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2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4" y="1303338"/>
            <a:ext cx="11698816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651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12194117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1" y="6356351"/>
            <a:ext cx="20383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6351"/>
            <a:ext cx="2349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3481917" y="6526213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10847918" y="6303963"/>
            <a:ext cx="11239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2875E6D2-2242-4B93-BF01-B8B1520016D0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2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9480" y="262256"/>
            <a:ext cx="10129520" cy="860425"/>
          </a:xfrm>
        </p:spPr>
        <p:txBody>
          <a:bodyPr/>
          <a:lstStyle/>
          <a:p>
            <a:pPr eaLnBrk="1" hangingPunct="1"/>
            <a:r>
              <a:rPr lang="en-US" altLang="en-US" dirty="0"/>
              <a:t>MATH 1010K Notes – Section 1.2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869440" y="1853884"/>
            <a:ext cx="8229600" cy="117157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of Inductive Reasoning: Number Patterns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981200" y="3286126"/>
            <a:ext cx="8229600" cy="302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b="1" u="sng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method of successive differences to determine the next term in a sequence of numbers.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endParaRPr lang="en-US" altLang="en-US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791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Successive Differences</a:t>
            </a: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>
            <a:off x="7624771" y="765176"/>
            <a:ext cx="28860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>
                <a:solidFill>
                  <a:srgbClr val="000000"/>
                </a:solidFill>
                <a:latin typeface="Times New Roman"/>
              </a:rPr>
              <a:t>Text, pp. 15 – 16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574800"/>
            <a:ext cx="7715250" cy="666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8376" y="2154307"/>
            <a:ext cx="733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2, 57, 220, 575, 1230, 2317,....</a:t>
            </a:r>
          </a:p>
        </p:txBody>
      </p:sp>
    </p:spTree>
    <p:extLst>
      <p:ext uri="{BB962C8B-B14F-4D97-AF65-F5344CB8AC3E}">
        <p14:creationId xmlns:p14="http://schemas.microsoft.com/office/powerpoint/2010/main" val="317590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Successive Differences</a:t>
            </a: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>
            <a:off x="7624771" y="765176"/>
            <a:ext cx="28860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>
                <a:solidFill>
                  <a:srgbClr val="000000"/>
                </a:solidFill>
                <a:latin typeface="Times New Roman"/>
              </a:rPr>
              <a:t>Text, pp. 15 – 16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574800"/>
            <a:ext cx="7715250" cy="666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8376" y="2154307"/>
            <a:ext cx="733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2, 57, 220, 575, 1230, 2317,....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FD88F-AF57-4D9D-8F95-5A7B441C4B42}"/>
              </a:ext>
            </a:extLst>
          </p:cNvPr>
          <p:cNvSpPr txBox="1"/>
          <p:nvPr/>
        </p:nvSpPr>
        <p:spPr>
          <a:xfrm>
            <a:off x="2238375" y="3206118"/>
            <a:ext cx="7605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Start by subtracting each consecutive pair of numbers.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sure to subtract RIGHT to LEFT.</a:t>
            </a:r>
          </a:p>
        </p:txBody>
      </p:sp>
    </p:spTree>
    <p:extLst>
      <p:ext uri="{BB962C8B-B14F-4D97-AF65-F5344CB8AC3E}">
        <p14:creationId xmlns:p14="http://schemas.microsoft.com/office/powerpoint/2010/main" val="171829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2033938" y="199467"/>
            <a:ext cx="8229600" cy="636150"/>
          </a:xfrm>
        </p:spPr>
        <p:txBody>
          <a:bodyPr/>
          <a:lstStyle/>
          <a:p>
            <a:pPr eaLnBrk="1" hangingPunct="1"/>
            <a:r>
              <a:rPr lang="en-US" altLang="en-US" dirty="0"/>
              <a:t>Successive Differences</a:t>
            </a: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>
            <a:off x="7624771" y="108964"/>
            <a:ext cx="28860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>
                <a:solidFill>
                  <a:srgbClr val="000000"/>
                </a:solidFill>
                <a:latin typeface="Times New Roman"/>
              </a:rPr>
              <a:t>Text, pp. 15 – 16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18" y="902782"/>
            <a:ext cx="7715250" cy="666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83741" y="1569696"/>
            <a:ext cx="8272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2, 57, 220, 575, 1230, 2317,....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6102" y="2236446"/>
            <a:ext cx="710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57-2  220-57   575-220   1230-575  2317-1230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4789" y="2701176"/>
            <a:ext cx="6508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55  163  355  655  1087  1675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03E1C-0D5B-4FF1-BD23-3ED336B5019B}"/>
              </a:ext>
            </a:extLst>
          </p:cNvPr>
          <p:cNvSpPr txBox="1"/>
          <p:nvPr/>
        </p:nvSpPr>
        <p:spPr>
          <a:xfrm>
            <a:off x="1896103" y="4180479"/>
            <a:ext cx="8476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 each consecutive pair of numbers again. Do this until every number in the bottom row is the SAME.</a:t>
            </a:r>
          </a:p>
        </p:txBody>
      </p:sp>
    </p:spTree>
    <p:extLst>
      <p:ext uri="{BB962C8B-B14F-4D97-AF65-F5344CB8AC3E}">
        <p14:creationId xmlns:p14="http://schemas.microsoft.com/office/powerpoint/2010/main" val="4646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2033938" y="199467"/>
            <a:ext cx="8229600" cy="636150"/>
          </a:xfrm>
        </p:spPr>
        <p:txBody>
          <a:bodyPr/>
          <a:lstStyle/>
          <a:p>
            <a:pPr eaLnBrk="1" hangingPunct="1"/>
            <a:r>
              <a:rPr lang="en-US" altLang="en-US" dirty="0"/>
              <a:t>Successive Differences</a:t>
            </a: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>
            <a:off x="7624771" y="108964"/>
            <a:ext cx="28860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>
                <a:solidFill>
                  <a:srgbClr val="000000"/>
                </a:solidFill>
                <a:latin typeface="Times New Roman"/>
              </a:rPr>
              <a:t>Text, pp. 15 – 16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18" y="902782"/>
            <a:ext cx="7715250" cy="666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83741" y="1569696"/>
            <a:ext cx="8272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000" b="1" dirty="0">
                <a:solidFill>
                  <a:srgbClr val="FFFFFF">
                    <a:lumMod val="65000"/>
                  </a:srgbClr>
                </a:solidFill>
                <a:latin typeface="Times New Roman"/>
              </a:rPr>
              <a:t>2, 57, 220, 575, 1230, 2317,....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3939" y="2470344"/>
            <a:ext cx="6508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Times New Roman"/>
              </a:rPr>
              <a:t>55  163  355  655  1087  1675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5736" y="3217105"/>
            <a:ext cx="628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163-55  355-163  655-355 1087-655   1675-1087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0258" y="3696888"/>
            <a:ext cx="5175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108  192    300     432      588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FB472-93A7-4C8D-A97E-8FC99FE63CAB}"/>
              </a:ext>
            </a:extLst>
          </p:cNvPr>
          <p:cNvSpPr txBox="1"/>
          <p:nvPr/>
        </p:nvSpPr>
        <p:spPr>
          <a:xfrm>
            <a:off x="2033938" y="4707147"/>
            <a:ext cx="7767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000000"/>
                </a:solidFill>
                <a:latin typeface="Times New Roman"/>
              </a:rPr>
              <a:t>Subtract again since every number in the bottom row is not the same yet.</a:t>
            </a:r>
          </a:p>
        </p:txBody>
      </p:sp>
    </p:spTree>
    <p:extLst>
      <p:ext uri="{BB962C8B-B14F-4D97-AF65-F5344CB8AC3E}">
        <p14:creationId xmlns:p14="http://schemas.microsoft.com/office/powerpoint/2010/main" val="126580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2033938" y="199467"/>
            <a:ext cx="8229600" cy="636150"/>
          </a:xfrm>
        </p:spPr>
        <p:txBody>
          <a:bodyPr/>
          <a:lstStyle/>
          <a:p>
            <a:pPr eaLnBrk="1" hangingPunct="1"/>
            <a:r>
              <a:rPr lang="en-US" altLang="en-US" dirty="0"/>
              <a:t>Successive Differences</a:t>
            </a: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>
            <a:off x="7624771" y="108964"/>
            <a:ext cx="28860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>
                <a:solidFill>
                  <a:srgbClr val="000000"/>
                </a:solidFill>
                <a:latin typeface="Times New Roman"/>
              </a:rPr>
              <a:t>Text, pp. 15 – 16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18" y="902782"/>
            <a:ext cx="7715250" cy="666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83741" y="1569696"/>
            <a:ext cx="8272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000" b="1" dirty="0">
                <a:solidFill>
                  <a:srgbClr val="FFFFFF">
                    <a:lumMod val="65000"/>
                  </a:srgbClr>
                </a:solidFill>
                <a:latin typeface="Times New Roman"/>
              </a:rPr>
              <a:t>2, 57, 220, 575, 1230, 2317,....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4789" y="2581256"/>
            <a:ext cx="6508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FFFFFF">
                    <a:lumMod val="65000"/>
                  </a:srgbClr>
                </a:solidFill>
                <a:latin typeface="Times New Roman"/>
              </a:rPr>
              <a:t>55  163  355  655  1087  1675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9059" y="3361065"/>
            <a:ext cx="5175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108  192    300     432      588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3949" y="3826150"/>
            <a:ext cx="47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192-108  300-192  432-300  588-432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4263" y="4377985"/>
            <a:ext cx="4105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84     108     132     156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EF172-D2D1-42F6-9E89-24E57E4FA338}"/>
              </a:ext>
            </a:extLst>
          </p:cNvPr>
          <p:cNvSpPr txBox="1"/>
          <p:nvPr/>
        </p:nvSpPr>
        <p:spPr>
          <a:xfrm>
            <a:off x="2033938" y="4899840"/>
            <a:ext cx="7767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000000"/>
                </a:solidFill>
                <a:latin typeface="Times New Roman"/>
              </a:rPr>
              <a:t>Subtract again since every number in the bottom row is not the same yet.</a:t>
            </a:r>
          </a:p>
        </p:txBody>
      </p:sp>
    </p:spTree>
    <p:extLst>
      <p:ext uri="{BB962C8B-B14F-4D97-AF65-F5344CB8AC3E}">
        <p14:creationId xmlns:p14="http://schemas.microsoft.com/office/powerpoint/2010/main" val="203778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2033938" y="199467"/>
            <a:ext cx="8229600" cy="636150"/>
          </a:xfrm>
        </p:spPr>
        <p:txBody>
          <a:bodyPr/>
          <a:lstStyle/>
          <a:p>
            <a:pPr eaLnBrk="1" hangingPunct="1"/>
            <a:r>
              <a:rPr lang="en-US" altLang="en-US" dirty="0"/>
              <a:t>Successive Differences</a:t>
            </a: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>
            <a:off x="7624771" y="108964"/>
            <a:ext cx="28860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>
                <a:solidFill>
                  <a:srgbClr val="000000"/>
                </a:solidFill>
                <a:latin typeface="Times New Roman"/>
              </a:rPr>
              <a:t>Text, pp. 15 – 16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18" y="902782"/>
            <a:ext cx="7715250" cy="666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83741" y="1569696"/>
            <a:ext cx="8272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000" b="1" dirty="0">
                <a:solidFill>
                  <a:srgbClr val="FFFFFF">
                    <a:lumMod val="65000"/>
                  </a:srgbClr>
                </a:solidFill>
                <a:latin typeface="Times New Roman"/>
              </a:rPr>
              <a:t>2, 57, 220, 575, 1230, 2317,....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4789" y="2506305"/>
            <a:ext cx="6508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FFFFFF">
                    <a:lumMod val="65000"/>
                  </a:srgbClr>
                </a:solidFill>
                <a:latin typeface="Times New Roman"/>
              </a:rPr>
              <a:t>55  163  355  655  1087  1675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9059" y="3346077"/>
            <a:ext cx="5175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FFFFF">
                    <a:lumMod val="65000"/>
                  </a:srgbClr>
                </a:solidFill>
                <a:latin typeface="Times New Roman"/>
              </a:rPr>
              <a:t>108  192    300     432      588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4263" y="3928279"/>
            <a:ext cx="4105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84     108     132     156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06551" y="4408582"/>
            <a:ext cx="348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108-84  132-108  156-132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8977" y="4817736"/>
            <a:ext cx="350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24         24        24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CF94DE-AF2C-4C6D-83E6-940FDA322A80}"/>
              </a:ext>
            </a:extLst>
          </p:cNvPr>
          <p:cNvSpPr txBox="1"/>
          <p:nvPr/>
        </p:nvSpPr>
        <p:spPr>
          <a:xfrm>
            <a:off x="1999119" y="5347976"/>
            <a:ext cx="804944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950" dirty="0">
                <a:solidFill>
                  <a:srgbClr val="000000"/>
                </a:solidFill>
                <a:latin typeface="Times New Roman"/>
              </a:rPr>
              <a:t>Since every number in the bottom row is now the same,  you ADD the LAST numbers of all the rows.</a:t>
            </a:r>
          </a:p>
        </p:txBody>
      </p:sp>
    </p:spTree>
    <p:extLst>
      <p:ext uri="{BB962C8B-B14F-4D97-AF65-F5344CB8AC3E}">
        <p14:creationId xmlns:p14="http://schemas.microsoft.com/office/powerpoint/2010/main" val="400934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2033938" y="199467"/>
            <a:ext cx="8229600" cy="636150"/>
          </a:xfrm>
        </p:spPr>
        <p:txBody>
          <a:bodyPr/>
          <a:lstStyle/>
          <a:p>
            <a:pPr eaLnBrk="1" hangingPunct="1"/>
            <a:r>
              <a:rPr lang="en-US" altLang="en-US" dirty="0"/>
              <a:t>Successive Differences</a:t>
            </a: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>
            <a:off x="7624771" y="108964"/>
            <a:ext cx="28860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>
                <a:solidFill>
                  <a:srgbClr val="000000"/>
                </a:solidFill>
                <a:latin typeface="Times New Roman"/>
              </a:rPr>
              <a:t>Text, pp. 15 – 16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18" y="902782"/>
            <a:ext cx="7715250" cy="666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83741" y="1569696"/>
            <a:ext cx="8272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000" b="1" dirty="0">
                <a:solidFill>
                  <a:srgbClr val="000000"/>
                </a:solidFill>
                <a:latin typeface="Times New Roman"/>
              </a:rPr>
              <a:t>2, 57, 220, 575, 1230, 2317,....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4789" y="2431356"/>
            <a:ext cx="6508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Times New Roman"/>
              </a:rPr>
              <a:t>55  163  355  655  1087  1675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9059" y="3166197"/>
            <a:ext cx="5175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108  192    300     432      588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4263" y="3853328"/>
            <a:ext cx="4105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84     108     132     156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3967" y="4540459"/>
            <a:ext cx="350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24         24        24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490FA0-E82B-4F15-9C3D-429CDE441976}"/>
              </a:ext>
            </a:extLst>
          </p:cNvPr>
          <p:cNvSpPr/>
          <p:nvPr/>
        </p:nvSpPr>
        <p:spPr>
          <a:xfrm>
            <a:off x="6260892" y="4612762"/>
            <a:ext cx="839449" cy="481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5124E0-CB80-43CB-8F98-6C98FD06B804}"/>
              </a:ext>
            </a:extLst>
          </p:cNvPr>
          <p:cNvSpPr/>
          <p:nvPr/>
        </p:nvSpPr>
        <p:spPr>
          <a:xfrm>
            <a:off x="6470754" y="3898299"/>
            <a:ext cx="839449" cy="481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B1C47C-70C7-4634-A91D-2E63F245B244}"/>
              </a:ext>
            </a:extLst>
          </p:cNvPr>
          <p:cNvSpPr/>
          <p:nvPr/>
        </p:nvSpPr>
        <p:spPr>
          <a:xfrm>
            <a:off x="6860500" y="3251222"/>
            <a:ext cx="839449" cy="481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92D622-1C93-47EE-A926-B00739A554FD}"/>
              </a:ext>
            </a:extLst>
          </p:cNvPr>
          <p:cNvSpPr/>
          <p:nvPr/>
        </p:nvSpPr>
        <p:spPr>
          <a:xfrm>
            <a:off x="7085352" y="2503774"/>
            <a:ext cx="1229192" cy="6310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7FEE415-0E15-4173-9DF4-F247127863A9}"/>
              </a:ext>
            </a:extLst>
          </p:cNvPr>
          <p:cNvSpPr/>
          <p:nvPr/>
        </p:nvSpPr>
        <p:spPr>
          <a:xfrm>
            <a:off x="7434895" y="1711960"/>
            <a:ext cx="1314365" cy="692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34C8BC-661E-4769-AD91-37EDD718DF66}"/>
              </a:ext>
            </a:extLst>
          </p:cNvPr>
          <p:cNvSpPr txBox="1"/>
          <p:nvPr/>
        </p:nvSpPr>
        <p:spPr>
          <a:xfrm>
            <a:off x="1751812" y="5332986"/>
            <a:ext cx="8511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24 + 156 + 588 + 1675 + 2317 = 4760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ANSWER:  The next number in the sequence is 4760.</a:t>
            </a:r>
          </a:p>
        </p:txBody>
      </p:sp>
    </p:spTree>
    <p:extLst>
      <p:ext uri="{BB962C8B-B14F-4D97-AF65-F5344CB8AC3E}">
        <p14:creationId xmlns:p14="http://schemas.microsoft.com/office/powerpoint/2010/main" val="73562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Successive Differences</a:t>
            </a: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>
            <a:off x="7624771" y="765176"/>
            <a:ext cx="28860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>
                <a:solidFill>
                  <a:srgbClr val="000000"/>
                </a:solidFill>
                <a:latin typeface="Times New Roman"/>
              </a:rPr>
              <a:t>Text, pp. 15 – 16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574800"/>
            <a:ext cx="7715250" cy="666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1155" y="2508250"/>
            <a:ext cx="75777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000" b="1" dirty="0">
                <a:solidFill>
                  <a:srgbClr val="000000"/>
                </a:solidFill>
                <a:latin typeface="Times New Roman"/>
              </a:rPr>
              <a:t>3, 25, 97, 272, 626, 1258, ...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18B10-FD04-455F-8CAB-23B8E8AB2926}"/>
              </a:ext>
            </a:extLst>
          </p:cNvPr>
          <p:cNvSpPr txBox="1"/>
          <p:nvPr/>
        </p:nvSpPr>
        <p:spPr>
          <a:xfrm>
            <a:off x="2307115" y="3708400"/>
            <a:ext cx="75777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000" dirty="0">
                <a:solidFill>
                  <a:srgbClr val="000000"/>
                </a:solidFill>
                <a:latin typeface="Times New Roman"/>
              </a:rPr>
              <a:t>(try this one on your own)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97901-0BCA-491B-B0EA-0DFB4DB54023}"/>
              </a:ext>
            </a:extLst>
          </p:cNvPr>
          <p:cNvSpPr txBox="1"/>
          <p:nvPr/>
        </p:nvSpPr>
        <p:spPr>
          <a:xfrm>
            <a:off x="2307115" y="4836874"/>
            <a:ext cx="48082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000" dirty="0">
                <a:solidFill>
                  <a:srgbClr val="000000"/>
                </a:solidFill>
                <a:latin typeface="Times New Roman"/>
              </a:rPr>
              <a:t>(Answer:  2290)</a:t>
            </a:r>
          </a:p>
        </p:txBody>
      </p:sp>
    </p:spTree>
    <p:extLst>
      <p:ext uri="{BB962C8B-B14F-4D97-AF65-F5344CB8AC3E}">
        <p14:creationId xmlns:p14="http://schemas.microsoft.com/office/powerpoint/2010/main" val="286579103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1_Custom Design</vt:lpstr>
      <vt:lpstr>Default Design</vt:lpstr>
      <vt:lpstr>MATH 1010K Notes – Section 1.2</vt:lpstr>
      <vt:lpstr>Successive Differences</vt:lpstr>
      <vt:lpstr>Successive Differences</vt:lpstr>
      <vt:lpstr>Successive Differences</vt:lpstr>
      <vt:lpstr>Successive Differences</vt:lpstr>
      <vt:lpstr>Successive Differences</vt:lpstr>
      <vt:lpstr>Successive Differences</vt:lpstr>
      <vt:lpstr>Successive Differences</vt:lpstr>
      <vt:lpstr>Successive Differences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1010K Notes – Section 1-2</dc:title>
  <dc:creator>Pamela D. Elliott</dc:creator>
  <cp:lastModifiedBy>Pamela D. Elliott</cp:lastModifiedBy>
  <cp:revision>2</cp:revision>
  <dcterms:created xsi:type="dcterms:W3CDTF">2022-07-28T15:57:32Z</dcterms:created>
  <dcterms:modified xsi:type="dcterms:W3CDTF">2022-07-28T15:59:11Z</dcterms:modified>
</cp:coreProperties>
</file>