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23"/>
  </p:notesMasterIdLst>
  <p:handoutMasterIdLst>
    <p:handoutMasterId r:id="rId24"/>
  </p:handoutMasterIdLst>
  <p:sldIdLst>
    <p:sldId id="305" r:id="rId3"/>
    <p:sldId id="287" r:id="rId4"/>
    <p:sldId id="286" r:id="rId5"/>
    <p:sldId id="306" r:id="rId6"/>
    <p:sldId id="310" r:id="rId7"/>
    <p:sldId id="311" r:id="rId8"/>
    <p:sldId id="312" r:id="rId9"/>
    <p:sldId id="313" r:id="rId10"/>
    <p:sldId id="314" r:id="rId11"/>
    <p:sldId id="315" r:id="rId12"/>
    <p:sldId id="316" r:id="rId13"/>
    <p:sldId id="317" r:id="rId14"/>
    <p:sldId id="318" r:id="rId15"/>
    <p:sldId id="288" r:id="rId16"/>
    <p:sldId id="289" r:id="rId17"/>
    <p:sldId id="290" r:id="rId18"/>
    <p:sldId id="291" r:id="rId19"/>
    <p:sldId id="292" r:id="rId20"/>
    <p:sldId id="293" r:id="rId21"/>
    <p:sldId id="294"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5501" autoAdjust="0"/>
  </p:normalViewPr>
  <p:slideViewPr>
    <p:cSldViewPr snapToGrid="0">
      <p:cViewPr varScale="1">
        <p:scale>
          <a:sx n="63" d="100"/>
          <a:sy n="63" d="100"/>
        </p:scale>
        <p:origin x="1376" y="32"/>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330A2ED-FDD1-4067-938D-D216A4AFC991}" type="datetimeFigureOut">
              <a:rPr lang="en-US"/>
              <a:pPr>
                <a:defRPr/>
              </a:pPr>
              <a:t>7/28/2022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484CCD9-5C50-4708-A7A7-BF41DD66402A}" type="slidenum">
              <a:rPr lang="en-US"/>
              <a:pPr>
                <a:defRPr/>
              </a:pPr>
              <a:t>‹#›</a:t>
            </a:fld>
            <a:endParaRPr lang="en-US"/>
          </a:p>
        </p:txBody>
      </p:sp>
    </p:spTree>
    <p:extLst>
      <p:ext uri="{BB962C8B-B14F-4D97-AF65-F5344CB8AC3E}">
        <p14:creationId xmlns:p14="http://schemas.microsoft.com/office/powerpoint/2010/main" val="324012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486A60-CCF6-4DB6-9483-2EFB402ACAE9}" type="slidenum">
              <a:rPr lang="en-US" altLang="en-US"/>
              <a:pPr>
                <a:defRPr/>
              </a:pPr>
              <a:t>‹#›</a:t>
            </a:fld>
            <a:endParaRPr lang="en-US" altLang="en-US"/>
          </a:p>
        </p:txBody>
      </p:sp>
    </p:spTree>
    <p:extLst>
      <p:ext uri="{BB962C8B-B14F-4D97-AF65-F5344CB8AC3E}">
        <p14:creationId xmlns:p14="http://schemas.microsoft.com/office/powerpoint/2010/main" val="3755959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6" name="Picture 16" descr="Pearson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2015, 2011, and 2007 Pearson Education, Inc. </a:t>
            </a:r>
          </a:p>
        </p:txBody>
      </p:sp>
      <p:sp>
        <p:nvSpPr>
          <p:cNvPr id="9"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E89314DC-E804-473D-9DE4-5FBCF6E18E2C}" type="slidenum">
              <a:rPr lang="en-US" altLang="en-US" sz="1000" smtClean="0">
                <a:solidFill>
                  <a:srgbClr val="FBF5EA"/>
                </a:solidFill>
                <a:cs typeface="Arial" panose="020B0604020202020204" pitchFamily="34" charset="0"/>
              </a:rPr>
              <a:pPr algn="r">
                <a:defRPr/>
              </a:pPr>
              <a:t>‹#›</a:t>
            </a:fld>
            <a:endParaRPr lang="en-US" altLang="en-US" sz="100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a:t>Click to edit Master subtitle style</a:t>
            </a:r>
          </a:p>
        </p:txBody>
      </p:sp>
    </p:spTree>
    <p:extLst>
      <p:ext uri="{BB962C8B-B14F-4D97-AF65-F5344CB8AC3E}">
        <p14:creationId xmlns:p14="http://schemas.microsoft.com/office/powerpoint/2010/main" val="3157436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85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50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133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209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00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9AEA7116-C0B4-42A0-8887-F1114C876A5A}"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9" name="Footer Placeholder 9"/>
          <p:cNvSpPr>
            <a:spLocks noGrp="1"/>
          </p:cNvSpPr>
          <p:nvPr>
            <p:ph type="ftr" sz="quarter" idx="10"/>
          </p:nvPr>
        </p:nvSpPr>
        <p:spPr>
          <a:xfrm>
            <a:off x="457200" y="6305550"/>
            <a:ext cx="6324600" cy="476250"/>
          </a:xfrm>
          <a:prstGeom prst="rect">
            <a:avLst/>
          </a:prstGeom>
        </p:spPr>
        <p:txBody>
          <a:bodyPr/>
          <a:lstStyle>
            <a:lvl1pPr>
              <a:defRPr>
                <a:solidFill>
                  <a:srgbClr val="000000"/>
                </a:solidFill>
              </a:defRPr>
            </a:lvl1pPr>
          </a:lstStyle>
          <a:p>
            <a:pPr>
              <a:defRPr/>
            </a:pPr>
            <a:r>
              <a:rPr lang="en-US" altLang="en-US"/>
              <a:t> 2012 Pearson Education, Inc.</a:t>
            </a:r>
          </a:p>
        </p:txBody>
      </p:sp>
      <p:sp>
        <p:nvSpPr>
          <p:cNvPr id="10" name="Rectangle 8"/>
          <p:cNvSpPr>
            <a:spLocks noGrp="1" noChangeArrowheads="1"/>
          </p:cNvSpPr>
          <p:nvPr>
            <p:ph type="sldNum" sz="quarter" idx="11"/>
          </p:nvPr>
        </p:nvSpPr>
        <p:spPr>
          <a:xfrm>
            <a:off x="6781800" y="6307138"/>
            <a:ext cx="1728788" cy="474662"/>
          </a:xfrm>
          <a:prstGeom prst="rect">
            <a:avLst/>
          </a:prstGeom>
        </p:spPr>
        <p:txBody>
          <a:bodyPr/>
          <a:lstStyle>
            <a:lvl1pPr>
              <a:defRPr>
                <a:solidFill>
                  <a:srgbClr val="000000"/>
                </a:solidFill>
              </a:defRPr>
            </a:lvl1pPr>
          </a:lstStyle>
          <a:p>
            <a:pPr>
              <a:defRPr/>
            </a:pPr>
            <a:r>
              <a:rPr lang="en-US" altLang="en-US"/>
              <a:t>Slide 1-1-</a:t>
            </a:r>
            <a:fld id="{DF5E3888-8D08-4DE9-8865-34F650AD2ABF}" type="slidenum">
              <a:rPr lang="en-US" altLang="en-US"/>
              <a:pPr>
                <a:defRPr/>
              </a:pPr>
              <a:t>‹#›</a:t>
            </a:fld>
            <a:endParaRPr lang="en-CA" altLang="en-US"/>
          </a:p>
        </p:txBody>
      </p:sp>
    </p:spTree>
    <p:extLst>
      <p:ext uri="{BB962C8B-B14F-4D97-AF65-F5344CB8AC3E}">
        <p14:creationId xmlns:p14="http://schemas.microsoft.com/office/powerpoint/2010/main" val="25281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556CD704-DFE1-4B96-B173-0BEE1FA64385}"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467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9" descr="banne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1030" name="Picture 16" descr="Pearson_Bound_White"/>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033"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E179E67D-AFCA-4F45-8776-E280AF015858}"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1" r:id="rId2"/>
    <p:sldLayoutId id="2147483732" r:id="rId3"/>
    <p:sldLayoutId id="2147483733" r:id="rId4"/>
    <p:sldLayoutId id="2147483734" r:id="rId5"/>
    <p:sldLayoutId id="2147483735" r:id="rId6"/>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8"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2053" name="Picture 16" descr="Pearson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3"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044AA07B-7239-43C9-B4A6-4AAC971592DE}"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991034"/>
            <a:ext cx="8229600" cy="632982"/>
          </a:xfrm>
        </p:spPr>
        <p:txBody>
          <a:bodyPr/>
          <a:lstStyle/>
          <a:p>
            <a:pPr eaLnBrk="1" hangingPunct="1"/>
            <a:r>
              <a:rPr lang="en-US" altLang="en-US" dirty="0"/>
              <a:t>Objectives:</a:t>
            </a:r>
          </a:p>
        </p:txBody>
      </p:sp>
      <p:sp>
        <p:nvSpPr>
          <p:cNvPr id="11267" name="Rectangle 6"/>
          <p:cNvSpPr>
            <a:spLocks noGrp="1" noChangeArrowheads="1"/>
          </p:cNvSpPr>
          <p:nvPr>
            <p:ph type="body" idx="1"/>
          </p:nvPr>
        </p:nvSpPr>
        <p:spPr>
          <a:xfrm>
            <a:off x="457200" y="3916116"/>
            <a:ext cx="8229600" cy="1968839"/>
          </a:xfrm>
        </p:spPr>
        <p:txBody>
          <a:bodyPr/>
          <a:lstStyle/>
          <a:p>
            <a:pPr marL="457200" indent="-457200">
              <a:buFontTx/>
              <a:buChar char="•"/>
            </a:pPr>
            <a:r>
              <a:rPr lang="en-US" altLang="en-US" dirty="0">
                <a:latin typeface="Times New Roman" panose="02020603050405020304" pitchFamily="18" charset="0"/>
                <a:cs typeface="Times New Roman" panose="02020603050405020304" pitchFamily="18" charset="0"/>
              </a:rPr>
              <a:t>Know George </a:t>
            </a:r>
            <a:r>
              <a:rPr lang="en-US" altLang="en-US" dirty="0" err="1">
                <a:latin typeface="Times New Roman" panose="02020603050405020304" pitchFamily="18" charset="0"/>
                <a:cs typeface="Times New Roman" panose="02020603050405020304" pitchFamily="18" charset="0"/>
              </a:rPr>
              <a:t>Polya’s</a:t>
            </a:r>
            <a:r>
              <a:rPr lang="en-US" altLang="en-US" dirty="0">
                <a:latin typeface="Times New Roman" panose="02020603050405020304" pitchFamily="18" charset="0"/>
                <a:cs typeface="Times New Roman" panose="02020603050405020304" pitchFamily="18" charset="0"/>
              </a:rPr>
              <a:t> four-step method of problem solving.</a:t>
            </a:r>
          </a:p>
          <a:p>
            <a:pPr marL="457200" indent="-457200">
              <a:buFontTx/>
              <a:buChar char="•"/>
            </a:pPr>
            <a:r>
              <a:rPr lang="en-US" altLang="en-US" dirty="0">
                <a:latin typeface="Times New Roman" panose="02020603050405020304" pitchFamily="18" charset="0"/>
                <a:cs typeface="Times New Roman" panose="02020603050405020304" pitchFamily="18" charset="0"/>
              </a:rPr>
              <a:t>Be able to apply various strategies for solving problems.</a:t>
            </a:r>
          </a:p>
        </p:txBody>
      </p:sp>
      <p:sp>
        <p:nvSpPr>
          <p:cNvPr id="4" name="Rectangle 2"/>
          <p:cNvSpPr txBox="1">
            <a:spLocks noChangeArrowheads="1"/>
          </p:cNvSpPr>
          <p:nvPr/>
        </p:nvSpPr>
        <p:spPr bwMode="auto">
          <a:xfrm>
            <a:off x="457200" y="529834"/>
            <a:ext cx="8229600" cy="72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a:lstStyle>
          <a:p>
            <a:pPr eaLnBrk="1" hangingPunct="1"/>
            <a:r>
              <a:rPr lang="en-US" altLang="en-US" kern="0" dirty="0"/>
              <a:t>MATH 1010K Notes - Section 1.3</a:t>
            </a:r>
          </a:p>
        </p:txBody>
      </p:sp>
      <p:sp>
        <p:nvSpPr>
          <p:cNvPr id="5" name="Rectangle 3"/>
          <p:cNvSpPr txBox="1">
            <a:spLocks noChangeArrowheads="1"/>
          </p:cNvSpPr>
          <p:nvPr/>
        </p:nvSpPr>
        <p:spPr bwMode="auto">
          <a:xfrm>
            <a:off x="457200" y="1437826"/>
            <a:ext cx="8229600" cy="62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r>
              <a:rPr lang="en-US" altLang="en-US" kern="0" dirty="0">
                <a:latin typeface="Times New Roman" panose="02020603050405020304" pitchFamily="18" charset="0"/>
                <a:cs typeface="Times New Roman" panose="02020603050405020304" pitchFamily="18" charset="0"/>
              </a:rPr>
              <a:t>Strategies for Problem Solving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CA13-E236-41CC-857A-25805737CEFD}"/>
              </a:ext>
            </a:extLst>
          </p:cNvPr>
          <p:cNvSpPr>
            <a:spLocks noGrp="1"/>
          </p:cNvSpPr>
          <p:nvPr>
            <p:ph type="title"/>
          </p:nvPr>
        </p:nvSpPr>
        <p:spPr/>
        <p:txBody>
          <a:bodyPr/>
          <a:lstStyle/>
          <a:p>
            <a:r>
              <a:rPr lang="en-US" dirty="0"/>
              <a:t>Another Example – Draw a Sketch </a:t>
            </a:r>
          </a:p>
        </p:txBody>
      </p:sp>
      <p:sp>
        <p:nvSpPr>
          <p:cNvPr id="3" name="Content Placeholder 2">
            <a:extLst>
              <a:ext uri="{FF2B5EF4-FFF2-40B4-BE49-F238E27FC236}">
                <a16:creationId xmlns:a16="http://schemas.microsoft.com/office/drawing/2014/main" id="{10B2DA5F-241A-4F39-B4E5-3267380AC89D}"/>
              </a:ext>
            </a:extLst>
          </p:cNvPr>
          <p:cNvSpPr>
            <a:spLocks noGrp="1"/>
          </p:cNvSpPr>
          <p:nvPr>
            <p:ph idx="1"/>
          </p:nvPr>
        </p:nvSpPr>
        <p:spPr>
          <a:xfrm>
            <a:off x="457200" y="1600201"/>
            <a:ext cx="8229600" cy="1442802"/>
          </a:xfrm>
        </p:spPr>
        <p:txBody>
          <a:bodyPr/>
          <a:lstStyle/>
          <a:p>
            <a:r>
              <a:rPr lang="en-US" sz="2400" dirty="0">
                <a:latin typeface="Times New Roman" panose="02020603050405020304" pitchFamily="18" charset="0"/>
                <a:cs typeface="Times New Roman" panose="02020603050405020304" pitchFamily="18" charset="0"/>
              </a:rPr>
              <a:t>The superhero </a:t>
            </a:r>
            <a:r>
              <a:rPr lang="en-US" sz="2400" dirty="0" err="1">
                <a:latin typeface="Times New Roman" panose="02020603050405020304" pitchFamily="18" charset="0"/>
                <a:cs typeface="Times New Roman" panose="02020603050405020304" pitchFamily="18" charset="0"/>
              </a:rPr>
              <a:t>Mathman</a:t>
            </a:r>
            <a:r>
              <a:rPr lang="en-US" sz="2400" dirty="0">
                <a:latin typeface="Times New Roman" panose="02020603050405020304" pitchFamily="18" charset="0"/>
                <a:cs typeface="Times New Roman" panose="02020603050405020304" pitchFamily="18" charset="0"/>
              </a:rPr>
              <a:t> recently asked his nemesis Dogface how many dogs. He answers five-sixths of my dogs plus two. How many dogs does he have?</a:t>
            </a:r>
          </a:p>
          <a:p>
            <a:endParaRPr lang="en-US" sz="2400" dirty="0"/>
          </a:p>
        </p:txBody>
      </p:sp>
      <p:graphicFrame>
        <p:nvGraphicFramePr>
          <p:cNvPr id="4" name="Table 3">
            <a:extLst>
              <a:ext uri="{FF2B5EF4-FFF2-40B4-BE49-F238E27FC236}">
                <a16:creationId xmlns:a16="http://schemas.microsoft.com/office/drawing/2014/main" id="{FD200F2F-8BED-43E9-A68F-23F7EC3E24BA}"/>
              </a:ext>
            </a:extLst>
          </p:cNvPr>
          <p:cNvGraphicFramePr>
            <a:graphicFrameLocks noGrp="1"/>
          </p:cNvGraphicFramePr>
          <p:nvPr>
            <p:extLst>
              <p:ext uri="{D42A27DB-BD31-4B8C-83A1-F6EECF244321}">
                <p14:modId xmlns:p14="http://schemas.microsoft.com/office/powerpoint/2010/main" val="3163549498"/>
              </p:ext>
            </p:extLst>
          </p:nvPr>
        </p:nvGraphicFramePr>
        <p:xfrm>
          <a:off x="1479030" y="4050261"/>
          <a:ext cx="6096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999487488"/>
                    </a:ext>
                  </a:extLst>
                </a:gridCol>
                <a:gridCol w="1016000">
                  <a:extLst>
                    <a:ext uri="{9D8B030D-6E8A-4147-A177-3AD203B41FA5}">
                      <a16:colId xmlns:a16="http://schemas.microsoft.com/office/drawing/2014/main" val="959089687"/>
                    </a:ext>
                  </a:extLst>
                </a:gridCol>
                <a:gridCol w="1016000">
                  <a:extLst>
                    <a:ext uri="{9D8B030D-6E8A-4147-A177-3AD203B41FA5}">
                      <a16:colId xmlns:a16="http://schemas.microsoft.com/office/drawing/2014/main" val="2099532373"/>
                    </a:ext>
                  </a:extLst>
                </a:gridCol>
                <a:gridCol w="1016000">
                  <a:extLst>
                    <a:ext uri="{9D8B030D-6E8A-4147-A177-3AD203B41FA5}">
                      <a16:colId xmlns:a16="http://schemas.microsoft.com/office/drawing/2014/main" val="1298311605"/>
                    </a:ext>
                  </a:extLst>
                </a:gridCol>
                <a:gridCol w="1016000">
                  <a:extLst>
                    <a:ext uri="{9D8B030D-6E8A-4147-A177-3AD203B41FA5}">
                      <a16:colId xmlns:a16="http://schemas.microsoft.com/office/drawing/2014/main" val="427557923"/>
                    </a:ext>
                  </a:extLst>
                </a:gridCol>
                <a:gridCol w="1016000">
                  <a:extLst>
                    <a:ext uri="{9D8B030D-6E8A-4147-A177-3AD203B41FA5}">
                      <a16:colId xmlns:a16="http://schemas.microsoft.com/office/drawing/2014/main" val="12568300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 dogs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 dogs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 dogs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 dogs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 dogs</a:t>
                      </a:r>
                    </a:p>
                  </a:txBody>
                  <a:tcPr/>
                </a:tc>
                <a:tc>
                  <a:txBody>
                    <a:bodyPr/>
                    <a:lstStyle/>
                    <a:p>
                      <a:r>
                        <a:rPr lang="en-US" dirty="0">
                          <a:latin typeface="Times New Roman" panose="02020603050405020304" pitchFamily="18" charset="0"/>
                          <a:cs typeface="Times New Roman" panose="02020603050405020304" pitchFamily="18" charset="0"/>
                        </a:rPr>
                        <a:t>2 dogs</a:t>
                      </a:r>
                    </a:p>
                  </a:txBody>
                  <a:tcPr/>
                </a:tc>
                <a:extLst>
                  <a:ext uri="{0D108BD9-81ED-4DB2-BD59-A6C34878D82A}">
                    <a16:rowId xmlns:a16="http://schemas.microsoft.com/office/drawing/2014/main" val="3159965502"/>
                  </a:ext>
                </a:extLst>
              </a:tr>
            </a:tbl>
          </a:graphicData>
        </a:graphic>
      </p:graphicFrame>
      <p:sp>
        <p:nvSpPr>
          <p:cNvPr id="7" name="Content Placeholder 2">
            <a:extLst>
              <a:ext uri="{FF2B5EF4-FFF2-40B4-BE49-F238E27FC236}">
                <a16:creationId xmlns:a16="http://schemas.microsoft.com/office/drawing/2014/main" id="{19406E88-97E6-409D-80C9-DA19D5FD9A35}"/>
              </a:ext>
            </a:extLst>
          </p:cNvPr>
          <p:cNvSpPr txBox="1">
            <a:spLocks/>
          </p:cNvSpPr>
          <p:nvPr/>
        </p:nvSpPr>
        <p:spPr bwMode="auto">
          <a:xfrm>
            <a:off x="1319135" y="3140703"/>
            <a:ext cx="6415790" cy="8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panose="02020603050405020304" pitchFamily="18" charset="0"/>
                <a:cs typeface="Times New Roman" panose="02020603050405020304" pitchFamily="18" charset="0"/>
              </a:rPr>
              <a:t>This represents the total number of dogs. Think of each sixth as a cage with dogs in them.</a:t>
            </a:r>
          </a:p>
        </p:txBody>
      </p:sp>
      <p:sp>
        <p:nvSpPr>
          <p:cNvPr id="9" name="Content Placeholder 2">
            <a:extLst>
              <a:ext uri="{FF2B5EF4-FFF2-40B4-BE49-F238E27FC236}">
                <a16:creationId xmlns:a16="http://schemas.microsoft.com/office/drawing/2014/main" id="{8F9610F9-6B03-4AE5-95C4-732F184DDFD1}"/>
              </a:ext>
            </a:extLst>
          </p:cNvPr>
          <p:cNvSpPr txBox="1">
            <a:spLocks/>
          </p:cNvSpPr>
          <p:nvPr/>
        </p:nvSpPr>
        <p:spPr bwMode="auto">
          <a:xfrm>
            <a:off x="5981076" y="5110923"/>
            <a:ext cx="2563317" cy="115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endParaRPr lang="en-US" sz="2400" kern="0" dirty="0"/>
          </a:p>
        </p:txBody>
      </p:sp>
      <p:sp>
        <p:nvSpPr>
          <p:cNvPr id="10" name="Content Placeholder 2">
            <a:extLst>
              <a:ext uri="{FF2B5EF4-FFF2-40B4-BE49-F238E27FC236}">
                <a16:creationId xmlns:a16="http://schemas.microsoft.com/office/drawing/2014/main" id="{ADF67032-4C6E-44E2-9FCD-BDCBE9BE00EE}"/>
              </a:ext>
            </a:extLst>
          </p:cNvPr>
          <p:cNvSpPr txBox="1">
            <a:spLocks/>
          </p:cNvSpPr>
          <p:nvPr/>
        </p:nvSpPr>
        <p:spPr bwMode="auto">
          <a:xfrm>
            <a:off x="1364105" y="4853331"/>
            <a:ext cx="6415790" cy="130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panose="02020603050405020304" pitchFamily="18" charset="0"/>
                <a:cs typeface="Times New Roman" panose="02020603050405020304" pitchFamily="18" charset="0"/>
              </a:rPr>
              <a:t>If the last one-sixth has 2 dogs, then EACH one-sixth has 2 dogs. So the total number of dogs that Dogface has is 2 × 6 = </a:t>
            </a:r>
            <a:r>
              <a:rPr lang="en-US" sz="2400" b="1" kern="0" dirty="0">
                <a:latin typeface="Times New Roman" panose="02020603050405020304" pitchFamily="18" charset="0"/>
                <a:cs typeface="Times New Roman" panose="02020603050405020304" pitchFamily="18" charset="0"/>
              </a:rPr>
              <a:t>12 dogs</a:t>
            </a:r>
            <a:r>
              <a:rPr lang="en-US" sz="2400" kern="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64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2808"/>
            <a:ext cx="8229600" cy="1143000"/>
          </a:xfrm>
        </p:spPr>
        <p:txBody>
          <a:bodyPr/>
          <a:lstStyle/>
          <a:p>
            <a:r>
              <a:rPr lang="en-US" dirty="0"/>
              <a:t>Another example – Make a Chart</a:t>
            </a:r>
          </a:p>
        </p:txBody>
      </p:sp>
      <p:sp>
        <p:nvSpPr>
          <p:cNvPr id="3" name="Content Placeholder 2"/>
          <p:cNvSpPr>
            <a:spLocks noGrp="1"/>
          </p:cNvSpPr>
          <p:nvPr>
            <p:ph idx="1"/>
          </p:nvPr>
        </p:nvSpPr>
        <p:spPr>
          <a:xfrm>
            <a:off x="457199" y="1600200"/>
            <a:ext cx="8498265" cy="4525963"/>
          </a:xfrm>
        </p:spPr>
        <p:txBody>
          <a:bodyPr/>
          <a:lstStyle/>
          <a:p>
            <a:r>
              <a:rPr lang="en-US" sz="2800" dirty="0"/>
              <a:t>A classroom contains an equal number of boys and girls. If 8 girls leave, twice as many boys as girls remain. What was the original number of students present?</a:t>
            </a:r>
          </a:p>
          <a:p>
            <a:endParaRPr lang="en-US" sz="2800" dirty="0"/>
          </a:p>
          <a:p>
            <a:r>
              <a:rPr lang="en-US" sz="2800" dirty="0"/>
              <a:t>Solution: Try using a diagram to show what’s happening.</a:t>
            </a:r>
          </a:p>
          <a:p>
            <a:r>
              <a:rPr lang="en-US" sz="2800" dirty="0"/>
              <a:t>8 girls leaving means there had to be 8 boys just to match those (black means present; red means left the room):</a:t>
            </a:r>
          </a:p>
          <a:p>
            <a:r>
              <a:rPr lang="en-US" sz="2800" dirty="0"/>
              <a:t>B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There are at least 8 boys</a:t>
            </a:r>
          </a:p>
          <a:p>
            <a:r>
              <a:rPr lang="en-US" sz="2800" dirty="0">
                <a:solidFill>
                  <a:srgbClr val="FF0000"/>
                </a:solidFill>
              </a:rPr>
              <a:t>G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8 girls have left</a:t>
            </a:r>
          </a:p>
        </p:txBody>
      </p:sp>
    </p:spTree>
    <p:extLst>
      <p:ext uri="{BB962C8B-B14F-4D97-AF65-F5344CB8AC3E}">
        <p14:creationId xmlns:p14="http://schemas.microsoft.com/office/powerpoint/2010/main" val="14980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 Make a Chart</a:t>
            </a:r>
          </a:p>
        </p:txBody>
      </p:sp>
      <p:sp>
        <p:nvSpPr>
          <p:cNvPr id="3" name="Content Placeholder 2"/>
          <p:cNvSpPr>
            <a:spLocks noGrp="1"/>
          </p:cNvSpPr>
          <p:nvPr>
            <p:ph idx="1"/>
          </p:nvPr>
        </p:nvSpPr>
        <p:spPr>
          <a:xfrm>
            <a:off x="457200" y="1430572"/>
            <a:ext cx="8498265" cy="4525963"/>
          </a:xfrm>
        </p:spPr>
        <p:txBody>
          <a:bodyPr/>
          <a:lstStyle/>
          <a:p>
            <a:r>
              <a:rPr lang="en-US" sz="2800" dirty="0"/>
              <a:t>A classroom contains an equal number of boys and girls. If 8 girls leave, twice as many boys as girls remain. What was the original number of students present?</a:t>
            </a:r>
          </a:p>
          <a:p>
            <a:r>
              <a:rPr lang="en-US" sz="2800" dirty="0"/>
              <a:t>B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a:t>
            </a:r>
            <a:r>
              <a:rPr lang="en-US" sz="2800" dirty="0" err="1"/>
              <a:t>B</a:t>
            </a:r>
            <a:r>
              <a:rPr lang="en-US" sz="2800" dirty="0"/>
              <a:t>		There are at least 8 boys</a:t>
            </a:r>
          </a:p>
          <a:p>
            <a:r>
              <a:rPr lang="en-US" sz="2800" dirty="0">
                <a:solidFill>
                  <a:srgbClr val="FF0000"/>
                </a:solidFill>
              </a:rPr>
              <a:t>G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a:t>
            </a:r>
            <a:r>
              <a:rPr lang="en-US" sz="2800" dirty="0" err="1">
                <a:solidFill>
                  <a:srgbClr val="FF0000"/>
                </a:solidFill>
              </a:rPr>
              <a:t>G</a:t>
            </a:r>
            <a:r>
              <a:rPr lang="en-US" sz="2800" dirty="0">
                <a:solidFill>
                  <a:srgbClr val="FF0000"/>
                </a:solidFill>
              </a:rPr>
              <a:t>		8 girls have left</a:t>
            </a:r>
            <a:endParaRPr lang="en-US" sz="2800" dirty="0"/>
          </a:p>
          <a:p>
            <a:r>
              <a:rPr lang="en-US" sz="2800" dirty="0"/>
              <a:t>Make a chart showing boys and girls (after 8 girls have left) and find where there are twice as many boys as girls:</a:t>
            </a:r>
          </a:p>
        </p:txBody>
      </p:sp>
      <p:graphicFrame>
        <p:nvGraphicFramePr>
          <p:cNvPr id="4" name="Table 3"/>
          <p:cNvGraphicFramePr>
            <a:graphicFrameLocks noGrp="1"/>
          </p:cNvGraphicFramePr>
          <p:nvPr>
            <p:extLst>
              <p:ext uri="{D42A27DB-BD31-4B8C-83A1-F6EECF244321}">
                <p14:modId xmlns:p14="http://schemas.microsoft.com/office/powerpoint/2010/main" val="2952665173"/>
              </p:ext>
            </p:extLst>
          </p:nvPr>
        </p:nvGraphicFramePr>
        <p:xfrm>
          <a:off x="581319" y="4922624"/>
          <a:ext cx="6096000" cy="7416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r>
                        <a:rPr lang="en-US" dirty="0"/>
                        <a:t>B</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extLst>
                  <a:ext uri="{0D108BD9-81ED-4DB2-BD59-A6C34878D82A}">
                    <a16:rowId xmlns:a16="http://schemas.microsoft.com/office/drawing/2014/main" val="10000"/>
                  </a:ext>
                </a:extLst>
              </a:tr>
              <a:tr h="370840">
                <a:tc>
                  <a:txBody>
                    <a:bodyPr/>
                    <a:lstStyle/>
                    <a:p>
                      <a:r>
                        <a:rPr lang="en-US" dirty="0"/>
                        <a:t>G</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bl>
          </a:graphicData>
        </a:graphic>
      </p:graphicFrame>
      <p:sp>
        <p:nvSpPr>
          <p:cNvPr id="5" name="Oval 4"/>
          <p:cNvSpPr/>
          <p:nvPr/>
        </p:nvSpPr>
        <p:spPr>
          <a:xfrm>
            <a:off x="5995447" y="4741682"/>
            <a:ext cx="754145" cy="10275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864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 Make a Chart</a:t>
            </a:r>
          </a:p>
        </p:txBody>
      </p:sp>
      <p:sp>
        <p:nvSpPr>
          <p:cNvPr id="3" name="Content Placeholder 2"/>
          <p:cNvSpPr>
            <a:spLocks noGrp="1"/>
          </p:cNvSpPr>
          <p:nvPr>
            <p:ph idx="1"/>
          </p:nvPr>
        </p:nvSpPr>
        <p:spPr>
          <a:xfrm>
            <a:off x="457200" y="1430572"/>
            <a:ext cx="8498265" cy="4525963"/>
          </a:xfrm>
        </p:spPr>
        <p:txBody>
          <a:bodyPr/>
          <a:lstStyle/>
          <a:p>
            <a:r>
              <a:rPr lang="en-US" sz="2800" dirty="0"/>
              <a:t>A classroom contains an equal number of boys and girls. If 8 girls leave, twice as many boys as girls remain. What was the original number of students present?</a:t>
            </a:r>
          </a:p>
          <a:p>
            <a:endParaRPr lang="en-US" sz="2800" dirty="0"/>
          </a:p>
          <a:p>
            <a:endParaRPr lang="en-US" sz="2800" dirty="0"/>
          </a:p>
          <a:p>
            <a:r>
              <a:rPr lang="en-US" sz="2800" dirty="0"/>
              <a:t>In order to have twice as many boys as girls remaining, there had to be 16 boys originally with 8 girls remaining. That means counting the 8 girls who left, there were originally 16 boys and 16 girls, or </a:t>
            </a:r>
            <a:r>
              <a:rPr lang="en-US" sz="2800" b="1" dirty="0"/>
              <a:t>32 students present</a:t>
            </a:r>
            <a:r>
              <a:rPr lang="en-US" sz="2800" dirty="0"/>
              <a:t>.</a:t>
            </a:r>
          </a:p>
        </p:txBody>
      </p:sp>
      <p:graphicFrame>
        <p:nvGraphicFramePr>
          <p:cNvPr id="4" name="Table 3"/>
          <p:cNvGraphicFramePr>
            <a:graphicFrameLocks noGrp="1"/>
          </p:cNvGraphicFramePr>
          <p:nvPr>
            <p:extLst>
              <p:ext uri="{D42A27DB-BD31-4B8C-83A1-F6EECF244321}">
                <p14:modId xmlns:p14="http://schemas.microsoft.com/office/powerpoint/2010/main" val="124436071"/>
              </p:ext>
            </p:extLst>
          </p:nvPr>
        </p:nvGraphicFramePr>
        <p:xfrm>
          <a:off x="689687" y="3079866"/>
          <a:ext cx="6096000" cy="7416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r>
                        <a:rPr lang="en-US" dirty="0"/>
                        <a:t>B</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extLst>
                  <a:ext uri="{0D108BD9-81ED-4DB2-BD59-A6C34878D82A}">
                    <a16:rowId xmlns:a16="http://schemas.microsoft.com/office/drawing/2014/main" val="10000"/>
                  </a:ext>
                </a:extLst>
              </a:tr>
              <a:tr h="370840">
                <a:tc>
                  <a:txBody>
                    <a:bodyPr/>
                    <a:lstStyle/>
                    <a:p>
                      <a:r>
                        <a:rPr lang="en-US" dirty="0"/>
                        <a:t>G</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bl>
          </a:graphicData>
        </a:graphic>
      </p:graphicFrame>
      <p:sp>
        <p:nvSpPr>
          <p:cNvPr id="5" name="Oval 4"/>
          <p:cNvSpPr/>
          <p:nvPr/>
        </p:nvSpPr>
        <p:spPr>
          <a:xfrm>
            <a:off x="6031542" y="2936945"/>
            <a:ext cx="754145" cy="10275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30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Example: Using a Table or Chart</a:t>
            </a:r>
          </a:p>
        </p:txBody>
      </p:sp>
      <p:sp>
        <p:nvSpPr>
          <p:cNvPr id="15363" name="Rectangle 4"/>
          <p:cNvSpPr>
            <a:spLocks noGrp="1" noChangeArrowheads="1"/>
          </p:cNvSpPr>
          <p:nvPr>
            <p:ph type="body" idx="1"/>
          </p:nvPr>
        </p:nvSpPr>
        <p:spPr/>
        <p:txBody>
          <a:bodyPr/>
          <a:lstStyle/>
          <a:p>
            <a:pPr>
              <a:spcBef>
                <a:spcPct val="50000"/>
              </a:spcBef>
            </a:pPr>
            <a:r>
              <a:rPr lang="en-US" altLang="en-US"/>
              <a:t>A man put a pair of rabbits in a cage. During the first month the rabbits produced no offspring but each month thereafter produced one new pair of rabbits. If each new pair produced reproduces in the same manner, how many pairs of rabbits will there be at the end of the 5</a:t>
            </a:r>
            <a:r>
              <a:rPr lang="en-US" altLang="en-US" baseline="30000"/>
              <a:t>th</a:t>
            </a:r>
            <a:r>
              <a:rPr lang="en-US" altLang="en-US"/>
              <a:t> month?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Example:  Solution</a:t>
            </a:r>
          </a:p>
        </p:txBody>
      </p:sp>
      <p:sp>
        <p:nvSpPr>
          <p:cNvPr id="16387" name="Rectangle 16"/>
          <p:cNvSpPr>
            <a:spLocks noGrp="1" noChangeArrowheads="1"/>
          </p:cNvSpPr>
          <p:nvPr>
            <p:ph type="body" idx="1"/>
          </p:nvPr>
        </p:nvSpPr>
        <p:spPr>
          <a:xfrm>
            <a:off x="457200" y="1600200"/>
            <a:ext cx="8229600" cy="3557588"/>
          </a:xfrm>
        </p:spPr>
        <p:txBody>
          <a:bodyPr/>
          <a:lstStyle/>
          <a:p>
            <a:pPr>
              <a:spcBef>
                <a:spcPct val="50000"/>
              </a:spcBef>
              <a:tabLst>
                <a:tab pos="1089025" algn="l"/>
              </a:tabLst>
            </a:pPr>
            <a:r>
              <a:rPr lang="en-US" altLang="en-US" i="1"/>
              <a:t>Step 1	</a:t>
            </a:r>
            <a:r>
              <a:rPr lang="en-US" altLang="en-US" b="1"/>
              <a:t>Understand the problem</a:t>
            </a:r>
            <a:r>
              <a:rPr lang="en-US" altLang="en-US"/>
              <a:t>. How many 	 	pairs of rabbits will there be at the end of 	five months? The first month, each pair </a:t>
            </a:r>
            <a:br>
              <a:rPr lang="en-US" altLang="en-US"/>
            </a:br>
            <a:r>
              <a:rPr lang="en-US" altLang="en-US"/>
              <a:t>	produces no new rabbits, but each month </a:t>
            </a:r>
            <a:br>
              <a:rPr lang="en-US" altLang="en-US"/>
            </a:br>
            <a:r>
              <a:rPr lang="en-US" altLang="en-US"/>
              <a:t>	thereafter each pair produces a new pair.</a:t>
            </a:r>
          </a:p>
          <a:p>
            <a:pPr>
              <a:spcBef>
                <a:spcPct val="50000"/>
              </a:spcBef>
              <a:tabLst>
                <a:tab pos="1089025" algn="l"/>
              </a:tabLst>
            </a:pPr>
            <a:r>
              <a:rPr lang="en-US" altLang="en-US" i="1"/>
              <a:t>Step 2</a:t>
            </a:r>
            <a:r>
              <a:rPr lang="en-US" altLang="en-US"/>
              <a:t>	</a:t>
            </a:r>
            <a:r>
              <a:rPr lang="en-US" altLang="en-US" b="1"/>
              <a:t>Devise a plan.</a:t>
            </a:r>
            <a:r>
              <a:rPr lang="en-US" altLang="en-US"/>
              <a:t> Construct a table to help with 	the pattern. </a:t>
            </a:r>
          </a:p>
        </p:txBody>
      </p:sp>
      <p:graphicFrame>
        <p:nvGraphicFramePr>
          <p:cNvPr id="58386" name="Group 18"/>
          <p:cNvGraphicFramePr>
            <a:graphicFrameLocks noGrp="1"/>
          </p:cNvGraphicFramePr>
          <p:nvPr/>
        </p:nvGraphicFramePr>
        <p:xfrm>
          <a:off x="1633538" y="5253038"/>
          <a:ext cx="7272337" cy="944562"/>
        </p:xfrm>
        <a:graphic>
          <a:graphicData uri="http://schemas.openxmlformats.org/drawingml/2006/table">
            <a:tbl>
              <a:tblPr/>
              <a:tblGrid>
                <a:gridCol w="1189037">
                  <a:extLst>
                    <a:ext uri="{9D8B030D-6E8A-4147-A177-3AD203B41FA5}">
                      <a16:colId xmlns:a16="http://schemas.microsoft.com/office/drawing/2014/main" val="20000"/>
                    </a:ext>
                  </a:extLst>
                </a:gridCol>
                <a:gridCol w="2027238">
                  <a:extLst>
                    <a:ext uri="{9D8B030D-6E8A-4147-A177-3AD203B41FA5}">
                      <a16:colId xmlns:a16="http://schemas.microsoft.com/office/drawing/2014/main" val="20001"/>
                    </a:ext>
                  </a:extLst>
                </a:gridCol>
                <a:gridCol w="1550987">
                  <a:extLst>
                    <a:ext uri="{9D8B030D-6E8A-4147-A177-3AD203B41FA5}">
                      <a16:colId xmlns:a16="http://schemas.microsoft.com/office/drawing/2014/main" val="20002"/>
                    </a:ext>
                  </a:extLst>
                </a:gridCol>
                <a:gridCol w="2505075">
                  <a:extLst>
                    <a:ext uri="{9D8B030D-6E8A-4147-A177-3AD203B41FA5}">
                      <a16:colId xmlns:a16="http://schemas.microsoft.com/office/drawing/2014/main" val="20003"/>
                    </a:ext>
                  </a:extLst>
                </a:gridCol>
              </a:tblGrid>
              <a:tr h="944562">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Number of Pairs at Start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Number Produced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Number of Pairs at the End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8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Example (solution continued)</a:t>
            </a:r>
          </a:p>
        </p:txBody>
      </p:sp>
      <p:sp>
        <p:nvSpPr>
          <p:cNvPr id="17411" name="Rectangle 42"/>
          <p:cNvSpPr>
            <a:spLocks noGrp="1" noChangeArrowheads="1"/>
          </p:cNvSpPr>
          <p:nvPr>
            <p:ph type="body" idx="1"/>
          </p:nvPr>
        </p:nvSpPr>
        <p:spPr>
          <a:xfrm>
            <a:off x="457200" y="1600200"/>
            <a:ext cx="8229600" cy="596900"/>
          </a:xfrm>
          <a:noFill/>
        </p:spPr>
        <p:txBody>
          <a:bodyPr/>
          <a:lstStyle/>
          <a:p>
            <a:pPr>
              <a:spcBef>
                <a:spcPct val="50000"/>
              </a:spcBef>
              <a:tabLst>
                <a:tab pos="1147763" algn="l"/>
              </a:tabLst>
            </a:pPr>
            <a:r>
              <a:rPr lang="en-US" altLang="en-US" i="1"/>
              <a:t>Step 3	</a:t>
            </a:r>
            <a:r>
              <a:rPr lang="en-US" altLang="en-US" b="1"/>
              <a:t>Carry out the plan</a:t>
            </a:r>
            <a:r>
              <a:rPr lang="en-US" altLang="en-US"/>
              <a:t>. </a:t>
            </a:r>
          </a:p>
        </p:txBody>
      </p:sp>
      <p:graphicFrame>
        <p:nvGraphicFramePr>
          <p:cNvPr id="59396" name="Group 4"/>
          <p:cNvGraphicFramePr>
            <a:graphicFrameLocks noGrp="1"/>
          </p:cNvGraphicFramePr>
          <p:nvPr/>
        </p:nvGraphicFramePr>
        <p:xfrm>
          <a:off x="609600" y="2362200"/>
          <a:ext cx="7924800" cy="3633788"/>
        </p:xfrm>
        <a:graphic>
          <a:graphicData uri="http://schemas.openxmlformats.org/drawingml/2006/table">
            <a:tbl>
              <a:tblPr/>
              <a:tblGrid>
                <a:gridCol w="129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883997">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Month</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Number of Pairs at Start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Number Produced</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Number of Pairs at the End</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911">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a:t>
                      </a:r>
                      <a:r>
                        <a:rPr kumimoji="0" lang="en-US" altLang="en-US" sz="2600" b="0" i="0" u="none" strike="noStrike" cap="none" normalizeH="0" baseline="30000">
                          <a:ln>
                            <a:noFill/>
                          </a:ln>
                          <a:solidFill>
                            <a:schemeClr val="tx1"/>
                          </a:solidFill>
                          <a:effectLst/>
                          <a:latin typeface="Times New Roman" panose="02020603050405020304" pitchFamily="18" charset="0"/>
                        </a:rPr>
                        <a:t>st</a:t>
                      </a:r>
                      <a:r>
                        <a:rPr kumimoji="0" lang="en-US" altLang="en-US" sz="2600" b="0" i="0" u="none" strike="noStrike" cap="none" normalizeH="0" baseline="0">
                          <a:ln>
                            <a:noFill/>
                          </a:ln>
                          <a:solidFill>
                            <a:schemeClr val="tx1"/>
                          </a:solidFill>
                          <a:effectLst/>
                          <a:latin typeface="Times New Roman" panose="02020603050405020304" pitchFamily="18" charset="0"/>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323">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2</a:t>
                      </a:r>
                      <a:r>
                        <a:rPr kumimoji="0" lang="en-US" altLang="en-US" sz="2600" b="0" i="0" u="none" strike="noStrike" cap="none" normalizeH="0" baseline="30000">
                          <a:ln>
                            <a:noFill/>
                          </a:ln>
                          <a:solidFill>
                            <a:schemeClr val="tx1"/>
                          </a:solidFill>
                          <a:effectLst/>
                          <a:latin typeface="Times New Roman" panose="02020603050405020304" pitchFamily="18" charset="0"/>
                        </a:rPr>
                        <a:t>nd</a:t>
                      </a:r>
                      <a:r>
                        <a:rPr kumimoji="0" lang="en-US" altLang="en-US" sz="2600" b="0" i="0" u="none" strike="noStrike" cap="none" normalizeH="0" baseline="0">
                          <a:ln>
                            <a:noFill/>
                          </a:ln>
                          <a:solidFill>
                            <a:schemeClr val="tx1"/>
                          </a:solidFill>
                          <a:effectLst/>
                          <a:latin typeface="Times New Roman" panose="02020603050405020304" pitchFamily="18" charset="0"/>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323">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3</a:t>
                      </a:r>
                      <a:r>
                        <a:rPr kumimoji="0" lang="en-US" altLang="en-US" sz="2600" b="0" i="0" u="none" strike="noStrike" cap="none" normalizeH="0" baseline="30000">
                          <a:ln>
                            <a:noFill/>
                          </a:ln>
                          <a:solidFill>
                            <a:schemeClr val="tx1"/>
                          </a:solidFill>
                          <a:effectLst/>
                          <a:latin typeface="Times New Roman" panose="02020603050405020304" pitchFamily="18" charset="0"/>
                        </a:rPr>
                        <a:t>rd</a:t>
                      </a:r>
                      <a:r>
                        <a:rPr kumimoji="0" lang="en-US" altLang="en-US" sz="2600" b="0" i="0" u="none" strike="noStrike" cap="none" normalizeH="0" baseline="0">
                          <a:ln>
                            <a:noFill/>
                          </a:ln>
                          <a:solidFill>
                            <a:schemeClr val="tx1"/>
                          </a:solidFill>
                          <a:effectLst/>
                          <a:latin typeface="Times New Roman" panose="02020603050405020304" pitchFamily="18" charset="0"/>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323">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4</a:t>
                      </a:r>
                      <a:r>
                        <a:rPr kumimoji="0" lang="en-US" altLang="en-US" sz="2600" b="0" i="0" u="none" strike="noStrike" cap="none" normalizeH="0" baseline="30000">
                          <a:ln>
                            <a:noFill/>
                          </a:ln>
                          <a:solidFill>
                            <a:schemeClr val="tx1"/>
                          </a:solidFill>
                          <a:effectLst/>
                          <a:latin typeface="Times New Roman" panose="02020603050405020304" pitchFamily="18" charset="0"/>
                        </a:rPr>
                        <a:t>th</a:t>
                      </a:r>
                      <a:r>
                        <a:rPr kumimoji="0" lang="en-US" altLang="en-US" sz="2600" b="0" i="0" u="none" strike="noStrike" cap="none" normalizeH="0" baseline="0">
                          <a:ln>
                            <a:noFill/>
                          </a:ln>
                          <a:solidFill>
                            <a:schemeClr val="tx1"/>
                          </a:solidFill>
                          <a:effectLst/>
                          <a:latin typeface="Times New Roman" panose="02020603050405020304" pitchFamily="18" charset="0"/>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0911">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5</a:t>
                      </a:r>
                      <a:r>
                        <a:rPr kumimoji="0" lang="en-US" altLang="en-US" sz="2600" b="0" i="0" u="none" strike="noStrike" cap="none" normalizeH="0" baseline="30000">
                          <a:ln>
                            <a:noFill/>
                          </a:ln>
                          <a:solidFill>
                            <a:schemeClr val="tx1"/>
                          </a:solidFill>
                          <a:effectLst/>
                          <a:latin typeface="Times New Roman" panose="02020603050405020304" pitchFamily="18" charset="0"/>
                        </a:rPr>
                        <a:t>th</a:t>
                      </a:r>
                      <a:r>
                        <a:rPr kumimoji="0" lang="en-US" altLang="en-US" sz="2600" b="0" i="0" u="none" strike="noStrike" cap="none" normalizeH="0" baseline="0">
                          <a:ln>
                            <a:noFill/>
                          </a:ln>
                          <a:solidFill>
                            <a:schemeClr val="tx1"/>
                          </a:solidFill>
                          <a:effectLst/>
                          <a:latin typeface="Times New Roman" panose="02020603050405020304" pitchFamily="18" charset="0"/>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anose="02020603050405020304" pitchFamily="18" charset="0"/>
                        </a:defRPr>
                      </a:lvl1pPr>
                      <a:lvl2pPr eaLnBrk="0" hangingPunct="0">
                        <a:spcBef>
                          <a:spcPct val="20000"/>
                        </a:spcBef>
                        <a:defRPr sz="22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sz="1600">
                          <a:solidFill>
                            <a:schemeClr val="tx1"/>
                          </a:solidFill>
                          <a:latin typeface="Times New Roman" panose="02020603050405020304" pitchFamily="18" charset="0"/>
                        </a:defRPr>
                      </a:lvl4pPr>
                      <a:lvl5pPr eaLnBrk="0" hangingPunct="0">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9433" name="Oval 41"/>
          <p:cNvSpPr>
            <a:spLocks noChangeArrowheads="1"/>
          </p:cNvSpPr>
          <p:nvPr/>
        </p:nvSpPr>
        <p:spPr bwMode="auto">
          <a:xfrm>
            <a:off x="6705600" y="5410200"/>
            <a:ext cx="1219200" cy="685800"/>
          </a:xfrm>
          <a:prstGeom prst="ellipse">
            <a:avLst/>
          </a:prstGeom>
          <a:noFill/>
          <a:ln w="25400">
            <a:solidFill>
              <a:srgbClr val="BC2C3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Example (solution continued)</a:t>
            </a:r>
          </a:p>
        </p:txBody>
      </p:sp>
      <p:sp>
        <p:nvSpPr>
          <p:cNvPr id="18435" name="Rectangle 4"/>
          <p:cNvSpPr>
            <a:spLocks noGrp="1" noChangeArrowheads="1"/>
          </p:cNvSpPr>
          <p:nvPr>
            <p:ph type="body" idx="1"/>
          </p:nvPr>
        </p:nvSpPr>
        <p:spPr/>
        <p:txBody>
          <a:bodyPr/>
          <a:lstStyle/>
          <a:p>
            <a:pPr>
              <a:spcBef>
                <a:spcPct val="0"/>
              </a:spcBef>
              <a:tabLst>
                <a:tab pos="1147763" algn="l"/>
              </a:tabLst>
            </a:pPr>
            <a:r>
              <a:rPr lang="en-US" altLang="en-US" sz="3600">
                <a:solidFill>
                  <a:srgbClr val="BC2C3A"/>
                </a:solidFill>
              </a:rPr>
              <a:t>Solution:</a:t>
            </a:r>
            <a:r>
              <a:rPr lang="en-US" altLang="en-US" sz="3600"/>
              <a:t> </a:t>
            </a:r>
            <a:r>
              <a:rPr lang="en-US" altLang="en-US"/>
              <a:t>There will be </a:t>
            </a:r>
            <a:r>
              <a:rPr lang="en-US" altLang="en-US" u="sng"/>
              <a:t>8 pairs</a:t>
            </a:r>
            <a:r>
              <a:rPr lang="en-US" altLang="en-US"/>
              <a:t> of rabbits. 	</a:t>
            </a:r>
            <a:r>
              <a:rPr lang="en-US" altLang="en-US" sz="3600"/>
              <a:t>	</a:t>
            </a:r>
          </a:p>
          <a:p>
            <a:pPr>
              <a:spcBef>
                <a:spcPct val="50000"/>
              </a:spcBef>
              <a:tabLst>
                <a:tab pos="1147763" algn="l"/>
              </a:tabLst>
            </a:pPr>
            <a:r>
              <a:rPr lang="en-US" altLang="en-US" i="1"/>
              <a:t>Step 4	</a:t>
            </a:r>
            <a:r>
              <a:rPr lang="en-US" altLang="en-US" b="1"/>
              <a:t>Look back and check</a:t>
            </a:r>
            <a:r>
              <a:rPr lang="en-US" altLang="en-US"/>
              <a:t>. This can be checked 	by going back and making sure that it has </a:t>
            </a:r>
            <a:br>
              <a:rPr lang="en-US" altLang="en-US"/>
            </a:br>
            <a:r>
              <a:rPr lang="en-US" altLang="en-US"/>
              <a:t>	been interpreted correctly. Double-check the 	arithmetic.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Example: Working Backward</a:t>
            </a:r>
          </a:p>
        </p:txBody>
      </p:sp>
      <p:sp>
        <p:nvSpPr>
          <p:cNvPr id="19459" name="Rectangle 4"/>
          <p:cNvSpPr>
            <a:spLocks noGrp="1" noChangeArrowheads="1"/>
          </p:cNvSpPr>
          <p:nvPr>
            <p:ph type="body" idx="1"/>
          </p:nvPr>
        </p:nvSpPr>
        <p:spPr/>
        <p:txBody>
          <a:bodyPr/>
          <a:lstStyle/>
          <a:p>
            <a:r>
              <a:rPr lang="en-US" altLang="en-US"/>
              <a:t>Ronnie goes to the racetrack with his buddies on a weekly basis. One week he tripled his money, but then lost $12. He took his money back the next  week, doubled it, but then lost $40. The following week he tried again, taking his money back with him. He quadrupled it, and then played well enough to take that much home, a total of $224. How much did he start with the first week?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199" y="165100"/>
            <a:ext cx="8458201" cy="1143000"/>
          </a:xfrm>
        </p:spPr>
        <p:txBody>
          <a:bodyPr/>
          <a:lstStyle/>
          <a:p>
            <a:r>
              <a:rPr lang="en-US" altLang="en-US" dirty="0"/>
              <a:t>Example:  Solution – Working Backward</a:t>
            </a:r>
          </a:p>
        </p:txBody>
      </p:sp>
      <p:sp>
        <p:nvSpPr>
          <p:cNvPr id="62468" name="Rectangle 4"/>
          <p:cNvSpPr>
            <a:spLocks noGrp="1" noChangeArrowheads="1"/>
          </p:cNvSpPr>
          <p:nvPr>
            <p:ph type="body" idx="1"/>
          </p:nvPr>
        </p:nvSpPr>
        <p:spPr>
          <a:xfrm>
            <a:off x="457200" y="1509713"/>
            <a:ext cx="8458200" cy="4849812"/>
          </a:xfrm>
        </p:spPr>
        <p:txBody>
          <a:bodyPr/>
          <a:lstStyle/>
          <a:p>
            <a:r>
              <a:rPr lang="en-US" altLang="en-US" sz="2800"/>
              <a:t>Because his final amount was $224 and this represents four times the amount he started with on the third week, we </a:t>
            </a:r>
            <a:r>
              <a:rPr lang="en-US" altLang="en-US" sz="2800" i="1"/>
              <a:t>divide </a:t>
            </a:r>
            <a:r>
              <a:rPr lang="en-US" altLang="en-US" sz="2800"/>
              <a:t>$224 by 4 to find that he started the third week with $56. Before he lost $40 the second week, he had this $56 plus the $40 he lost, giving him $96.</a:t>
            </a:r>
          </a:p>
          <a:p>
            <a:r>
              <a:rPr lang="en-US" altLang="en-US" sz="2800"/>
              <a:t>The $96 represented double what he started with, so he started with $96 </a:t>
            </a:r>
            <a:r>
              <a:rPr lang="en-US" altLang="en-US" sz="2800" i="1"/>
              <a:t>divided by </a:t>
            </a:r>
            <a:r>
              <a:rPr lang="en-US" altLang="en-US" sz="2800"/>
              <a:t>2, or $48, the second week. Repeating this process once more for the first week, before his $12 loss he had $48 + $12 = $60.  This represents triple what he started with, so we </a:t>
            </a:r>
            <a:r>
              <a:rPr lang="en-US" altLang="en-US" sz="2800" i="1"/>
              <a:t>divide</a:t>
            </a:r>
            <a:r>
              <a:rPr lang="en-US" altLang="en-US" sz="2800"/>
              <a:t> $60 by 3 to find that he started with $20.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 General Problem-Solving Method</a:t>
            </a:r>
          </a:p>
        </p:txBody>
      </p:sp>
      <p:sp>
        <p:nvSpPr>
          <p:cNvPr id="12291" name="Rectangle 4"/>
          <p:cNvSpPr>
            <a:spLocks noGrp="1" noChangeArrowheads="1"/>
          </p:cNvSpPr>
          <p:nvPr>
            <p:ph type="body" idx="1"/>
          </p:nvPr>
        </p:nvSpPr>
        <p:spPr/>
        <p:txBody>
          <a:bodyPr/>
          <a:lstStyle/>
          <a:p>
            <a:pPr>
              <a:spcBef>
                <a:spcPct val="50000"/>
              </a:spcBef>
              <a:tabLst>
                <a:tab pos="1147763" algn="l"/>
              </a:tabLst>
            </a:pPr>
            <a:r>
              <a:rPr lang="en-US" altLang="en-US" b="1" dirty="0" err="1">
                <a:latin typeface="Times New Roman" panose="02020603050405020304" pitchFamily="18" charset="0"/>
                <a:cs typeface="Times New Roman" panose="02020603050405020304" pitchFamily="18" charset="0"/>
              </a:rPr>
              <a:t>Polya’s</a:t>
            </a:r>
            <a:r>
              <a:rPr lang="en-US" altLang="en-US" b="1" dirty="0">
                <a:latin typeface="Times New Roman" panose="02020603050405020304" pitchFamily="18" charset="0"/>
                <a:cs typeface="Times New Roman" panose="02020603050405020304" pitchFamily="18" charset="0"/>
              </a:rPr>
              <a:t> Four-Step Method</a:t>
            </a:r>
          </a:p>
          <a:p>
            <a:pPr>
              <a:spcBef>
                <a:spcPct val="50000"/>
              </a:spcBef>
              <a:tabLst>
                <a:tab pos="1147763" algn="l"/>
              </a:tabLst>
            </a:pPr>
            <a:r>
              <a:rPr lang="en-US" altLang="en-US" i="1" dirty="0">
                <a:latin typeface="Times New Roman" panose="02020603050405020304" pitchFamily="18" charset="0"/>
                <a:cs typeface="Times New Roman" panose="02020603050405020304" pitchFamily="18" charset="0"/>
              </a:rPr>
              <a:t>Step 1	</a:t>
            </a:r>
            <a:r>
              <a:rPr lang="en-US" altLang="en-US" b="1" dirty="0">
                <a:latin typeface="Times New Roman" panose="02020603050405020304" pitchFamily="18" charset="0"/>
                <a:cs typeface="Times New Roman" panose="02020603050405020304" pitchFamily="18" charset="0"/>
              </a:rPr>
              <a:t>Understand the problem</a:t>
            </a:r>
            <a:r>
              <a:rPr lang="en-US" altLang="en-US" dirty="0">
                <a:latin typeface="Times New Roman" panose="02020603050405020304" pitchFamily="18" charset="0"/>
                <a:cs typeface="Times New Roman" panose="02020603050405020304" pitchFamily="18" charset="0"/>
              </a:rPr>
              <a:t>. Read and analyze 	carefully. What are you to find?</a:t>
            </a:r>
          </a:p>
          <a:p>
            <a:pPr>
              <a:spcBef>
                <a:spcPct val="50000"/>
              </a:spcBef>
              <a:tabLst>
                <a:tab pos="1147763" algn="l"/>
              </a:tabLst>
            </a:pPr>
            <a:r>
              <a:rPr lang="en-US" altLang="en-US" i="1" dirty="0">
                <a:latin typeface="Times New Roman" panose="02020603050405020304" pitchFamily="18" charset="0"/>
                <a:cs typeface="Times New Roman" panose="02020603050405020304" pitchFamily="18" charset="0"/>
              </a:rPr>
              <a:t>Step 2</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Devise a plan.</a:t>
            </a:r>
            <a:r>
              <a:rPr lang="en-US" altLang="en-US" dirty="0">
                <a:latin typeface="Times New Roman" panose="02020603050405020304" pitchFamily="18" charset="0"/>
                <a:cs typeface="Times New Roman" panose="02020603050405020304" pitchFamily="18" charset="0"/>
              </a:rPr>
              <a:t>  </a:t>
            </a:r>
          </a:p>
          <a:p>
            <a:pPr>
              <a:spcBef>
                <a:spcPct val="50000"/>
              </a:spcBef>
              <a:tabLst>
                <a:tab pos="1147763" algn="l"/>
              </a:tabLst>
            </a:pPr>
            <a:r>
              <a:rPr lang="en-US" altLang="en-US" i="1" dirty="0">
                <a:latin typeface="Times New Roman" panose="02020603050405020304" pitchFamily="18" charset="0"/>
                <a:cs typeface="Times New Roman" panose="02020603050405020304" pitchFamily="18" charset="0"/>
              </a:rPr>
              <a:t>Step 3</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Carry out the plan.</a:t>
            </a:r>
            <a:r>
              <a:rPr lang="en-US" altLang="en-US" dirty="0">
                <a:latin typeface="Times New Roman" panose="02020603050405020304" pitchFamily="18" charset="0"/>
                <a:cs typeface="Times New Roman" panose="02020603050405020304" pitchFamily="18" charset="0"/>
              </a:rPr>
              <a:t> Be persistent.</a:t>
            </a:r>
          </a:p>
          <a:p>
            <a:pPr>
              <a:spcBef>
                <a:spcPct val="50000"/>
              </a:spcBef>
              <a:tabLst>
                <a:tab pos="1147763" algn="l"/>
              </a:tabLst>
            </a:pPr>
            <a:r>
              <a:rPr lang="en-US" altLang="en-US" i="1" dirty="0">
                <a:latin typeface="Times New Roman" panose="02020603050405020304" pitchFamily="18" charset="0"/>
                <a:cs typeface="Times New Roman" panose="02020603050405020304" pitchFamily="18" charset="0"/>
              </a:rPr>
              <a:t>Step 4</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Look back and check.</a:t>
            </a:r>
            <a:r>
              <a:rPr lang="en-US" altLang="en-US" dirty="0">
                <a:latin typeface="Times New Roman" panose="02020603050405020304" pitchFamily="18" charset="0"/>
                <a:cs typeface="Times New Roman" panose="02020603050405020304" pitchFamily="18" charset="0"/>
              </a:rPr>
              <a:t> Make sure that  	  	your answer is reasonable and that you’ve 	answered the question.</a:t>
            </a:r>
            <a:endParaRPr lang="en-US" altLang="en-US"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3645" y="487109"/>
            <a:ext cx="8473155" cy="470612"/>
          </a:xfrm>
        </p:spPr>
        <p:txBody>
          <a:bodyPr/>
          <a:lstStyle/>
          <a:p>
            <a:r>
              <a:rPr lang="en-US" altLang="en-US" sz="3000" dirty="0"/>
              <a:t>Example:  Solution – from Working Backward</a:t>
            </a:r>
          </a:p>
        </p:txBody>
      </p:sp>
      <p:sp>
        <p:nvSpPr>
          <p:cNvPr id="63492" name="Rectangle 4"/>
          <p:cNvSpPr>
            <a:spLocks noGrp="1" noChangeArrowheads="1"/>
          </p:cNvSpPr>
          <p:nvPr>
            <p:ph type="body" idx="1"/>
          </p:nvPr>
        </p:nvSpPr>
        <p:spPr>
          <a:xfrm>
            <a:off x="457200" y="1600200"/>
            <a:ext cx="8431213" cy="4525963"/>
          </a:xfrm>
        </p:spPr>
        <p:txBody>
          <a:bodyPr/>
          <a:lstStyle/>
          <a:p>
            <a:pPr>
              <a:spcBef>
                <a:spcPct val="0"/>
              </a:spcBef>
              <a:tabLst>
                <a:tab pos="1147763" algn="l"/>
              </a:tabLst>
            </a:pPr>
            <a:r>
              <a:rPr lang="en-US" altLang="en-US" sz="3400" dirty="0"/>
              <a:t>To check, go forward through the problem:</a:t>
            </a:r>
          </a:p>
          <a:p>
            <a:pPr>
              <a:tabLst>
                <a:tab pos="1147763" algn="l"/>
              </a:tabLst>
            </a:pPr>
            <a:r>
              <a:rPr lang="en-US" altLang="en-US" sz="3600" i="1" dirty="0"/>
              <a:t>1</a:t>
            </a:r>
            <a:r>
              <a:rPr lang="en-US" altLang="en-US" sz="3600" i="1" baseline="30000" dirty="0"/>
              <a:t>st</a:t>
            </a:r>
            <a:r>
              <a:rPr lang="en-US" altLang="en-US" sz="3600" i="1" dirty="0"/>
              <a:t> week: </a:t>
            </a:r>
            <a:r>
              <a:rPr lang="en-US" altLang="en-US" sz="3600" dirty="0"/>
              <a:t>(3 × $20) – $12 = $60 – $12 = $48</a:t>
            </a:r>
          </a:p>
          <a:p>
            <a:pPr>
              <a:tabLst>
                <a:tab pos="1147763" algn="l"/>
              </a:tabLst>
            </a:pPr>
            <a:r>
              <a:rPr lang="en-US" altLang="en-US" sz="3600" i="1" dirty="0"/>
              <a:t>2</a:t>
            </a:r>
            <a:r>
              <a:rPr lang="en-US" altLang="en-US" sz="3600" i="1" baseline="30000" dirty="0"/>
              <a:t>nd</a:t>
            </a:r>
            <a:r>
              <a:rPr lang="en-US" altLang="en-US" sz="3600" i="1" dirty="0"/>
              <a:t> week: </a:t>
            </a:r>
            <a:r>
              <a:rPr lang="en-US" altLang="en-US" sz="3600" dirty="0"/>
              <a:t>(2 × $48) – $40 = $96 – $40 = $56</a:t>
            </a:r>
          </a:p>
          <a:p>
            <a:pPr>
              <a:tabLst>
                <a:tab pos="1147763" algn="l"/>
              </a:tabLst>
            </a:pPr>
            <a:r>
              <a:rPr lang="en-US" altLang="en-US" sz="3600" i="1" dirty="0"/>
              <a:t>3</a:t>
            </a:r>
            <a:r>
              <a:rPr lang="en-US" altLang="en-US" sz="3600" i="1" baseline="30000" dirty="0"/>
              <a:t>rd</a:t>
            </a:r>
            <a:r>
              <a:rPr lang="en-US" altLang="en-US" sz="3600" i="1" dirty="0"/>
              <a:t> week: </a:t>
            </a:r>
            <a:r>
              <a:rPr lang="en-US" altLang="en-US" sz="3600" dirty="0"/>
              <a:t>(4 × $56) = $224  </a:t>
            </a:r>
            <a:r>
              <a:rPr lang="en-US" altLang="en-US" sz="3200" dirty="0"/>
              <a:t>(His final amount) </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Strategies for Problem Solving</a:t>
            </a:r>
          </a:p>
        </p:txBody>
      </p:sp>
      <p:sp>
        <p:nvSpPr>
          <p:cNvPr id="13315" name="Rectangle 4"/>
          <p:cNvSpPr>
            <a:spLocks noGrp="1" noChangeArrowheads="1"/>
          </p:cNvSpPr>
          <p:nvPr>
            <p:ph type="body" idx="1"/>
          </p:nvPr>
        </p:nvSpPr>
        <p:spPr>
          <a:xfrm>
            <a:off x="457200" y="1539875"/>
            <a:ext cx="8229600" cy="4525963"/>
          </a:xfrm>
        </p:spPr>
        <p:txBody>
          <a:bodyPr/>
          <a:lstStyle/>
          <a:p>
            <a:r>
              <a:rPr lang="en-US" altLang="en-US" dirty="0">
                <a:latin typeface="Times New Roman" panose="02020603050405020304" pitchFamily="18" charset="0"/>
                <a:cs typeface="Times New Roman" panose="02020603050405020304" pitchFamily="18" charset="0"/>
              </a:rPr>
              <a:t>Make a table or a chart.</a:t>
            </a:r>
          </a:p>
          <a:p>
            <a:r>
              <a:rPr lang="en-US" altLang="en-US" dirty="0">
                <a:latin typeface="Times New Roman" panose="02020603050405020304" pitchFamily="18" charset="0"/>
                <a:cs typeface="Times New Roman" panose="02020603050405020304" pitchFamily="18" charset="0"/>
              </a:rPr>
              <a:t>Look for a pattern.</a:t>
            </a:r>
          </a:p>
          <a:p>
            <a:r>
              <a:rPr lang="en-US" altLang="en-US" dirty="0">
                <a:latin typeface="Times New Roman" panose="02020603050405020304" pitchFamily="18" charset="0"/>
                <a:cs typeface="Times New Roman" panose="02020603050405020304" pitchFamily="18" charset="0"/>
              </a:rPr>
              <a:t>Solve a similar, simpler problem.</a:t>
            </a:r>
          </a:p>
          <a:p>
            <a:r>
              <a:rPr lang="en-US" altLang="en-US" dirty="0">
                <a:latin typeface="Times New Roman" panose="02020603050405020304" pitchFamily="18" charset="0"/>
                <a:cs typeface="Times New Roman" panose="02020603050405020304" pitchFamily="18" charset="0"/>
              </a:rPr>
              <a:t>Draw a sketch.</a:t>
            </a:r>
          </a:p>
          <a:p>
            <a:r>
              <a:rPr lang="en-US" altLang="en-US" dirty="0">
                <a:latin typeface="Times New Roman" panose="02020603050405020304" pitchFamily="18" charset="0"/>
                <a:cs typeface="Times New Roman" panose="02020603050405020304" pitchFamily="18" charset="0"/>
              </a:rPr>
              <a:t>Use inductive reasoning.</a:t>
            </a:r>
          </a:p>
          <a:p>
            <a:r>
              <a:rPr lang="en-US" altLang="en-US" dirty="0">
                <a:latin typeface="Times New Roman" panose="02020603050405020304" pitchFamily="18" charset="0"/>
                <a:cs typeface="Times New Roman" panose="02020603050405020304" pitchFamily="18" charset="0"/>
              </a:rPr>
              <a:t>Write an equation and solve it.</a:t>
            </a:r>
          </a:p>
          <a:p>
            <a:r>
              <a:rPr lang="en-US" altLang="en-US" dirty="0">
                <a:latin typeface="Times New Roman" panose="02020603050405020304" pitchFamily="18" charset="0"/>
                <a:cs typeface="Times New Roman" panose="02020603050405020304" pitchFamily="18" charset="0"/>
              </a:rPr>
              <a:t>If a formula applies, use it.</a:t>
            </a:r>
          </a:p>
          <a:p>
            <a:r>
              <a:rPr lang="en-US" altLang="en-US" dirty="0">
                <a:latin typeface="Times New Roman" panose="02020603050405020304" pitchFamily="18" charset="0"/>
                <a:cs typeface="Times New Roman" panose="02020603050405020304" pitchFamily="18" charset="0"/>
              </a:rPr>
              <a:t>Work backward.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Strategies for Problem Solving</a:t>
            </a:r>
          </a:p>
        </p:txBody>
      </p:sp>
      <p:sp>
        <p:nvSpPr>
          <p:cNvPr id="14339" name="Rectangle 4"/>
          <p:cNvSpPr>
            <a:spLocks noGrp="1" noChangeArrowheads="1"/>
          </p:cNvSpPr>
          <p:nvPr>
            <p:ph type="body" idx="1"/>
          </p:nvPr>
        </p:nvSpPr>
        <p:spPr>
          <a:xfrm>
            <a:off x="457200" y="1539875"/>
            <a:ext cx="8229600" cy="4525963"/>
          </a:xfrm>
        </p:spPr>
        <p:txBody>
          <a:bodyPr/>
          <a:lstStyle/>
          <a:p>
            <a:r>
              <a:rPr lang="en-US" altLang="en-US" sz="3200" dirty="0">
                <a:latin typeface="Times New Roman" panose="02020603050405020304" pitchFamily="18" charset="0"/>
                <a:cs typeface="Times New Roman" panose="02020603050405020304" pitchFamily="18" charset="0"/>
              </a:rPr>
              <a:t>Guess and check.</a:t>
            </a:r>
          </a:p>
          <a:p>
            <a:r>
              <a:rPr lang="en-US" altLang="en-US" sz="3200" dirty="0">
                <a:latin typeface="Times New Roman" panose="02020603050405020304" pitchFamily="18" charset="0"/>
                <a:cs typeface="Times New Roman" panose="02020603050405020304" pitchFamily="18" charset="0"/>
              </a:rPr>
              <a:t>Use trial and error.</a:t>
            </a:r>
          </a:p>
          <a:p>
            <a:r>
              <a:rPr lang="en-US" altLang="en-US" sz="3200" dirty="0">
                <a:latin typeface="Times New Roman" panose="02020603050405020304" pitchFamily="18" charset="0"/>
                <a:cs typeface="Times New Roman" panose="02020603050405020304" pitchFamily="18" charset="0"/>
              </a:rPr>
              <a:t>Use common sense.</a:t>
            </a:r>
          </a:p>
          <a:p>
            <a:r>
              <a:rPr lang="en-US" altLang="en-US" sz="3200" dirty="0">
                <a:latin typeface="Times New Roman" panose="02020603050405020304" pitchFamily="18" charset="0"/>
                <a:cs typeface="Times New Roman" panose="02020603050405020304" pitchFamily="18" charset="0"/>
              </a:rPr>
              <a:t>Look for a “catch” if an answer seems too obvious or impossible.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CA13-E236-41CC-857A-25805737CEFD}"/>
              </a:ext>
            </a:extLst>
          </p:cNvPr>
          <p:cNvSpPr>
            <a:spLocks noGrp="1"/>
          </p:cNvSpPr>
          <p:nvPr>
            <p:ph type="title"/>
          </p:nvPr>
        </p:nvSpPr>
        <p:spPr/>
        <p:txBody>
          <a:bodyPr/>
          <a:lstStyle/>
          <a:p>
            <a:r>
              <a:rPr lang="en-US" dirty="0"/>
              <a:t>Example – Draw a Sketch </a:t>
            </a:r>
          </a:p>
        </p:txBody>
      </p:sp>
      <p:sp>
        <p:nvSpPr>
          <p:cNvPr id="3" name="Content Placeholder 2">
            <a:extLst>
              <a:ext uri="{FF2B5EF4-FFF2-40B4-BE49-F238E27FC236}">
                <a16:creationId xmlns:a16="http://schemas.microsoft.com/office/drawing/2014/main" id="{10B2DA5F-241A-4F39-B4E5-3267380AC89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It takes you 53 seconds to takes the stairs from the first (ground) floor of a building to the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floor. How long will it take you to walk from the ground floor to the ninth floor (at the same pace, assuming all floors have the same height)?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Most common INCORRECT solution:</a:t>
            </a:r>
          </a:p>
          <a:p>
            <a:r>
              <a:rPr lang="en-US" sz="2400" dirty="0">
                <a:latin typeface="Times New Roman" panose="02020603050405020304" pitchFamily="18" charset="0"/>
                <a:cs typeface="Times New Roman" panose="02020603050405020304" pitchFamily="18" charset="0"/>
              </a:rPr>
              <a:t>Since 9 (9</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floor) is three times larger than 3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floor), then it would take three times longer, or 3 × 53 = 159 seconds.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closer examination of the problem reveals why this is incorrect.</a:t>
            </a:r>
          </a:p>
        </p:txBody>
      </p:sp>
    </p:spTree>
    <p:extLst>
      <p:ext uri="{BB962C8B-B14F-4D97-AF65-F5344CB8AC3E}">
        <p14:creationId xmlns:p14="http://schemas.microsoft.com/office/powerpoint/2010/main" val="332866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F24D-1EEB-4C52-BE27-F78D80E4A9AF}"/>
              </a:ext>
            </a:extLst>
          </p:cNvPr>
          <p:cNvSpPr>
            <a:spLocks noGrp="1"/>
          </p:cNvSpPr>
          <p:nvPr>
            <p:ph type="title"/>
          </p:nvPr>
        </p:nvSpPr>
        <p:spPr/>
        <p:txBody>
          <a:bodyPr/>
          <a:lstStyle/>
          <a:p>
            <a:r>
              <a:rPr lang="en-US" dirty="0"/>
              <a:t>Example – Draw a Sketch (continued)</a:t>
            </a:r>
          </a:p>
        </p:txBody>
      </p:sp>
      <p:sp>
        <p:nvSpPr>
          <p:cNvPr id="3" name="Content Placeholder 2">
            <a:extLst>
              <a:ext uri="{FF2B5EF4-FFF2-40B4-BE49-F238E27FC236}">
                <a16:creationId xmlns:a16="http://schemas.microsoft.com/office/drawing/2014/main" id="{9B4A3E28-C85A-47DD-AC5C-829CBB3C38FA}"/>
              </a:ext>
            </a:extLst>
          </p:cNvPr>
          <p:cNvSpPr>
            <a:spLocks noGrp="1"/>
          </p:cNvSpPr>
          <p:nvPr>
            <p:ph idx="1"/>
          </p:nvPr>
        </p:nvSpPr>
        <p:spPr>
          <a:xfrm>
            <a:off x="202368" y="1720122"/>
            <a:ext cx="3710066" cy="3361544"/>
          </a:xfrm>
        </p:spPr>
        <p:txBody>
          <a:bodyPr/>
          <a:lstStyle/>
          <a:p>
            <a:r>
              <a:rPr lang="en-US" sz="2400" dirty="0">
                <a:latin typeface="Times New Roman" panose="02020603050405020304" pitchFamily="18" charset="0"/>
                <a:cs typeface="Times New Roman" panose="02020603050405020304" pitchFamily="18" charset="0"/>
              </a:rPr>
              <a:t>It takes you 53 seconds to takes the stairs from the first (ground) floor of a building to the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floor. How long will it take you to walk from the ground floor to the ninth floor (at the same pace, assuming all floors have the same height)?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7C8BDEC-8842-4F8F-B21A-7B71B9A84F38}"/>
              </a:ext>
            </a:extLst>
          </p:cNvPr>
          <p:cNvSpPr txBox="1">
            <a:spLocks/>
          </p:cNvSpPr>
          <p:nvPr/>
        </p:nvSpPr>
        <p:spPr bwMode="auto">
          <a:xfrm>
            <a:off x="4332157" y="1720122"/>
            <a:ext cx="4354643" cy="603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
              </a:rPr>
              <a:t>Plan for solution:  Draw a sketch.</a:t>
            </a:r>
          </a:p>
          <a:p>
            <a:endParaRPr lang="en-US" kern="0" dirty="0"/>
          </a:p>
        </p:txBody>
      </p:sp>
      <p:graphicFrame>
        <p:nvGraphicFramePr>
          <p:cNvPr id="5" name="Table 4">
            <a:extLst>
              <a:ext uri="{FF2B5EF4-FFF2-40B4-BE49-F238E27FC236}">
                <a16:creationId xmlns:a16="http://schemas.microsoft.com/office/drawing/2014/main" id="{528C87AB-5B16-4CF5-B709-B64BAC0FB656}"/>
              </a:ext>
            </a:extLst>
          </p:cNvPr>
          <p:cNvGraphicFramePr>
            <a:graphicFrameLocks noGrp="1"/>
          </p:cNvGraphicFramePr>
          <p:nvPr>
            <p:extLst>
              <p:ext uri="{D42A27DB-BD31-4B8C-83A1-F6EECF244321}">
                <p14:modId xmlns:p14="http://schemas.microsoft.com/office/powerpoint/2010/main" val="1577513066"/>
              </p:ext>
            </p:extLst>
          </p:nvPr>
        </p:nvGraphicFramePr>
        <p:xfrm>
          <a:off x="5441428" y="2541333"/>
          <a:ext cx="3482715" cy="3332480"/>
        </p:xfrm>
        <a:graphic>
          <a:graphicData uri="http://schemas.openxmlformats.org/drawingml/2006/table">
            <a:tbl>
              <a:tblPr firstRow="1" bandRow="1">
                <a:tableStyleId>{5940675A-B579-460E-94D1-54222C63F5DA}</a:tableStyleId>
              </a:tblPr>
              <a:tblGrid>
                <a:gridCol w="3482715">
                  <a:extLst>
                    <a:ext uri="{9D8B030D-6E8A-4147-A177-3AD203B41FA5}">
                      <a16:colId xmlns:a16="http://schemas.microsoft.com/office/drawing/2014/main" val="1193051414"/>
                    </a:ext>
                  </a:extLst>
                </a:gridCol>
              </a:tblGrid>
              <a:tr h="238843">
                <a:tc>
                  <a:txBody>
                    <a:bodyPr/>
                    <a:lstStyle/>
                    <a:p>
                      <a:pPr algn="r"/>
                      <a:r>
                        <a:rPr lang="en-US" dirty="0">
                          <a:latin typeface="Times New Roman" panose="02020603050405020304" pitchFamily="18" charset="0"/>
                          <a:cs typeface="Times New Roman" panose="02020603050405020304" pitchFamily="18" charset="0"/>
                        </a:rPr>
                        <a:t>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2162819817"/>
                  </a:ext>
                </a:extLst>
              </a:tr>
              <a:tr h="370840">
                <a:tc>
                  <a:txBody>
                    <a:bodyPr/>
                    <a:lstStyle/>
                    <a:p>
                      <a:pPr algn="r"/>
                      <a:r>
                        <a:rPr lang="en-US" dirty="0">
                          <a:latin typeface="Times New Roman" panose="02020603050405020304" pitchFamily="18" charset="0"/>
                          <a:cs typeface="Times New Roman" panose="02020603050405020304" pitchFamily="18" charset="0"/>
                        </a:rPr>
                        <a:t>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2830401912"/>
                  </a:ext>
                </a:extLst>
              </a:tr>
              <a:tr h="370840">
                <a:tc>
                  <a:txBody>
                    <a:bodyPr/>
                    <a:lstStyle/>
                    <a:p>
                      <a:pPr algn="r"/>
                      <a:r>
                        <a:rPr lang="en-US" dirty="0">
                          <a:latin typeface="Times New Roman" panose="02020603050405020304" pitchFamily="18" charset="0"/>
                          <a:cs typeface="Times New Roman" panose="02020603050405020304" pitchFamily="18" charset="0"/>
                        </a:rPr>
                        <a:t>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698449211"/>
                  </a:ext>
                </a:extLst>
              </a:tr>
              <a:tr h="370840">
                <a:tc>
                  <a:txBody>
                    <a:bodyPr/>
                    <a:lstStyle/>
                    <a:p>
                      <a:pPr algn="r"/>
                      <a:r>
                        <a:rPr lang="en-US" dirty="0">
                          <a:latin typeface="Times New Roman" panose="02020603050405020304" pitchFamily="18" charset="0"/>
                          <a:cs typeface="Times New Roman" panose="02020603050405020304" pitchFamily="18" charset="0"/>
                        </a:rPr>
                        <a:t>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175874556"/>
                  </a:ext>
                </a:extLst>
              </a:tr>
              <a:tr h="370840">
                <a:tc>
                  <a:txBody>
                    <a:bodyPr/>
                    <a:lstStyle/>
                    <a:p>
                      <a:pPr algn="r"/>
                      <a:r>
                        <a:rPr lang="en-US" dirty="0">
                          <a:latin typeface="Times New Roman" panose="02020603050405020304" pitchFamily="18" charset="0"/>
                          <a:cs typeface="Times New Roman" panose="02020603050405020304" pitchFamily="18" charset="0"/>
                        </a:rPr>
                        <a:t>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4247114721"/>
                  </a:ext>
                </a:extLst>
              </a:tr>
              <a:tr h="370840">
                <a:tc>
                  <a:txBody>
                    <a:bodyPr/>
                    <a:lstStyle/>
                    <a:p>
                      <a:pPr algn="r"/>
                      <a:r>
                        <a:rPr lang="en-US" dirty="0">
                          <a:latin typeface="Times New Roman" panose="02020603050405020304" pitchFamily="18" charset="0"/>
                          <a:cs typeface="Times New Roman" panose="02020603050405020304" pitchFamily="18" charset="0"/>
                        </a:rPr>
                        <a:t>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681117524"/>
                  </a:ext>
                </a:extLst>
              </a:tr>
              <a:tr h="370840">
                <a:tc>
                  <a:txBody>
                    <a:bodyPr/>
                    <a:lstStyle/>
                    <a:p>
                      <a:pPr algn="r"/>
                      <a:r>
                        <a:rPr lang="en-US"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455191460"/>
                  </a:ext>
                </a:extLst>
              </a:tr>
              <a:tr h="370840">
                <a:tc>
                  <a:txBody>
                    <a:bodyPr/>
                    <a:lstStyle/>
                    <a:p>
                      <a:pPr algn="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545929458"/>
                  </a:ext>
                </a:extLst>
              </a:tr>
              <a:tr h="370840">
                <a:tc>
                  <a:txBody>
                    <a:bodyPr/>
                    <a:lstStyle/>
                    <a:p>
                      <a:pPr algn="r"/>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2754651224"/>
                  </a:ext>
                </a:extLst>
              </a:tr>
            </a:tbl>
          </a:graphicData>
        </a:graphic>
      </p:graphicFrame>
      <p:sp>
        <p:nvSpPr>
          <p:cNvPr id="6" name="Left Brace 5">
            <a:extLst>
              <a:ext uri="{FF2B5EF4-FFF2-40B4-BE49-F238E27FC236}">
                <a16:creationId xmlns:a16="http://schemas.microsoft.com/office/drawing/2014/main" id="{4B1F974C-AF6D-487D-829A-4B16C243FB89}"/>
              </a:ext>
            </a:extLst>
          </p:cNvPr>
          <p:cNvSpPr/>
          <p:nvPr/>
        </p:nvSpPr>
        <p:spPr>
          <a:xfrm>
            <a:off x="5231566" y="5096656"/>
            <a:ext cx="119922" cy="822127"/>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2A02C11-E119-4836-935E-88752E754A51}"/>
              </a:ext>
            </a:extLst>
          </p:cNvPr>
          <p:cNvSpPr txBox="1"/>
          <p:nvPr/>
        </p:nvSpPr>
        <p:spPr>
          <a:xfrm>
            <a:off x="2203553" y="5096656"/>
            <a:ext cx="31479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53 seconds for 2 flights of stairs, which is 53 ÷ 2 = 26.5 seconds per flight of stairs.</a:t>
            </a:r>
          </a:p>
        </p:txBody>
      </p:sp>
    </p:spTree>
    <p:extLst>
      <p:ext uri="{BB962C8B-B14F-4D97-AF65-F5344CB8AC3E}">
        <p14:creationId xmlns:p14="http://schemas.microsoft.com/office/powerpoint/2010/main" val="81588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F24D-1EEB-4C52-BE27-F78D80E4A9AF}"/>
              </a:ext>
            </a:extLst>
          </p:cNvPr>
          <p:cNvSpPr>
            <a:spLocks noGrp="1"/>
          </p:cNvSpPr>
          <p:nvPr>
            <p:ph type="title"/>
          </p:nvPr>
        </p:nvSpPr>
        <p:spPr/>
        <p:txBody>
          <a:bodyPr/>
          <a:lstStyle/>
          <a:p>
            <a:r>
              <a:rPr lang="en-US" dirty="0"/>
              <a:t>Example – Draw a Sketch (continued)</a:t>
            </a:r>
          </a:p>
        </p:txBody>
      </p:sp>
      <p:sp>
        <p:nvSpPr>
          <p:cNvPr id="3" name="Content Placeholder 2">
            <a:extLst>
              <a:ext uri="{FF2B5EF4-FFF2-40B4-BE49-F238E27FC236}">
                <a16:creationId xmlns:a16="http://schemas.microsoft.com/office/drawing/2014/main" id="{9B4A3E28-C85A-47DD-AC5C-829CBB3C38FA}"/>
              </a:ext>
            </a:extLst>
          </p:cNvPr>
          <p:cNvSpPr>
            <a:spLocks noGrp="1"/>
          </p:cNvSpPr>
          <p:nvPr>
            <p:ph idx="1"/>
          </p:nvPr>
        </p:nvSpPr>
        <p:spPr>
          <a:xfrm>
            <a:off x="202368" y="1720122"/>
            <a:ext cx="3710066" cy="3361544"/>
          </a:xfrm>
        </p:spPr>
        <p:txBody>
          <a:bodyPr/>
          <a:lstStyle/>
          <a:p>
            <a:r>
              <a:rPr lang="en-US" sz="2400" dirty="0">
                <a:latin typeface="Times New Roman" panose="02020603050405020304" pitchFamily="18" charset="0"/>
                <a:cs typeface="Times New Roman" panose="02020603050405020304" pitchFamily="18" charset="0"/>
              </a:rPr>
              <a:t>It takes you 53 seconds to takes the stairs from the first (ground) floor of a building to the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floor. How long will it take you to walk from the ground floor to the ninth floor (at the same pace, assuming all floors have the same height)?</a:t>
            </a:r>
          </a:p>
          <a:p>
            <a:endParaRPr lang="en-US" sz="2400" dirty="0"/>
          </a:p>
          <a:p>
            <a:endParaRPr lang="en-US" sz="2400" dirty="0"/>
          </a:p>
          <a:p>
            <a:endParaRPr lang="en-US" dirty="0"/>
          </a:p>
        </p:txBody>
      </p:sp>
      <p:sp>
        <p:nvSpPr>
          <p:cNvPr id="4" name="Content Placeholder 2">
            <a:extLst>
              <a:ext uri="{FF2B5EF4-FFF2-40B4-BE49-F238E27FC236}">
                <a16:creationId xmlns:a16="http://schemas.microsoft.com/office/drawing/2014/main" id="{F7C8BDEC-8842-4F8F-B21A-7B71B9A84F38}"/>
              </a:ext>
            </a:extLst>
          </p:cNvPr>
          <p:cNvSpPr txBox="1">
            <a:spLocks/>
          </p:cNvSpPr>
          <p:nvPr/>
        </p:nvSpPr>
        <p:spPr bwMode="auto">
          <a:xfrm>
            <a:off x="4332157" y="1720122"/>
            <a:ext cx="4354643" cy="603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
              </a:rPr>
              <a:t>Plan for solution:  Draw a sketch.</a:t>
            </a:r>
          </a:p>
          <a:p>
            <a:endParaRPr lang="en-US" kern="0" dirty="0"/>
          </a:p>
        </p:txBody>
      </p:sp>
      <p:graphicFrame>
        <p:nvGraphicFramePr>
          <p:cNvPr id="5" name="Table 4">
            <a:extLst>
              <a:ext uri="{FF2B5EF4-FFF2-40B4-BE49-F238E27FC236}">
                <a16:creationId xmlns:a16="http://schemas.microsoft.com/office/drawing/2014/main" id="{528C87AB-5B16-4CF5-B709-B64BAC0FB656}"/>
              </a:ext>
            </a:extLst>
          </p:cNvPr>
          <p:cNvGraphicFramePr>
            <a:graphicFrameLocks noGrp="1"/>
          </p:cNvGraphicFramePr>
          <p:nvPr>
            <p:extLst>
              <p:ext uri="{D42A27DB-BD31-4B8C-83A1-F6EECF244321}">
                <p14:modId xmlns:p14="http://schemas.microsoft.com/office/powerpoint/2010/main" val="634728199"/>
              </p:ext>
            </p:extLst>
          </p:nvPr>
        </p:nvGraphicFramePr>
        <p:xfrm>
          <a:off x="5441428" y="2541333"/>
          <a:ext cx="3482715" cy="3332480"/>
        </p:xfrm>
        <a:graphic>
          <a:graphicData uri="http://schemas.openxmlformats.org/drawingml/2006/table">
            <a:tbl>
              <a:tblPr firstRow="1" bandRow="1">
                <a:tableStyleId>{5940675A-B579-460E-94D1-54222C63F5DA}</a:tableStyleId>
              </a:tblPr>
              <a:tblGrid>
                <a:gridCol w="3482715">
                  <a:extLst>
                    <a:ext uri="{9D8B030D-6E8A-4147-A177-3AD203B41FA5}">
                      <a16:colId xmlns:a16="http://schemas.microsoft.com/office/drawing/2014/main" val="1193051414"/>
                    </a:ext>
                  </a:extLst>
                </a:gridCol>
              </a:tblGrid>
              <a:tr h="238843">
                <a:tc>
                  <a:txBody>
                    <a:bodyPr/>
                    <a:lstStyle/>
                    <a:p>
                      <a:pPr algn="r"/>
                      <a:r>
                        <a:rPr lang="en-US" dirty="0">
                          <a:latin typeface="Times New Roman" panose="02020603050405020304" pitchFamily="18" charset="0"/>
                          <a:cs typeface="Times New Roman" panose="02020603050405020304" pitchFamily="18" charset="0"/>
                        </a:rPr>
                        <a:t>(arrived on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2162819817"/>
                  </a:ext>
                </a:extLst>
              </a:tr>
              <a:tr h="370840">
                <a:tc>
                  <a:txBody>
                    <a:bodyPr/>
                    <a:lstStyle/>
                    <a:p>
                      <a:pPr algn="r"/>
                      <a:r>
                        <a:rPr lang="en-US" dirty="0">
                          <a:latin typeface="Times New Roman" panose="02020603050405020304" pitchFamily="18" charset="0"/>
                          <a:cs typeface="Times New Roman" panose="02020603050405020304" pitchFamily="18" charset="0"/>
                        </a:rPr>
                        <a:t>26.5 sec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2830401912"/>
                  </a:ext>
                </a:extLst>
              </a:tr>
              <a:tr h="370840">
                <a:tc>
                  <a:txBody>
                    <a:bodyPr/>
                    <a:lstStyle/>
                    <a:p>
                      <a:pPr algn="r"/>
                      <a:r>
                        <a:rPr lang="en-US" dirty="0">
                          <a:latin typeface="Times New Roman" panose="02020603050405020304" pitchFamily="18" charset="0"/>
                          <a:cs typeface="Times New Roman" panose="02020603050405020304" pitchFamily="18" charset="0"/>
                        </a:rPr>
                        <a:t>26.5 sec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698449211"/>
                  </a:ext>
                </a:extLst>
              </a:tr>
              <a:tr h="370840">
                <a:tc>
                  <a:txBody>
                    <a:bodyPr/>
                    <a:lstStyle/>
                    <a:p>
                      <a:pPr algn="r"/>
                      <a:r>
                        <a:rPr lang="en-US" dirty="0">
                          <a:latin typeface="Times New Roman" panose="02020603050405020304" pitchFamily="18" charset="0"/>
                          <a:cs typeface="Times New Roman" panose="02020603050405020304" pitchFamily="18" charset="0"/>
                        </a:rPr>
                        <a:t>26.5 sec                              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175874556"/>
                  </a:ext>
                </a:extLst>
              </a:tr>
              <a:tr h="370840">
                <a:tc>
                  <a:txBody>
                    <a:bodyPr/>
                    <a:lstStyle/>
                    <a:p>
                      <a:pPr algn="r"/>
                      <a:r>
                        <a:rPr lang="en-US" dirty="0">
                          <a:latin typeface="Times New Roman" panose="02020603050405020304" pitchFamily="18" charset="0"/>
                          <a:cs typeface="Times New Roman" panose="02020603050405020304" pitchFamily="18" charset="0"/>
                        </a:rPr>
                        <a:t>26.5 sec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4247114721"/>
                  </a:ext>
                </a:extLst>
              </a:tr>
              <a:tr h="370840">
                <a:tc>
                  <a:txBody>
                    <a:bodyPr/>
                    <a:lstStyle/>
                    <a:p>
                      <a:pPr algn="r"/>
                      <a:r>
                        <a:rPr lang="en-US" dirty="0">
                          <a:latin typeface="Times New Roman" panose="02020603050405020304" pitchFamily="18" charset="0"/>
                          <a:cs typeface="Times New Roman" panose="02020603050405020304" pitchFamily="18" charset="0"/>
                        </a:rPr>
                        <a:t>26.5 sec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681117524"/>
                  </a:ext>
                </a:extLst>
              </a:tr>
              <a:tr h="370840">
                <a:tc>
                  <a:txBody>
                    <a:bodyPr/>
                    <a:lstStyle/>
                    <a:p>
                      <a:pPr algn="r"/>
                      <a:r>
                        <a:rPr lang="en-US" dirty="0">
                          <a:latin typeface="Times New Roman" panose="02020603050405020304" pitchFamily="18" charset="0"/>
                          <a:cs typeface="Times New Roman" panose="02020603050405020304" pitchFamily="18" charset="0"/>
                        </a:rPr>
                        <a:t>26.5 sec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455191460"/>
                  </a:ext>
                </a:extLst>
              </a:tr>
              <a:tr h="370840">
                <a:tc>
                  <a:txBody>
                    <a:bodyPr/>
                    <a:lstStyle/>
                    <a:p>
                      <a:pPr algn="r"/>
                      <a:r>
                        <a:rPr lang="en-US" dirty="0">
                          <a:latin typeface="Times New Roman" panose="02020603050405020304" pitchFamily="18" charset="0"/>
                          <a:cs typeface="Times New Roman" panose="02020603050405020304" pitchFamily="18" charset="0"/>
                        </a:rPr>
                        <a:t>26.5 sec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3545929458"/>
                  </a:ext>
                </a:extLst>
              </a:tr>
              <a:tr h="370840">
                <a:tc>
                  <a:txBody>
                    <a:bodyPr/>
                    <a:lstStyle/>
                    <a:p>
                      <a:pPr algn="r"/>
                      <a:r>
                        <a:rPr lang="en-US" dirty="0">
                          <a:latin typeface="Times New Roman" panose="02020603050405020304" pitchFamily="18" charset="0"/>
                          <a:cs typeface="Times New Roman" panose="02020603050405020304" pitchFamily="18" charset="0"/>
                        </a:rPr>
                        <a:t>26.5 sec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Floor</a:t>
                      </a:r>
                    </a:p>
                  </a:txBody>
                  <a:tcPr/>
                </a:tc>
                <a:extLst>
                  <a:ext uri="{0D108BD9-81ED-4DB2-BD59-A6C34878D82A}">
                    <a16:rowId xmlns:a16="http://schemas.microsoft.com/office/drawing/2014/main" val="2754651224"/>
                  </a:ext>
                </a:extLst>
              </a:tr>
            </a:tbl>
          </a:graphicData>
        </a:graphic>
      </p:graphicFrame>
      <p:sp>
        <p:nvSpPr>
          <p:cNvPr id="6" name="Left Brace 5">
            <a:extLst>
              <a:ext uri="{FF2B5EF4-FFF2-40B4-BE49-F238E27FC236}">
                <a16:creationId xmlns:a16="http://schemas.microsoft.com/office/drawing/2014/main" id="{4B1F974C-AF6D-487D-829A-4B16C243FB89}"/>
              </a:ext>
            </a:extLst>
          </p:cNvPr>
          <p:cNvSpPr/>
          <p:nvPr/>
        </p:nvSpPr>
        <p:spPr>
          <a:xfrm>
            <a:off x="5021705" y="2938072"/>
            <a:ext cx="329783" cy="2980711"/>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2A02C11-E119-4836-935E-88752E754A51}"/>
              </a:ext>
            </a:extLst>
          </p:cNvPr>
          <p:cNvSpPr txBox="1"/>
          <p:nvPr/>
        </p:nvSpPr>
        <p:spPr>
          <a:xfrm>
            <a:off x="2203553" y="5234598"/>
            <a:ext cx="31479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were 8 flights of stairs taken to get to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floor, so it takes 26.5 × 8 = </a:t>
            </a:r>
            <a:r>
              <a:rPr lang="en-US" b="1" dirty="0">
                <a:latin typeface="Times New Roman" panose="02020603050405020304" pitchFamily="18" charset="0"/>
                <a:cs typeface="Times New Roman" panose="02020603050405020304" pitchFamily="18" charset="0"/>
              </a:rPr>
              <a:t>212 seconds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057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CA13-E236-41CC-857A-25805737CEFD}"/>
              </a:ext>
            </a:extLst>
          </p:cNvPr>
          <p:cNvSpPr>
            <a:spLocks noGrp="1"/>
          </p:cNvSpPr>
          <p:nvPr>
            <p:ph type="title"/>
          </p:nvPr>
        </p:nvSpPr>
        <p:spPr/>
        <p:txBody>
          <a:bodyPr/>
          <a:lstStyle/>
          <a:p>
            <a:r>
              <a:rPr lang="en-US" dirty="0"/>
              <a:t>Another Example – Draw a Sketch </a:t>
            </a:r>
          </a:p>
        </p:txBody>
      </p:sp>
      <p:sp>
        <p:nvSpPr>
          <p:cNvPr id="3" name="Content Placeholder 2">
            <a:extLst>
              <a:ext uri="{FF2B5EF4-FFF2-40B4-BE49-F238E27FC236}">
                <a16:creationId xmlns:a16="http://schemas.microsoft.com/office/drawing/2014/main" id="{10B2DA5F-241A-4F39-B4E5-3267380AC89D}"/>
              </a:ext>
            </a:extLst>
          </p:cNvPr>
          <p:cNvSpPr>
            <a:spLocks noGrp="1"/>
          </p:cNvSpPr>
          <p:nvPr>
            <p:ph idx="1"/>
          </p:nvPr>
        </p:nvSpPr>
        <p:spPr>
          <a:xfrm>
            <a:off x="457200" y="1600201"/>
            <a:ext cx="8229600" cy="2462134"/>
          </a:xfrm>
        </p:spPr>
        <p:txBody>
          <a:bodyPr/>
          <a:lstStyle/>
          <a:p>
            <a:r>
              <a:rPr lang="en-US" sz="2400" dirty="0">
                <a:latin typeface="Times New Roman" panose="02020603050405020304" pitchFamily="18" charset="0"/>
                <a:cs typeface="Times New Roman" panose="02020603050405020304" pitchFamily="18" charset="0"/>
              </a:rPr>
              <a:t>The superhero </a:t>
            </a:r>
            <a:r>
              <a:rPr lang="en-US" sz="2400" dirty="0" err="1">
                <a:latin typeface="Times New Roman" panose="02020603050405020304" pitchFamily="18" charset="0"/>
                <a:cs typeface="Times New Roman" panose="02020603050405020304" pitchFamily="18" charset="0"/>
              </a:rPr>
              <a:t>Mathman</a:t>
            </a:r>
            <a:r>
              <a:rPr lang="en-US" sz="2400" dirty="0">
                <a:latin typeface="Times New Roman" panose="02020603050405020304" pitchFamily="18" charset="0"/>
                <a:cs typeface="Times New Roman" panose="02020603050405020304" pitchFamily="18" charset="0"/>
              </a:rPr>
              <a:t> recently asked his nemesis Dogface how many dogs. He answers five-sixths of my dogs plus two. How many dogs does he have?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Notice in this problem, Dogface is speaking of </a:t>
            </a:r>
            <a:r>
              <a:rPr lang="en-US" sz="2400" b="1" dirty="0">
                <a:latin typeface="Times New Roman" panose="02020603050405020304" pitchFamily="18" charset="0"/>
                <a:cs typeface="Times New Roman" panose="02020603050405020304" pitchFamily="18" charset="0"/>
              </a:rPr>
              <a:t>sixths</a:t>
            </a:r>
            <a:r>
              <a:rPr lang="en-US" sz="2400" dirty="0">
                <a:latin typeface="Times New Roman" panose="02020603050405020304" pitchFamily="18" charset="0"/>
                <a:cs typeface="Times New Roman" panose="02020603050405020304" pitchFamily="18" charset="0"/>
              </a:rPr>
              <a:t>. So, let’s make a sketch involving sixths.</a:t>
            </a:r>
          </a:p>
        </p:txBody>
      </p:sp>
      <p:graphicFrame>
        <p:nvGraphicFramePr>
          <p:cNvPr id="4" name="Table 3">
            <a:extLst>
              <a:ext uri="{FF2B5EF4-FFF2-40B4-BE49-F238E27FC236}">
                <a16:creationId xmlns:a16="http://schemas.microsoft.com/office/drawing/2014/main" id="{FD200F2F-8BED-43E9-A68F-23F7EC3E24BA}"/>
              </a:ext>
            </a:extLst>
          </p:cNvPr>
          <p:cNvGraphicFramePr>
            <a:graphicFrameLocks noGrp="1"/>
          </p:cNvGraphicFramePr>
          <p:nvPr>
            <p:extLst>
              <p:ext uri="{D42A27DB-BD31-4B8C-83A1-F6EECF244321}">
                <p14:modId xmlns:p14="http://schemas.microsoft.com/office/powerpoint/2010/main" val="3893644151"/>
              </p:ext>
            </p:extLst>
          </p:nvPr>
        </p:nvGraphicFramePr>
        <p:xfrm>
          <a:off x="1524000" y="5856074"/>
          <a:ext cx="6096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999487488"/>
                    </a:ext>
                  </a:extLst>
                </a:gridCol>
                <a:gridCol w="1016000">
                  <a:extLst>
                    <a:ext uri="{9D8B030D-6E8A-4147-A177-3AD203B41FA5}">
                      <a16:colId xmlns:a16="http://schemas.microsoft.com/office/drawing/2014/main" val="959089687"/>
                    </a:ext>
                  </a:extLst>
                </a:gridCol>
                <a:gridCol w="1016000">
                  <a:extLst>
                    <a:ext uri="{9D8B030D-6E8A-4147-A177-3AD203B41FA5}">
                      <a16:colId xmlns:a16="http://schemas.microsoft.com/office/drawing/2014/main" val="2099532373"/>
                    </a:ext>
                  </a:extLst>
                </a:gridCol>
                <a:gridCol w="1016000">
                  <a:extLst>
                    <a:ext uri="{9D8B030D-6E8A-4147-A177-3AD203B41FA5}">
                      <a16:colId xmlns:a16="http://schemas.microsoft.com/office/drawing/2014/main" val="1298311605"/>
                    </a:ext>
                  </a:extLst>
                </a:gridCol>
                <a:gridCol w="1016000">
                  <a:extLst>
                    <a:ext uri="{9D8B030D-6E8A-4147-A177-3AD203B41FA5}">
                      <a16:colId xmlns:a16="http://schemas.microsoft.com/office/drawing/2014/main" val="427557923"/>
                    </a:ext>
                  </a:extLst>
                </a:gridCol>
                <a:gridCol w="1016000">
                  <a:extLst>
                    <a:ext uri="{9D8B030D-6E8A-4147-A177-3AD203B41FA5}">
                      <a16:colId xmlns:a16="http://schemas.microsoft.com/office/drawing/2014/main" val="125683009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59965502"/>
                  </a:ext>
                </a:extLst>
              </a:tr>
            </a:tbl>
          </a:graphicData>
        </a:graphic>
      </p:graphicFrame>
      <p:sp>
        <p:nvSpPr>
          <p:cNvPr id="5" name="Content Placeholder 2">
            <a:extLst>
              <a:ext uri="{FF2B5EF4-FFF2-40B4-BE49-F238E27FC236}">
                <a16:creationId xmlns:a16="http://schemas.microsoft.com/office/drawing/2014/main" id="{F543C97D-E5F6-41DF-81DC-ABFE88FB16EE}"/>
              </a:ext>
            </a:extLst>
          </p:cNvPr>
          <p:cNvSpPr txBox="1">
            <a:spLocks/>
          </p:cNvSpPr>
          <p:nvPr/>
        </p:nvSpPr>
        <p:spPr bwMode="auto">
          <a:xfrm>
            <a:off x="1364105" y="4764709"/>
            <a:ext cx="6415790" cy="8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panose="02020603050405020304" pitchFamily="18" charset="0"/>
                <a:cs typeface="Times New Roman" panose="02020603050405020304" pitchFamily="18" charset="0"/>
              </a:rPr>
              <a:t>This represents the total number of dogs. Think of each sixth as a cage with dogs in them.</a:t>
            </a:r>
          </a:p>
        </p:txBody>
      </p:sp>
    </p:spTree>
    <p:extLst>
      <p:ext uri="{BB962C8B-B14F-4D97-AF65-F5344CB8AC3E}">
        <p14:creationId xmlns:p14="http://schemas.microsoft.com/office/powerpoint/2010/main" val="373253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CA13-E236-41CC-857A-25805737CEFD}"/>
              </a:ext>
            </a:extLst>
          </p:cNvPr>
          <p:cNvSpPr>
            <a:spLocks noGrp="1"/>
          </p:cNvSpPr>
          <p:nvPr>
            <p:ph type="title"/>
          </p:nvPr>
        </p:nvSpPr>
        <p:spPr/>
        <p:txBody>
          <a:bodyPr/>
          <a:lstStyle/>
          <a:p>
            <a:r>
              <a:rPr lang="en-US" dirty="0"/>
              <a:t>Another Example – Draw a Sketch </a:t>
            </a:r>
          </a:p>
        </p:txBody>
      </p:sp>
      <p:sp>
        <p:nvSpPr>
          <p:cNvPr id="3" name="Content Placeholder 2">
            <a:extLst>
              <a:ext uri="{FF2B5EF4-FFF2-40B4-BE49-F238E27FC236}">
                <a16:creationId xmlns:a16="http://schemas.microsoft.com/office/drawing/2014/main" id="{10B2DA5F-241A-4F39-B4E5-3267380AC89D}"/>
              </a:ext>
            </a:extLst>
          </p:cNvPr>
          <p:cNvSpPr>
            <a:spLocks noGrp="1"/>
          </p:cNvSpPr>
          <p:nvPr>
            <p:ph idx="1"/>
          </p:nvPr>
        </p:nvSpPr>
        <p:spPr>
          <a:xfrm>
            <a:off x="457200" y="1600201"/>
            <a:ext cx="8229600" cy="1442802"/>
          </a:xfrm>
        </p:spPr>
        <p:txBody>
          <a:bodyPr/>
          <a:lstStyle/>
          <a:p>
            <a:r>
              <a:rPr lang="en-US" sz="2400" dirty="0">
                <a:latin typeface="Times New Roman" panose="02020603050405020304" pitchFamily="18" charset="0"/>
                <a:cs typeface="Times New Roman" panose="02020603050405020304" pitchFamily="18" charset="0"/>
              </a:rPr>
              <a:t>The superhero </a:t>
            </a:r>
            <a:r>
              <a:rPr lang="en-US" sz="2400" dirty="0" err="1">
                <a:latin typeface="Times New Roman" panose="02020603050405020304" pitchFamily="18" charset="0"/>
                <a:cs typeface="Times New Roman" panose="02020603050405020304" pitchFamily="18" charset="0"/>
              </a:rPr>
              <a:t>Mathman</a:t>
            </a:r>
            <a:r>
              <a:rPr lang="en-US" sz="2400" dirty="0">
                <a:latin typeface="Times New Roman" panose="02020603050405020304" pitchFamily="18" charset="0"/>
                <a:cs typeface="Times New Roman" panose="02020603050405020304" pitchFamily="18" charset="0"/>
              </a:rPr>
              <a:t> recently asked his nemesis Dogface how many dogs. He answers five-sixths of my dogs plus two. How many dogs does he have?</a:t>
            </a:r>
          </a:p>
          <a:p>
            <a:endParaRPr lang="en-US"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D200F2F-8BED-43E9-A68F-23F7EC3E24BA}"/>
              </a:ext>
            </a:extLst>
          </p:cNvPr>
          <p:cNvGraphicFramePr>
            <a:graphicFrameLocks noGrp="1"/>
          </p:cNvGraphicFramePr>
          <p:nvPr>
            <p:extLst>
              <p:ext uri="{D42A27DB-BD31-4B8C-83A1-F6EECF244321}">
                <p14:modId xmlns:p14="http://schemas.microsoft.com/office/powerpoint/2010/main" val="4195107155"/>
              </p:ext>
            </p:extLst>
          </p:nvPr>
        </p:nvGraphicFramePr>
        <p:xfrm>
          <a:off x="1479030" y="4050261"/>
          <a:ext cx="6096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999487488"/>
                    </a:ext>
                  </a:extLst>
                </a:gridCol>
                <a:gridCol w="1016000">
                  <a:extLst>
                    <a:ext uri="{9D8B030D-6E8A-4147-A177-3AD203B41FA5}">
                      <a16:colId xmlns:a16="http://schemas.microsoft.com/office/drawing/2014/main" val="959089687"/>
                    </a:ext>
                  </a:extLst>
                </a:gridCol>
                <a:gridCol w="1016000">
                  <a:extLst>
                    <a:ext uri="{9D8B030D-6E8A-4147-A177-3AD203B41FA5}">
                      <a16:colId xmlns:a16="http://schemas.microsoft.com/office/drawing/2014/main" val="2099532373"/>
                    </a:ext>
                  </a:extLst>
                </a:gridCol>
                <a:gridCol w="1016000">
                  <a:extLst>
                    <a:ext uri="{9D8B030D-6E8A-4147-A177-3AD203B41FA5}">
                      <a16:colId xmlns:a16="http://schemas.microsoft.com/office/drawing/2014/main" val="1298311605"/>
                    </a:ext>
                  </a:extLst>
                </a:gridCol>
                <a:gridCol w="1016000">
                  <a:extLst>
                    <a:ext uri="{9D8B030D-6E8A-4147-A177-3AD203B41FA5}">
                      <a16:colId xmlns:a16="http://schemas.microsoft.com/office/drawing/2014/main" val="427557923"/>
                    </a:ext>
                  </a:extLst>
                </a:gridCol>
                <a:gridCol w="1016000">
                  <a:extLst>
                    <a:ext uri="{9D8B030D-6E8A-4147-A177-3AD203B41FA5}">
                      <a16:colId xmlns:a16="http://schemas.microsoft.com/office/drawing/2014/main" val="125683009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latin typeface="Times New Roman" panose="02020603050405020304" pitchFamily="18" charset="0"/>
                          <a:cs typeface="Times New Roman" panose="02020603050405020304" pitchFamily="18" charset="0"/>
                        </a:rPr>
                        <a:t>2 dogs</a:t>
                      </a:r>
                    </a:p>
                  </a:txBody>
                  <a:tcPr/>
                </a:tc>
                <a:extLst>
                  <a:ext uri="{0D108BD9-81ED-4DB2-BD59-A6C34878D82A}">
                    <a16:rowId xmlns:a16="http://schemas.microsoft.com/office/drawing/2014/main" val="3159965502"/>
                  </a:ext>
                </a:extLst>
              </a:tr>
            </a:tbl>
          </a:graphicData>
        </a:graphic>
      </p:graphicFrame>
      <p:sp>
        <p:nvSpPr>
          <p:cNvPr id="5" name="Content Placeholder 2">
            <a:extLst>
              <a:ext uri="{FF2B5EF4-FFF2-40B4-BE49-F238E27FC236}">
                <a16:creationId xmlns:a16="http://schemas.microsoft.com/office/drawing/2014/main" id="{F543C97D-E5F6-41DF-81DC-ABFE88FB16EE}"/>
              </a:ext>
            </a:extLst>
          </p:cNvPr>
          <p:cNvSpPr txBox="1">
            <a:spLocks/>
          </p:cNvSpPr>
          <p:nvPr/>
        </p:nvSpPr>
        <p:spPr bwMode="auto">
          <a:xfrm>
            <a:off x="2725712" y="4990259"/>
            <a:ext cx="2563317" cy="45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panose="02020603050405020304" pitchFamily="18" charset="0"/>
                <a:cs typeface="Times New Roman" panose="02020603050405020304" pitchFamily="18" charset="0"/>
              </a:rPr>
              <a:t>Here is five-sixths.</a:t>
            </a:r>
          </a:p>
        </p:txBody>
      </p:sp>
      <p:sp>
        <p:nvSpPr>
          <p:cNvPr id="6" name="Left Brace 5">
            <a:extLst>
              <a:ext uri="{FF2B5EF4-FFF2-40B4-BE49-F238E27FC236}">
                <a16:creationId xmlns:a16="http://schemas.microsoft.com/office/drawing/2014/main" id="{5B885541-31F4-4512-A1F9-6161272BA5DD}"/>
              </a:ext>
            </a:extLst>
          </p:cNvPr>
          <p:cNvSpPr/>
          <p:nvPr/>
        </p:nvSpPr>
        <p:spPr>
          <a:xfrm rot="16200000">
            <a:off x="3773983" y="2228528"/>
            <a:ext cx="466777" cy="505668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9406E88-97E6-409D-80C9-DA19D5FD9A35}"/>
              </a:ext>
            </a:extLst>
          </p:cNvPr>
          <p:cNvSpPr txBox="1">
            <a:spLocks/>
          </p:cNvSpPr>
          <p:nvPr/>
        </p:nvSpPr>
        <p:spPr bwMode="auto">
          <a:xfrm>
            <a:off x="1319135" y="3140703"/>
            <a:ext cx="6415790" cy="8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panose="02020603050405020304" pitchFamily="18" charset="0"/>
                <a:cs typeface="Times New Roman" panose="02020603050405020304" pitchFamily="18" charset="0"/>
              </a:rPr>
              <a:t>This represents the total number of dogs. Think of each sixth as a cage with dogs in them.</a:t>
            </a:r>
          </a:p>
        </p:txBody>
      </p:sp>
      <p:sp>
        <p:nvSpPr>
          <p:cNvPr id="8" name="Left Brace 7">
            <a:extLst>
              <a:ext uri="{FF2B5EF4-FFF2-40B4-BE49-F238E27FC236}">
                <a16:creationId xmlns:a16="http://schemas.microsoft.com/office/drawing/2014/main" id="{FA72D7D9-64E9-4389-A769-70EFE4119E38}"/>
              </a:ext>
            </a:extLst>
          </p:cNvPr>
          <p:cNvSpPr/>
          <p:nvPr/>
        </p:nvSpPr>
        <p:spPr>
          <a:xfrm rot="16200000">
            <a:off x="6858210" y="4302568"/>
            <a:ext cx="466777" cy="926888"/>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F9610F9-6B03-4AE5-95C4-732F184DDFD1}"/>
              </a:ext>
            </a:extLst>
          </p:cNvPr>
          <p:cNvSpPr txBox="1">
            <a:spLocks/>
          </p:cNvSpPr>
          <p:nvPr/>
        </p:nvSpPr>
        <p:spPr bwMode="auto">
          <a:xfrm>
            <a:off x="5981076" y="5110923"/>
            <a:ext cx="2563317" cy="115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000">
                <a:solidFill>
                  <a:schemeClr val="tx1"/>
                </a:solidFill>
                <a:latin typeface="+mn-lt"/>
                <a:ea typeface="+mn-ea"/>
                <a:cs typeface="+mn-cs"/>
              </a:defRPr>
            </a:lvl1pPr>
            <a:lvl2pPr marL="457200" indent="0" algn="l" rtl="0" eaLnBrk="0" fontAlgn="base" hangingPunct="0">
              <a:spcBef>
                <a:spcPct val="20000"/>
              </a:spcBef>
              <a:spcAft>
                <a:spcPct val="0"/>
              </a:spcAft>
              <a:buNone/>
              <a:defRPr sz="2600">
                <a:solidFill>
                  <a:schemeClr val="tx1"/>
                </a:solidFill>
                <a:latin typeface="+mn-lt"/>
              </a:defRPr>
            </a:lvl2pPr>
            <a:lvl3pPr marL="914400" indent="0" algn="l" rtl="0" eaLnBrk="0" fontAlgn="base" hangingPunct="0">
              <a:spcBef>
                <a:spcPct val="20000"/>
              </a:spcBef>
              <a:spcAft>
                <a:spcPct val="0"/>
              </a:spcAft>
              <a:buNone/>
              <a:defRPr sz="2200">
                <a:solidFill>
                  <a:schemeClr val="tx1"/>
                </a:solidFill>
                <a:latin typeface="+mn-lt"/>
              </a:defRPr>
            </a:lvl3pPr>
            <a:lvl4pPr marL="1371600" indent="0" algn="l" rtl="0" eaLnBrk="0" fontAlgn="base" hangingPunct="0">
              <a:spcBef>
                <a:spcPct val="20000"/>
              </a:spcBef>
              <a:spcAft>
                <a:spcPct val="0"/>
              </a:spcAft>
              <a:buNone/>
              <a:defRPr>
                <a:solidFill>
                  <a:schemeClr val="tx1"/>
                </a:solidFill>
                <a:latin typeface="+mn-lt"/>
              </a:defRPr>
            </a:lvl4pPr>
            <a:lvl5pPr marL="1828800" indent="0" algn="l" rtl="0" eaLnBrk="0" fontAlgn="base" hangingPunct="0">
              <a:spcBef>
                <a:spcPct val="20000"/>
              </a:spcBef>
              <a:spcAft>
                <a:spcPct val="0"/>
              </a:spcAft>
              <a:buNone/>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kern="0" dirty="0">
                <a:latin typeface="Times New Roman" panose="02020603050405020304" pitchFamily="18" charset="0"/>
                <a:cs typeface="Times New Roman" panose="02020603050405020304" pitchFamily="18" charset="0"/>
              </a:rPr>
              <a:t>So this must be one-sixth, which is two dogs.</a:t>
            </a:r>
          </a:p>
        </p:txBody>
      </p:sp>
    </p:spTree>
    <p:extLst>
      <p:ext uri="{BB962C8B-B14F-4D97-AF65-F5344CB8AC3E}">
        <p14:creationId xmlns:p14="http://schemas.microsoft.com/office/powerpoint/2010/main" val="9169922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1667</Words>
  <Application>Microsoft Office PowerPoint</Application>
  <PresentationFormat>On-screen Show (4:3)</PresentationFormat>
  <Paragraphs>186</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Times New Roman</vt:lpstr>
      <vt:lpstr>Times New Roman </vt:lpstr>
      <vt:lpstr>Default Design</vt:lpstr>
      <vt:lpstr>Custom Design</vt:lpstr>
      <vt:lpstr>Objectives:</vt:lpstr>
      <vt:lpstr>A General Problem-Solving Method</vt:lpstr>
      <vt:lpstr>Strategies for Problem Solving</vt:lpstr>
      <vt:lpstr>Strategies for Problem Solving</vt:lpstr>
      <vt:lpstr>Example – Draw a Sketch </vt:lpstr>
      <vt:lpstr>Example – Draw a Sketch (continued)</vt:lpstr>
      <vt:lpstr>Example – Draw a Sketch (continued)</vt:lpstr>
      <vt:lpstr>Another Example – Draw a Sketch </vt:lpstr>
      <vt:lpstr>Another Example – Draw a Sketch </vt:lpstr>
      <vt:lpstr>Another Example – Draw a Sketch </vt:lpstr>
      <vt:lpstr>Another example – Make a Chart</vt:lpstr>
      <vt:lpstr>Another example – Make a Chart</vt:lpstr>
      <vt:lpstr>Another example – Make a Chart</vt:lpstr>
      <vt:lpstr>Example: Using a Table or Chart</vt:lpstr>
      <vt:lpstr>Example:  Solution</vt:lpstr>
      <vt:lpstr>Example (solution continued)</vt:lpstr>
      <vt:lpstr>Example (solution continued)</vt:lpstr>
      <vt:lpstr>Example: Working Backward</vt:lpstr>
      <vt:lpstr>Example:  Solution – Working Backward</vt:lpstr>
      <vt:lpstr>Example:  Solution – from Working Backward</vt:lpstr>
    </vt:vector>
  </TitlesOfParts>
  <Company>Pearson Education,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creator>Miller</dc:creator>
  <cp:lastModifiedBy>Pamela D. Elliott</cp:lastModifiedBy>
  <cp:revision>84</cp:revision>
  <dcterms:created xsi:type="dcterms:W3CDTF">2011-05-10T13:51:27Z</dcterms:created>
  <dcterms:modified xsi:type="dcterms:W3CDTF">2022-07-28T16:01:05Z</dcterms:modified>
</cp:coreProperties>
</file>