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6"/>
  </p:notesMasterIdLst>
  <p:sldIdLst>
    <p:sldId id="256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103" d="100"/>
          <a:sy n="103" d="100"/>
        </p:scale>
        <p:origin x="234" y="54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44442F-B1AD-436C-B5BC-EA08035DE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727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49762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8922F9B2-A948-437D-AA30-75B9D1FF06EA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80798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72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F6D6BFC-84F4-4284-8B8E-C265310FEED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42FFCCB1-41C2-4882-ADE3-971BEAE85FD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4085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C320545-A2F4-4E0F-A06E-4A93B03E295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1AD90F33-8A65-4350-85CD-9928C7FE63F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261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F6A98CE-CEC4-498D-814A-EBCB141566AD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6" r:id="rId2"/>
    <p:sldLayoutId id="2147483787" r:id="rId3"/>
    <p:sldLayoutId id="2147483788" r:id="rId4"/>
    <p:sldLayoutId id="2147483789" r:id="rId5"/>
    <p:sldLayoutId id="214748379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620B0FA-F4D3-4FDD-A81A-4497C155EAE2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player.pearsoncmg.com/assets/_embed.true/MMI13_sl_10_0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player.pearsoncmg.com/assets/_embed.true/MMI13_sl_10_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player.pearsoncmg.com/assets/_embed.true/MMI13_sl_10_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player.pearsoncmg.com/assets/_embed.true/MMI13_sl_10_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player.pearsoncmg.com/assets/_embed.true/MMI13_sl_10_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player.pearsoncmg.com/assets/_embed.true/MMI13_sl_10_0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" y="228600"/>
            <a:ext cx="3794760" cy="7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Section 10-1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880" y="990918"/>
            <a:ext cx="4114800" cy="118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Counting by Systematic Listing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2285999"/>
            <a:ext cx="5273040" cy="3653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55612" y="1598613"/>
            <a:ext cx="82311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 task that has more than two parts is not easy to analyze with a product table. Another helpful device is a </a:t>
            </a:r>
            <a:r>
              <a:rPr lang="en-US" altLang="en-US" sz="3000" b="1" dirty="0">
                <a:latin typeface="Times New Roman" panose="02020603050405020304" pitchFamily="18" charset="0"/>
              </a:rPr>
              <a:t>tree diagram</a:t>
            </a:r>
            <a:r>
              <a:rPr lang="en-US" altLang="en-US" sz="3000" dirty="0">
                <a:latin typeface="Times New Roman" panose="02020603050405020304" pitchFamily="18" charset="0"/>
              </a:rPr>
              <a:t>, as seen in the next example.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Diagrams for Multiple-Part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7543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Find the number of three digit numbers that can be written using the digits from the set {2, 4, 6} assuming repeated digits are not allowed.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V="1">
            <a:off x="838200" y="4276725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838200" y="5191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838200" y="5191125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286000" y="3971925"/>
            <a:ext cx="1752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50000"/>
              </a:spcBef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50000"/>
              </a:spcBef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581400" y="3724275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4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876800" y="3724275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6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V="1">
            <a:off x="2667000" y="3971925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2667000" y="4200525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962400" y="3971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4038600" y="4352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581400" y="4581525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876800" y="4581525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6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2667000" y="4886325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2667000" y="5114925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3962400" y="4886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3962400" y="5267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3581400" y="5495925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4876800" y="5495925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4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V="1">
            <a:off x="2667000" y="5800725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667000" y="6029325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3962400" y="5800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962400" y="6181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791200" y="3743325"/>
            <a:ext cx="1295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246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264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426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462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624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642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455613" y="29718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6858000" y="4581525"/>
            <a:ext cx="2078038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6 </a:t>
            </a:r>
            <a:r>
              <a:rPr lang="en-US" altLang="en-US" sz="3000">
                <a:latin typeface="Times New Roman" panose="02020603050405020304" pitchFamily="18" charset="0"/>
              </a:rPr>
              <a:t>possibilities</a:t>
            </a:r>
          </a:p>
        </p:txBody>
      </p:sp>
      <p:sp>
        <p:nvSpPr>
          <p:cNvPr id="65565" name="AutoShape 29"/>
          <p:cNvSpPr>
            <a:spLocks/>
          </p:cNvSpPr>
          <p:nvPr/>
        </p:nvSpPr>
        <p:spPr bwMode="auto">
          <a:xfrm>
            <a:off x="6400800" y="3676650"/>
            <a:ext cx="685800" cy="2743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057400" y="36957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190875" y="33305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Second</a:t>
            </a:r>
            <a:r>
              <a:rPr lang="en-US" altLang="en-US" sz="24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4572000" y="33305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Third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3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Building Numbers From a Set of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animBg="1"/>
      <p:bldP spid="65542" grpId="0" animBg="1"/>
      <p:bldP spid="65543" grpId="0"/>
      <p:bldP spid="65544" grpId="0"/>
      <p:bldP spid="65545" grpId="0"/>
      <p:bldP spid="65546" grpId="0" animBg="1"/>
      <p:bldP spid="65547" grpId="0" animBg="1"/>
      <p:bldP spid="65548" grpId="0" animBg="1"/>
      <p:bldP spid="65549" grpId="0" animBg="1"/>
      <p:bldP spid="65550" grpId="0"/>
      <p:bldP spid="65551" grpId="0"/>
      <p:bldP spid="65552" grpId="0" animBg="1"/>
      <p:bldP spid="65553" grpId="0" animBg="1"/>
      <p:bldP spid="65554" grpId="0" animBg="1"/>
      <p:bldP spid="65555" grpId="0" animBg="1"/>
      <p:bldP spid="65556" grpId="0"/>
      <p:bldP spid="65557" grpId="0"/>
      <p:bldP spid="65558" grpId="0" animBg="1"/>
      <p:bldP spid="65559" grpId="0" animBg="1"/>
      <p:bldP spid="65560" grpId="0" animBg="1"/>
      <p:bldP spid="65561" grpId="0" animBg="1"/>
      <p:bldP spid="65562" grpId="0"/>
      <p:bldP spid="65563" grpId="0"/>
      <p:bldP spid="65564" grpId="0"/>
      <p:bldP spid="65565" grpId="0" animBg="1"/>
      <p:bldP spid="65566" grpId="0"/>
      <p:bldP spid="65567" grpId="0"/>
      <p:bldP spid="655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548919" y="4257837"/>
            <a:ext cx="7467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There are additional systematic ways to produce complete listings of possible results besides product tables and tree diagrams. One of these ways is shown in the next example.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Systematic Listing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547" y="1890416"/>
            <a:ext cx="7903029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 similar example using a Tree Diagram  for Three-Part Tasks on video, involving REPEATING digits or with NON-REPEATING digits, see Ex. 4 (3:21 – 5:01) at</a:t>
            </a:r>
          </a:p>
          <a:p>
            <a:r>
              <a:rPr lang="en-US" dirty="0">
                <a:hlinkClick r:id="rId2"/>
              </a:rPr>
              <a:t>http://mediaplayer.pearsoncmg.com/assets/_</a:t>
            </a:r>
            <a:r>
              <a:rPr lang="en-US" dirty="0" smtClean="0">
                <a:hlinkClick r:id="rId2"/>
              </a:rPr>
              <a:t>embed.true/MMI13_sl_10_01</a:t>
            </a:r>
            <a:endParaRPr lang="en-US" dirty="0" smtClean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MyMathLab</a:t>
            </a:r>
            <a:r>
              <a:rPr lang="en-US" sz="1600" dirty="0" smtClean="0"/>
              <a:t>, go to </a:t>
            </a:r>
            <a:r>
              <a:rPr lang="en-US" sz="1600" dirty="0" err="1" smtClean="0"/>
              <a:t>MultiMedia</a:t>
            </a:r>
            <a:r>
              <a:rPr lang="en-US" sz="1600" dirty="0" smtClean="0"/>
              <a:t> library, Chapter 10, Section 10.1, Section Video Lectures</a:t>
            </a:r>
          </a:p>
          <a:p>
            <a:endParaRPr lang="en-US" sz="1600" dirty="0"/>
          </a:p>
          <a:p>
            <a:r>
              <a:rPr lang="en-US" sz="1600" dirty="0" smtClean="0"/>
              <a:t>** best if viewed full-screen **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55612" y="1443751"/>
            <a:ext cx="8501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How many triangles (of any size) are in the figure below?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34609" y="1859903"/>
            <a:ext cx="2971800" cy="2652713"/>
            <a:chOff x="4648200" y="1981200"/>
            <a:chExt cx="2971800" cy="2652713"/>
          </a:xfrm>
        </p:grpSpPr>
        <p:sp>
          <p:nvSpPr>
            <p:cNvPr id="23555" name="AutoShape 4"/>
            <p:cNvSpPr>
              <a:spLocks noChangeArrowheads="1"/>
            </p:cNvSpPr>
            <p:nvPr/>
          </p:nvSpPr>
          <p:spPr bwMode="auto">
            <a:xfrm>
              <a:off x="5029200" y="2438400"/>
              <a:ext cx="1981200" cy="182880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6" name="Line 5"/>
            <p:cNvSpPr>
              <a:spLocks noChangeShapeType="1"/>
            </p:cNvSpPr>
            <p:nvPr/>
          </p:nvSpPr>
          <p:spPr bwMode="auto">
            <a:xfrm flipV="1">
              <a:off x="5029200" y="3276600"/>
              <a:ext cx="144780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Line 6"/>
            <p:cNvSpPr>
              <a:spLocks noChangeShapeType="1"/>
            </p:cNvSpPr>
            <p:nvPr/>
          </p:nvSpPr>
          <p:spPr bwMode="auto">
            <a:xfrm flipH="1" flipV="1">
              <a:off x="5562600" y="3276600"/>
              <a:ext cx="144780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Line 7"/>
            <p:cNvSpPr>
              <a:spLocks noChangeShapeType="1"/>
            </p:cNvSpPr>
            <p:nvPr/>
          </p:nvSpPr>
          <p:spPr bwMode="auto">
            <a:xfrm>
              <a:off x="5562600" y="32766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Text Box 8"/>
            <p:cNvSpPr txBox="1">
              <a:spLocks noChangeArrowheads="1"/>
            </p:cNvSpPr>
            <p:nvPr/>
          </p:nvSpPr>
          <p:spPr bwMode="auto">
            <a:xfrm>
              <a:off x="4648200" y="40386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61" name="Text Box 10"/>
            <p:cNvSpPr txBox="1">
              <a:spLocks noChangeArrowheads="1"/>
            </p:cNvSpPr>
            <p:nvPr/>
          </p:nvSpPr>
          <p:spPr bwMode="auto">
            <a:xfrm>
              <a:off x="6477000" y="29718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63" name="Text Box 12"/>
            <p:cNvSpPr txBox="1">
              <a:spLocks noChangeArrowheads="1"/>
            </p:cNvSpPr>
            <p:nvPr/>
          </p:nvSpPr>
          <p:spPr bwMode="auto">
            <a:xfrm>
              <a:off x="5181600" y="29718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64" name="Text Box 13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55612" y="1966971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21482" y="2500313"/>
            <a:ext cx="465592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One systematic approach is to label the points as shown, begin with </a:t>
            </a:r>
            <a:r>
              <a:rPr lang="en-US" altLang="en-US" sz="2800" i="1" dirty="0">
                <a:latin typeface="Times New Roman" panose="02020603050405020304" pitchFamily="18" charset="0"/>
              </a:rPr>
              <a:t>A,</a:t>
            </a:r>
            <a:r>
              <a:rPr lang="en-US" altLang="en-US" sz="2800" dirty="0">
                <a:latin typeface="Times New Roman" panose="02020603050405020304" pitchFamily="18" charset="0"/>
              </a:rPr>
              <a:t> and proceed in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alphabetical order to write all 3-letter combinations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492385" y="4598474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Times New Roman" panose="02020603050405020304" pitchFamily="18" charset="0"/>
              </a:rPr>
              <a:t>like </a:t>
            </a:r>
            <a:r>
              <a:rPr lang="en-US" altLang="en-US" sz="2800" i="1" dirty="0">
                <a:latin typeface="Times New Roman" panose="02020603050405020304" pitchFamily="18" charset="0"/>
              </a:rPr>
              <a:t>ABC, ABD, </a:t>
            </a:r>
            <a:r>
              <a:rPr lang="en-US" altLang="en-US" sz="2800" dirty="0">
                <a:latin typeface="Times New Roman" panose="02020603050405020304" pitchFamily="18" charset="0"/>
              </a:rPr>
              <a:t>…), then cross out ones that are not triangles.  There are 12 different triangles.</a:t>
            </a:r>
          </a:p>
        </p:txBody>
      </p:sp>
      <p:sp>
        <p:nvSpPr>
          <p:cNvPr id="23568" name="Rectangle 17"/>
          <p:cNvSpPr>
            <a:spLocks noGrp="1" noChangeArrowheads="1"/>
          </p:cNvSpPr>
          <p:nvPr>
            <p:ph type="title"/>
          </p:nvPr>
        </p:nvSpPr>
        <p:spPr>
          <a:xfrm>
            <a:off x="352425" y="392271"/>
            <a:ext cx="8686800" cy="529907"/>
          </a:xfrm>
        </p:spPr>
        <p:txBody>
          <a:bodyPr/>
          <a:lstStyle/>
          <a:p>
            <a:r>
              <a:rPr lang="en-US" altLang="en-US" dirty="0" smtClean="0"/>
              <a:t>Example: Counting Triangles in a Figure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425" y="5494196"/>
            <a:ext cx="832290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 similar example on video, see Ex. </a:t>
            </a:r>
            <a:r>
              <a:rPr lang="en-US" smtClean="0"/>
              <a:t>5 (5:04 – 5:50) </a:t>
            </a:r>
            <a:r>
              <a:rPr lang="en-US" dirty="0" smtClean="0"/>
              <a:t>at</a:t>
            </a:r>
          </a:p>
          <a:p>
            <a:r>
              <a:rPr lang="en-US" dirty="0">
                <a:hlinkClick r:id="rId2"/>
              </a:rPr>
              <a:t>http://mediaplayer.pearsoncmg.com/assets/_</a:t>
            </a:r>
            <a:r>
              <a:rPr lang="en-US" dirty="0" smtClean="0">
                <a:hlinkClick r:id="rId2"/>
              </a:rPr>
              <a:t>embed.true/MMI13_sl_10_01</a:t>
            </a:r>
            <a:endParaRPr lang="en-US" dirty="0" smtClean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MyMathLab</a:t>
            </a:r>
            <a:r>
              <a:rPr lang="en-US" sz="1600" dirty="0" smtClean="0"/>
              <a:t>, go to </a:t>
            </a:r>
            <a:r>
              <a:rPr lang="en-US" sz="1600" dirty="0" err="1" smtClean="0"/>
              <a:t>MultiMedia</a:t>
            </a:r>
            <a:r>
              <a:rPr lang="en-US" sz="1600" dirty="0" smtClean="0"/>
              <a:t> library, Chapter 10, Section 10.1, Section Video Lectures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/>
      <p:bldP spid="67599" grpId="0"/>
      <p:bldP spid="676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696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results for simple, one-part tasks can often be listed easily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3000" dirty="0">
                <a:latin typeface="Times New Roman" panose="02020603050405020304" pitchFamily="18" charset="0"/>
              </a:rPr>
              <a:t>the task of tossing a fair coin, the list is </a:t>
            </a:r>
            <a:r>
              <a:rPr lang="en-US" altLang="en-US" sz="3000" i="1" dirty="0">
                <a:latin typeface="Times New Roman" panose="02020603050405020304" pitchFamily="18" charset="0"/>
              </a:rPr>
              <a:t>heads</a:t>
            </a:r>
            <a:r>
              <a:rPr lang="en-US" altLang="en-US" sz="3000" dirty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>
                <a:latin typeface="Times New Roman" panose="02020603050405020304" pitchFamily="18" charset="0"/>
              </a:rPr>
              <a:t>tails</a:t>
            </a:r>
            <a:r>
              <a:rPr lang="en-US" altLang="en-US" sz="3000" dirty="0">
                <a:latin typeface="Times New Roman" panose="02020603050405020304" pitchFamily="18" charset="0"/>
              </a:rPr>
              <a:t>, with two possible results. </a:t>
            </a: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3000" dirty="0">
                <a:latin typeface="Times New Roman" panose="02020603050405020304" pitchFamily="18" charset="0"/>
              </a:rPr>
              <a:t>the task of rolling a single fair die the list is 1, 2, 3, 4, 5, 6, with six possibilities.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One-Part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57200" y="1453356"/>
            <a:ext cx="82296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Consider a club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with four members: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	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= {Mike, Adam, Ted, Helen} or in abbreviated form	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= {</a:t>
            </a:r>
            <a:r>
              <a:rPr lang="en-US" altLang="en-US" sz="3000" i="1" dirty="0">
                <a:latin typeface="Times New Roman" panose="02020603050405020304" pitchFamily="18" charset="0"/>
              </a:rPr>
              <a:t>M, A, T, H</a:t>
            </a:r>
            <a:r>
              <a:rPr lang="en-US" altLang="en-US" sz="30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In how many ways can this group select a president?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31677" y="3831431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21920" y="4441031"/>
            <a:ext cx="90220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task is to select </a:t>
            </a:r>
            <a:r>
              <a:rPr lang="en-US" altLang="en-US" sz="3000" u="sng" dirty="0">
                <a:latin typeface="Times New Roman" panose="02020603050405020304" pitchFamily="18" charset="0"/>
              </a:rPr>
              <a:t>one</a:t>
            </a:r>
            <a:r>
              <a:rPr lang="en-US" altLang="en-US" sz="3000" dirty="0">
                <a:latin typeface="Times New Roman" panose="02020603050405020304" pitchFamily="18" charset="0"/>
              </a:rPr>
              <a:t> of the four members as president. There are </a:t>
            </a:r>
            <a:r>
              <a:rPr lang="en-US" altLang="en-US" sz="3000" u="sng" dirty="0">
                <a:latin typeface="Times New Roman" panose="02020603050405020304" pitchFamily="18" charset="0"/>
              </a:rPr>
              <a:t>four</a:t>
            </a:r>
            <a:r>
              <a:rPr lang="en-US" altLang="en-US" sz="3000" dirty="0">
                <a:latin typeface="Times New Roman" panose="02020603050405020304" pitchFamily="18" charset="0"/>
              </a:rPr>
              <a:t> possible results: </a:t>
            </a:r>
            <a:r>
              <a:rPr lang="en-US" altLang="en-US" sz="3000" i="1" dirty="0">
                <a:latin typeface="Times New Roman" panose="02020603050405020304" pitchFamily="18" charset="0"/>
              </a:rPr>
              <a:t>M, A, T, </a:t>
            </a:r>
            <a:r>
              <a:rPr lang="en-US" altLang="en-US" sz="3000" dirty="0">
                <a:latin typeface="Times New Roman" panose="02020603050405020304" pitchFamily="18" charset="0"/>
              </a:rPr>
              <a:t>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H. 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Selecting a Club President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919" y="5393418"/>
            <a:ext cx="832290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 similar example on video, see Ex. 1 (0:30 – 1:06) at</a:t>
            </a:r>
          </a:p>
          <a:p>
            <a:r>
              <a:rPr lang="en-US" dirty="0">
                <a:hlinkClick r:id="rId2"/>
              </a:rPr>
              <a:t>http://mediaplayer.pearsoncmg.com/assets/_</a:t>
            </a:r>
            <a:r>
              <a:rPr lang="en-US" dirty="0" smtClean="0">
                <a:hlinkClick r:id="rId2"/>
              </a:rPr>
              <a:t>embed.true/MMI13_sl_10_01</a:t>
            </a:r>
            <a:endParaRPr lang="en-US" dirty="0" smtClean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MyMathLab</a:t>
            </a:r>
            <a:r>
              <a:rPr lang="en-US" sz="1600" dirty="0" smtClean="0"/>
              <a:t>, go to </a:t>
            </a:r>
            <a:r>
              <a:rPr lang="en-US" sz="1600" dirty="0" err="1" smtClean="0"/>
              <a:t>MultiMedia</a:t>
            </a:r>
            <a:r>
              <a:rPr lang="en-US" sz="1600" dirty="0" smtClean="0"/>
              <a:t> library, Chapter 10, Section 10.1, Section Video Lectures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55613" y="1403350"/>
            <a:ext cx="8235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Determine the number of two-digit numbers that can be written using the digits from the set {2, 4, 6}.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69228" y="2409825"/>
            <a:ext cx="166890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00437" y="2478249"/>
            <a:ext cx="6393056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tabLst>
                <a:tab pos="339725" algn="l"/>
                <a:tab pos="796925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39725" algn="l"/>
                <a:tab pos="796925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39725" algn="l"/>
                <a:tab pos="796925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The task consists of two parts.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	1.  Choose a first digit.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	2.  Choose a second digit.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results for a two-part task can be pictured in a </a:t>
            </a:r>
            <a:r>
              <a:rPr lang="en-US" altLang="en-US" b="1" dirty="0"/>
              <a:t>product table</a:t>
            </a:r>
            <a:r>
              <a:rPr lang="en-US" altLang="en-US" dirty="0"/>
              <a:t>, as shown on the next slide. </a:t>
            </a:r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>
          <a:xfrm>
            <a:off x="169228" y="435135"/>
            <a:ext cx="8808720" cy="535940"/>
          </a:xfrm>
        </p:spPr>
        <p:txBody>
          <a:bodyPr/>
          <a:lstStyle/>
          <a:p>
            <a:r>
              <a:rPr lang="en-US" altLang="en-US" sz="2950" dirty="0" smtClean="0"/>
              <a:t>Example: Building Numbers from a Set of Digits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657" y="5486724"/>
            <a:ext cx="832290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 similar example on video, see Ex. </a:t>
            </a:r>
            <a:r>
              <a:rPr lang="en-US" dirty="0"/>
              <a:t>2</a:t>
            </a:r>
            <a:r>
              <a:rPr lang="en-US" dirty="0" smtClean="0"/>
              <a:t> (1:08 – 2:07) at</a:t>
            </a:r>
          </a:p>
          <a:p>
            <a:r>
              <a:rPr lang="en-US" dirty="0">
                <a:hlinkClick r:id="rId2"/>
              </a:rPr>
              <a:t>http://mediaplayer.pearsoncmg.com/assets/_</a:t>
            </a:r>
            <a:r>
              <a:rPr lang="en-US" dirty="0" smtClean="0">
                <a:hlinkClick r:id="rId2"/>
              </a:rPr>
              <a:t>embed.true/MMI13_sl_10_01</a:t>
            </a:r>
            <a:endParaRPr lang="en-US" dirty="0" smtClean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MyMathLab</a:t>
            </a:r>
            <a:r>
              <a:rPr lang="en-US" sz="1600" dirty="0" smtClean="0"/>
              <a:t>, go to </a:t>
            </a:r>
            <a:r>
              <a:rPr lang="en-US" sz="1600" dirty="0" err="1" smtClean="0"/>
              <a:t>MultiMedia</a:t>
            </a:r>
            <a:r>
              <a:rPr lang="en-US" sz="1600" dirty="0" smtClean="0"/>
              <a:t> library, Chapter 10, Section 10.1, Section Video Lectures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99629" y="1377475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r>
              <a:rPr lang="en-US" altLang="en-US" sz="2800" dirty="0">
                <a:solidFill>
                  <a:srgbClr val="BC2C3A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</a:rPr>
              <a:t>(continued)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51927" y="4415109"/>
            <a:ext cx="8602824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900" dirty="0">
                <a:latin typeface="Times New Roman" panose="02020603050405020304" pitchFamily="18" charset="0"/>
              </a:rPr>
              <a:t>From the table we obtain the list of nine possible results: 22, 24, 26, 42, 44, 46, 62, 64, 66.</a:t>
            </a:r>
          </a:p>
        </p:txBody>
      </p:sp>
      <p:graphicFrame>
        <p:nvGraphicFramePr>
          <p:cNvPr id="593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3078"/>
              </p:ext>
            </p:extLst>
          </p:nvPr>
        </p:nvGraphicFramePr>
        <p:xfrm>
          <a:off x="2359089" y="1921758"/>
          <a:ext cx="4800600" cy="2438400"/>
        </p:xfrm>
        <a:graphic>
          <a:graphicData uri="http://schemas.openxmlformats.org/drawingml/2006/table">
            <a:tbl>
              <a:tblPr/>
              <a:tblGrid>
                <a:gridCol w="960438"/>
                <a:gridCol w="960437"/>
                <a:gridCol w="958850"/>
                <a:gridCol w="960438"/>
                <a:gridCol w="960437"/>
              </a:tblGrid>
              <a:tr h="450850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169228" y="435135"/>
            <a:ext cx="8808720" cy="535940"/>
          </a:xfrm>
        </p:spPr>
        <p:txBody>
          <a:bodyPr/>
          <a:lstStyle/>
          <a:p>
            <a:r>
              <a:rPr lang="en-US" altLang="en-US" sz="2950" dirty="0" smtClean="0"/>
              <a:t>Example: Building Numbers from a Set of Digits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657" y="5486724"/>
            <a:ext cx="832290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 similar example on video, see Ex. </a:t>
            </a:r>
            <a:r>
              <a:rPr lang="en-US" dirty="0"/>
              <a:t>2</a:t>
            </a:r>
            <a:r>
              <a:rPr lang="en-US" dirty="0" smtClean="0"/>
              <a:t> (1:08 – 2:07) at</a:t>
            </a:r>
          </a:p>
          <a:p>
            <a:r>
              <a:rPr lang="en-US" dirty="0">
                <a:hlinkClick r:id="rId2"/>
              </a:rPr>
              <a:t>http://mediaplayer.pearsoncmg.com/assets/_</a:t>
            </a:r>
            <a:r>
              <a:rPr lang="en-US" dirty="0" smtClean="0">
                <a:hlinkClick r:id="rId2"/>
              </a:rPr>
              <a:t>embed.true/MMI13_sl_10_01</a:t>
            </a:r>
            <a:endParaRPr lang="en-US" dirty="0" smtClean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MyMathLab</a:t>
            </a:r>
            <a:r>
              <a:rPr lang="en-US" sz="1600" dirty="0" smtClean="0"/>
              <a:t>, go to </a:t>
            </a:r>
            <a:r>
              <a:rPr lang="en-US" sz="1600" dirty="0" err="1" smtClean="0"/>
              <a:t>MultiMedia</a:t>
            </a:r>
            <a:r>
              <a:rPr lang="en-US" sz="1600" dirty="0" smtClean="0"/>
              <a:t> library, Chapter 10, Section 10.1, Section Video Lectures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122"/>
              </p:ext>
            </p:extLst>
          </p:nvPr>
        </p:nvGraphicFramePr>
        <p:xfrm>
          <a:off x="685800" y="1828800"/>
          <a:ext cx="7924800" cy="390230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487615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</a:rPr>
                        <a:t>Green Die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761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772"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C2C3A"/>
                          </a:solidFill>
                          <a:effectLst/>
                          <a:latin typeface="Times New Roman" pitchFamily="18" charset="0"/>
                        </a:rPr>
                        <a:t>Red Die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2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(1, 2)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(1, 3)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(1, 4)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(1, 5)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(1, 6)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(2, 1)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(2, 2)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(2, 3)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(2, 4)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(2, 5)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(2, 6)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(3, 1)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(3, 2)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(3, 3)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(3, 4)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(3, 5)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(3, 6)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(4, 1)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(4, 2)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(4, 3)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(4, 4)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(4, 5)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(4, 6)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(5, 1)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(5, 2)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(5, 3)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(5, 4)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(5, 5)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(5, 6)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(6, 1)</a:t>
                      </a:r>
                    </a:p>
                  </a:txBody>
                  <a:tcPr marT="45704" marB="4570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(6, 2)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(6, 3)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(6, 4)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(6, 5)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(6, 6)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8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Possibilities for Rolling a Pair of Distinguishable 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2296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Consider a club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with four members: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	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= {Mike, Adam, Ted, Helen} or in abbreviated form	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= {</a:t>
            </a:r>
            <a:r>
              <a:rPr lang="en-US" altLang="en-US" sz="3000" i="1" dirty="0">
                <a:latin typeface="Times New Roman" panose="02020603050405020304" pitchFamily="18" charset="0"/>
              </a:rPr>
              <a:t>M, A, T, H</a:t>
            </a:r>
            <a:r>
              <a:rPr lang="en-US" altLang="en-US" sz="30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Find the number of ways club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can elect a president and secretary.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84200" y="4870450"/>
            <a:ext cx="76200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39725" algn="l"/>
                <a:tab pos="796925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39725" algn="l"/>
                <a:tab pos="796925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39725" algn="l"/>
                <a:tab pos="796925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  <a:tab pos="7969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task consists of two parts:</a:t>
            </a:r>
          </a:p>
          <a:p>
            <a:pPr>
              <a:spcBef>
                <a:spcPct val="0"/>
              </a:spcBef>
            </a:pPr>
            <a:r>
              <a:rPr lang="en-US" altLang="en-US"/>
              <a:t>	1.  Choose a president</a:t>
            </a:r>
          </a:p>
          <a:p>
            <a:pPr>
              <a:spcBef>
                <a:spcPct val="0"/>
              </a:spcBef>
            </a:pPr>
            <a:r>
              <a:rPr lang="en-US" altLang="en-US"/>
              <a:t>	2.  Choose a secretary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Electing Two Club Officers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5613" y="4356100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endParaRPr lang="en-US" altLang="en-US" sz="3000">
              <a:latin typeface="Times New Roman" panose="02020603050405020304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32453" y="4844143"/>
            <a:ext cx="81248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From the table we see that there are 12 possibilities.</a:t>
            </a:r>
          </a:p>
        </p:txBody>
      </p:sp>
      <p:graphicFrame>
        <p:nvGraphicFramePr>
          <p:cNvPr id="624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44922"/>
              </p:ext>
            </p:extLst>
          </p:nvPr>
        </p:nvGraphicFramePr>
        <p:xfrm>
          <a:off x="2729204" y="1600200"/>
          <a:ext cx="5761038" cy="3105150"/>
        </p:xfrm>
        <a:graphic>
          <a:graphicData uri="http://schemas.openxmlformats.org/drawingml/2006/table">
            <a:tbl>
              <a:tblPr/>
              <a:tblGrid>
                <a:gridCol w="960438"/>
                <a:gridCol w="960437"/>
                <a:gridCol w="958850"/>
                <a:gridCol w="960438"/>
                <a:gridCol w="960437"/>
                <a:gridCol w="960438"/>
              </a:tblGrid>
              <a:tr h="517525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Secretary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75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0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Electing Two Club Officers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919" y="5393418"/>
            <a:ext cx="832290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 similar example on video, see Ex. 3 (2:10 – 3:19) at</a:t>
            </a:r>
          </a:p>
          <a:p>
            <a:r>
              <a:rPr lang="en-US" dirty="0">
                <a:hlinkClick r:id="rId2"/>
              </a:rPr>
              <a:t>http://mediaplayer.pearsoncmg.com/assets/_</a:t>
            </a:r>
            <a:r>
              <a:rPr lang="en-US" dirty="0" smtClean="0">
                <a:hlinkClick r:id="rId2"/>
              </a:rPr>
              <a:t>embed.true/MMI13_sl_10_01</a:t>
            </a:r>
            <a:endParaRPr lang="en-US" dirty="0" smtClean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MyMathLab</a:t>
            </a:r>
            <a:r>
              <a:rPr lang="en-US" sz="1600" dirty="0" smtClean="0"/>
              <a:t>, go to </a:t>
            </a:r>
            <a:r>
              <a:rPr lang="en-US" sz="1600" dirty="0" err="1" smtClean="0"/>
              <a:t>MultiMedia</a:t>
            </a:r>
            <a:r>
              <a:rPr lang="en-US" sz="1600" dirty="0" smtClean="0"/>
              <a:t> library, Chapter 10, Section 10.1, Section Video Lectures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55613" y="136588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Find the number of ways club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(previous slide) can appoint a committee of two members.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5613" y="2311400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79412" y="2765426"/>
            <a:ext cx="856646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Using the table on the previous slide, this time the order of the letters (people) in a pair makes no difference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 In other words, the group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MA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is the same as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AM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– both Mike and Adam are in that group, so you don’t count it twice.</a:t>
            </a:r>
          </a:p>
          <a:p>
            <a:endParaRPr lang="en-US" altLang="en-US" sz="3000" dirty="0">
              <a:latin typeface="Times New Roman" panose="02020603050405020304" pitchFamily="18" charset="0"/>
            </a:endParaRPr>
          </a:p>
          <a:p>
            <a:r>
              <a:rPr lang="en-US" altLang="en-US" sz="3000" dirty="0" smtClean="0">
                <a:latin typeface="Times New Roman" panose="02020603050405020304" pitchFamily="18" charset="0"/>
              </a:rPr>
              <a:t>So </a:t>
            </a:r>
            <a:r>
              <a:rPr lang="en-US" altLang="en-US" sz="3000" dirty="0">
                <a:latin typeface="Times New Roman" panose="02020603050405020304" pitchFamily="18" charset="0"/>
              </a:rPr>
              <a:t>there are 6 possibilities: </a:t>
            </a:r>
            <a:r>
              <a:rPr lang="en-US" altLang="en-US" sz="3000" i="1" dirty="0">
                <a:latin typeface="Times New Roman" panose="02020603050405020304" pitchFamily="18" charset="0"/>
              </a:rPr>
              <a:t>MA, MT, MH, AT, AH, TH.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title"/>
          </p:nvPr>
        </p:nvSpPr>
        <p:spPr>
          <a:xfrm>
            <a:off x="167640" y="354964"/>
            <a:ext cx="8976360" cy="587375"/>
          </a:xfrm>
        </p:spPr>
        <p:txBody>
          <a:bodyPr/>
          <a:lstStyle/>
          <a:p>
            <a:r>
              <a:rPr lang="en-US" altLang="en-US" dirty="0" smtClean="0"/>
              <a:t>Example: Selecting Committees for a Club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1050</Words>
  <Application>Microsoft Office PowerPoint</Application>
  <PresentationFormat>On-screen Show (4:3)</PresentationFormat>
  <Paragraphs>194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Default Design</vt:lpstr>
      <vt:lpstr>Custom Design</vt:lpstr>
      <vt:lpstr>PowerPoint Presentation</vt:lpstr>
      <vt:lpstr>One-Part Tasks</vt:lpstr>
      <vt:lpstr>Example: Selecting a Club President</vt:lpstr>
      <vt:lpstr>Example: Building Numbers from a Set of Digits</vt:lpstr>
      <vt:lpstr>Example: Building Numbers from a Set of Digits</vt:lpstr>
      <vt:lpstr>Possibilities for Rolling a Pair of Distinguishable Dice</vt:lpstr>
      <vt:lpstr>Example: Electing Two Club Officers</vt:lpstr>
      <vt:lpstr>Example: Electing Two Club Officers</vt:lpstr>
      <vt:lpstr>Example: Selecting Committees for a Club</vt:lpstr>
      <vt:lpstr>Tree Diagrams for Multiple-Part Tasks</vt:lpstr>
      <vt:lpstr>Example: Building Numbers From a Set of Digits</vt:lpstr>
      <vt:lpstr>Other Systematic Listing Methods</vt:lpstr>
      <vt:lpstr>Example: Counting Triangles in a Figure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10</dc:subject>
  <dc:creator>Miller</dc:creator>
  <cp:lastModifiedBy>Pamela D. Elliott</cp:lastModifiedBy>
  <cp:revision>98</cp:revision>
  <dcterms:created xsi:type="dcterms:W3CDTF">2011-05-10T13:51:27Z</dcterms:created>
  <dcterms:modified xsi:type="dcterms:W3CDTF">2015-10-19T21:04:49Z</dcterms:modified>
</cp:coreProperties>
</file>