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4"/>
  </p:notesMasterIdLst>
  <p:sldIdLst>
    <p:sldId id="256" r:id="rId3"/>
    <p:sldId id="260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10" r:id="rId12"/>
    <p:sldId id="31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 snapToGrid="0">
      <p:cViewPr varScale="1">
        <p:scale>
          <a:sx n="103" d="100"/>
          <a:sy n="103" d="100"/>
        </p:scale>
        <p:origin x="444" y="36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885C9E4-428A-4044-B8AC-B062A49A7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89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8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38" y="149757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929849B-C356-4F61-841C-00006C82A8D7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640582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7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E9CF41A1-7FEF-43D5-ADB2-52D4D0C33D38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548A41E9-901B-4778-84A8-DFD3D5E62C4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4022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FF9E4B8-DF38-4CD0-AF68-2C77FA80363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D8260763-42A5-453A-9F15-FBDBD894247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7347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D30C009C-7D83-4FEC-A721-013B4872404E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DE8C9BC-2D20-41C0-A0EB-35CFE8687952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11480" y="0"/>
            <a:ext cx="4907280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700" b="1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u="sng" kern="0" dirty="0" smtClean="0"/>
              <a:t>Section 10-2</a:t>
            </a:r>
          </a:p>
          <a:p>
            <a:pPr eaLnBrk="1" hangingPunct="1"/>
            <a:r>
              <a:rPr lang="en-US" altLang="en-US" kern="0" dirty="0" smtClean="0"/>
              <a:t>Using the Fundamental Counting Principle</a:t>
            </a:r>
          </a:p>
          <a:p>
            <a:pPr eaLnBrk="1" hangingPunct="1"/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50813" y="1446213"/>
            <a:ext cx="89931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When finding the total number of ways to </a:t>
            </a:r>
            <a:r>
              <a:rPr lang="en-US" altLang="en-US" sz="3000" i="1" dirty="0">
                <a:latin typeface="Times New Roman" panose="02020603050405020304" pitchFamily="18" charset="0"/>
              </a:rPr>
              <a:t>arrange</a:t>
            </a:r>
            <a:r>
              <a:rPr lang="en-US" altLang="en-US" sz="3000" dirty="0">
                <a:latin typeface="Times New Roman" panose="02020603050405020304" pitchFamily="18" charset="0"/>
              </a:rPr>
              <a:t> a given number of distinct objects, we can use a factorial.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Arrangements of Objects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8933" y="2812396"/>
            <a:ext cx="7543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total number of different ways to arrange </a:t>
            </a:r>
            <a:br>
              <a:rPr lang="en-US" altLang="en-US" sz="3000" dirty="0">
                <a:latin typeface="Times New Roman" panose="02020603050405020304" pitchFamily="18" charset="0"/>
              </a:rPr>
            </a:b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distinct objects is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3000" b="1" dirty="0" smtClean="0">
                <a:latin typeface="Times New Roman" panose="02020603050405020304" pitchFamily="18" charset="0"/>
              </a:rPr>
              <a:t>!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b="1" u="sng" dirty="0" smtClean="0">
                <a:latin typeface="Times New Roman" panose="02020603050405020304" pitchFamily="18" charset="0"/>
              </a:rPr>
              <a:t>Example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– how many ways can you line up 6 different books on a shelf? 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Solution	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The number of ways to arrange 6 distinct objects is 6! = 720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9853" y="1339533"/>
            <a:ext cx="82581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The number of </a:t>
            </a:r>
            <a:r>
              <a:rPr lang="en-US" altLang="en-US" sz="2800" b="1" dirty="0">
                <a:latin typeface="Times New Roman" panose="02020603050405020304" pitchFamily="18" charset="0"/>
              </a:rPr>
              <a:t>distinguishable arrangements</a:t>
            </a:r>
            <a:r>
              <a:rPr lang="en-US" altLang="en-US" sz="2800" dirty="0">
                <a:latin typeface="Times New Roman" panose="02020603050405020304" pitchFamily="18" charset="0"/>
              </a:rPr>
              <a:t> of 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 objects, where one or more subsets consist of look-alikes (say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</a:rPr>
              <a:t> are of one kind,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 are of another kind, …, and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</a:rPr>
              <a:t> are of yet another kind), is given by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95413"/>
              </p:ext>
            </p:extLst>
          </p:nvPr>
        </p:nvGraphicFramePr>
        <p:xfrm>
          <a:off x="6477000" y="2608998"/>
          <a:ext cx="2209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08998"/>
                        <a:ext cx="2209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Arrangements of </a:t>
            </a:r>
            <a:r>
              <a:rPr lang="en-US" altLang="en-US" i="1" smtClean="0"/>
              <a:t>n</a:t>
            </a:r>
            <a:r>
              <a:rPr lang="en-US" altLang="en-US" smtClean="0"/>
              <a:t> Objects Containing Look-Alikes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8743" y="3784801"/>
            <a:ext cx="87556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u="sng" dirty="0" smtClean="0">
                <a:latin typeface="Times New Roman" panose="02020603050405020304" pitchFamily="18" charset="0"/>
              </a:rPr>
              <a:t>EXAMPLE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: Determine </a:t>
            </a:r>
            <a:r>
              <a:rPr lang="en-US" altLang="en-US" sz="3000" dirty="0">
                <a:latin typeface="Times New Roman" panose="02020603050405020304" pitchFamily="18" charset="0"/>
              </a:rPr>
              <a:t>the number of distinguishable arrangements of the letters of the word INITIALLY.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989" y="4785360"/>
            <a:ext cx="5401539" cy="1559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534400" cy="64262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Using the Fundamental Counting Principle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5450" y="1536700"/>
            <a:ext cx="8229600" cy="4525963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Know the meaning of the uniformity in counting and understanding the fundamental counting principle.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Use the fundamental counting principle to solve counting problems.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Determine the factorial of a whole number.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mtClean="0"/>
              <a:t>Use factorials to determine the number of arrangements, including distinguishable arrangements, of a given number of objects.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 multiple-part task is said to satisfy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uniformity criterion</a:t>
            </a:r>
            <a:r>
              <a:rPr lang="en-US" altLang="en-US" sz="3000" dirty="0">
                <a:latin typeface="Times New Roman" panose="02020603050405020304" pitchFamily="18" charset="0"/>
              </a:rPr>
              <a:t> if the </a:t>
            </a:r>
            <a:r>
              <a:rPr lang="en-US" altLang="en-US" sz="3000" u="sng" dirty="0">
                <a:latin typeface="Times New Roman" panose="02020603050405020304" pitchFamily="18" charset="0"/>
              </a:rPr>
              <a:t>number of choices for any particular part is the </a:t>
            </a:r>
            <a:r>
              <a:rPr lang="en-US" altLang="en-US" sz="3000" u="sng" dirty="0" smtClean="0">
                <a:latin typeface="Times New Roman" panose="02020603050405020304" pitchFamily="18" charset="0"/>
              </a:rPr>
              <a:t>same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dirty="0">
                <a:latin typeface="Times New Roman" panose="02020603050405020304" pitchFamily="18" charset="0"/>
              </a:rPr>
              <a:t>no matter which choices were selected for the previous parts.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183880" cy="688340"/>
          </a:xfrm>
        </p:spPr>
        <p:txBody>
          <a:bodyPr/>
          <a:lstStyle/>
          <a:p>
            <a:r>
              <a:rPr lang="en-US" altLang="en-US" sz="3000" dirty="0" smtClean="0"/>
              <a:t>Uniformity Criterion for Multiple-Part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2835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When a task consists of </a:t>
            </a:r>
            <a:r>
              <a:rPr lang="en-US" altLang="en-US" sz="3000" i="1" dirty="0">
                <a:latin typeface="Times New Roman" panose="02020603050405020304" pitchFamily="18" charset="0"/>
              </a:rPr>
              <a:t>k</a:t>
            </a:r>
            <a:r>
              <a:rPr lang="en-US" altLang="en-US" sz="3000" dirty="0">
                <a:latin typeface="Times New Roman" panose="02020603050405020304" pitchFamily="18" charset="0"/>
              </a:rPr>
              <a:t> separate parts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satisfies the uniformity criterion</a:t>
            </a:r>
            <a:r>
              <a:rPr lang="en-US" altLang="en-US" sz="3000" dirty="0">
                <a:latin typeface="Times New Roman" panose="02020603050405020304" pitchFamily="18" charset="0"/>
              </a:rPr>
              <a:t>, if the first part can be done in </a:t>
            </a:r>
            <a:r>
              <a:rPr lang="en-US" altLang="en-US" sz="3000" i="1" dirty="0" err="1">
                <a:latin typeface="Times New Roman" panose="02020603050405020304" pitchFamily="18" charset="0"/>
              </a:rPr>
              <a:t>n</a:t>
            </a:r>
            <a:r>
              <a:rPr lang="en-US" altLang="en-US" sz="3000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en-US" sz="3000" dirty="0">
                <a:latin typeface="Times New Roman" panose="02020603050405020304" pitchFamily="18" charset="0"/>
              </a:rPr>
              <a:t> ways, the second part can be done in </a:t>
            </a:r>
            <a:r>
              <a:rPr lang="en-US" altLang="en-US" sz="3000" i="1" dirty="0" err="1">
                <a:latin typeface="Times New Roman" panose="02020603050405020304" pitchFamily="18" charset="0"/>
              </a:rPr>
              <a:t>n</a:t>
            </a:r>
            <a:r>
              <a:rPr lang="en-US" altLang="en-US" sz="3000" baseline="-25000" dirty="0" err="1">
                <a:latin typeface="Times New Roman" panose="02020603050405020304" pitchFamily="18" charset="0"/>
              </a:rPr>
              <a:t>2</a:t>
            </a:r>
            <a:r>
              <a:rPr lang="en-US" altLang="en-US" sz="3000" dirty="0">
                <a:latin typeface="Times New Roman" panose="02020603050405020304" pitchFamily="18" charset="0"/>
              </a:rPr>
              <a:t> ways, and so on through the </a:t>
            </a:r>
            <a:r>
              <a:rPr lang="en-US" altLang="en-US" sz="3000" i="1" dirty="0">
                <a:latin typeface="Times New Roman" panose="02020603050405020304" pitchFamily="18" charset="0"/>
              </a:rPr>
              <a:t>k </a:t>
            </a:r>
            <a:r>
              <a:rPr lang="en-US" altLang="en-US" sz="3000" baseline="30000" dirty="0" err="1">
                <a:latin typeface="Times New Roman" panose="02020603050405020304" pitchFamily="18" charset="0"/>
              </a:rPr>
              <a:t>th</a:t>
            </a:r>
            <a:r>
              <a:rPr lang="en-US" altLang="en-US" sz="3000" dirty="0">
                <a:latin typeface="Times New Roman" panose="02020603050405020304" pitchFamily="18" charset="0"/>
              </a:rPr>
              <a:t> part, which can be done in </a:t>
            </a:r>
            <a:r>
              <a:rPr lang="en-US" altLang="en-US" sz="3000" i="1" dirty="0" err="1">
                <a:latin typeface="Times New Roman" panose="02020603050405020304" pitchFamily="18" charset="0"/>
              </a:rPr>
              <a:t>n</a:t>
            </a:r>
            <a:r>
              <a:rPr lang="en-US" altLang="en-US" sz="3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3000" dirty="0">
                <a:latin typeface="Times New Roman" panose="02020603050405020304" pitchFamily="18" charset="0"/>
              </a:rPr>
              <a:t> ways, then the total number of ways to complete the task is given by the product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3200400" y="4648200"/>
          <a:ext cx="27527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1028700" imgH="228600" progId="Equation.DSMT4">
                  <p:embed/>
                </p:oleObj>
              </mc:Choice>
              <mc:Fallback>
                <p:oleObj name="Equation" r:id="rId3" imgW="1028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48200"/>
                        <a:ext cx="27527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Fundamental Counting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199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How many two-digit numbers can be made from the set {0, 1, 2, 3, 4, 5}? (numbers can’t start with 0.)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5613" y="2847975"/>
            <a:ext cx="213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35052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				</a:t>
            </a:r>
          </a:p>
        </p:txBody>
      </p:sp>
      <p:graphicFrame>
        <p:nvGraphicFramePr>
          <p:cNvPr id="58374" name="Group 6"/>
          <p:cNvGraphicFramePr>
            <a:graphicFrameLocks noGrp="1"/>
          </p:cNvGraphicFramePr>
          <p:nvPr/>
        </p:nvGraphicFramePr>
        <p:xfrm>
          <a:off x="685800" y="3505200"/>
          <a:ext cx="7772400" cy="1847850"/>
        </p:xfrm>
        <a:graphic>
          <a:graphicData uri="http://schemas.openxmlformats.org/drawingml/2006/table">
            <a:tbl>
              <a:tblPr/>
              <a:tblGrid>
                <a:gridCol w="2617788"/>
                <a:gridCol w="2700337"/>
                <a:gridCol w="2454275"/>
              </a:tblGrid>
              <a:tr h="8842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 of Task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Select first digit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Select second digit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35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ways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 can’t be used)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455613" y="5562600"/>
            <a:ext cx="6934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There are 5(6) = 30 two-digit numbers.</a:t>
            </a:r>
          </a:p>
        </p:txBody>
      </p:sp>
      <p:sp>
        <p:nvSpPr>
          <p:cNvPr id="1435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Counting Two-Digit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3" grpId="0"/>
      <p:bldP spid="583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78613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How many two-digit numbers that </a:t>
            </a:r>
            <a:r>
              <a:rPr lang="en-US" altLang="en-US" sz="3000" i="1" dirty="0">
                <a:latin typeface="Times New Roman" panose="02020603050405020304" pitchFamily="18" charset="0"/>
              </a:rPr>
              <a:t>do not contain repeated digits </a:t>
            </a:r>
            <a:r>
              <a:rPr lang="en-US" altLang="en-US" sz="3000" dirty="0">
                <a:latin typeface="Times New Roman" panose="02020603050405020304" pitchFamily="18" charset="0"/>
              </a:rPr>
              <a:t>can be made from the set                 {0, 1, 2, 3, 4, 5}?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5613" y="2962275"/>
            <a:ext cx="213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62000" y="35052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				</a:t>
            </a:r>
          </a:p>
        </p:txBody>
      </p:sp>
      <p:graphicFrame>
        <p:nvGraphicFramePr>
          <p:cNvPr id="59398" name="Group 6"/>
          <p:cNvGraphicFramePr>
            <a:graphicFrameLocks noGrp="1"/>
          </p:cNvGraphicFramePr>
          <p:nvPr/>
        </p:nvGraphicFramePr>
        <p:xfrm>
          <a:off x="685800" y="3581400"/>
          <a:ext cx="7924800" cy="1847850"/>
        </p:xfrm>
        <a:graphic>
          <a:graphicData uri="http://schemas.openxmlformats.org/drawingml/2006/table">
            <a:tbl>
              <a:tblPr/>
              <a:tblGrid>
                <a:gridCol w="1905000"/>
                <a:gridCol w="1752600"/>
                <a:gridCol w="4267200"/>
              </a:tblGrid>
              <a:tr h="8842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 of Task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Select first digit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Select second digit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35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ways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(repeated digits not allowed)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455613" y="5715000"/>
            <a:ext cx="6934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There are 5(5) = 25 two-digit numbers.</a:t>
            </a:r>
          </a:p>
        </p:txBody>
      </p:sp>
      <p:sp>
        <p:nvSpPr>
          <p:cNvPr id="15380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Building Two-Digit Numbers with Restrictions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  <p:bldP spid="594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8172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How many ways can you select two letters followed by three digits for an ID?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5613" y="2657475"/>
            <a:ext cx="213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3648075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				</a:t>
            </a:r>
          </a:p>
        </p:txBody>
      </p:sp>
      <p:graphicFrame>
        <p:nvGraphicFramePr>
          <p:cNvPr id="60422" name="Group 6"/>
          <p:cNvGraphicFramePr>
            <a:graphicFrameLocks noGrp="1"/>
          </p:cNvGraphicFramePr>
          <p:nvPr/>
        </p:nvGraphicFramePr>
        <p:xfrm>
          <a:off x="685800" y="3343275"/>
          <a:ext cx="8001000" cy="1889126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295400"/>
                <a:gridCol w="1295400"/>
                <a:gridCol w="1295400"/>
                <a:gridCol w="1295400"/>
              </a:tblGrid>
              <a:tr h="944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 of 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ways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455613" y="5400675"/>
            <a:ext cx="85455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There are 26(26)(10)(10)(10) = 676,000 IDs possible.</a:t>
            </a:r>
          </a:p>
        </p:txBody>
      </p:sp>
      <p:sp>
        <p:nvSpPr>
          <p:cNvPr id="1641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Counting the Number of 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5613" y="1430973"/>
            <a:ext cx="7772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For any counting number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, the product of </a:t>
            </a:r>
            <a:r>
              <a:rPr lang="en-US" altLang="en-US" sz="3000" i="1" dirty="0">
                <a:latin typeface="Times New Roman" panose="02020603050405020304" pitchFamily="18" charset="0"/>
              </a:rPr>
              <a:t>all</a:t>
            </a:r>
            <a:r>
              <a:rPr lang="en-US" altLang="en-US" sz="3000" dirty="0">
                <a:latin typeface="Times New Roman" panose="02020603050405020304" pitchFamily="18" charset="0"/>
              </a:rPr>
              <a:t> counting numbers from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down through 1 is called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3000" b="1" dirty="0">
                <a:latin typeface="Times New Roman" panose="02020603050405020304" pitchFamily="18" charset="0"/>
              </a:rPr>
              <a:t>factorial</a:t>
            </a:r>
            <a:r>
              <a:rPr lang="en-US" altLang="en-US" sz="3000" dirty="0">
                <a:latin typeface="Times New Roman" panose="02020603050405020304" pitchFamily="18" charset="0"/>
              </a:rPr>
              <a:t>, and is denoted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3000" b="1" dirty="0">
                <a:latin typeface="Times New Roman" panose="02020603050405020304" pitchFamily="18" charset="0"/>
              </a:rPr>
              <a:t>!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8013" y="2865121"/>
            <a:ext cx="7620000" cy="170816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For any counting number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, the quantity </a:t>
            </a:r>
            <a:br>
              <a:rPr lang="en-US" altLang="en-US" sz="3000" dirty="0">
                <a:latin typeface="Times New Roman" panose="02020603050405020304" pitchFamily="18" charset="0"/>
              </a:rPr>
            </a:br>
            <a:r>
              <a:rPr lang="en-US" altLang="en-US" sz="3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3000" b="1" dirty="0">
                <a:latin typeface="Times New Roman" panose="02020603050405020304" pitchFamily="18" charset="0"/>
              </a:rPr>
              <a:t> factorial</a:t>
            </a:r>
            <a:r>
              <a:rPr lang="en-US" altLang="en-US" sz="3000" dirty="0">
                <a:latin typeface="Times New Roman" panose="02020603050405020304" pitchFamily="18" charset="0"/>
              </a:rPr>
              <a:t> is given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by</a:t>
            </a:r>
          </a:p>
          <a:p>
            <a:pPr algn="ctr">
              <a:spcBef>
                <a:spcPct val="50000"/>
              </a:spcBef>
            </a:pP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! =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– 1)(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– 2)...∙ 2 ∙ 1</a:t>
            </a:r>
            <a:endParaRPr lang="en-US" altLang="en-US" sz="3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9560" y="4757368"/>
            <a:ext cx="504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+mn-lt"/>
              </a:rPr>
              <a:t>Special Note</a:t>
            </a:r>
            <a:r>
              <a:rPr lang="en-US" sz="3200" b="1" dirty="0" smtClean="0">
                <a:latin typeface="+mn-lt"/>
              </a:rPr>
              <a:t>:</a:t>
            </a:r>
          </a:p>
          <a:p>
            <a:r>
              <a:rPr lang="en-US" sz="3200" dirty="0" smtClean="0">
                <a:latin typeface="+mn-lt"/>
              </a:rPr>
              <a:t>Zero Factorial is defined as 1.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0! = 1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6405" y="1598613"/>
            <a:ext cx="564660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tabLst>
                <a:tab pos="339725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39725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39725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Evaluate each expression.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a)  4!	  b)  (4 – 1)!	c)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925648"/>
              </p:ext>
            </p:extLst>
          </p:nvPr>
        </p:nvGraphicFramePr>
        <p:xfrm>
          <a:off x="5066717" y="2047875"/>
          <a:ext cx="4476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3" imgW="177646" imgH="393359" progId="Equation.DSMT4">
                  <p:embed/>
                </p:oleObj>
              </mc:Choice>
              <mc:Fallback>
                <p:oleObj name="Equation" r:id="rId3" imgW="177646" imgH="39335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717" y="2047875"/>
                        <a:ext cx="4476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3058" y="3038669"/>
            <a:ext cx="213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26817"/>
              </p:ext>
            </p:extLst>
          </p:nvPr>
        </p:nvGraphicFramePr>
        <p:xfrm>
          <a:off x="455645" y="3800669"/>
          <a:ext cx="3236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5" imgW="1295400" imgH="203200" progId="Equation.DSMT4">
                  <p:embed/>
                </p:oleObj>
              </mc:Choice>
              <mc:Fallback>
                <p:oleObj name="Equation" r:id="rId5" imgW="1295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45" y="3800669"/>
                        <a:ext cx="3236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516264"/>
              </p:ext>
            </p:extLst>
          </p:nvPr>
        </p:nvGraphicFramePr>
        <p:xfrm>
          <a:off x="455645" y="4562669"/>
          <a:ext cx="342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7" imgW="1371600" imgH="203200" progId="Equation.DSMT4">
                  <p:embed/>
                </p:oleObj>
              </mc:Choice>
              <mc:Fallback>
                <p:oleObj name="Equation" r:id="rId7" imgW="13716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45" y="4562669"/>
                        <a:ext cx="3427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66571"/>
              </p:ext>
            </p:extLst>
          </p:nvPr>
        </p:nvGraphicFramePr>
        <p:xfrm>
          <a:off x="455645" y="5248469"/>
          <a:ext cx="41259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9" imgW="1651000" imgH="393700" progId="Equation.DSMT4">
                  <p:embed/>
                </p:oleObj>
              </mc:Choice>
              <mc:Fallback>
                <p:oleObj name="Equation" r:id="rId9" imgW="16510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45" y="5248469"/>
                        <a:ext cx="41259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6237" y="3038669"/>
            <a:ext cx="301867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+mn-lt"/>
              </a:rPr>
              <a:t>Note</a:t>
            </a:r>
            <a:r>
              <a:rPr lang="en-US" sz="2800" b="1" dirty="0" smtClean="0">
                <a:latin typeface="+mn-lt"/>
              </a:rPr>
              <a:t>:</a:t>
            </a:r>
          </a:p>
          <a:p>
            <a:r>
              <a:rPr lang="en-US" sz="2800" dirty="0" smtClean="0">
                <a:latin typeface="+mn-lt"/>
              </a:rPr>
              <a:t>You can do factorials on the </a:t>
            </a:r>
            <a:r>
              <a:rPr lang="en-US" sz="2800" u="sng" dirty="0" smtClean="0">
                <a:latin typeface="+mn-lt"/>
              </a:rPr>
              <a:t>CALCULATOR</a:t>
            </a:r>
            <a:r>
              <a:rPr lang="en-US" sz="2800" dirty="0" smtClean="0">
                <a:latin typeface="+mn-lt"/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Just type the number, followed by MATH, ← , 4.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540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Default Design</vt:lpstr>
      <vt:lpstr>Custom Design</vt:lpstr>
      <vt:lpstr>Equation</vt:lpstr>
      <vt:lpstr>PowerPoint Presentation</vt:lpstr>
      <vt:lpstr>Using the Fundamental Counting Principle</vt:lpstr>
      <vt:lpstr>Uniformity Criterion for Multiple-Part Tasks</vt:lpstr>
      <vt:lpstr>Fundamental Counting Principle</vt:lpstr>
      <vt:lpstr>Example: Counting Two-Digit Numbers</vt:lpstr>
      <vt:lpstr>Example: Building Two-Digit Numbers with Restrictions</vt:lpstr>
      <vt:lpstr>Example: Counting the Number of IDs</vt:lpstr>
      <vt:lpstr>Factorials</vt:lpstr>
      <vt:lpstr>Example:</vt:lpstr>
      <vt:lpstr>Arrangements of Objects</vt:lpstr>
      <vt:lpstr>Arrangements of n Objects Containing Look-Alikes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10</dc:subject>
  <dc:creator>Miller</dc:creator>
  <cp:lastModifiedBy>Pamela D. Elliott</cp:lastModifiedBy>
  <cp:revision>101</cp:revision>
  <dcterms:created xsi:type="dcterms:W3CDTF">2011-05-10T13:51:27Z</dcterms:created>
  <dcterms:modified xsi:type="dcterms:W3CDTF">2015-10-22T19:07:12Z</dcterms:modified>
</cp:coreProperties>
</file>