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20"/>
  </p:notesMasterIdLst>
  <p:sldIdLst>
    <p:sldId id="26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D66896-462C-4558-A98A-C041867B9C31}">
          <p14:sldIdLst>
            <p14:sldId id="269"/>
            <p14:sldId id="302"/>
          </p14:sldIdLst>
        </p14:section>
        <p14:section name="Untitled Section" id="{B51C01B4-12DF-41B8-989C-2ECC459A9CB8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76" autoAdjust="0"/>
  </p:normalViewPr>
  <p:slideViewPr>
    <p:cSldViewPr snapToGrid="0">
      <p:cViewPr varScale="1">
        <p:scale>
          <a:sx n="100" d="100"/>
          <a:sy n="100" d="100"/>
        </p:scale>
        <p:origin x="294" y="72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D334E7C-C4D5-4DC2-8E73-7176F8C703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397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dirty="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9D170541-C4E2-4207-AEE8-9C86BBA204EF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683396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3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27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83239FD1-E8FA-4FA7-8056-3E76283131B4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9886397D-2101-4B8B-8800-8B02E9F7476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65958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E50D727F-3290-4E54-BE3D-389005F0F5AA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39638D58-EEA9-400A-B7A2-2E393190F87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84161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20CBDAA6-E5B7-47AF-A8AF-971F3639D268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BD01B653-BCAA-4AE7-A190-A4B55B2375B5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069080" cy="85375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ffectLst/>
              </a:rPr>
              <a:t>Section 10-3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" y="853758"/>
            <a:ext cx="4693920" cy="1173162"/>
          </a:xfrm>
        </p:spPr>
        <p:txBody>
          <a:bodyPr/>
          <a:lstStyle/>
          <a:p>
            <a:pPr algn="l" eaLnBrk="1" hangingPunct="1"/>
            <a:r>
              <a:rPr lang="en-US" altLang="en-US" b="1" dirty="0" smtClean="0"/>
              <a:t>Using Permutations and Combinations</a:t>
            </a:r>
          </a:p>
        </p:txBody>
      </p:sp>
      <p:pic>
        <p:nvPicPr>
          <p:cNvPr id="4" name="Picture 19" descr="032197707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86" y="118110"/>
            <a:ext cx="3032292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93496" y="2268220"/>
            <a:ext cx="5761990" cy="439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 eaLnBrk="1" hangingPunct="1">
              <a:buFontTx/>
              <a:buChar char="•"/>
            </a:pPr>
            <a:r>
              <a:rPr lang="en-US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counting problems involving permutations and the fundamental counting principle.</a:t>
            </a:r>
          </a:p>
          <a:p>
            <a:pPr marL="457200" indent="-457200" algn="l" eaLnBrk="1" hangingPunct="1">
              <a:buFontTx/>
              <a:buChar char="•"/>
            </a:pPr>
            <a:r>
              <a:rPr lang="en-US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counting problems involving combinations and the fundamental counting principle.</a:t>
            </a:r>
          </a:p>
          <a:p>
            <a:pPr marL="457200" indent="-457200" algn="l" eaLnBrk="1" hangingPunct="1">
              <a:buFontTx/>
              <a:buChar char="•"/>
            </a:pPr>
            <a:r>
              <a:rPr lang="en-US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counting problems that require whether to use permutations or combinations.</a:t>
            </a:r>
            <a:endParaRPr lang="en-US" altLang="en-US" sz="2800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792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Find the number of different subsets of size 3 in the set {</a:t>
            </a:r>
            <a:r>
              <a:rPr lang="en-US" altLang="en-US" sz="3000" i="1">
                <a:latin typeface="Times New Roman" panose="02020603050405020304" pitchFamily="18" charset="0"/>
              </a:rPr>
              <a:t>m, a, t, h, r, o, c, k, s</a:t>
            </a:r>
            <a:r>
              <a:rPr lang="en-US" altLang="en-US" sz="3000">
                <a:latin typeface="Times New Roman" panose="02020603050405020304" pitchFamily="18" charset="0"/>
              </a:rPr>
              <a:t>}.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65125" y="289560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65125" y="3505200"/>
            <a:ext cx="83216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A subset of size 3 </a:t>
            </a:r>
            <a:r>
              <a:rPr lang="en-US" altLang="en-US" sz="3000" u="sng" dirty="0">
                <a:latin typeface="Times New Roman" panose="02020603050405020304" pitchFamily="18" charset="0"/>
              </a:rPr>
              <a:t>must</a:t>
            </a:r>
            <a:r>
              <a:rPr lang="en-US" altLang="en-US" sz="3000" dirty="0">
                <a:latin typeface="Times New Roman" panose="02020603050405020304" pitchFamily="18" charset="0"/>
              </a:rPr>
              <a:t> have 3 distinct elements, so repetitions are not allowed. Order is not important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baseline="-25000" dirty="0" err="1" smtClean="0">
                <a:latin typeface="Times New Roman" panose="02020603050405020304" pitchFamily="18" charset="0"/>
              </a:rPr>
              <a:t>9</a:t>
            </a:r>
            <a:r>
              <a:rPr lang="en-US" altLang="en-US" sz="3000" dirty="0" err="1" smtClean="0">
                <a:latin typeface="Times New Roman" panose="02020603050405020304" pitchFamily="18" charset="0"/>
              </a:rPr>
              <a:t>C</a:t>
            </a:r>
            <a:r>
              <a:rPr lang="en-US" altLang="en-US" sz="3000" baseline="-25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= 84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So there are 84 different subsets of size 3 in the set {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m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t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h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o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c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k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}.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20486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686800" cy="1143000"/>
          </a:xfrm>
        </p:spPr>
        <p:txBody>
          <a:bodyPr/>
          <a:lstStyle/>
          <a:p>
            <a:r>
              <a:rPr lang="en-US" altLang="en-US" dirty="0" smtClean="0"/>
              <a:t>Example: Finding the Number of Subsets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2639645"/>
            <a:ext cx="3642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9 total letters, so </a:t>
            </a:r>
            <a:r>
              <a:rPr lang="en-US" sz="2400" b="1" i="1" dirty="0" smtClean="0">
                <a:solidFill>
                  <a:srgbClr val="0070C0"/>
                </a:solidFill>
                <a:latin typeface="+mn-lt"/>
              </a:rPr>
              <a:t>n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 = 9. Subset size 3 means </a:t>
            </a:r>
            <a:r>
              <a:rPr lang="en-US" sz="2400" b="1" i="1" dirty="0" smtClean="0">
                <a:solidFill>
                  <a:srgbClr val="0070C0"/>
                </a:solidFill>
                <a:latin typeface="+mn-lt"/>
              </a:rPr>
              <a:t>r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 = 3.</a:t>
            </a:r>
            <a:endParaRPr lang="en-US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962" y="4594235"/>
            <a:ext cx="3626886" cy="653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  <p:bldP spid="675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868838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A common form of poker involves hands (sets) of five cards each, dealt from a deck consisting of 52 different cards. How many different 5-card hands are possible?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455613" y="3067050"/>
            <a:ext cx="2209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55613" y="3676650"/>
            <a:ext cx="8610599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Repetitions are not allowed and order is not important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baseline="-25000" dirty="0" err="1" smtClean="0">
                <a:latin typeface="Times New Roman" panose="02020603050405020304" pitchFamily="18" charset="0"/>
              </a:rPr>
              <a:t>52</a:t>
            </a:r>
            <a:r>
              <a:rPr lang="en-US" altLang="en-US" sz="3000" i="1" dirty="0" err="1" smtClean="0">
                <a:latin typeface="Times New Roman" panose="02020603050405020304" pitchFamily="18" charset="0"/>
              </a:rPr>
              <a:t>C</a:t>
            </a:r>
            <a:r>
              <a:rPr lang="en-US" altLang="en-US" sz="3000" baseline="-25000" dirty="0" err="1" smtClean="0">
                <a:latin typeface="Times New Roman" panose="02020603050405020304" pitchFamily="18" charset="0"/>
              </a:rPr>
              <a:t>5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= 2,598,960</a:t>
            </a:r>
            <a:endParaRPr lang="en-US" altLang="en-US" sz="3000" baseline="-25000" dirty="0">
              <a:latin typeface="Times New Roman" panose="02020603050405020304" pitchFamily="18" charset="0"/>
            </a:endParaRPr>
          </a:p>
        </p:txBody>
      </p:sp>
      <p:sp>
        <p:nvSpPr>
          <p:cNvPr id="21510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686800" cy="1143000"/>
          </a:xfrm>
        </p:spPr>
        <p:txBody>
          <a:bodyPr/>
          <a:lstStyle/>
          <a:p>
            <a:r>
              <a:rPr lang="en-US" altLang="en-US" dirty="0" smtClean="0"/>
              <a:t>Example: Finding the Number of Subsets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606" y="4267200"/>
            <a:ext cx="3957535" cy="655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686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6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13131"/>
              </p:ext>
            </p:extLst>
          </p:nvPr>
        </p:nvGraphicFramePr>
        <p:xfrm>
          <a:off x="685800" y="1676400"/>
          <a:ext cx="8001000" cy="4670426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58110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Permutations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Combinations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517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 of ways of selecting </a:t>
                      </a: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items out of </a:t>
                      </a: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items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1104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Repetitions are not allowed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110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 is important.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Order is not important.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0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Arrangements of </a:t>
                      </a: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items taken </a:t>
                      </a: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at a time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Subsets of </a:t>
                      </a:r>
                      <a:r>
                        <a:rPr kumimoji="0" lang="en-US" altLang="en-US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items taken </a:t>
                      </a:r>
                      <a:r>
                        <a:rPr kumimoji="0" lang="en-US" altLang="en-US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at a time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51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en-US" sz="2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!/(</a:t>
                      </a:r>
                      <a:r>
                        <a:rPr kumimoji="0" lang="en-US" alt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– r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)!</a:t>
                      </a:r>
                      <a:endParaRPr kumimoji="0" lang="en-US" altLang="en-US" sz="2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en-US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altLang="en-US" sz="26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altLang="en-US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</a:t>
                      </a: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!/[</a:t>
                      </a:r>
                      <a:r>
                        <a:rPr kumimoji="0" lang="en-US" altLang="en-US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r</a:t>
                      </a: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!(</a:t>
                      </a:r>
                      <a:r>
                        <a:rPr kumimoji="0" lang="en-US" altLang="en-US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– r</a:t>
                      </a: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)!]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0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Clue words: arrangement, schedule, order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Clue words: group, sample, selection, committee, team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5" name="Rectangle 28"/>
          <p:cNvSpPr>
            <a:spLocks noGrp="1" noChangeArrowheads="1"/>
          </p:cNvSpPr>
          <p:nvPr>
            <p:ph type="title"/>
          </p:nvPr>
        </p:nvSpPr>
        <p:spPr>
          <a:xfrm>
            <a:off x="822960" y="701040"/>
            <a:ext cx="7574280" cy="607060"/>
          </a:xfrm>
        </p:spPr>
        <p:txBody>
          <a:bodyPr/>
          <a:lstStyle/>
          <a:p>
            <a:r>
              <a:rPr lang="en-US" altLang="en-US" dirty="0" smtClean="0"/>
              <a:t>Guidelines on Which Method to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 from MML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78280"/>
            <a:ext cx="8229600" cy="4922520"/>
          </a:xfrm>
        </p:spPr>
        <p:txBody>
          <a:bodyPr/>
          <a:lstStyle/>
          <a:p>
            <a:r>
              <a:rPr lang="en-US" dirty="0" smtClean="0"/>
              <a:t>An electronics store receives a shipment of 20 graphing calculators, including 8 that are defective. Four of the calculators are selected to be sent to a local high school. How many of these selections will contain no defective calculators?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Solution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20 calculators – 8 defective = 12 non-defective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4 are to be sent, and order doesn’t matter.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So use </a:t>
            </a:r>
            <a:r>
              <a:rPr lang="en-US" baseline="-25000" dirty="0" err="1" smtClean="0">
                <a:solidFill>
                  <a:srgbClr val="0070C0"/>
                </a:solidFill>
              </a:rPr>
              <a:t>12</a:t>
            </a:r>
            <a:r>
              <a:rPr lang="en-US" i="1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4</a:t>
            </a:r>
            <a:r>
              <a:rPr lang="en-US" dirty="0" smtClean="0">
                <a:solidFill>
                  <a:srgbClr val="0070C0"/>
                </a:solidFill>
              </a:rPr>
              <a:t> = 495 	There are </a:t>
            </a:r>
            <a:r>
              <a:rPr lang="en-US" b="1" u="sng" dirty="0" smtClean="0">
                <a:solidFill>
                  <a:srgbClr val="0070C0"/>
                </a:solidFill>
              </a:rPr>
              <a:t>495</a:t>
            </a:r>
            <a:r>
              <a:rPr lang="en-US" dirty="0" smtClean="0">
                <a:solidFill>
                  <a:srgbClr val="0070C0"/>
                </a:solidFill>
              </a:rPr>
              <a:t> ways to send 4 non-defective calculators.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2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 from MML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r>
              <a:rPr lang="en-US" sz="2900" dirty="0" smtClean="0"/>
              <a:t>To win at LOTTO in one state, one must correctly select 8 numbers from a collection of 64 numbers (1 through 64). The order in which the selection is made does not matter. How many different selections are possible?</a:t>
            </a:r>
          </a:p>
          <a:p>
            <a:r>
              <a:rPr lang="en-US" sz="2900" b="1" u="sng" dirty="0" smtClean="0">
                <a:solidFill>
                  <a:srgbClr val="FF0000"/>
                </a:solidFill>
              </a:rPr>
              <a:t>Solution</a:t>
            </a:r>
          </a:p>
          <a:p>
            <a:r>
              <a:rPr lang="en-US" sz="2900" dirty="0" smtClean="0">
                <a:solidFill>
                  <a:srgbClr val="0070C0"/>
                </a:solidFill>
              </a:rPr>
              <a:t>Since order doesn’t matter, we use </a:t>
            </a:r>
            <a:r>
              <a:rPr lang="en-US" sz="2900" baseline="-25000" dirty="0" err="1" smtClean="0">
                <a:solidFill>
                  <a:srgbClr val="0070C0"/>
                </a:solidFill>
              </a:rPr>
              <a:t>64</a:t>
            </a:r>
            <a:r>
              <a:rPr lang="en-US" sz="2900" i="1" dirty="0" err="1" smtClean="0">
                <a:solidFill>
                  <a:srgbClr val="0070C0"/>
                </a:solidFill>
              </a:rPr>
              <a:t>C</a:t>
            </a:r>
            <a:r>
              <a:rPr lang="en-US" sz="2900" baseline="-25000" dirty="0" err="1" smtClean="0">
                <a:solidFill>
                  <a:srgbClr val="0070C0"/>
                </a:solidFill>
              </a:rPr>
              <a:t>8</a:t>
            </a:r>
            <a:r>
              <a:rPr lang="en-US" sz="2900" dirty="0" smtClean="0">
                <a:solidFill>
                  <a:srgbClr val="0070C0"/>
                </a:solidFill>
              </a:rPr>
              <a:t> = 4,426,165,368</a:t>
            </a:r>
          </a:p>
          <a:p>
            <a:r>
              <a:rPr lang="en-US" sz="2900" dirty="0" smtClean="0">
                <a:solidFill>
                  <a:srgbClr val="0070C0"/>
                </a:solidFill>
              </a:rPr>
              <a:t>So, there are </a:t>
            </a:r>
            <a:r>
              <a:rPr lang="en-US" sz="2900" b="1" u="sng" dirty="0" smtClean="0">
                <a:solidFill>
                  <a:srgbClr val="0070C0"/>
                </a:solidFill>
              </a:rPr>
              <a:t>4,426,165,368</a:t>
            </a:r>
            <a:r>
              <a:rPr lang="en-US" sz="2900" dirty="0" smtClean="0">
                <a:solidFill>
                  <a:srgbClr val="0070C0"/>
                </a:solidFill>
              </a:rPr>
              <a:t> different ways to select 8 separate numbers from the numbers 1 through 64.</a:t>
            </a:r>
          </a:p>
        </p:txBody>
      </p:sp>
    </p:spTree>
    <p:extLst>
      <p:ext uri="{BB962C8B-B14F-4D97-AF65-F5344CB8AC3E}">
        <p14:creationId xmlns:p14="http://schemas.microsoft.com/office/powerpoint/2010/main" val="262284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 from MML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13960"/>
          </a:xfrm>
        </p:spPr>
        <p:txBody>
          <a:bodyPr/>
          <a:lstStyle/>
          <a:p>
            <a:r>
              <a:rPr lang="en-US" sz="2600" dirty="0" smtClean="0"/>
              <a:t>Television and radio stations use four call letters starting with W or K, such as </a:t>
            </a:r>
            <a:r>
              <a:rPr lang="en-US" sz="2600" dirty="0" err="1" smtClean="0"/>
              <a:t>WXYZ</a:t>
            </a:r>
            <a:r>
              <a:rPr lang="en-US" sz="2600" dirty="0" smtClean="0"/>
              <a:t> or </a:t>
            </a:r>
            <a:r>
              <a:rPr lang="en-US" sz="2600" dirty="0" err="1" smtClean="0"/>
              <a:t>KRLD</a:t>
            </a:r>
            <a:r>
              <a:rPr lang="en-US" sz="2600" dirty="0" smtClean="0"/>
              <a:t>. Assuming no repetitions in the second to fourth letters, how many four-letter sets are possible using either W or K and only the letters C to P? (Count all possibilities even though, practically, some may be inappropriate.)</a:t>
            </a:r>
          </a:p>
          <a:p>
            <a:r>
              <a:rPr lang="en-US" sz="2600" b="1" u="sng" dirty="0" smtClean="0">
                <a:solidFill>
                  <a:srgbClr val="FF0000"/>
                </a:solidFill>
              </a:rPr>
              <a:t>Solution</a:t>
            </a:r>
            <a:endParaRPr lang="en-US" sz="2600" dirty="0" smtClean="0">
              <a:solidFill>
                <a:srgbClr val="FF0000"/>
              </a:solidFill>
            </a:endParaRPr>
          </a:p>
          <a:p>
            <a:r>
              <a:rPr lang="en-US" sz="2600" dirty="0" smtClean="0">
                <a:solidFill>
                  <a:srgbClr val="0070C0"/>
                </a:solidFill>
              </a:rPr>
              <a:t>1</a:t>
            </a:r>
            <a:r>
              <a:rPr lang="en-US" sz="2600" baseline="30000" dirty="0" smtClean="0">
                <a:solidFill>
                  <a:srgbClr val="0070C0"/>
                </a:solidFill>
              </a:rPr>
              <a:t>st</a:t>
            </a:r>
            <a:r>
              <a:rPr lang="en-US" sz="2600" dirty="0" smtClean="0">
                <a:solidFill>
                  <a:srgbClr val="0070C0"/>
                </a:solidFill>
              </a:rPr>
              <a:t> letter has 2 choices, W or K. 2</a:t>
            </a:r>
            <a:r>
              <a:rPr lang="en-US" sz="2600" baseline="30000" dirty="0" smtClean="0">
                <a:solidFill>
                  <a:srgbClr val="0070C0"/>
                </a:solidFill>
              </a:rPr>
              <a:t>nd</a:t>
            </a:r>
            <a:r>
              <a:rPr lang="en-US" sz="2600" dirty="0" smtClean="0">
                <a:solidFill>
                  <a:srgbClr val="0070C0"/>
                </a:solidFill>
              </a:rPr>
              <a:t> – 4</a:t>
            </a:r>
            <a:r>
              <a:rPr lang="en-US" sz="2600" baseline="30000" dirty="0" smtClean="0">
                <a:solidFill>
                  <a:srgbClr val="0070C0"/>
                </a:solidFill>
              </a:rPr>
              <a:t>th</a:t>
            </a:r>
            <a:r>
              <a:rPr lang="en-US" sz="2600" dirty="0" smtClean="0">
                <a:solidFill>
                  <a:srgbClr val="0070C0"/>
                </a:solidFill>
              </a:rPr>
              <a:t> letters is a permutation, because no repetitions and order matters. The letters C to P are 10 total, so use </a:t>
            </a:r>
            <a:r>
              <a:rPr lang="en-US" sz="2600" baseline="-25000" dirty="0" err="1" smtClean="0">
                <a:solidFill>
                  <a:srgbClr val="0070C0"/>
                </a:solidFill>
              </a:rPr>
              <a:t>14</a:t>
            </a:r>
            <a:r>
              <a:rPr lang="en-US" sz="2600" i="1" dirty="0" err="1" smtClean="0">
                <a:solidFill>
                  <a:srgbClr val="0070C0"/>
                </a:solidFill>
              </a:rPr>
              <a:t>P</a:t>
            </a:r>
            <a:r>
              <a:rPr lang="en-US" sz="2600" baseline="-25000" dirty="0" err="1" smtClean="0">
                <a:solidFill>
                  <a:srgbClr val="0070C0"/>
                </a:solidFill>
              </a:rPr>
              <a:t>3</a:t>
            </a:r>
            <a:r>
              <a:rPr lang="en-US" sz="2600" dirty="0" smtClean="0">
                <a:solidFill>
                  <a:srgbClr val="0070C0"/>
                </a:solidFill>
              </a:rPr>
              <a:t> = 2184 ways to arrange remaining 3 letters. So, 2 ∙ 2184 =  4368.</a:t>
            </a:r>
          </a:p>
          <a:p>
            <a:r>
              <a:rPr lang="en-US" sz="2600" dirty="0" smtClean="0">
                <a:solidFill>
                  <a:srgbClr val="0070C0"/>
                </a:solidFill>
              </a:rPr>
              <a:t>There are 4368 distinct four-letter sets that can be formed.</a:t>
            </a: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 from MML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8680" cy="4525963"/>
          </a:xfrm>
        </p:spPr>
        <p:txBody>
          <a:bodyPr/>
          <a:lstStyle/>
          <a:p>
            <a:r>
              <a:rPr lang="en-US" sz="2400" dirty="0" smtClean="0"/>
              <a:t>A baseball team has 6 pitchers, who only pitch, and 11 other players, all of whom can play any other position except pitcher. For Saturday’s game, the coach has not yet determined which 9 players to use, nor what the batting order will be, except that the pitcher will bat last. How many different batting orders may occur?</a:t>
            </a:r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Solution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First, account for the pitcher batting last: there are 6 ways for that.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That means there are 8 remaining positions in the batting order to be filled from 11 players. Since repetition is not allowed and order matters, use permutation 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11</a:t>
            </a:r>
            <a:r>
              <a:rPr lang="en-US" sz="2400" i="1" dirty="0" err="1" smtClean="0">
                <a:solidFill>
                  <a:srgbClr val="0070C0"/>
                </a:solidFill>
              </a:rPr>
              <a:t>P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8</a:t>
            </a:r>
            <a:r>
              <a:rPr lang="en-US" sz="2400" dirty="0" smtClean="0">
                <a:solidFill>
                  <a:srgbClr val="0070C0"/>
                </a:solidFill>
              </a:rPr>
              <a:t> = 6,652,800. So, a total of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6,652,800 ∙ 6 = </a:t>
            </a:r>
            <a:r>
              <a:rPr lang="en-US" sz="2400" b="1" u="sng" dirty="0" smtClean="0">
                <a:solidFill>
                  <a:srgbClr val="0070C0"/>
                </a:solidFill>
              </a:rPr>
              <a:t>39,916,800</a:t>
            </a:r>
            <a:r>
              <a:rPr lang="en-US" sz="2400" dirty="0" smtClean="0">
                <a:solidFill>
                  <a:srgbClr val="0070C0"/>
                </a:solidFill>
              </a:rPr>
              <a:t> different batting orders possible.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94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627380"/>
          </a:xfrm>
        </p:spPr>
        <p:txBody>
          <a:bodyPr/>
          <a:lstStyle/>
          <a:p>
            <a:r>
              <a:rPr lang="en-US" dirty="0" smtClean="0"/>
              <a:t>Sample Problem from MML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2960"/>
            <a:ext cx="8229600" cy="5532120"/>
          </a:xfrm>
        </p:spPr>
        <p:txBody>
          <a:bodyPr/>
          <a:lstStyle/>
          <a:p>
            <a:r>
              <a:rPr lang="en-US" sz="2800" dirty="0" smtClean="0"/>
              <a:t>In how many ways could 18 people be divided into five groups containing, respectively, 1, 2, 3, 4, and 8 people?</a:t>
            </a:r>
          </a:p>
          <a:p>
            <a:r>
              <a:rPr lang="en-US" sz="2800" b="1" u="sng" dirty="0" smtClean="0">
                <a:solidFill>
                  <a:srgbClr val="FF0000"/>
                </a:solidFill>
              </a:rPr>
              <a:t>Solution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70C0"/>
                </a:solidFill>
              </a:rPr>
              <a:t>With “groups,” repetitions are not allowed and order is not important – use combinations.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Group of 1: </a:t>
            </a:r>
            <a:r>
              <a:rPr lang="en-US" sz="2800" baseline="-25000" dirty="0" smtClean="0">
                <a:solidFill>
                  <a:srgbClr val="0070C0"/>
                </a:solidFill>
              </a:rPr>
              <a:t>18</a:t>
            </a:r>
            <a:r>
              <a:rPr lang="en-US" sz="2800" i="1" dirty="0" smtClean="0">
                <a:solidFill>
                  <a:srgbClr val="0070C0"/>
                </a:solidFill>
              </a:rPr>
              <a:t>C</a:t>
            </a:r>
            <a:r>
              <a:rPr lang="en-US" sz="2800" baseline="-25000" dirty="0" smtClean="0">
                <a:solidFill>
                  <a:srgbClr val="0070C0"/>
                </a:solidFill>
              </a:rPr>
              <a:t>1</a:t>
            </a:r>
            <a:r>
              <a:rPr lang="en-US" sz="2800" dirty="0" smtClean="0">
                <a:solidFill>
                  <a:srgbClr val="0070C0"/>
                </a:solidFill>
              </a:rPr>
              <a:t> = 18 	with 17 left to put in groups.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Group of 2: </a:t>
            </a:r>
            <a:r>
              <a:rPr lang="en-US" sz="2800" baseline="-25000" dirty="0" smtClean="0">
                <a:solidFill>
                  <a:srgbClr val="0070C0"/>
                </a:solidFill>
              </a:rPr>
              <a:t>17</a:t>
            </a:r>
            <a:r>
              <a:rPr lang="en-US" sz="2800" i="1" dirty="0" smtClean="0">
                <a:solidFill>
                  <a:srgbClr val="0070C0"/>
                </a:solidFill>
              </a:rPr>
              <a:t>C</a:t>
            </a:r>
            <a:r>
              <a:rPr lang="en-US" sz="2800" baseline="-25000" dirty="0">
                <a:solidFill>
                  <a:srgbClr val="0070C0"/>
                </a:solidFill>
              </a:rPr>
              <a:t>2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= </a:t>
            </a:r>
            <a:r>
              <a:rPr lang="en-US" sz="2800" dirty="0" smtClean="0">
                <a:solidFill>
                  <a:srgbClr val="0070C0"/>
                </a:solidFill>
              </a:rPr>
              <a:t>136	with 15 left to put in groups.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Group of 3: </a:t>
            </a:r>
            <a:r>
              <a:rPr lang="en-US" sz="2800" baseline="-25000" dirty="0" smtClean="0">
                <a:solidFill>
                  <a:srgbClr val="0070C0"/>
                </a:solidFill>
              </a:rPr>
              <a:t>15</a:t>
            </a:r>
            <a:r>
              <a:rPr lang="en-US" sz="2800" i="1" dirty="0" smtClean="0">
                <a:solidFill>
                  <a:srgbClr val="0070C0"/>
                </a:solidFill>
              </a:rPr>
              <a:t>C</a:t>
            </a:r>
            <a:r>
              <a:rPr lang="en-US" sz="2800" baseline="-25000" dirty="0">
                <a:solidFill>
                  <a:srgbClr val="0070C0"/>
                </a:solidFill>
              </a:rPr>
              <a:t>3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= </a:t>
            </a:r>
            <a:r>
              <a:rPr lang="en-US" sz="2800" dirty="0" smtClean="0">
                <a:solidFill>
                  <a:srgbClr val="0070C0"/>
                </a:solidFill>
              </a:rPr>
              <a:t>455	with 12 left to put in groups.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Group of 4: </a:t>
            </a:r>
            <a:r>
              <a:rPr lang="en-US" sz="2800" baseline="-25000" dirty="0" err="1" smtClean="0">
                <a:solidFill>
                  <a:srgbClr val="0070C0"/>
                </a:solidFill>
              </a:rPr>
              <a:t>12</a:t>
            </a:r>
            <a:r>
              <a:rPr lang="en-US" sz="2800" i="1" dirty="0" err="1" smtClean="0">
                <a:solidFill>
                  <a:srgbClr val="0070C0"/>
                </a:solidFill>
              </a:rPr>
              <a:t>C</a:t>
            </a:r>
            <a:r>
              <a:rPr lang="en-US" sz="2800" baseline="-25000" dirty="0" err="1">
                <a:solidFill>
                  <a:srgbClr val="0070C0"/>
                </a:solidFill>
              </a:rPr>
              <a:t>4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= </a:t>
            </a:r>
            <a:r>
              <a:rPr lang="en-US" sz="2800" dirty="0" smtClean="0">
                <a:solidFill>
                  <a:srgbClr val="0070C0"/>
                </a:solidFill>
              </a:rPr>
              <a:t>495	with 8 left to put in a group.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Group of 8: </a:t>
            </a:r>
            <a:r>
              <a:rPr lang="en-US" sz="2800" baseline="-25000" dirty="0" err="1" smtClean="0">
                <a:solidFill>
                  <a:srgbClr val="0070C0"/>
                </a:solidFill>
              </a:rPr>
              <a:t>8</a:t>
            </a:r>
            <a:r>
              <a:rPr lang="en-US" sz="2800" i="1" dirty="0" err="1" smtClean="0">
                <a:solidFill>
                  <a:srgbClr val="0070C0"/>
                </a:solidFill>
              </a:rPr>
              <a:t>C</a:t>
            </a:r>
            <a:r>
              <a:rPr lang="en-US" sz="2800" baseline="-25000" dirty="0" err="1" smtClean="0">
                <a:solidFill>
                  <a:srgbClr val="0070C0"/>
                </a:solidFill>
              </a:rPr>
              <a:t>8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= </a:t>
            </a:r>
            <a:r>
              <a:rPr lang="en-US" sz="2800" dirty="0" smtClean="0">
                <a:solidFill>
                  <a:srgbClr val="0070C0"/>
                </a:solidFill>
              </a:rPr>
              <a:t>1	Now multiply all together: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(18)(136)(455)(495)(1) = 551,350,800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The groups can be chosen in </a:t>
            </a:r>
            <a:r>
              <a:rPr lang="en-US" sz="2800" b="1" u="sng" dirty="0" smtClean="0">
                <a:solidFill>
                  <a:srgbClr val="0070C0"/>
                </a:solidFill>
              </a:rPr>
              <a:t>551,350,800 ways</a:t>
            </a:r>
            <a:r>
              <a:rPr lang="en-US" sz="2800" dirty="0" smtClean="0">
                <a:solidFill>
                  <a:srgbClr val="0070C0"/>
                </a:solidFill>
              </a:rPr>
              <a:t>.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3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7924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</a:rPr>
              <a:t>In the context of counting problems, arrangements are often called </a:t>
            </a:r>
            <a:r>
              <a:rPr lang="en-US" altLang="en-US" sz="3000" b="1" dirty="0" smtClean="0">
                <a:latin typeface="Times New Roman" panose="02020603050405020304" pitchFamily="18" charset="0"/>
              </a:rPr>
              <a:t>permutations</a:t>
            </a:r>
            <a:endParaRPr lang="en-US" altLang="en-US" sz="3000" dirty="0" smtClean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3000" dirty="0">
                <a:latin typeface="Times New Roman" panose="02020603050405020304" pitchFamily="18" charset="0"/>
              </a:rPr>
              <a:t>number of permutations of </a:t>
            </a: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 things taken </a:t>
            </a:r>
            <a:r>
              <a:rPr lang="en-US" altLang="en-US" sz="3000" i="1" dirty="0">
                <a:latin typeface="Times New Roman" panose="02020603050405020304" pitchFamily="18" charset="0"/>
              </a:rPr>
              <a:t>r</a:t>
            </a:r>
            <a:r>
              <a:rPr lang="en-US" altLang="en-US" sz="3000" dirty="0">
                <a:latin typeface="Times New Roman" panose="02020603050405020304" pitchFamily="18" charset="0"/>
              </a:rPr>
              <a:t> at a time is denoted </a:t>
            </a:r>
            <a:r>
              <a:rPr lang="en-US" altLang="en-US" sz="30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3000" b="1" i="1" dirty="0" err="1">
                <a:latin typeface="Times New Roman" panose="02020603050405020304" pitchFamily="18" charset="0"/>
              </a:rPr>
              <a:t>P</a:t>
            </a:r>
            <a:r>
              <a:rPr lang="en-US" altLang="en-US" sz="30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For example, the number of permutations of 6 things taken 4 at a time would be </a:t>
            </a:r>
            <a:r>
              <a:rPr lang="en-US" altLang="en-US" sz="3000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000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, which is calculated as:  6 ∙ 5 ∙ 4 ∙ 3 = 360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Permutations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Text Box 3"/>
              <p:cNvSpPr txBox="1">
                <a:spLocks noChangeArrowheads="1"/>
              </p:cNvSpPr>
              <p:nvPr/>
            </p:nvSpPr>
            <p:spPr bwMode="auto">
              <a:xfrm>
                <a:off x="457200" y="1596390"/>
                <a:ext cx="8412480" cy="4735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3000" dirty="0" smtClean="0">
                    <a:latin typeface="Times New Roman" panose="02020603050405020304" pitchFamily="18" charset="0"/>
                  </a:rPr>
                  <a:t>The number of </a:t>
                </a:r>
                <a:r>
                  <a:rPr lang="en-US" altLang="en-US" sz="3000" b="1" dirty="0">
                    <a:latin typeface="Times New Roman" panose="02020603050405020304" pitchFamily="18" charset="0"/>
                  </a:rPr>
                  <a:t>permutations</a:t>
                </a:r>
                <a:r>
                  <a:rPr lang="en-US" altLang="en-US" sz="3000" dirty="0">
                    <a:latin typeface="Times New Roman" panose="02020603050405020304" pitchFamily="18" charset="0"/>
                  </a:rPr>
                  <a:t>, or </a:t>
                </a:r>
                <a:r>
                  <a:rPr lang="en-US" altLang="en-US" sz="3000" i="1" dirty="0">
                    <a:latin typeface="Times New Roman" panose="02020603050405020304" pitchFamily="18" charset="0"/>
                  </a:rPr>
                  <a:t>arrangements</a:t>
                </a:r>
                <a:r>
                  <a:rPr lang="en-US" altLang="en-US" sz="3000" dirty="0">
                    <a:latin typeface="Times New Roman" panose="02020603050405020304" pitchFamily="18" charset="0"/>
                  </a:rPr>
                  <a:t>, of </a:t>
                </a:r>
                <a:r>
                  <a:rPr lang="en-US" altLang="en-US" sz="3000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en-US" sz="3000" dirty="0">
                    <a:latin typeface="Times New Roman" panose="02020603050405020304" pitchFamily="18" charset="0"/>
                  </a:rPr>
                  <a:t> distinct things taken </a:t>
                </a:r>
                <a:r>
                  <a:rPr lang="en-US" altLang="en-US" sz="3000" i="1" dirty="0">
                    <a:latin typeface="Times New Roman" panose="02020603050405020304" pitchFamily="18" charset="0"/>
                  </a:rPr>
                  <a:t>r</a:t>
                </a:r>
                <a:r>
                  <a:rPr lang="en-US" altLang="en-US" sz="3000" dirty="0">
                    <a:latin typeface="Times New Roman" panose="02020603050405020304" pitchFamily="18" charset="0"/>
                  </a:rPr>
                  <a:t> at a </a:t>
                </a:r>
                <a:r>
                  <a:rPr lang="en-US" altLang="en-US" sz="3000" dirty="0" smtClean="0">
                    <a:latin typeface="Times New Roman" panose="02020603050405020304" pitchFamily="18" charset="0"/>
                  </a:rPr>
                  <a:t>time, </a:t>
                </a:r>
                <a:r>
                  <a:rPr lang="en-US" altLang="en-US" sz="3000" dirty="0">
                    <a:latin typeface="Times New Roman" panose="02020603050405020304" pitchFamily="18" charset="0"/>
                  </a:rPr>
                  <a:t>can be calculated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en-US" sz="4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4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4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4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alt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en-US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sz="3000" dirty="0" smtClean="0">
                    <a:latin typeface="Times New Roman" panose="02020603050405020304" pitchFamily="18" charset="0"/>
                  </a:rPr>
                  <a:t>This calculation can easily be done on the calculator: 1. Just enter the number for </a:t>
                </a:r>
                <a:r>
                  <a:rPr lang="en-US" altLang="en-US" sz="3000" i="1" dirty="0" smtClean="0">
                    <a:latin typeface="Times New Roman" panose="02020603050405020304" pitchFamily="18" charset="0"/>
                  </a:rPr>
                  <a:t>n</a:t>
                </a:r>
                <a:r>
                  <a:rPr lang="en-US" altLang="en-US" sz="3000" dirty="0" smtClean="0">
                    <a:latin typeface="Times New Roman" panose="02020603050405020304" pitchFamily="18" charset="0"/>
                  </a:rPr>
                  <a:t/>
                </a:r>
                <a:br>
                  <a:rPr lang="en-US" altLang="en-US" sz="3000" dirty="0" smtClean="0">
                    <a:latin typeface="Times New Roman" panose="02020603050405020304" pitchFamily="18" charset="0"/>
                  </a:rPr>
                </a:br>
                <a:r>
                  <a:rPr lang="en-US" altLang="en-US" sz="3000" dirty="0" smtClean="0">
                    <a:latin typeface="Times New Roman" panose="02020603050405020304" pitchFamily="18" charset="0"/>
                  </a:rPr>
                  <a:t>2. Then press MATH ← 2</a:t>
                </a:r>
                <a:r>
                  <a:rPr lang="en-US" altLang="en-US" sz="3000" i="1" dirty="0">
                    <a:latin typeface="Times New Roman" panose="02020603050405020304" pitchFamily="18" charset="0"/>
                  </a:rPr>
                  <a:t/>
                </a:r>
                <a:br>
                  <a:rPr lang="en-US" altLang="en-US" sz="3000" i="1" dirty="0">
                    <a:latin typeface="Times New Roman" panose="02020603050405020304" pitchFamily="18" charset="0"/>
                  </a:rPr>
                </a:br>
                <a:r>
                  <a:rPr lang="en-US" altLang="en-US" sz="3000" dirty="0" smtClean="0">
                    <a:latin typeface="Times New Roman" panose="02020603050405020304" pitchFamily="18" charset="0"/>
                  </a:rPr>
                  <a:t>3</a:t>
                </a:r>
                <a:r>
                  <a:rPr lang="en-US" altLang="en-US" sz="3000" i="1" dirty="0" smtClean="0">
                    <a:latin typeface="Times New Roman" panose="02020603050405020304" pitchFamily="18" charset="0"/>
                  </a:rPr>
                  <a:t>. </a:t>
                </a:r>
                <a:r>
                  <a:rPr lang="en-US" altLang="en-US" sz="3000" dirty="0" smtClean="0">
                    <a:latin typeface="Times New Roman" panose="02020603050405020304" pitchFamily="18" charset="0"/>
                  </a:rPr>
                  <a:t>and then enter the number for </a:t>
                </a:r>
                <a:r>
                  <a:rPr lang="en-US" altLang="en-US" sz="3000" i="1" dirty="0" smtClean="0">
                    <a:latin typeface="Times New Roman" panose="02020603050405020304" pitchFamily="18" charset="0"/>
                  </a:rPr>
                  <a:t>r</a:t>
                </a:r>
                <a:r>
                  <a:rPr lang="en-US" altLang="en-US" sz="3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3000" dirty="0" smtClean="0">
                    <a:latin typeface="Times New Roman" panose="02020603050405020304" pitchFamily="18" charset="0"/>
                  </a:rPr>
                  <a:t>and press ENTER.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3000" dirty="0" smtClean="0">
                    <a:latin typeface="Times New Roman" panose="02020603050405020304" pitchFamily="18" charset="0"/>
                  </a:rPr>
                  <a:t>That’s it.</a:t>
                </a:r>
              </a:p>
            </p:txBody>
          </p:sp>
        </mc:Choice>
        <mc:Fallback xmlns="">
          <p:sp>
            <p:nvSpPr>
              <p:cNvPr id="1331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596390"/>
                <a:ext cx="8412480" cy="4735399"/>
              </a:xfrm>
              <a:prstGeom prst="rect">
                <a:avLst/>
              </a:prstGeom>
              <a:blipFill rotWithShape="0">
                <a:blip r:embed="rId2"/>
                <a:stretch>
                  <a:fillRect l="-1667" t="-1673" r="-1232" b="-30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Factorial Formula for Permutations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28360" y="165100"/>
            <a:ext cx="2849880" cy="538480"/>
            <a:chOff x="5928360" y="165100"/>
            <a:chExt cx="2849880" cy="538480"/>
          </a:xfrm>
        </p:grpSpPr>
        <p:sp>
          <p:nvSpPr>
            <p:cNvPr id="2" name="TextBox 1"/>
            <p:cNvSpPr txBox="1"/>
            <p:nvPr/>
          </p:nvSpPr>
          <p:spPr>
            <a:xfrm>
              <a:off x="6423660" y="249674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matters!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Cloud Callout 2"/>
            <p:cNvSpPr/>
            <p:nvPr/>
          </p:nvSpPr>
          <p:spPr>
            <a:xfrm>
              <a:off x="5928360" y="165100"/>
              <a:ext cx="2849880" cy="538480"/>
            </a:xfrm>
            <a:prstGeom prst="cloudCallout">
              <a:avLst>
                <a:gd name="adj1" fmla="val -54523"/>
                <a:gd name="adj2" fmla="val 82311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455613" y="1600200"/>
            <a:ext cx="74676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tabLst>
                <a:tab pos="398463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tabLst>
                <a:tab pos="398463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tabLst>
                <a:tab pos="398463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Evaluate each permutation.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	a)  </a:t>
            </a:r>
            <a:r>
              <a:rPr lang="en-US" altLang="en-US" baseline="-25000" dirty="0" err="1"/>
              <a:t>5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3</a:t>
            </a:r>
            <a:r>
              <a:rPr lang="en-US" altLang="en-US" dirty="0"/>
              <a:t>	</a:t>
            </a:r>
            <a:r>
              <a:rPr lang="en-US" altLang="en-US" dirty="0" smtClean="0"/>
              <a:t>		</a:t>
            </a:r>
            <a:r>
              <a:rPr lang="en-US" altLang="en-US" dirty="0"/>
              <a:t>	b)  </a:t>
            </a:r>
            <a:r>
              <a:rPr lang="en-US" altLang="en-US" baseline="-25000" dirty="0" err="1"/>
              <a:t>6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6</a:t>
            </a:r>
            <a:endParaRPr lang="en-US" altLang="en-US" baseline="-25000" dirty="0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50813" y="2835275"/>
            <a:ext cx="2209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143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Using the Factorial Formula for Permutations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3444875"/>
            <a:ext cx="1943100" cy="1209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3" y="5264150"/>
            <a:ext cx="3095625" cy="503682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51413" y="2835275"/>
            <a:ext cx="2209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713" y="3479800"/>
            <a:ext cx="1981200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742" y="5264151"/>
            <a:ext cx="3444786" cy="571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455613" y="1600200"/>
            <a:ext cx="83581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How many ways can you select two letters followed by three digits for an ID if repeats are not allowed? 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5613" y="26670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641475" y="4832350"/>
          <a:ext cx="16700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3" imgW="622030" imgH="228501" progId="Equation.DSMT4">
                  <p:embed/>
                </p:oleObj>
              </mc:Choice>
              <mc:Fallback>
                <p:oleObj name="Equation" r:id="rId3" imgW="622030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4832350"/>
                        <a:ext cx="16700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455613" y="3276600"/>
            <a:ext cx="73152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tabLst>
                <a:tab pos="339725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tabLst>
                <a:tab pos="339725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tabLst>
                <a:tab pos="339725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tabLst>
                <a:tab pos="3397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tabLst>
                <a:tab pos="3397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397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397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397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397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There are two parts:</a:t>
            </a:r>
          </a:p>
          <a:p>
            <a:pPr>
              <a:spcBef>
                <a:spcPct val="0"/>
              </a:spcBef>
            </a:pPr>
            <a:r>
              <a:rPr lang="en-US" altLang="en-US"/>
              <a:t>	1.  Determine the set of two letters.</a:t>
            </a:r>
          </a:p>
          <a:p>
            <a:pPr>
              <a:spcBef>
                <a:spcPct val="0"/>
              </a:spcBef>
            </a:pPr>
            <a:r>
              <a:rPr lang="en-US" altLang="en-US"/>
              <a:t>	2.  Determine the set of three digits.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600200" y="55245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Part 1</a:t>
            </a:r>
            <a:r>
              <a:rPr lang="en-US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590800" y="56007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Part 2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62473" name="AutoShape 9"/>
          <p:cNvSpPr>
            <a:spLocks/>
          </p:cNvSpPr>
          <p:nvPr/>
        </p:nvSpPr>
        <p:spPr bwMode="auto">
          <a:xfrm rot="-5400000">
            <a:off x="1866900" y="5105400"/>
            <a:ext cx="342900" cy="876300"/>
          </a:xfrm>
          <a:prstGeom prst="leftBrace">
            <a:avLst>
              <a:gd name="adj1" fmla="val 212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474" name="AutoShape 10"/>
          <p:cNvSpPr>
            <a:spLocks/>
          </p:cNvSpPr>
          <p:nvPr/>
        </p:nvSpPr>
        <p:spPr bwMode="auto">
          <a:xfrm rot="-5400000">
            <a:off x="2800350" y="5162550"/>
            <a:ext cx="342900" cy="762000"/>
          </a:xfrm>
          <a:prstGeom prst="leftBrace">
            <a:avLst>
              <a:gd name="adj1" fmla="val 185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IDs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468688" y="5048250"/>
          <a:ext cx="18748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5" imgW="698197" imgH="177723" progId="Equation.DSMT4">
                  <p:embed/>
                </p:oleObj>
              </mc:Choice>
              <mc:Fallback>
                <p:oleObj name="Equation" r:id="rId5" imgW="698197" imgH="17772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5048250"/>
                        <a:ext cx="18748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321300" y="5019675"/>
          <a:ext cx="18065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7" imgW="672808" imgH="203112" progId="Equation.DSMT4">
                  <p:embed/>
                </p:oleObj>
              </mc:Choice>
              <mc:Fallback>
                <p:oleObj name="Equation" r:id="rId7" imgW="672808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5019675"/>
                        <a:ext cx="18065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70" grpId="0"/>
      <p:bldP spid="62471" grpId="0"/>
      <p:bldP spid="62472" grpId="0"/>
      <p:bldP spid="62473" grpId="0" animBg="1"/>
      <p:bldP spid="624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257492" y="1385253"/>
            <a:ext cx="868838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dirty="0">
                <a:latin typeface="Times New Roman" panose="02020603050405020304" pitchFamily="18" charset="0"/>
              </a:rPr>
              <a:t>How many four-digit numbers can be written using the numbers from the set {1, 3, 5, 7, 9} if </a:t>
            </a:r>
            <a:r>
              <a:rPr lang="en-US" altLang="en-US" sz="2600" dirty="0" smtClean="0">
                <a:latin typeface="Times New Roman" panose="02020603050405020304" pitchFamily="18" charset="0"/>
              </a:rPr>
              <a:t>repetitions (repeated digits) </a:t>
            </a:r>
            <a:r>
              <a:rPr lang="en-US" altLang="en-US" sz="2600" dirty="0">
                <a:latin typeface="Times New Roman" panose="02020603050405020304" pitchFamily="18" charset="0"/>
              </a:rPr>
              <a:t>are not allowed?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57491" y="2552125"/>
            <a:ext cx="221138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b="1" u="sng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257491" y="3192205"/>
            <a:ext cx="8688387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dirty="0">
                <a:latin typeface="Times New Roman" panose="02020603050405020304" pitchFamily="18" charset="0"/>
              </a:rPr>
              <a:t>Repetitions are not allowed and order is </a:t>
            </a:r>
            <a:r>
              <a:rPr lang="en-US" altLang="en-US" sz="2600" dirty="0" smtClean="0">
                <a:latin typeface="Times New Roman" panose="02020603050405020304" pitchFamily="18" charset="0"/>
              </a:rPr>
              <a:t>important (the number 1357 is different than the number 1537, for example), </a:t>
            </a:r>
            <a:r>
              <a:rPr lang="en-US" altLang="en-US" sz="2600" dirty="0">
                <a:latin typeface="Times New Roman" panose="02020603050405020304" pitchFamily="18" charset="0"/>
              </a:rPr>
              <a:t>so we use </a:t>
            </a:r>
            <a:r>
              <a:rPr lang="en-US" altLang="en-US" sz="2600" dirty="0" smtClean="0">
                <a:latin typeface="Times New Roman" panose="02020603050405020304" pitchFamily="18" charset="0"/>
              </a:rPr>
              <a:t>permutations.</a:t>
            </a:r>
          </a:p>
          <a:p>
            <a:pPr>
              <a:spcBef>
                <a:spcPct val="50000"/>
              </a:spcBef>
            </a:pPr>
            <a:r>
              <a:rPr lang="en-US" altLang="en-US" sz="2600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2600" dirty="0" smtClean="0">
                <a:latin typeface="Times New Roman" panose="02020603050405020304" pitchFamily="18" charset="0"/>
              </a:rPr>
              <a:t> = 5 (the total choices available), </a:t>
            </a:r>
            <a:r>
              <a:rPr lang="en-US" altLang="en-US" sz="2600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sz="2600" dirty="0" smtClean="0">
                <a:latin typeface="Times New Roman" panose="02020603050405020304" pitchFamily="18" charset="0"/>
              </a:rPr>
              <a:t> = 4 (a 4-digit number)</a:t>
            </a:r>
          </a:p>
          <a:p>
            <a:pPr>
              <a:spcBef>
                <a:spcPct val="50000"/>
              </a:spcBef>
            </a:pPr>
            <a:r>
              <a:rPr lang="en-US" altLang="en-US" sz="2600" baseline="-25000" dirty="0" err="1" smtClean="0">
                <a:latin typeface="Times New Roman" panose="02020603050405020304" pitchFamily="18" charset="0"/>
              </a:rPr>
              <a:t>5</a:t>
            </a:r>
            <a:r>
              <a:rPr lang="en-US" altLang="en-US" sz="26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en-US" sz="2600" baseline="-25000" dirty="0" err="1" smtClean="0">
                <a:latin typeface="Times New Roman" panose="02020603050405020304" pitchFamily="18" charset="0"/>
              </a:rPr>
              <a:t>4</a:t>
            </a:r>
            <a:r>
              <a:rPr lang="en-US" altLang="en-US" sz="2600" dirty="0" smtClean="0">
                <a:latin typeface="Times New Roman" panose="02020603050405020304" pitchFamily="18" charset="0"/>
              </a:rPr>
              <a:t> = 120</a:t>
            </a:r>
          </a:p>
          <a:p>
            <a:pPr>
              <a:spcBef>
                <a:spcPct val="50000"/>
              </a:spcBef>
            </a:pPr>
            <a:r>
              <a:rPr lang="en-US" altLang="en-US" sz="2600" dirty="0" smtClean="0">
                <a:latin typeface="Times New Roman" panose="02020603050405020304" pitchFamily="18" charset="0"/>
              </a:rPr>
              <a:t>So there are 120 different 4-digit numbers with no repetitions.	</a:t>
            </a:r>
            <a:endParaRPr lang="en-US" altLang="en-US" sz="2600" i="1" baseline="-25000" dirty="0" smtClean="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Building Numbers From a Set of Digits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28" y="5130840"/>
            <a:ext cx="3189131" cy="539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/>
      <p:bldP spid="634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Text Box 3"/>
              <p:cNvSpPr txBox="1">
                <a:spLocks noChangeArrowheads="1"/>
              </p:cNvSpPr>
              <p:nvPr/>
            </p:nvSpPr>
            <p:spPr bwMode="auto">
              <a:xfrm>
                <a:off x="455613" y="1598613"/>
                <a:ext cx="7924800" cy="4529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457200" indent="-45720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3000" dirty="0" smtClean="0">
                    <a:latin typeface="Times New Roman" panose="02020603050405020304" pitchFamily="18" charset="0"/>
                  </a:rPr>
                  <a:t>In the context of counting problems, subsets, where order of elements makes no difference, are often called </a:t>
                </a:r>
                <a:r>
                  <a:rPr lang="en-US" altLang="en-US" sz="3000" b="1" dirty="0" smtClean="0">
                    <a:latin typeface="Times New Roman" panose="02020603050405020304" pitchFamily="18" charset="0"/>
                  </a:rPr>
                  <a:t>combinations</a:t>
                </a:r>
              </a:p>
              <a:p>
                <a:pPr marL="457200" indent="-45720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3000" dirty="0" smtClean="0">
                    <a:latin typeface="Times New Roman" panose="02020603050405020304" pitchFamily="18" charset="0"/>
                  </a:rPr>
                  <a:t>The </a:t>
                </a:r>
                <a:r>
                  <a:rPr lang="en-US" altLang="en-US" sz="3000" dirty="0">
                    <a:latin typeface="Times New Roman" panose="02020603050405020304" pitchFamily="18" charset="0"/>
                  </a:rPr>
                  <a:t>number of combinations of </a:t>
                </a:r>
                <a:r>
                  <a:rPr lang="en-US" altLang="en-US" sz="3000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en-US" sz="3000" dirty="0">
                    <a:latin typeface="Times New Roman" panose="02020603050405020304" pitchFamily="18" charset="0"/>
                  </a:rPr>
                  <a:t> things taken </a:t>
                </a:r>
                <a:r>
                  <a:rPr lang="en-US" altLang="en-US" sz="3000" i="1" dirty="0">
                    <a:latin typeface="Times New Roman" panose="02020603050405020304" pitchFamily="18" charset="0"/>
                  </a:rPr>
                  <a:t>r</a:t>
                </a:r>
                <a:r>
                  <a:rPr lang="en-US" altLang="en-US" sz="3000" dirty="0">
                    <a:latin typeface="Times New Roman" panose="02020603050405020304" pitchFamily="18" charset="0"/>
                  </a:rPr>
                  <a:t> at a time is denoted </a:t>
                </a:r>
                <a:r>
                  <a:rPr lang="en-US" altLang="en-US" sz="3000" b="1" i="1" baseline="-25000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en-US" sz="3000" b="1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en-US" sz="3000" b="1" i="1" baseline="-25000" dirty="0">
                    <a:latin typeface="Times New Roman" panose="02020603050405020304" pitchFamily="18" charset="0"/>
                  </a:rPr>
                  <a:t>r</a:t>
                </a:r>
                <a:r>
                  <a:rPr lang="en-US" altLang="en-US" sz="3000" dirty="0">
                    <a:latin typeface="Times New Roman" panose="02020603050405020304" pitchFamily="18" charset="0"/>
                  </a:rPr>
                  <a:t>.  </a:t>
                </a:r>
                <a:endParaRPr lang="en-US" altLang="en-US" sz="3000" dirty="0" smtClean="0">
                  <a:latin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3000" dirty="0" smtClean="0">
                    <a:latin typeface="Times New Roman" panose="02020603050405020304" pitchFamily="18" charset="0"/>
                  </a:rPr>
                  <a:t>For example, the number of combinations of 6 things taken 4 at a time would be </a:t>
                </a:r>
                <a:r>
                  <a:rPr lang="en-US" altLang="en-US" sz="3000" baseline="-25000" dirty="0" err="1" smtClean="0">
                    <a:latin typeface="Times New Roman" panose="02020603050405020304" pitchFamily="18" charset="0"/>
                  </a:rPr>
                  <a:t>6</a:t>
                </a:r>
                <a:r>
                  <a:rPr lang="en-US" altLang="en-US" sz="3000" i="1" dirty="0" err="1">
                    <a:latin typeface="Times New Roman" panose="02020603050405020304" pitchFamily="18" charset="0"/>
                  </a:rPr>
                  <a:t>C</a:t>
                </a:r>
                <a:r>
                  <a:rPr lang="en-US" altLang="en-US" sz="3000" baseline="-25000" dirty="0" err="1" smtClean="0">
                    <a:latin typeface="Times New Roman" panose="02020603050405020304" pitchFamily="18" charset="0"/>
                  </a:rPr>
                  <a:t>4</a:t>
                </a:r>
                <a:r>
                  <a:rPr lang="en-US" altLang="en-US" sz="3000" dirty="0" smtClean="0">
                    <a:latin typeface="Times New Roman" panose="02020603050405020304" pitchFamily="18" charset="0"/>
                  </a:rPr>
                  <a:t> , which is calculated as: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000" b="0" i="1" dirty="0" smtClean="0">
                            <a:latin typeface="Cambria Math" panose="02040503050406030204" pitchFamily="18" charset="0"/>
                          </a:rPr>
                          <m:t>6!</m:t>
                        </m:r>
                      </m:num>
                      <m:den>
                        <m:r>
                          <a:rPr lang="en-US" altLang="en-US" sz="3000" b="0" i="1" dirty="0" smtClean="0">
                            <a:latin typeface="Cambria Math" panose="02040503050406030204" pitchFamily="18" charset="0"/>
                          </a:rPr>
                          <m:t>4!</m:t>
                        </m:r>
                        <m:d>
                          <m:dPr>
                            <m:ctrlPr>
                              <a:rPr lang="en-US" altLang="en-US" sz="3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3000" b="0" i="1" dirty="0" smtClean="0">
                                <a:latin typeface="Cambria Math" panose="02040503050406030204" pitchFamily="18" charset="0"/>
                              </a:rPr>
                              <m:t>6−4</m:t>
                            </m:r>
                          </m:e>
                        </m:d>
                        <m:r>
                          <a:rPr lang="en-US" altLang="en-US" sz="30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en-US" sz="3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3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en-US" sz="3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∙5∙4∙3∙2∙1</m:t>
                        </m:r>
                      </m:num>
                      <m:den>
                        <m:r>
                          <a:rPr lang="en-US" alt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4∙3∙2∙1</m:t>
                        </m:r>
                        <m:r>
                          <a:rPr lang="en-US" altLang="en-US" sz="3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en-US" sz="3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3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2∙1</m:t>
                            </m:r>
                          </m:e>
                        </m:d>
                      </m:den>
                    </m:f>
                    <m:r>
                      <a:rPr lang="en-US" altLang="en-US" sz="3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3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en-US" sz="3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∙5</m:t>
                        </m:r>
                      </m:num>
                      <m:den>
                        <m:r>
                          <a:rPr lang="en-US" altLang="en-US" sz="3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3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</m:t>
                        </m:r>
                      </m:den>
                    </m:f>
                    <m:r>
                      <a:rPr lang="en-US" altLang="en-US" sz="3000" b="0" i="1" dirty="0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altLang="en-US" sz="3000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41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613" y="1598613"/>
                <a:ext cx="7924800" cy="4529317"/>
              </a:xfrm>
              <a:prstGeom prst="rect">
                <a:avLst/>
              </a:prstGeom>
              <a:blipFill rotWithShape="0">
                <a:blip r:embed="rId2"/>
                <a:stretch>
                  <a:fillRect l="-1615" t="-1750" r="-2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1040"/>
            <a:ext cx="8229600" cy="607060"/>
          </a:xfrm>
        </p:spPr>
        <p:txBody>
          <a:bodyPr/>
          <a:lstStyle/>
          <a:p>
            <a:r>
              <a:rPr lang="en-US" altLang="en-US" dirty="0" smtClean="0"/>
              <a:t>Combinations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438150" y="1525905"/>
            <a:ext cx="844677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The number of </a:t>
            </a:r>
            <a:r>
              <a:rPr lang="en-US" altLang="en-US" sz="3000" b="1" dirty="0">
                <a:latin typeface="Times New Roman" panose="02020603050405020304" pitchFamily="18" charset="0"/>
              </a:rPr>
              <a:t>combinations</a:t>
            </a:r>
            <a:r>
              <a:rPr lang="en-US" altLang="en-US" sz="3000" dirty="0">
                <a:latin typeface="Times New Roman" panose="02020603050405020304" pitchFamily="18" charset="0"/>
              </a:rPr>
              <a:t>, or </a:t>
            </a:r>
            <a:r>
              <a:rPr lang="en-US" altLang="en-US" sz="3000" i="1" dirty="0">
                <a:latin typeface="Times New Roman" panose="02020603050405020304" pitchFamily="18" charset="0"/>
              </a:rPr>
              <a:t>subsets</a:t>
            </a:r>
            <a:r>
              <a:rPr lang="en-US" altLang="en-US" sz="3000" dirty="0">
                <a:latin typeface="Times New Roman" panose="02020603050405020304" pitchFamily="18" charset="0"/>
              </a:rPr>
              <a:t>, of </a:t>
            </a: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 distinct things taken </a:t>
            </a:r>
            <a:r>
              <a:rPr lang="en-US" altLang="en-US" sz="3000" i="1" dirty="0">
                <a:latin typeface="Times New Roman" panose="02020603050405020304" pitchFamily="18" charset="0"/>
              </a:rPr>
              <a:t>r</a:t>
            </a:r>
            <a:r>
              <a:rPr lang="en-US" altLang="en-US" sz="3000" dirty="0">
                <a:latin typeface="Times New Roman" panose="02020603050405020304" pitchFamily="18" charset="0"/>
              </a:rPr>
              <a:t> at a time, where </a:t>
            </a:r>
            <a:r>
              <a:rPr lang="en-US" altLang="en-US" sz="3000" i="1" dirty="0">
                <a:latin typeface="Times New Roman" panose="02020603050405020304" pitchFamily="18" charset="0"/>
              </a:rPr>
              <a:t>r</a:t>
            </a:r>
            <a:r>
              <a:rPr lang="en-US" altLang="en-US" sz="3000" dirty="0">
                <a:latin typeface="Times New Roman" panose="02020603050405020304" pitchFamily="18" charset="0"/>
              </a:rPr>
              <a:t>    </a:t>
            </a: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, can be calculated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as</a:t>
            </a:r>
          </a:p>
          <a:p>
            <a:pPr>
              <a:spcBef>
                <a:spcPct val="50000"/>
              </a:spcBef>
            </a:pPr>
            <a:endParaRPr lang="en-US" altLang="en-US" sz="3000" dirty="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This calculation can easily be done on the calculator: 1. Just enter the number for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/>
            </a:r>
            <a:br>
              <a:rPr lang="en-US" altLang="en-US" sz="3000" dirty="0" smtClean="0">
                <a:latin typeface="Times New Roman" panose="02020603050405020304" pitchFamily="18" charset="0"/>
              </a:rPr>
            </a:br>
            <a:r>
              <a:rPr lang="en-US" altLang="en-US" sz="3000" dirty="0" smtClean="0">
                <a:latin typeface="Times New Roman" panose="02020603050405020304" pitchFamily="18" charset="0"/>
              </a:rPr>
              <a:t>2. Then press MATH ← 3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/>
            </a:r>
            <a:br>
              <a:rPr lang="en-US" altLang="en-US" sz="3000" i="1" dirty="0" smtClean="0">
                <a:latin typeface="Times New Roman" panose="02020603050405020304" pitchFamily="18" charset="0"/>
              </a:rPr>
            </a:br>
            <a:r>
              <a:rPr lang="en-US" altLang="en-US" sz="3000" dirty="0" smtClean="0">
                <a:latin typeface="Times New Roman" panose="02020603050405020304" pitchFamily="18" charset="0"/>
              </a:rPr>
              <a:t>3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.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and then enter the number for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and press ENTER.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That’s it. 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6638925" y="2162175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3" imgW="126835" imgH="152202" progId="Equation.DSMT4">
                  <p:embed/>
                </p:oleObj>
              </mc:Choice>
              <mc:Fallback>
                <p:oleObj name="Equation" r:id="rId3" imgW="126835" imgH="15220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2162175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262928"/>
              </p:ext>
            </p:extLst>
          </p:nvPr>
        </p:nvGraphicFramePr>
        <p:xfrm>
          <a:off x="2789238" y="2543175"/>
          <a:ext cx="35671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5" imgW="1422360" imgH="419040" progId="Equation.DSMT4">
                  <p:embed/>
                </p:oleObj>
              </mc:Choice>
              <mc:Fallback>
                <p:oleObj name="Equation" r:id="rId5" imgW="14223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2543175"/>
                        <a:ext cx="356711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Factorial Formula for Combinations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22520" y="165100"/>
            <a:ext cx="3855720" cy="538480"/>
            <a:chOff x="5928360" y="165100"/>
            <a:chExt cx="2849880" cy="538480"/>
          </a:xfrm>
        </p:grpSpPr>
        <p:sp>
          <p:nvSpPr>
            <p:cNvPr id="9" name="TextBox 8"/>
            <p:cNvSpPr txBox="1"/>
            <p:nvPr/>
          </p:nvSpPr>
          <p:spPr>
            <a:xfrm>
              <a:off x="6344809" y="249674"/>
              <a:ext cx="2118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doesn’t matter!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Cloud Callout 9"/>
            <p:cNvSpPr/>
            <p:nvPr/>
          </p:nvSpPr>
          <p:spPr>
            <a:xfrm>
              <a:off x="5928360" y="165100"/>
              <a:ext cx="2849880" cy="538480"/>
            </a:xfrm>
            <a:prstGeom prst="cloudCallout">
              <a:avLst>
                <a:gd name="adj1" fmla="val -30808"/>
                <a:gd name="adj2" fmla="val 82311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455613" y="1600200"/>
            <a:ext cx="74676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tabLst>
                <a:tab pos="398463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tabLst>
                <a:tab pos="398463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tabLst>
                <a:tab pos="398463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Evaluate each combination.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	a)  </a:t>
            </a:r>
            <a:r>
              <a:rPr lang="en-US" altLang="en-US" baseline="-25000" dirty="0" err="1"/>
              <a:t>5</a:t>
            </a:r>
            <a:r>
              <a:rPr lang="en-US" altLang="en-US" i="1" dirty="0" err="1"/>
              <a:t>C</a:t>
            </a:r>
            <a:r>
              <a:rPr lang="en-US" altLang="en-US" baseline="-25000" dirty="0" err="1"/>
              <a:t>3</a:t>
            </a:r>
            <a:r>
              <a:rPr lang="en-US" altLang="en-US" dirty="0"/>
              <a:t>		</a:t>
            </a:r>
            <a:r>
              <a:rPr lang="en-US" altLang="en-US" dirty="0" smtClean="0"/>
              <a:t>		b</a:t>
            </a:r>
            <a:r>
              <a:rPr lang="en-US" altLang="en-US" dirty="0"/>
              <a:t>)  </a:t>
            </a:r>
            <a:r>
              <a:rPr lang="en-US" altLang="en-US" baseline="-25000" dirty="0" err="1"/>
              <a:t>6</a:t>
            </a:r>
            <a:r>
              <a:rPr lang="en-US" altLang="en-US" i="1" dirty="0" err="1"/>
              <a:t>C</a:t>
            </a:r>
            <a:r>
              <a:rPr lang="en-US" altLang="en-US" baseline="-25000" dirty="0" err="1"/>
              <a:t>6</a:t>
            </a:r>
            <a:endParaRPr lang="en-US" altLang="en-US" baseline="-25000" dirty="0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55613" y="2835275"/>
            <a:ext cx="176942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194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Using the Factorial Formula for Combinations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035709" y="2915682"/>
            <a:ext cx="176942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3" y="3403283"/>
            <a:ext cx="1895475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4" y="4824890"/>
            <a:ext cx="3327527" cy="616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167" y="3480118"/>
            <a:ext cx="1952625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667" y="4824891"/>
            <a:ext cx="3438916" cy="602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1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1139</Words>
  <Application>Microsoft Office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Times New Roman</vt:lpstr>
      <vt:lpstr>Default Design</vt:lpstr>
      <vt:lpstr>Custom Design</vt:lpstr>
      <vt:lpstr>Equation</vt:lpstr>
      <vt:lpstr>Section 10-3</vt:lpstr>
      <vt:lpstr>Permutations</vt:lpstr>
      <vt:lpstr>Factorial Formula for Permutations</vt:lpstr>
      <vt:lpstr>Example: Using the Factorial Formula for Permutations</vt:lpstr>
      <vt:lpstr>Example: IDs</vt:lpstr>
      <vt:lpstr>Example: Building Numbers From a Set of Digits</vt:lpstr>
      <vt:lpstr>Combinations</vt:lpstr>
      <vt:lpstr>Factorial Formula for Combinations</vt:lpstr>
      <vt:lpstr>Example: Using the Factorial Formula for Combinations</vt:lpstr>
      <vt:lpstr>Example: Finding the Number of Subsets</vt:lpstr>
      <vt:lpstr>Example: Finding the Number of Subsets</vt:lpstr>
      <vt:lpstr>Guidelines on Which Method to Use</vt:lpstr>
      <vt:lpstr>Sample Problem from MML</vt:lpstr>
      <vt:lpstr>Sample Problem from MML</vt:lpstr>
      <vt:lpstr>Sample Problem from MML</vt:lpstr>
      <vt:lpstr>Sample Problem from MML</vt:lpstr>
      <vt:lpstr>Sample Problem from MML</vt:lpstr>
    </vt:vector>
  </TitlesOfParts>
  <Company>Pearson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subject>Chapter 10</dc:subject>
  <dc:creator>Miller</dc:creator>
  <cp:lastModifiedBy>Pamela D. Elliott</cp:lastModifiedBy>
  <cp:revision>102</cp:revision>
  <dcterms:created xsi:type="dcterms:W3CDTF">2011-05-10T13:51:27Z</dcterms:created>
  <dcterms:modified xsi:type="dcterms:W3CDTF">2016-04-18T16:53:00Z</dcterms:modified>
</cp:coreProperties>
</file>