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</p:sldMasterIdLst>
  <p:notesMasterIdLst>
    <p:notesMasterId r:id="rId18"/>
  </p:notesMasterIdLst>
  <p:handoutMasterIdLst>
    <p:handoutMasterId r:id="rId19"/>
  </p:handoutMasterIdLst>
  <p:sldIdLst>
    <p:sldId id="820" r:id="rId3"/>
    <p:sldId id="822" r:id="rId4"/>
    <p:sldId id="823" r:id="rId5"/>
    <p:sldId id="824" r:id="rId6"/>
    <p:sldId id="825" r:id="rId7"/>
    <p:sldId id="826" r:id="rId8"/>
    <p:sldId id="827" r:id="rId9"/>
    <p:sldId id="828" r:id="rId10"/>
    <p:sldId id="829" r:id="rId11"/>
    <p:sldId id="830" r:id="rId12"/>
    <p:sldId id="840" r:id="rId13"/>
    <p:sldId id="835" r:id="rId14"/>
    <p:sldId id="837" r:id="rId15"/>
    <p:sldId id="838" r:id="rId16"/>
    <p:sldId id="839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 snapToGrid="0">
      <p:cViewPr varScale="1">
        <p:scale>
          <a:sx n="63" d="100"/>
          <a:sy n="63" d="100"/>
        </p:scale>
        <p:origin x="1512" y="42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A9B550-BE16-4CF8-9B14-904647182C26}" type="datetimeFigureOut">
              <a:rPr lang="en-US"/>
              <a:pPr>
                <a:defRPr/>
              </a:pPr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4E3FD0-ABC0-4BE8-A2E9-E9CC18607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32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15DDCAA-1B9B-45E7-9986-67FCB4C2AC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9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107559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2015, 2011, and 2007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0CC16411-059B-42B6-BF5F-B7AACE58FC1E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1064623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3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1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1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0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4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30E09B2A-1F4A-4627-AE65-C07BF48ECE5A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32A053DD-AF32-459E-8380-5141DBDE7E39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8393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74F018BD-0D61-44FB-9033-816F2A0A24A1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2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00C25123-8903-47A2-8AA0-5178601C8B15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9" r:id="rId2"/>
    <p:sldLayoutId id="2147483820" r:id="rId3"/>
    <p:sldLayoutId id="2147483821" r:id="rId4"/>
    <p:sldLayoutId id="2147483822" r:id="rId5"/>
    <p:sldLayoutId id="2147483823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98BF4ECB-22EF-41C1-A5F7-5527E75E1393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 smtClean="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6052" y="1541780"/>
            <a:ext cx="8977948" cy="38989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US" altLang="en-US" sz="2800" dirty="0" smtClean="0"/>
              <a:t>Understand the basic terms in the language of probability.</a:t>
            </a:r>
          </a:p>
          <a:p>
            <a:pPr marL="457200" indent="-457200">
              <a:buFontTx/>
              <a:buChar char="•"/>
            </a:pPr>
            <a:r>
              <a:rPr lang="en-US" altLang="en-US" sz="2800" dirty="0" smtClean="0"/>
              <a:t>Work simple problems involving theoretical and empirical probability.</a:t>
            </a:r>
          </a:p>
          <a:p>
            <a:pPr marL="457200" indent="-457200">
              <a:buFontTx/>
              <a:buChar char="•"/>
            </a:pPr>
            <a:r>
              <a:rPr lang="en-US" altLang="en-US" sz="2800" dirty="0" smtClean="0"/>
              <a:t>Understand the law of large numbers (law of averages).</a:t>
            </a:r>
          </a:p>
          <a:p>
            <a:pPr marL="457200" indent="-457200">
              <a:buFontTx/>
              <a:buChar char="•"/>
            </a:pPr>
            <a:r>
              <a:rPr lang="en-US" altLang="en-US" sz="2800" dirty="0" smtClean="0"/>
              <a:t>Find probabilities related to flower colors as described by Mendel in his genetics research.</a:t>
            </a:r>
          </a:p>
          <a:p>
            <a:pPr marL="457200" indent="-457200">
              <a:buFontTx/>
              <a:buChar char="•"/>
            </a:pPr>
            <a:r>
              <a:rPr lang="en-US" altLang="en-US" sz="2800" dirty="0" smtClean="0"/>
              <a:t>Determine the odds in favor of an event and the odds against an event.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Notes Section 11.1</a:t>
            </a:r>
            <a:br>
              <a:rPr lang="en-US" altLang="en-US" dirty="0" smtClean="0"/>
            </a:br>
            <a:r>
              <a:rPr lang="en-US" altLang="en-US" dirty="0"/>
              <a:t>	</a:t>
            </a:r>
            <a:r>
              <a:rPr lang="en-US" altLang="en-US" dirty="0" smtClean="0"/>
              <a:t> – Probability Basic </a:t>
            </a:r>
            <a:r>
              <a:rPr lang="en-US" altLang="en-US" dirty="0" smtClean="0"/>
              <a:t>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78486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As an experiment is repeated more and more times, the proportion of outcomes favorable to any particular event will tend to come closer and closer to the theoretical probability of that event.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Law of Large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Comparing Empirical and Theoretical Probabilities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374775"/>
            <a:ext cx="8229600" cy="4525963"/>
          </a:xfrm>
        </p:spPr>
        <p:txBody>
          <a:bodyPr/>
          <a:lstStyle/>
          <a:p>
            <a:r>
              <a:rPr lang="en-US" altLang="en-US" sz="2900" smtClean="0"/>
              <a:t>A series of repeated experiments provides an </a:t>
            </a:r>
            <a:r>
              <a:rPr lang="en-US" altLang="en-US" sz="2900" b="1" smtClean="0"/>
              <a:t>empirical probability </a:t>
            </a:r>
            <a:r>
              <a:rPr lang="en-US" altLang="en-US" sz="2900" smtClean="0"/>
              <a:t>for an event, which, by </a:t>
            </a:r>
            <a:r>
              <a:rPr lang="en-US" altLang="en-US" sz="2900" i="1" smtClean="0"/>
              <a:t>inductive reasoning, </a:t>
            </a:r>
            <a:r>
              <a:rPr lang="en-US" altLang="en-US" sz="2900" smtClean="0"/>
              <a:t>is an </a:t>
            </a:r>
            <a:r>
              <a:rPr lang="en-US" altLang="en-US" sz="2900" i="1" smtClean="0"/>
              <a:t>estimate </a:t>
            </a:r>
            <a:r>
              <a:rPr lang="en-US" altLang="en-US" sz="2900" smtClean="0"/>
              <a:t>of the event’s </a:t>
            </a:r>
            <a:r>
              <a:rPr lang="en-US" altLang="en-US" sz="2900" i="1" smtClean="0"/>
              <a:t>theoretical probability</a:t>
            </a:r>
            <a:r>
              <a:rPr lang="en-US" altLang="en-US" sz="2900" smtClean="0"/>
              <a:t>. Increasing the number of repetitions increases the reliability of the estimate.</a:t>
            </a:r>
          </a:p>
          <a:p>
            <a:r>
              <a:rPr lang="en-US" altLang="en-US" sz="2900" smtClean="0"/>
              <a:t>Likewise, an established </a:t>
            </a:r>
            <a:r>
              <a:rPr lang="en-US" altLang="en-US" sz="2900" b="1" smtClean="0"/>
              <a:t>theoretical probability </a:t>
            </a:r>
            <a:r>
              <a:rPr lang="en-US" altLang="en-US" sz="2900" smtClean="0"/>
              <a:t>for an event enables us, by </a:t>
            </a:r>
            <a:r>
              <a:rPr lang="en-US" altLang="en-US" sz="2900" i="1" smtClean="0"/>
              <a:t>deductive reasoning, </a:t>
            </a:r>
            <a:r>
              <a:rPr lang="en-US" altLang="en-US" sz="2900" smtClean="0"/>
              <a:t>to </a:t>
            </a:r>
            <a:r>
              <a:rPr lang="en-US" altLang="en-US" sz="2900" i="1" smtClean="0"/>
              <a:t>predict </a:t>
            </a:r>
            <a:r>
              <a:rPr lang="en-US" altLang="en-US" sz="2900" smtClean="0"/>
              <a:t>the proportion of times the event will occur in a series of repeated experiments. The prediction should be more accurate for larger numbers of repetitions.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8001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b="1">
                <a:latin typeface="Times New Roman" panose="02020603050405020304" pitchFamily="18" charset="0"/>
              </a:rPr>
              <a:t>Odds</a:t>
            </a:r>
            <a:r>
              <a:rPr lang="en-US" altLang="en-US" sz="3000">
                <a:latin typeface="Times New Roman" panose="02020603050405020304" pitchFamily="18" charset="0"/>
              </a:rPr>
              <a:t> compare the number of favorable outcomes to the number of unfavorable outcomes. Odds are commonly quoted in horse racing, lotteries, and most other gambling situations.</a:t>
            </a:r>
            <a:endParaRPr lang="en-US" altLang="en-US" sz="3000" b="1">
              <a:latin typeface="Times New Roman" panose="02020603050405020304" pitchFamily="18" charset="0"/>
            </a:endParaRP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Odds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5613" y="3810001"/>
            <a:ext cx="76200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If all outcomes in a sample space are equally likely, </a:t>
            </a:r>
            <a:r>
              <a:rPr lang="en-US" altLang="en-US" sz="3000" i="1" dirty="0">
                <a:latin typeface="Times New Roman" panose="02020603050405020304" pitchFamily="18" charset="0"/>
              </a:rPr>
              <a:t>a</a:t>
            </a:r>
            <a:r>
              <a:rPr lang="en-US" altLang="en-US" sz="3000" dirty="0">
                <a:latin typeface="Times New Roman" panose="02020603050405020304" pitchFamily="18" charset="0"/>
              </a:rPr>
              <a:t> of them are favorable to the event </a:t>
            </a:r>
            <a:r>
              <a:rPr lang="en-US" altLang="en-US" sz="3000" i="1" dirty="0">
                <a:latin typeface="Times New Roman" panose="02020603050405020304" pitchFamily="18" charset="0"/>
              </a:rPr>
              <a:t>E</a:t>
            </a:r>
            <a:r>
              <a:rPr lang="en-US" altLang="en-US" sz="3000" dirty="0">
                <a:latin typeface="Times New Roman" panose="02020603050405020304" pitchFamily="18" charset="0"/>
              </a:rPr>
              <a:t>, and the remaining </a:t>
            </a:r>
            <a:r>
              <a:rPr lang="en-US" altLang="en-US" sz="3000" i="1" dirty="0">
                <a:latin typeface="Times New Roman" panose="02020603050405020304" pitchFamily="18" charset="0"/>
              </a:rPr>
              <a:t>b</a:t>
            </a:r>
            <a:r>
              <a:rPr lang="en-US" altLang="en-US" sz="3000" dirty="0">
                <a:latin typeface="Times New Roman" panose="02020603050405020304" pitchFamily="18" charset="0"/>
              </a:rPr>
              <a:t> outcomes are unfavorable to </a:t>
            </a:r>
            <a:r>
              <a:rPr lang="en-US" altLang="en-US" sz="3000" i="1" dirty="0">
                <a:latin typeface="Times New Roman" panose="02020603050405020304" pitchFamily="18" charset="0"/>
              </a:rPr>
              <a:t>E</a:t>
            </a:r>
            <a:r>
              <a:rPr lang="en-US" altLang="en-US" sz="3000" dirty="0">
                <a:latin typeface="Times New Roman" panose="02020603050405020304" pitchFamily="18" charset="0"/>
              </a:rPr>
              <a:t>, then the </a:t>
            </a:r>
            <a:r>
              <a:rPr lang="en-US" altLang="en-US" sz="3000" b="1" dirty="0">
                <a:latin typeface="Times New Roman" panose="02020603050405020304" pitchFamily="18" charset="0"/>
              </a:rPr>
              <a:t>odds</a:t>
            </a:r>
            <a:r>
              <a:rPr lang="en-US" altLang="en-US" sz="3000" dirty="0">
                <a:latin typeface="Times New Roman" panose="02020603050405020304" pitchFamily="18" charset="0"/>
              </a:rPr>
              <a:t> </a:t>
            </a:r>
            <a:r>
              <a:rPr lang="en-US" altLang="en-US" sz="3000" b="1" dirty="0">
                <a:latin typeface="Times New Roman" panose="02020603050405020304" pitchFamily="18" charset="0"/>
              </a:rPr>
              <a:t>in favor </a:t>
            </a:r>
            <a:r>
              <a:rPr lang="en-US" altLang="en-US" sz="3000" dirty="0">
                <a:latin typeface="Times New Roman" panose="02020603050405020304" pitchFamily="18" charset="0"/>
              </a:rPr>
              <a:t>of </a:t>
            </a:r>
            <a:r>
              <a:rPr lang="en-US" altLang="en-US" sz="3000" i="1" dirty="0">
                <a:latin typeface="Times New Roman" panose="02020603050405020304" pitchFamily="18" charset="0"/>
              </a:rPr>
              <a:t>E</a:t>
            </a:r>
            <a:r>
              <a:rPr lang="en-US" altLang="en-US" sz="3000" dirty="0">
                <a:latin typeface="Times New Roman" panose="02020603050405020304" pitchFamily="18" charset="0"/>
              </a:rPr>
              <a:t> are </a:t>
            </a:r>
            <a:r>
              <a:rPr lang="en-US" altLang="en-US" sz="3000" i="1" dirty="0">
                <a:latin typeface="Times New Roman" panose="02020603050405020304" pitchFamily="18" charset="0"/>
              </a:rPr>
              <a:t>a </a:t>
            </a:r>
            <a:r>
              <a:rPr lang="en-US" altLang="en-US" sz="3000" dirty="0">
                <a:latin typeface="Times New Roman" panose="02020603050405020304" pitchFamily="18" charset="0"/>
              </a:rPr>
              <a:t>to </a:t>
            </a:r>
            <a:r>
              <a:rPr lang="en-US" altLang="en-US" sz="3000" i="1" dirty="0">
                <a:latin typeface="Times New Roman" panose="02020603050405020304" pitchFamily="18" charset="0"/>
              </a:rPr>
              <a:t>b</a:t>
            </a:r>
            <a:r>
              <a:rPr lang="en-US" altLang="en-US" sz="3000" dirty="0">
                <a:latin typeface="Times New Roman" panose="02020603050405020304" pitchFamily="18" charset="0"/>
              </a:rPr>
              <a:t>, and the </a:t>
            </a:r>
            <a:r>
              <a:rPr lang="en-US" altLang="en-US" sz="3000" b="1" dirty="0">
                <a:latin typeface="Times New Roman" panose="02020603050405020304" pitchFamily="18" charset="0"/>
              </a:rPr>
              <a:t>odds against </a:t>
            </a:r>
            <a:r>
              <a:rPr lang="en-US" altLang="en-US" sz="3000" i="1" dirty="0">
                <a:latin typeface="Times New Roman" panose="02020603050405020304" pitchFamily="18" charset="0"/>
              </a:rPr>
              <a:t>E</a:t>
            </a:r>
            <a:r>
              <a:rPr lang="en-US" altLang="en-US" sz="3000" dirty="0">
                <a:latin typeface="Times New Roman" panose="02020603050405020304" pitchFamily="18" charset="0"/>
              </a:rPr>
              <a:t> are </a:t>
            </a:r>
            <a:r>
              <a:rPr lang="en-US" altLang="en-US" sz="3000" i="1" dirty="0">
                <a:latin typeface="Times New Roman" panose="02020603050405020304" pitchFamily="18" charset="0"/>
              </a:rPr>
              <a:t>b</a:t>
            </a:r>
            <a:r>
              <a:rPr lang="en-US" altLang="en-US" sz="3000" dirty="0">
                <a:latin typeface="Times New Roman" panose="02020603050405020304" pitchFamily="18" charset="0"/>
              </a:rPr>
              <a:t> to </a:t>
            </a:r>
            <a:r>
              <a:rPr lang="en-US" altLang="en-US" sz="3000" i="1" dirty="0">
                <a:latin typeface="Times New Roman" panose="02020603050405020304" pitchFamily="18" charset="0"/>
              </a:rPr>
              <a:t>a</a:t>
            </a:r>
            <a:r>
              <a:rPr lang="en-US" altLang="en-US" sz="300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79152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200 tickets were sold for a drawing to win a new television. If Matt purchased 10 of the tickets, what are the odds in favor of Matt’s winning the television?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55613" y="3705225"/>
            <a:ext cx="655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455613" y="4267200"/>
            <a:ext cx="7827962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Matt has 10 chances to win and 190 chances to lose. The odds in favor of winning are 10 to 190, or 1 to 19.</a:t>
            </a:r>
          </a:p>
        </p:txBody>
      </p:sp>
      <p:sp>
        <p:nvSpPr>
          <p:cNvPr id="28678" name="Rectangle 7"/>
          <p:cNvSpPr>
            <a:spLocks noGrp="1" noChangeArrowheads="1"/>
          </p:cNvSpPr>
          <p:nvPr>
            <p:ph type="title"/>
          </p:nvPr>
        </p:nvSpPr>
        <p:spPr>
          <a:xfrm>
            <a:off x="137160" y="716280"/>
            <a:ext cx="8854440" cy="591820"/>
          </a:xfrm>
        </p:spPr>
        <p:txBody>
          <a:bodyPr/>
          <a:lstStyle/>
          <a:p>
            <a:r>
              <a:rPr lang="en-US" altLang="en-US" sz="3200" dirty="0" smtClean="0"/>
              <a:t>Example: Finding the Odds of Winning a TV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/>
      <p:bldP spid="727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8134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Suppose the probability of rain today is 43%. Give this information in terms of odds.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55613" y="2971800"/>
            <a:ext cx="655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2914650" y="3486150"/>
          <a:ext cx="2971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5" imgW="1256755" imgH="393529" progId="Equation.DSMT4">
                  <p:embed/>
                </p:oleObj>
              </mc:Choice>
              <mc:Fallback>
                <p:oleObj name="Equation" r:id="rId5" imgW="1256755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486150"/>
                        <a:ext cx="29718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455613" y="36576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We can say that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455613" y="4648200"/>
            <a:ext cx="84264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43 out of 100 outcomes are favorable, so 100 – 43 = 57 are unfavorable. The odds in favor of rain are 43 to 57 and the odds against rain are 57 to 43. </a:t>
            </a:r>
          </a:p>
        </p:txBody>
      </p:sp>
      <p:sp>
        <p:nvSpPr>
          <p:cNvPr id="29704" name="Rectangle 9"/>
          <p:cNvSpPr>
            <a:spLocks noGrp="1" noChangeArrowheads="1"/>
          </p:cNvSpPr>
          <p:nvPr>
            <p:ph type="title"/>
          </p:nvPr>
        </p:nvSpPr>
        <p:spPr>
          <a:xfrm>
            <a:off x="198120" y="762000"/>
            <a:ext cx="8839200" cy="546100"/>
          </a:xfrm>
        </p:spPr>
        <p:txBody>
          <a:bodyPr/>
          <a:lstStyle/>
          <a:p>
            <a:r>
              <a:rPr lang="en-US" altLang="en-US" sz="3000" dirty="0" smtClean="0"/>
              <a:t>Example: Converting from Probability to Odds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5" grpId="0"/>
      <p:bldP spid="737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82296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Your odds of completing a College Algebra class are 16 to 9. What is the probability that you will complete the class?  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455613" y="3810000"/>
            <a:ext cx="82565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There are 16 favorable outcomes and 9 unfavorable.  This gives 25 possible outcomes. So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455613" y="3048000"/>
            <a:ext cx="655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1876425" y="4800600"/>
          <a:ext cx="405288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5" imgW="1714500" imgH="393700" progId="Equation.DSMT4">
                  <p:embed/>
                </p:oleObj>
              </mc:Choice>
              <mc:Fallback>
                <p:oleObj name="Equation" r:id="rId5" imgW="17145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4800600"/>
                        <a:ext cx="405288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750888"/>
            <a:ext cx="8686800" cy="557212"/>
          </a:xfrm>
        </p:spPr>
        <p:txBody>
          <a:bodyPr/>
          <a:lstStyle/>
          <a:p>
            <a:r>
              <a:rPr lang="en-US" altLang="en-US" sz="3000" dirty="0" smtClean="0"/>
              <a:t>Example: Converting from Odds to Probability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747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8104187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The study of probability is concerned with random phenomena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Even </a:t>
            </a:r>
            <a:r>
              <a:rPr lang="en-US" altLang="en-US" sz="3000" dirty="0">
                <a:latin typeface="Times New Roman" panose="02020603050405020304" pitchFamily="18" charset="0"/>
              </a:rPr>
              <a:t>though we cannot be certain whether a given result will occur, we often can obtain a good measure of its </a:t>
            </a:r>
            <a:r>
              <a:rPr lang="en-US" altLang="en-US" sz="30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likelihood</a:t>
            </a:r>
            <a:r>
              <a:rPr lang="en-US" altLang="en-US" sz="3000" dirty="0">
                <a:latin typeface="Times New Roman" panose="02020603050405020304" pitchFamily="18" charset="0"/>
              </a:rPr>
              <a:t>, or </a:t>
            </a:r>
            <a:r>
              <a:rPr lang="en-US" altLang="en-US" sz="3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probability</a:t>
            </a:r>
            <a:r>
              <a:rPr lang="en-US" altLang="en-US" sz="30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783113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In the study of probability, any observation, or measurement, of a random phenomenon is an </a:t>
            </a:r>
            <a:r>
              <a:rPr lang="en-US" altLang="en-US" sz="3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experiment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3000" dirty="0">
                <a:latin typeface="Times New Roman" panose="02020603050405020304" pitchFamily="18" charset="0"/>
              </a:rPr>
              <a:t>possible results of the experiment are called </a:t>
            </a:r>
            <a:r>
              <a:rPr lang="en-US" altLang="en-US" sz="3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outcomes</a:t>
            </a:r>
            <a:r>
              <a:rPr lang="en-US" altLang="en-US" sz="3000" dirty="0">
                <a:latin typeface="Times New Roman" panose="02020603050405020304" pitchFamily="18" charset="0"/>
              </a:rPr>
              <a:t>, and the set of all possible outcomes is called the </a:t>
            </a:r>
            <a:r>
              <a:rPr lang="en-US" altLang="en-US" sz="3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sample space</a:t>
            </a:r>
            <a:r>
              <a:rPr lang="en-US" altLang="en-US" sz="3000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Usually we are interested in some particular collection of the possible outcomes. Any such subset of the sample space is called an </a:t>
            </a:r>
            <a:r>
              <a:rPr lang="en-US" altLang="en-US" sz="3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event</a:t>
            </a:r>
            <a:r>
              <a:rPr lang="en-US" altLang="en-US" sz="30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446088" y="1400174"/>
            <a:ext cx="7772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If a single fair coin is tossed, find the probability that it will land heads up.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455613" y="2406649"/>
            <a:ext cx="173323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446088" y="3016249"/>
            <a:ext cx="7848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The sample space </a:t>
            </a:r>
            <a:r>
              <a:rPr lang="en-US" altLang="en-US" sz="3000" i="1" dirty="0">
                <a:latin typeface="Times New Roman" panose="02020603050405020304" pitchFamily="18" charset="0"/>
              </a:rPr>
              <a:t>S</a:t>
            </a:r>
            <a:r>
              <a:rPr lang="en-US" altLang="en-US" sz="3000" dirty="0">
                <a:latin typeface="Times New Roman" panose="02020603050405020304" pitchFamily="18" charset="0"/>
              </a:rPr>
              <a:t> = {h, t}, and the event whose probability we seek is </a:t>
            </a:r>
            <a:r>
              <a:rPr lang="en-US" altLang="en-US" sz="3000" i="1" dirty="0">
                <a:latin typeface="Times New Roman" panose="02020603050405020304" pitchFamily="18" charset="0"/>
              </a:rPr>
              <a:t>E</a:t>
            </a:r>
            <a:r>
              <a:rPr lang="en-US" altLang="en-US" sz="3000" dirty="0">
                <a:latin typeface="Times New Roman" panose="02020603050405020304" pitchFamily="18" charset="0"/>
              </a:rPr>
              <a:t> = {h}.  </a:t>
            </a:r>
          </a:p>
          <a:p>
            <a:pPr>
              <a:spcBef>
                <a:spcPct val="50000"/>
              </a:spcBef>
            </a:pPr>
            <a:r>
              <a:rPr lang="en-US" altLang="en-US" sz="3000" i="1" dirty="0">
                <a:latin typeface="Times New Roman" panose="02020603050405020304" pitchFamily="18" charset="0"/>
              </a:rPr>
              <a:t>P</a:t>
            </a:r>
            <a:r>
              <a:rPr lang="en-US" altLang="en-US" sz="3000" dirty="0">
                <a:latin typeface="Times New Roman" panose="02020603050405020304" pitchFamily="18" charset="0"/>
              </a:rPr>
              <a:t>(heads) = </a:t>
            </a:r>
            <a:r>
              <a:rPr lang="en-US" altLang="en-US" sz="3000" i="1" dirty="0">
                <a:latin typeface="Times New Roman" panose="02020603050405020304" pitchFamily="18" charset="0"/>
              </a:rPr>
              <a:t>P</a:t>
            </a:r>
            <a:r>
              <a:rPr lang="en-US" altLang="en-US" sz="3000" dirty="0">
                <a:latin typeface="Times New Roman" panose="02020603050405020304" pitchFamily="18" charset="0"/>
              </a:rPr>
              <a:t>(</a:t>
            </a:r>
            <a:r>
              <a:rPr lang="en-US" altLang="en-US" sz="3000" i="1" dirty="0">
                <a:latin typeface="Times New Roman" panose="02020603050405020304" pitchFamily="18" charset="0"/>
              </a:rPr>
              <a:t>E</a:t>
            </a:r>
            <a:r>
              <a:rPr lang="en-US" altLang="en-US" sz="3000" dirty="0">
                <a:latin typeface="Times New Roman" panose="02020603050405020304" pitchFamily="18" charset="0"/>
              </a:rPr>
              <a:t>) = 1/2.</a:t>
            </a:r>
          </a:p>
          <a:p>
            <a:pPr>
              <a:spcBef>
                <a:spcPct val="50000"/>
              </a:spcBef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Since </a:t>
            </a:r>
            <a:r>
              <a:rPr lang="en-US" altLang="en-US" sz="3000" dirty="0">
                <a:latin typeface="Times New Roman" panose="02020603050405020304" pitchFamily="18" charset="0"/>
              </a:rPr>
              <a:t>no coin flipping was actually involved, the desired probability was obtained </a:t>
            </a:r>
            <a:r>
              <a:rPr lang="en-US" altLang="en-US" sz="30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theoretically</a:t>
            </a:r>
            <a:r>
              <a:rPr lang="en-US" altLang="en-US" sz="3000" i="1" dirty="0">
                <a:latin typeface="Times New Roman" panose="02020603050405020304" pitchFamily="18" charset="0"/>
              </a:rPr>
              <a:t>.</a:t>
            </a:r>
            <a:endParaRPr lang="en-US" altLang="en-US" sz="3000" dirty="0">
              <a:latin typeface="Times New Roman" panose="02020603050405020304" pitchFamily="18" charset="0"/>
            </a:endParaRPr>
          </a:p>
        </p:txBody>
      </p:sp>
      <p:sp>
        <p:nvSpPr>
          <p:cNvPr id="143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Finding Probability When Tossing a Coin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593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785018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If all outcomes in a sample space </a:t>
            </a:r>
            <a:r>
              <a:rPr lang="en-US" altLang="en-US" sz="3000" i="1" dirty="0">
                <a:latin typeface="Times New Roman" panose="02020603050405020304" pitchFamily="18" charset="0"/>
              </a:rPr>
              <a:t>S</a:t>
            </a:r>
            <a:r>
              <a:rPr lang="en-US" altLang="en-US" sz="3000" dirty="0">
                <a:latin typeface="Times New Roman" panose="02020603050405020304" pitchFamily="18" charset="0"/>
              </a:rPr>
              <a:t> are equally likely, and </a:t>
            </a:r>
            <a:r>
              <a:rPr lang="en-US" altLang="en-US" sz="3000" i="1" dirty="0">
                <a:latin typeface="Times New Roman" panose="02020603050405020304" pitchFamily="18" charset="0"/>
              </a:rPr>
              <a:t>E</a:t>
            </a:r>
            <a:r>
              <a:rPr lang="en-US" altLang="en-US" sz="3000" dirty="0">
                <a:latin typeface="Times New Roman" panose="02020603050405020304" pitchFamily="18" charset="0"/>
              </a:rPr>
              <a:t> is an event within that sample space, then the </a:t>
            </a: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theoretical probability</a:t>
            </a:r>
            <a:r>
              <a:rPr lang="en-US" altLang="en-US" sz="3000" dirty="0">
                <a:latin typeface="Times New Roman" panose="02020603050405020304" pitchFamily="18" charset="0"/>
              </a:rPr>
              <a:t> of the event </a:t>
            </a:r>
            <a:r>
              <a:rPr lang="en-US" altLang="en-US" sz="3000" i="1" dirty="0">
                <a:latin typeface="Times New Roman" panose="02020603050405020304" pitchFamily="18" charset="0"/>
              </a:rPr>
              <a:t>E</a:t>
            </a:r>
            <a:r>
              <a:rPr lang="en-US" altLang="en-US" sz="3000" dirty="0">
                <a:latin typeface="Times New Roman" panose="02020603050405020304" pitchFamily="18" charset="0"/>
              </a:rPr>
              <a:t> is given by</a:t>
            </a:r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676244"/>
              </p:ext>
            </p:extLst>
          </p:nvPr>
        </p:nvGraphicFramePr>
        <p:xfrm>
          <a:off x="876300" y="3686175"/>
          <a:ext cx="723106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5" imgW="2908080" imgH="419040" progId="Equation.DSMT4">
                  <p:embed/>
                </p:oleObj>
              </mc:Choice>
              <mc:Fallback>
                <p:oleObj name="Equation" r:id="rId5" imgW="290808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686175"/>
                        <a:ext cx="723106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Theoretical Probability Formula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55613" y="3162300"/>
            <a:ext cx="172370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455613" y="1598613"/>
            <a:ext cx="8329612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A cup is flipped 100 times. It lands on its side 84 times, on its bottom 6 times, and on its top 10 times. Find the probability that it will land on its top.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455613" y="3733800"/>
            <a:ext cx="79248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From the experiment it appears that </a:t>
            </a:r>
          </a:p>
          <a:p>
            <a:pPr>
              <a:spcBef>
                <a:spcPct val="50000"/>
              </a:spcBef>
            </a:pPr>
            <a:r>
              <a:rPr lang="en-US" altLang="en-US" sz="3000" i="1" dirty="0">
                <a:latin typeface="Times New Roman" panose="02020603050405020304" pitchFamily="18" charset="0"/>
              </a:rPr>
              <a:t>P</a:t>
            </a:r>
            <a:r>
              <a:rPr lang="en-US" altLang="en-US" sz="3000" dirty="0">
                <a:latin typeface="Times New Roman" panose="02020603050405020304" pitchFamily="18" charset="0"/>
              </a:rPr>
              <a:t>(top) = 10/100 = 1/10.</a:t>
            </a:r>
          </a:p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This is an example of </a:t>
            </a:r>
            <a:r>
              <a:rPr lang="en-US" altLang="en-US" sz="30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experimental</a:t>
            </a:r>
            <a:r>
              <a:rPr lang="en-US" altLang="en-US" sz="3000" dirty="0">
                <a:latin typeface="Times New Roman" panose="02020603050405020304" pitchFamily="18" charset="0"/>
              </a:rPr>
              <a:t>, or </a:t>
            </a:r>
            <a:r>
              <a:rPr lang="en-US" altLang="en-US" sz="30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empirical</a:t>
            </a:r>
            <a:r>
              <a:rPr lang="en-US" altLang="en-US" sz="3000" dirty="0">
                <a:latin typeface="Times New Roman" panose="02020603050405020304" pitchFamily="18" charset="0"/>
              </a:rPr>
              <a:t>, probability.</a:t>
            </a:r>
          </a:p>
        </p:txBody>
      </p:sp>
      <p:sp>
        <p:nvSpPr>
          <p:cNvPr id="1639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Flipping a Cup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614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731145"/>
              </p:ext>
            </p:extLst>
          </p:nvPr>
        </p:nvGraphicFramePr>
        <p:xfrm>
          <a:off x="533400" y="3076575"/>
          <a:ext cx="86201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5" imgW="3466800" imgH="419040" progId="Equation.DSMT4">
                  <p:embed/>
                </p:oleObj>
              </mc:Choice>
              <mc:Fallback>
                <p:oleObj name="Equation" r:id="rId5" imgW="346680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76575"/>
                        <a:ext cx="86201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457200" y="1598613"/>
            <a:ext cx="83947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If </a:t>
            </a:r>
            <a:r>
              <a:rPr lang="en-US" altLang="en-US" sz="3000" i="1" dirty="0">
                <a:latin typeface="Times New Roman" panose="02020603050405020304" pitchFamily="18" charset="0"/>
              </a:rPr>
              <a:t>E</a:t>
            </a:r>
            <a:r>
              <a:rPr lang="en-US" altLang="en-US" sz="3000" dirty="0">
                <a:latin typeface="Times New Roman" panose="02020603050405020304" pitchFamily="18" charset="0"/>
              </a:rPr>
              <a:t> is an event that may happen when an experiment is performed, then the </a:t>
            </a:r>
            <a:r>
              <a:rPr lang="en-US" altLang="en-US" sz="3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empirical probability</a:t>
            </a:r>
            <a:r>
              <a:rPr lang="en-US" altLang="en-US" sz="3000" dirty="0">
                <a:latin typeface="Times New Roman" panose="02020603050405020304" pitchFamily="18" charset="0"/>
              </a:rPr>
              <a:t> of event </a:t>
            </a:r>
            <a:r>
              <a:rPr lang="en-US" altLang="en-US" sz="3000" i="1" dirty="0">
                <a:latin typeface="Times New Roman" panose="02020603050405020304" pitchFamily="18" charset="0"/>
              </a:rPr>
              <a:t>E</a:t>
            </a:r>
            <a:r>
              <a:rPr lang="en-US" altLang="en-US" sz="3000" dirty="0">
                <a:latin typeface="Times New Roman" panose="02020603050405020304" pitchFamily="18" charset="0"/>
              </a:rPr>
              <a:t> is given by</a:t>
            </a:r>
          </a:p>
        </p:txBody>
      </p:sp>
      <p:sp>
        <p:nvSpPr>
          <p:cNvPr id="1741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Empirical Probability Formula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455613" y="3495675"/>
            <a:ext cx="186086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455613" y="1598613"/>
            <a:ext cx="826452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There are 2,598,960 possible hands in poker. If there are 36 possible ways to have a straight flush, find the probability of being dealt a straight flush.</a:t>
            </a:r>
          </a:p>
        </p:txBody>
      </p:sp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876300" y="3962400"/>
          <a:ext cx="64198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5" imgW="2552700" imgH="419100" progId="Equation.DSMT4">
                  <p:embed/>
                </p:oleObj>
              </mc:Choice>
              <mc:Fallback>
                <p:oleObj name="Equation" r:id="rId5" imgW="25527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962400"/>
                        <a:ext cx="64198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Finding Probability When Dealing Cards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3" imgW="475104" imgH="810471" progId="Equation.DSMT4">
                  <p:embed/>
                </p:oleObj>
              </mc:Choice>
              <mc:Fallback>
                <p:oleObj name="Equation" r:id="rId3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55613" y="3629025"/>
            <a:ext cx="170846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455613" y="1598613"/>
            <a:ext cx="7772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A school has 820 male students and 835 female students. If a student from the school is selected at random, what is the probability that the student would be a female?</a:t>
            </a: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876300" y="4191000"/>
          <a:ext cx="61642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5" imgW="2451100" imgH="393700" progId="Equation.DSMT4">
                  <p:embed/>
                </p:oleObj>
              </mc:Choice>
              <mc:Fallback>
                <p:oleObj name="Equation" r:id="rId5" imgW="24511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191000"/>
                        <a:ext cx="6164263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2441575" y="5334000"/>
          <a:ext cx="325913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7" imgW="1295400" imgH="393700" progId="Equation.DSMT4">
                  <p:embed/>
                </p:oleObj>
              </mc:Choice>
              <mc:Fallback>
                <p:oleObj name="Equation" r:id="rId7" imgW="12954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5334000"/>
                        <a:ext cx="3259138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Gender of a Student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</TotalTime>
  <Words>853</Words>
  <Application>Microsoft Office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Default Design</vt:lpstr>
      <vt:lpstr>Custom Design</vt:lpstr>
      <vt:lpstr>MathType 5.0 Equation</vt:lpstr>
      <vt:lpstr>MathType 6.0 Equation</vt:lpstr>
      <vt:lpstr>Notes Section 11.1   – Probability Basic Concepts</vt:lpstr>
      <vt:lpstr>Probability</vt:lpstr>
      <vt:lpstr>Probability</vt:lpstr>
      <vt:lpstr>Example: Finding Probability When Tossing a Coin</vt:lpstr>
      <vt:lpstr>Theoretical Probability Formula</vt:lpstr>
      <vt:lpstr>Example: Flipping a Cup</vt:lpstr>
      <vt:lpstr>Empirical Probability Formula</vt:lpstr>
      <vt:lpstr>Example: Finding Probability When Dealing Cards</vt:lpstr>
      <vt:lpstr>Example: Gender of a Student</vt:lpstr>
      <vt:lpstr>The Law of Large Numbers</vt:lpstr>
      <vt:lpstr>Comparing Empirical and Theoretical Probabilities</vt:lpstr>
      <vt:lpstr>Odds</vt:lpstr>
      <vt:lpstr>Example: Finding the Odds of Winning a TV</vt:lpstr>
      <vt:lpstr>Example: Converting from Probability to Odds</vt:lpstr>
      <vt:lpstr>Example: Converting from Odds to Probability</vt:lpstr>
    </vt:vector>
  </TitlesOfParts>
  <Company>Pearson Education,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creator>Miller</dc:creator>
  <cp:lastModifiedBy>Pamela Elliott</cp:lastModifiedBy>
  <cp:revision>152</cp:revision>
  <dcterms:created xsi:type="dcterms:W3CDTF">2011-05-10T13:51:27Z</dcterms:created>
  <dcterms:modified xsi:type="dcterms:W3CDTF">2015-10-26T00:55:55Z</dcterms:modified>
</cp:coreProperties>
</file>