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5"/>
  </p:notesMasterIdLst>
  <p:handoutMasterIdLst>
    <p:handoutMasterId r:id="rId16"/>
  </p:handoutMasterIdLst>
  <p:sldIdLst>
    <p:sldId id="842" r:id="rId3"/>
    <p:sldId id="843" r:id="rId4"/>
    <p:sldId id="844" r:id="rId5"/>
    <p:sldId id="846" r:id="rId6"/>
    <p:sldId id="847" r:id="rId7"/>
    <p:sldId id="848" r:id="rId8"/>
    <p:sldId id="849" r:id="rId9"/>
    <p:sldId id="850" r:id="rId10"/>
    <p:sldId id="852" r:id="rId11"/>
    <p:sldId id="854" r:id="rId12"/>
    <p:sldId id="855" r:id="rId13"/>
    <p:sldId id="85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>
        <p:scale>
          <a:sx n="75" d="100"/>
          <a:sy n="75" d="100"/>
        </p:scale>
        <p:origin x="172" y="-48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2A546D-A5BB-4F21-AC2D-06536BB1134B}" type="datetimeFigureOut">
              <a:rPr lang="en-US"/>
              <a:pPr>
                <a:defRPr/>
              </a:pPr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4DB717-AC9D-45A0-BCCD-B4C12735C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9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465FD-BEF2-4457-8ACD-379E21BAE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95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436590FC-0793-41AC-8BDD-2582883306E1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275481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8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7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93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A5B8BE5-2F93-4160-8233-47F43C92938A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99A32654-34AE-419E-9BEA-AA8B2FA50F7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5890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BA45C9BD-4909-4DC5-A8DD-8C5D3930607C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C3CEBF3-0943-4CE9-B0F6-6E0D37A18FE3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9" r:id="rId2"/>
    <p:sldLayoutId id="2147483820" r:id="rId3"/>
    <p:sldLayoutId id="2147483821" r:id="rId4"/>
    <p:sldLayoutId id="2147483822" r:id="rId5"/>
    <p:sldLayoutId id="214748382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13716D5-F22E-4F99-AB89-F41DA8E0352F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5613" y="1508125"/>
            <a:ext cx="7924800" cy="3962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smtClean="0"/>
              <a:t>Know that the probability of an event is a real  number between 0 and 1, inclusive of both, and know the meanings of the terms </a:t>
            </a:r>
            <a:r>
              <a:rPr lang="en-US" altLang="en-US" i="1" smtClean="0"/>
              <a:t>impossible event </a:t>
            </a:r>
            <a:r>
              <a:rPr lang="en-US" altLang="en-US" smtClean="0"/>
              <a:t>and </a:t>
            </a:r>
            <a:r>
              <a:rPr lang="en-US" altLang="en-US" i="1" smtClean="0"/>
              <a:t>certain event</a:t>
            </a:r>
            <a:r>
              <a:rPr lang="en-US" altLang="en-US" smtClean="0"/>
              <a:t>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Understand the correspondences among set theory, logic, and arithmetic.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Determine the probability of “not </a:t>
            </a:r>
            <a:r>
              <a:rPr lang="en-US" altLang="en-US" i="1" smtClean="0"/>
              <a:t>E</a:t>
            </a:r>
            <a:r>
              <a:rPr lang="en-US" altLang="en-US" smtClean="0"/>
              <a:t>” given the probability of </a:t>
            </a:r>
            <a:r>
              <a:rPr lang="en-US" altLang="en-US" i="1" smtClean="0"/>
              <a:t>E</a:t>
            </a:r>
            <a:r>
              <a:rPr lang="en-US" altLang="en-US" smtClean="0"/>
              <a:t>.</a:t>
            </a:r>
          </a:p>
          <a:p>
            <a:pPr marL="457200" indent="-457200">
              <a:buFontTx/>
              <a:buChar char="•"/>
            </a:pPr>
            <a:r>
              <a:rPr lang="en-US" altLang="en-US" smtClean="0"/>
              <a:t>Determine the probability of “</a:t>
            </a:r>
            <a:r>
              <a:rPr lang="en-US" altLang="en-US" i="1" smtClean="0"/>
              <a:t>A </a:t>
            </a:r>
            <a:r>
              <a:rPr lang="en-US" altLang="en-US" smtClean="0"/>
              <a:t>or </a:t>
            </a:r>
            <a:r>
              <a:rPr lang="en-US" altLang="en-US" i="1" smtClean="0"/>
              <a:t>B</a:t>
            </a:r>
            <a:r>
              <a:rPr lang="en-US" altLang="en-US" smtClean="0"/>
              <a:t>” given the probabilities of </a:t>
            </a:r>
            <a:r>
              <a:rPr lang="en-US" altLang="en-US" i="1" smtClean="0"/>
              <a:t>A</a:t>
            </a:r>
            <a:r>
              <a:rPr lang="en-US" altLang="en-US" smtClean="0"/>
              <a:t>, </a:t>
            </a:r>
            <a:r>
              <a:rPr lang="en-US" altLang="en-US" i="1" smtClean="0"/>
              <a:t>B</a:t>
            </a:r>
            <a:r>
              <a:rPr lang="en-US" altLang="en-US" smtClean="0"/>
              <a:t>, and </a:t>
            </a:r>
            <a:r>
              <a:rPr lang="en-US" altLang="en-US" i="1" smtClean="0"/>
              <a:t>A </a:t>
            </a:r>
            <a:r>
              <a:rPr lang="en-US" altLang="en-US" smtClean="0"/>
              <a:t>and </a:t>
            </a:r>
            <a:r>
              <a:rPr lang="en-US" altLang="en-US" i="1" smtClean="0"/>
              <a:t>B</a:t>
            </a:r>
            <a:r>
              <a:rPr lang="en-US" altLang="en-US" smtClean="0"/>
              <a:t>.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Section 11.2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dirty="0" smtClean="0"/>
              <a:t>Events Involving “Not” and “Or”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55613" y="16002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If a single die is rolled, what is the probability of a 2 or odd?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55613" y="2657475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455613" y="3962400"/>
          <a:ext cx="57245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5" imgW="2286000" imgH="609600" progId="Equation.DSMT4">
                  <p:embed/>
                </p:oleObj>
              </mc:Choice>
              <mc:Fallback>
                <p:oleObj name="Equation" r:id="rId5" imgW="2286000" imgH="60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962400"/>
                        <a:ext cx="5724525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55613" y="32766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These are mutually exclusive events.</a:t>
            </a:r>
          </a:p>
        </p:txBody>
      </p:sp>
      <p:sp>
        <p:nvSpPr>
          <p:cNvPr id="2355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the Probability of an Event Involving “Or”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675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the Probability of an Event Involving “Or”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54300"/>
          </a:xfrm>
        </p:spPr>
        <p:txBody>
          <a:bodyPr/>
          <a:lstStyle/>
          <a:p>
            <a:r>
              <a:rPr lang="en-US" altLang="en-US" sz="2800" dirty="0" smtClean="0"/>
              <a:t>Of 20 elective courses, Emily plans to enroll in one, which she will choose by throwing a dart at the schedule of courses. If 8 of the courses are  recreational, 9 are interesting, and 3 are both recreational and interesting, find the probability that the course she chooses will have at least one of these two attributes.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the Probability of an Event Involving “Or”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613"/>
            <a:ext cx="8229600" cy="4525962"/>
          </a:xfrm>
        </p:spPr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</a:rPr>
              <a:t>Solution</a:t>
            </a:r>
          </a:p>
          <a:p>
            <a:r>
              <a:rPr lang="en-US" altLang="en-US" smtClean="0"/>
              <a:t>If </a:t>
            </a:r>
            <a:r>
              <a:rPr lang="en-US" altLang="en-US" i="1" smtClean="0"/>
              <a:t>R </a:t>
            </a:r>
            <a:r>
              <a:rPr lang="en-US" altLang="en-US" smtClean="0"/>
              <a:t>denotes “recreational” and </a:t>
            </a:r>
            <a:r>
              <a:rPr lang="en-US" altLang="en-US" i="1" smtClean="0"/>
              <a:t>I </a:t>
            </a:r>
            <a:r>
              <a:rPr lang="en-US" altLang="en-US" smtClean="0"/>
              <a:t>denotes “interesting,” then</a:t>
            </a:r>
          </a:p>
          <a:p>
            <a:endParaRPr lang="en-US" altLang="en-US" smtClean="0"/>
          </a:p>
          <a:p>
            <a:endParaRPr lang="en-US" altLang="en-US" i="1" smtClean="0"/>
          </a:p>
          <a:p>
            <a:r>
              <a:rPr lang="en-US" altLang="en-US" i="1" smtClean="0"/>
              <a:t>R</a:t>
            </a:r>
            <a:r>
              <a:rPr lang="en-US" altLang="en-US" smtClean="0"/>
              <a:t> and </a:t>
            </a:r>
            <a:r>
              <a:rPr lang="en-US" altLang="en-US" i="1" smtClean="0"/>
              <a:t>I</a:t>
            </a:r>
            <a:r>
              <a:rPr lang="en-US" altLang="en-US" smtClean="0"/>
              <a:t> are not mutually exclusive.</a:t>
            </a:r>
          </a:p>
          <a:p>
            <a:endParaRPr lang="en-US" altLang="en-US" i="1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81088" y="2952750"/>
          <a:ext cx="553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3" imgW="5537200" imgH="838200" progId="Equation.DSMT4">
                  <p:embed/>
                </p:oleObj>
              </mc:Choice>
              <mc:Fallback>
                <p:oleObj name="Equation" r:id="rId3" imgW="55372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52750"/>
                        <a:ext cx="553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27238" y="4554538"/>
          <a:ext cx="364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5" imgW="3644900" imgH="838200" progId="Equation.DSMT4">
                  <p:embed/>
                </p:oleObj>
              </mc:Choice>
              <mc:Fallback>
                <p:oleObj name="Equation" r:id="rId5" imgW="36449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4554538"/>
                        <a:ext cx="364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75038" y="5451475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7" imgW="1447800" imgH="838200" progId="Equation.DSMT4">
                  <p:embed/>
                </p:oleObj>
              </mc:Choice>
              <mc:Fallback>
                <p:oleObj name="Equation" r:id="rId7" imgW="14478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5451475"/>
                        <a:ext cx="1447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Let </a:t>
            </a:r>
            <a:r>
              <a:rPr lang="en-US" altLang="en-US" sz="2800" i="1">
                <a:latin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</a:rPr>
              <a:t> be an event from the sample space </a:t>
            </a:r>
            <a:r>
              <a:rPr lang="en-US" altLang="en-US" sz="2800" i="1">
                <a:latin typeface="Times New Roman" panose="02020603050405020304" pitchFamily="18" charset="0"/>
              </a:rPr>
              <a:t>S</a:t>
            </a:r>
            <a:r>
              <a:rPr lang="en-US" altLang="en-US" sz="2800">
                <a:latin typeface="Times New Roman" panose="02020603050405020304" pitchFamily="18" charset="0"/>
              </a:rPr>
              <a:t>. That is, </a:t>
            </a:r>
            <a:r>
              <a:rPr lang="en-US" altLang="en-US" sz="2800" i="1">
                <a:latin typeface="Times New Roman" panose="02020603050405020304" pitchFamily="18" charset="0"/>
              </a:rPr>
              <a:t>E</a:t>
            </a:r>
            <a:r>
              <a:rPr lang="en-US" altLang="en-US" sz="2800">
                <a:latin typeface="Times New Roman" panose="02020603050405020304" pitchFamily="18" charset="0"/>
              </a:rPr>
              <a:t> is a subset of </a:t>
            </a:r>
            <a:r>
              <a:rPr lang="en-US" altLang="en-US" sz="2800" i="1">
                <a:latin typeface="Times New Roman" panose="02020603050405020304" pitchFamily="18" charset="0"/>
              </a:rPr>
              <a:t>S</a:t>
            </a:r>
            <a:r>
              <a:rPr lang="en-US" altLang="en-US" sz="2800">
                <a:latin typeface="Times New Roman" panose="02020603050405020304" pitchFamily="18" charset="0"/>
              </a:rPr>
              <a:t>.  Then the following properties hold.</a:t>
            </a: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685800" y="2743200"/>
          <a:ext cx="24352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965200" imgH="1117600" progId="Equation.DSMT4">
                  <p:embed/>
                </p:oleObj>
              </mc:Choice>
              <mc:Fallback>
                <p:oleObj name="Equation" r:id="rId5" imgW="965200" imgH="1117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243522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429000" y="27432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(The probability of an event is between 0 and 1, inclusive.)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429000" y="38862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(The probability of an impossible event is 0.)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3429000" y="4953000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(The probability of a certain event is 1.)</a:t>
            </a:r>
          </a:p>
        </p:txBody>
      </p:sp>
      <p:sp>
        <p:nvSpPr>
          <p:cNvPr id="1229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55613" y="1600200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When a single fair die is rolled, find the probability of each event.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828675" y="2600325"/>
            <a:ext cx="6400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>
                <a:latin typeface="Times New Roman" panose="02020603050405020304" pitchFamily="18" charset="0"/>
              </a:rPr>
              <a:t>a)  the number 3 is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rolled</a:t>
            </a:r>
          </a:p>
          <a:p>
            <a:endParaRPr lang="en-US" altLang="en-US" sz="3000" dirty="0">
              <a:latin typeface="Times New Roman" panose="02020603050405020304" pitchFamily="18" charset="0"/>
            </a:endParaRP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b)  a number other than 3 is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rolled</a:t>
            </a:r>
          </a:p>
          <a:p>
            <a:endParaRPr lang="en-US" altLang="en-US" sz="3000" dirty="0">
              <a:latin typeface="Times New Roman" panose="02020603050405020304" pitchFamily="18" charset="0"/>
            </a:endParaRP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c)  the number 7 is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rolled</a:t>
            </a:r>
          </a:p>
          <a:p>
            <a:endParaRPr lang="en-US" altLang="en-US" sz="3000" dirty="0">
              <a:latin typeface="Times New Roman" panose="02020603050405020304" pitchFamily="18" charset="0"/>
            </a:endParaRP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d)  a number less than 7 is rolled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Probability When Rolling a Die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1756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table on the next slide shows the correspondences that are the basis for the probability rules developed in this section. For example, the probability of an event </a:t>
            </a:r>
            <a:r>
              <a:rPr lang="en-US" altLang="en-US" sz="3000" i="1">
                <a:latin typeface="Times New Roman" panose="02020603050405020304" pitchFamily="18" charset="0"/>
              </a:rPr>
              <a:t>not</a:t>
            </a:r>
            <a:r>
              <a:rPr lang="en-US" altLang="en-US" sz="3000">
                <a:latin typeface="Times New Roman" panose="02020603050405020304" pitchFamily="18" charset="0"/>
              </a:rPr>
              <a:t> happening involves the </a:t>
            </a:r>
            <a:r>
              <a:rPr lang="en-US" altLang="en-US" sz="3000" i="1">
                <a:latin typeface="Times New Roman" panose="02020603050405020304" pitchFamily="18" charset="0"/>
              </a:rPr>
              <a:t>complement</a:t>
            </a:r>
            <a:r>
              <a:rPr lang="en-US" altLang="en-US" sz="3000">
                <a:latin typeface="Times New Roman" panose="02020603050405020304" pitchFamily="18" charset="0"/>
              </a:rPr>
              <a:t> and </a:t>
            </a:r>
            <a:r>
              <a:rPr lang="en-US" altLang="en-US" sz="3000" i="1">
                <a:latin typeface="Times New Roman" panose="02020603050405020304" pitchFamily="18" charset="0"/>
              </a:rPr>
              <a:t>subtraction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Events Involving “Not”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Group 4"/>
          <p:cNvGraphicFramePr>
            <a:graphicFrameLocks noGrp="1"/>
          </p:cNvGraphicFramePr>
          <p:nvPr/>
        </p:nvGraphicFramePr>
        <p:xfrm>
          <a:off x="685800" y="1828800"/>
          <a:ext cx="8077200" cy="3987801"/>
        </p:xfrm>
        <a:graphic>
          <a:graphicData uri="http://schemas.openxmlformats.org/drawingml/2006/table">
            <a:tbl>
              <a:tblPr/>
              <a:tblGrid>
                <a:gridCol w="2355850"/>
                <a:gridCol w="2139950"/>
                <a:gridCol w="1219200"/>
                <a:gridCol w="2362200"/>
              </a:tblGrid>
              <a:tr h="6954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Set Theory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Logic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Arithmetic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4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Operation or Connective (Symbol)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Complement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Subtraction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4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Operation or Connective (Symbol)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Union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Addition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4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Operation or Connective (Symbol)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Intersection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Multiplication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14" name="Object 31"/>
          <p:cNvGraphicFramePr>
            <a:graphicFrameLocks noChangeAspect="1"/>
          </p:cNvGraphicFramePr>
          <p:nvPr/>
        </p:nvGraphicFramePr>
        <p:xfrm>
          <a:off x="3810000" y="3048000"/>
          <a:ext cx="5270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5" imgW="203024" imgH="203024" progId="Equation.DSMT4">
                  <p:embed/>
                </p:oleObj>
              </mc:Choice>
              <mc:Fallback>
                <p:oleObj name="Equation" r:id="rId5" imgW="203024" imgH="203024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5270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2"/>
          <p:cNvGraphicFramePr>
            <a:graphicFrameLocks noChangeAspect="1"/>
          </p:cNvGraphicFramePr>
          <p:nvPr/>
        </p:nvGraphicFramePr>
        <p:xfrm>
          <a:off x="3733800" y="4267200"/>
          <a:ext cx="7254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7" imgW="279279" imgH="203112" progId="Equation.DSMT4">
                  <p:embed/>
                </p:oleObj>
              </mc:Choice>
              <mc:Fallback>
                <p:oleObj name="Equation" r:id="rId7" imgW="279279" imgH="203112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67200"/>
                        <a:ext cx="7254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3"/>
          <p:cNvGraphicFramePr>
            <a:graphicFrameLocks noChangeAspect="1"/>
          </p:cNvGraphicFramePr>
          <p:nvPr/>
        </p:nvGraphicFramePr>
        <p:xfrm>
          <a:off x="5410200" y="4267200"/>
          <a:ext cx="7254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9" imgW="279279" imgH="203112" progId="Equation.DSMT4">
                  <p:embed/>
                </p:oleObj>
              </mc:Choice>
              <mc:Fallback>
                <p:oleObj name="Equation" r:id="rId9" imgW="279279" imgH="20311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67200"/>
                        <a:ext cx="7254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4"/>
          <p:cNvGraphicFramePr>
            <a:graphicFrameLocks noChangeAspect="1"/>
          </p:cNvGraphicFramePr>
          <p:nvPr/>
        </p:nvGraphicFramePr>
        <p:xfrm>
          <a:off x="5410200" y="3048000"/>
          <a:ext cx="7254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11" imgW="279279" imgH="203112" progId="Equation.DSMT4">
                  <p:embed/>
                </p:oleObj>
              </mc:Choice>
              <mc:Fallback>
                <p:oleObj name="Equation" r:id="rId11" imgW="279279" imgH="203112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0"/>
                        <a:ext cx="7254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5"/>
          <p:cNvGraphicFramePr>
            <a:graphicFrameLocks noChangeAspect="1"/>
          </p:cNvGraphicFramePr>
          <p:nvPr/>
        </p:nvGraphicFramePr>
        <p:xfrm>
          <a:off x="7239000" y="2971800"/>
          <a:ext cx="6921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13" imgW="266469" imgH="203024" progId="Equation.DSMT4">
                  <p:embed/>
                </p:oleObj>
              </mc:Choice>
              <mc:Fallback>
                <p:oleObj name="Equation" r:id="rId13" imgW="266469" imgH="203024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71800"/>
                        <a:ext cx="6921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6"/>
          <p:cNvGraphicFramePr>
            <a:graphicFrameLocks noChangeAspect="1"/>
          </p:cNvGraphicFramePr>
          <p:nvPr/>
        </p:nvGraphicFramePr>
        <p:xfrm>
          <a:off x="7162800" y="4191000"/>
          <a:ext cx="7254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15" imgW="279279" imgH="203112" progId="Equation.DSMT4">
                  <p:embed/>
                </p:oleObj>
              </mc:Choice>
              <mc:Fallback>
                <p:oleObj name="Equation" r:id="rId15" imgW="279279" imgH="203112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191000"/>
                        <a:ext cx="7254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7"/>
          <p:cNvGraphicFramePr>
            <a:graphicFrameLocks noChangeAspect="1"/>
          </p:cNvGraphicFramePr>
          <p:nvPr/>
        </p:nvGraphicFramePr>
        <p:xfrm>
          <a:off x="3657600" y="5410200"/>
          <a:ext cx="7254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17" imgW="279279" imgH="203112" progId="Equation.DSMT4">
                  <p:embed/>
                </p:oleObj>
              </mc:Choice>
              <mc:Fallback>
                <p:oleObj name="Equation" r:id="rId17" imgW="279279" imgH="203112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10200"/>
                        <a:ext cx="7254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8"/>
          <p:cNvGraphicFramePr>
            <a:graphicFrameLocks noChangeAspect="1"/>
          </p:cNvGraphicFramePr>
          <p:nvPr/>
        </p:nvGraphicFramePr>
        <p:xfrm>
          <a:off x="5410200" y="5410200"/>
          <a:ext cx="7254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19" imgW="279279" imgH="203112" progId="Equation.DSMT4">
                  <p:embed/>
                </p:oleObj>
              </mc:Choice>
              <mc:Fallback>
                <p:oleObj name="Equation" r:id="rId19" imgW="279279" imgH="203112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0200"/>
                        <a:ext cx="7254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2" name="Object 39"/>
          <p:cNvGraphicFramePr>
            <a:graphicFrameLocks noChangeAspect="1"/>
          </p:cNvGraphicFramePr>
          <p:nvPr/>
        </p:nvGraphicFramePr>
        <p:xfrm>
          <a:off x="7258050" y="5410200"/>
          <a:ext cx="5603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21" imgW="215713" imgH="203024" progId="Equation.DSMT4">
                  <p:embed/>
                </p:oleObj>
              </mc:Choice>
              <mc:Fallback>
                <p:oleObj name="Equation" r:id="rId21" imgW="215713" imgH="203024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5410200"/>
                        <a:ext cx="5603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3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Correspondences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308100"/>
            <a:ext cx="8169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probability that an event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 will </a:t>
            </a:r>
            <a:r>
              <a:rPr lang="en-US" altLang="en-US" sz="3000" i="1" dirty="0">
                <a:latin typeface="Times New Roman" panose="02020603050405020304" pitchFamily="18" charset="0"/>
              </a:rPr>
              <a:t>not </a:t>
            </a:r>
            <a:r>
              <a:rPr lang="en-US" altLang="en-US" sz="3000" dirty="0">
                <a:latin typeface="Times New Roman" panose="02020603050405020304" pitchFamily="18" charset="0"/>
              </a:rPr>
              <a:t>occur is equal to one minus the probability that it </a:t>
            </a:r>
            <a:r>
              <a:rPr lang="en-US" altLang="en-US" sz="3000" i="1" dirty="0">
                <a:latin typeface="Times New Roman" panose="02020603050405020304" pitchFamily="18" charset="0"/>
              </a:rPr>
              <a:t>will </a:t>
            </a:r>
            <a:r>
              <a:rPr lang="en-US" altLang="en-US" sz="3000" dirty="0">
                <a:latin typeface="Times New Roman" panose="02020603050405020304" pitchFamily="18" charset="0"/>
              </a:rPr>
              <a:t>occur.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81940" y="5536882"/>
            <a:ext cx="85801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Also, we have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) +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E’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) = 1 and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) = 1 –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E’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).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7700" y="2581275"/>
            <a:ext cx="2819400" cy="1752600"/>
            <a:chOff x="838200" y="2911793"/>
            <a:chExt cx="2819400" cy="1752600"/>
          </a:xfrm>
        </p:grpSpPr>
        <p:sp>
          <p:nvSpPr>
            <p:cNvPr id="17413" name="Rectangle 6"/>
            <p:cNvSpPr>
              <a:spLocks noChangeArrowheads="1"/>
            </p:cNvSpPr>
            <p:nvPr/>
          </p:nvSpPr>
          <p:spPr bwMode="auto">
            <a:xfrm>
              <a:off x="838200" y="2911793"/>
              <a:ext cx="2819400" cy="1752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4" name="Text Box 7"/>
            <p:cNvSpPr txBox="1">
              <a:spLocks noChangeArrowheads="1"/>
            </p:cNvSpPr>
            <p:nvPr/>
          </p:nvSpPr>
          <p:spPr bwMode="auto">
            <a:xfrm>
              <a:off x="1219200" y="4114800"/>
              <a:ext cx="38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1676400" y="3124200"/>
              <a:ext cx="1219200" cy="1219200"/>
            </a:xfrm>
            <a:prstGeom prst="ellipse">
              <a:avLst/>
            </a:prstGeom>
            <a:solidFill>
              <a:srgbClr val="C0C0C0">
                <a:alpha val="32156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1741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9391021"/>
                </p:ext>
              </p:extLst>
            </p:nvPr>
          </p:nvGraphicFramePr>
          <p:xfrm>
            <a:off x="3048000" y="3933825"/>
            <a:ext cx="45720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" name="Equation" r:id="rId5" imgW="190335" imgH="164957" progId="Equation.DSMT4">
                    <p:embed/>
                  </p:oleObj>
                </mc:Choice>
                <mc:Fallback>
                  <p:oleObj name="Equation" r:id="rId5" imgW="190335" imgH="164957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3933825"/>
                          <a:ext cx="45720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Text Box 12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38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1742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of a Complement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467100" y="3031390"/>
            <a:ext cx="56769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(not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 =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S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) – 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 smtClean="0">
                <a:latin typeface="Times New Roman" panose="02020603050405020304" pitchFamily="18" charset="0"/>
              </a:rPr>
              <a:t>E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) = 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 – 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3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950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A meteorologist predicts that there is a 70% chance of rain tomorrow. What is the probability that it won’t rain tomorrow?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55612" y="2867025"/>
            <a:ext cx="850550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dirty="0" smtClean="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  <a:p>
            <a:pPr>
              <a:spcBef>
                <a:spcPct val="50000"/>
              </a:spcBef>
            </a:pPr>
            <a:r>
              <a:rPr lang="en-US" altLang="en-US" sz="36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(won’t rain) = 1 – </a:t>
            </a:r>
            <a:r>
              <a:rPr lang="en-US" altLang="en-US" sz="36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(will rain)</a:t>
            </a:r>
          </a:p>
          <a:p>
            <a:pPr>
              <a:spcBef>
                <a:spcPct val="50000"/>
              </a:spcBef>
            </a:pPr>
            <a:r>
              <a:rPr lang="en-US" altLang="en-US" sz="3600" i="1" dirty="0">
                <a:latin typeface="Times New Roman" panose="02020603050405020304" pitchFamily="18" charset="0"/>
              </a:rPr>
              <a:t>	</a:t>
            </a:r>
            <a:r>
              <a:rPr lang="en-US" altLang="en-US" sz="3600" i="1" dirty="0" smtClean="0">
                <a:latin typeface="Times New Roman" panose="02020603050405020304" pitchFamily="18" charset="0"/>
              </a:rPr>
              <a:t>		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= 1 – 0.70 = 0.30</a:t>
            </a:r>
          </a:p>
          <a:p>
            <a:pPr>
              <a:spcBef>
                <a:spcPct val="50000"/>
              </a:spcBef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There is a 30% chance that it won’t rain tomorrow.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843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the Probability from a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Probability of one event </a:t>
            </a:r>
            <a:r>
              <a:rPr lang="en-US" altLang="en-US" sz="3000" i="1">
                <a:latin typeface="Times New Roman" panose="02020603050405020304" pitchFamily="18" charset="0"/>
              </a:rPr>
              <a:t>or</a:t>
            </a:r>
            <a:r>
              <a:rPr lang="en-US" altLang="en-US" sz="3000">
                <a:latin typeface="Times New Roman" panose="02020603050405020304" pitchFamily="18" charset="0"/>
              </a:rPr>
              <a:t> another should involve the </a:t>
            </a:r>
            <a:r>
              <a:rPr lang="en-US" altLang="en-US" sz="3000" i="1">
                <a:latin typeface="Times New Roman" panose="02020603050405020304" pitchFamily="18" charset="0"/>
              </a:rPr>
              <a:t>union</a:t>
            </a:r>
            <a:r>
              <a:rPr lang="en-US" altLang="en-US" sz="3000">
                <a:latin typeface="Times New Roman" panose="02020603050405020304" pitchFamily="18" charset="0"/>
              </a:rPr>
              <a:t> and </a:t>
            </a:r>
            <a:r>
              <a:rPr lang="en-US" altLang="en-US" sz="3000" i="1">
                <a:latin typeface="Times New Roman" panose="02020603050405020304" pitchFamily="18" charset="0"/>
              </a:rPr>
              <a:t>addition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Events Involving “Or”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5613" y="4768533"/>
            <a:ext cx="7696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Two events </a:t>
            </a:r>
            <a:r>
              <a:rPr lang="en-US" altLang="en-US" sz="2800" i="1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 and </a:t>
            </a:r>
            <a:r>
              <a:rPr lang="en-US" altLang="en-US" sz="2800" i="1" dirty="0">
                <a:latin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</a:rPr>
              <a:t> are </a:t>
            </a:r>
            <a:r>
              <a:rPr lang="en-US" altLang="en-US" sz="2800" b="1" dirty="0">
                <a:latin typeface="Times New Roman" panose="02020603050405020304" pitchFamily="18" charset="0"/>
              </a:rPr>
              <a:t>mutually exclusive events</a:t>
            </a:r>
            <a:r>
              <a:rPr lang="en-US" altLang="en-US" sz="2800" dirty="0">
                <a:latin typeface="Times New Roman" panose="02020603050405020304" pitchFamily="18" charset="0"/>
              </a:rPr>
              <a:t> if they have no outcomes in common. (Mutually exclusive events cannot occur simultaneously.)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3997008"/>
            <a:ext cx="569976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smtClean="0"/>
              <a:t>Mutually Exclusive Events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455613" y="1752600"/>
            <a:ext cx="762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If </a:t>
            </a:r>
            <a:r>
              <a:rPr lang="en-US" altLang="en-US" sz="3200" i="1" dirty="0">
                <a:latin typeface="Times New Roman" panose="02020603050405020304" pitchFamily="18" charset="0"/>
              </a:rPr>
              <a:t>A</a:t>
            </a:r>
            <a:r>
              <a:rPr lang="en-US" altLang="en-US" sz="3200" dirty="0">
                <a:latin typeface="Times New Roman" panose="02020603050405020304" pitchFamily="18" charset="0"/>
              </a:rPr>
              <a:t> and </a:t>
            </a:r>
            <a:r>
              <a:rPr lang="en-US" altLang="en-US" sz="3200" i="1" dirty="0">
                <a:latin typeface="Times New Roman" panose="02020603050405020304" pitchFamily="18" charset="0"/>
              </a:rPr>
              <a:t>B</a:t>
            </a:r>
            <a:r>
              <a:rPr lang="en-US" altLang="en-US" sz="3200" dirty="0">
                <a:latin typeface="Times New Roman" panose="02020603050405020304" pitchFamily="18" charset="0"/>
              </a:rPr>
              <a:t> are any two events, 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then</a:t>
            </a:r>
          </a:p>
          <a:p>
            <a:pPr>
              <a:spcBef>
                <a:spcPct val="50000"/>
              </a:spcBef>
            </a:pPr>
            <a:r>
              <a:rPr lang="en-US" alt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– </a:t>
            </a:r>
            <a:r>
              <a:rPr lang="en-US" altLang="en-US" sz="3200" b="1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3200" b="1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32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3009900" y="35814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455613" y="3505200"/>
            <a:ext cx="7620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If </a:t>
            </a:r>
            <a:r>
              <a:rPr lang="en-US" altLang="en-US" sz="3200" i="1" dirty="0">
                <a:latin typeface="Times New Roman" panose="02020603050405020304" pitchFamily="18" charset="0"/>
              </a:rPr>
              <a:t>A</a:t>
            </a:r>
            <a:r>
              <a:rPr lang="en-US" altLang="en-US" sz="3200" dirty="0">
                <a:latin typeface="Times New Roman" panose="02020603050405020304" pitchFamily="18" charset="0"/>
              </a:rPr>
              <a:t> and </a:t>
            </a:r>
            <a:r>
              <a:rPr lang="en-US" altLang="en-US" sz="3200" i="1" dirty="0">
                <a:latin typeface="Times New Roman" panose="02020603050405020304" pitchFamily="18" charset="0"/>
              </a:rPr>
              <a:t>B</a:t>
            </a:r>
            <a:r>
              <a:rPr lang="en-US" altLang="en-US" sz="3200" dirty="0">
                <a:latin typeface="Times New Roman" panose="02020603050405020304" pitchFamily="18" charset="0"/>
              </a:rPr>
              <a:t> are </a:t>
            </a:r>
            <a:r>
              <a:rPr lang="en-US" altLang="en-US" sz="3200" b="1" dirty="0">
                <a:latin typeface="Times New Roman" panose="02020603050405020304" pitchFamily="18" charset="0"/>
              </a:rPr>
              <a:t>mutually </a:t>
            </a:r>
            <a:r>
              <a:rPr lang="en-US" altLang="en-US" sz="3200" b="1" dirty="0" smtClean="0">
                <a:latin typeface="Times New Roman" panose="02020603050405020304" pitchFamily="18" charset="0"/>
              </a:rPr>
              <a:t>exclusive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 (no overlapping), then</a:t>
            </a:r>
          </a:p>
          <a:p>
            <a:pPr>
              <a:spcBef>
                <a:spcPct val="50000"/>
              </a:spcBef>
            </a:pPr>
            <a:r>
              <a:rPr lang="en-US" altLang="en-US" sz="32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2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 or </a:t>
            </a:r>
            <a:r>
              <a:rPr lang="en-US" altLang="en-US" sz="3200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) = </a:t>
            </a:r>
            <a:r>
              <a:rPr lang="en-US" altLang="en-US" sz="32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200" i="1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) + </a:t>
            </a:r>
            <a:r>
              <a:rPr lang="en-US" altLang="en-US" sz="3200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3200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)</a:t>
            </a:r>
            <a:endParaRPr lang="en-US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21512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512175" cy="1143000"/>
          </a:xfrm>
        </p:spPr>
        <p:txBody>
          <a:bodyPr/>
          <a:lstStyle/>
          <a:p>
            <a:r>
              <a:rPr lang="en-US" altLang="en-US" smtClean="0"/>
              <a:t>Addition Rule of Probability (for </a:t>
            </a:r>
            <a:r>
              <a:rPr lang="en-US" altLang="en-US" i="1" smtClean="0"/>
              <a:t>A</a:t>
            </a:r>
            <a:r>
              <a:rPr lang="en-US" altLang="en-US" smtClean="0"/>
              <a:t> or </a:t>
            </a:r>
            <a:r>
              <a:rPr lang="en-US" altLang="en-US" i="1" smtClean="0"/>
              <a:t>B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629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Design</vt:lpstr>
      <vt:lpstr>Custom Design</vt:lpstr>
      <vt:lpstr>Equation</vt:lpstr>
      <vt:lpstr>Section 11.2: Events Involving “Not” and “Or”</vt:lpstr>
      <vt:lpstr>Properties of Probability</vt:lpstr>
      <vt:lpstr>Example: Finding Probability When Rolling a Die</vt:lpstr>
      <vt:lpstr>Events Involving “Not”</vt:lpstr>
      <vt:lpstr>Correspondences</vt:lpstr>
      <vt:lpstr>Probability of a Complement</vt:lpstr>
      <vt:lpstr>Example: Finding the Probability from a Complement</vt:lpstr>
      <vt:lpstr>Events Involving “Or”</vt:lpstr>
      <vt:lpstr>Addition Rule of Probability (for A or B)</vt:lpstr>
      <vt:lpstr>Example: Finding the Probability of an Event Involving “Or”</vt:lpstr>
      <vt:lpstr>Example: Finding the Probability of an Event Involving “Or”</vt:lpstr>
      <vt:lpstr>Example: Finding the Probability of an Event Involving “Or”</vt:lpstr>
    </vt:vector>
  </TitlesOfParts>
  <Company>Pearson Education,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student</cp:lastModifiedBy>
  <cp:revision>155</cp:revision>
  <dcterms:created xsi:type="dcterms:W3CDTF">2011-05-10T13:51:27Z</dcterms:created>
  <dcterms:modified xsi:type="dcterms:W3CDTF">2015-10-29T22:22:41Z</dcterms:modified>
</cp:coreProperties>
</file>