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6"/>
  </p:notesMasterIdLst>
  <p:handoutMasterIdLst>
    <p:handoutMasterId r:id="rId17"/>
  </p:handoutMasterIdLst>
  <p:sldIdLst>
    <p:sldId id="858" r:id="rId3"/>
    <p:sldId id="859" r:id="rId4"/>
    <p:sldId id="861" r:id="rId5"/>
    <p:sldId id="863" r:id="rId6"/>
    <p:sldId id="87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63" d="100"/>
          <a:sy n="63" d="100"/>
        </p:scale>
        <p:origin x="1512" y="4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1831E6-25FD-4455-99A4-136075C60F47}" type="datetimeFigureOut">
              <a:rPr lang="en-US"/>
              <a:pPr>
                <a:defRPr/>
              </a:pPr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D38445-358F-4840-BA61-5E0C76CA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49D382-0FBC-4662-9285-0EFAA0C20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38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6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9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0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9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1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2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6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3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C6C3A78-969A-4457-B942-338F1B689CFA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15797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1BE2918-E037-427D-9AEF-ED4F9B4208A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B9E00FB6-3094-48CC-A142-5A6DD1AE4D7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540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E8B717C2-62C0-4BFB-AC1B-97E8D258CFA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BE919FC-0D1B-49F2-92E6-C6EA357FBC4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D5AFFCA-32AB-4C7D-9D56-0C4099BBD2B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924800" cy="3962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smtClean="0"/>
              <a:t>Apply the conditional probability formula.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Determine whether two events are independent.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Apply the multiplication rule for the event</a:t>
            </a:r>
            <a:br>
              <a:rPr lang="en-US" altLang="en-US" smtClean="0"/>
            </a:br>
            <a:r>
              <a:rPr lang="en-US" altLang="en-US" smtClean="0"/>
              <a:t> “</a:t>
            </a:r>
            <a:r>
              <a:rPr lang="en-US" altLang="en-US" i="1" smtClean="0"/>
              <a:t>A </a:t>
            </a:r>
            <a:r>
              <a:rPr lang="en-US" altLang="en-US" smtClean="0"/>
              <a:t>and </a:t>
            </a:r>
            <a:r>
              <a:rPr lang="en-US" altLang="en-US" i="1" smtClean="0"/>
              <a:t>B</a:t>
            </a:r>
            <a:r>
              <a:rPr lang="en-US" altLang="en-US" smtClean="0"/>
              <a:t>.”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Section 11-3: Conditional Probability; Events Involving “And”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33081" y="1457520"/>
            <a:ext cx="83711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we multiply both sides of the conditional probability formula by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), we obtain an expression for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). The calculation of </a:t>
            </a:r>
            <a:br>
              <a:rPr lang="en-US" altLang="en-US" sz="3000" dirty="0">
                <a:latin typeface="Times New Roman" panose="02020603050405020304" pitchFamily="18" charset="0"/>
              </a:rPr>
            </a:b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) is simpler when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are independent. 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Events Involving “And”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15044" y="3499148"/>
            <a:ext cx="6151236" cy="2767586"/>
            <a:chOff x="1496382" y="3499148"/>
            <a:chExt cx="6151236" cy="2767586"/>
          </a:xfrm>
        </p:grpSpPr>
        <p:grpSp>
          <p:nvGrpSpPr>
            <p:cNvPr id="6" name="Group 5"/>
            <p:cNvGrpSpPr/>
            <p:nvPr/>
          </p:nvGrpSpPr>
          <p:grpSpPr>
            <a:xfrm>
              <a:off x="1496382" y="3499148"/>
              <a:ext cx="6151236" cy="2767586"/>
              <a:chOff x="1496382" y="3499148"/>
              <a:chExt cx="6151236" cy="27675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496382" y="3828118"/>
                    <a:ext cx="6151236" cy="24386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000" dirty="0" smtClean="0">
                      <a:solidFill>
                        <a:srgbClr val="0070C0"/>
                      </a:solidFill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000" dirty="0" smtClean="0">
                      <a:solidFill>
                        <a:srgbClr val="0070C0"/>
                      </a:solidFill>
                      <a:latin typeface="+mn-lt"/>
                    </a:endParaRPr>
                  </a:p>
                  <a:p>
                    <a:pPr algn="ctr"/>
                    <a:r>
                      <a:rPr lang="en-US" sz="3000" i="1" dirty="0" smtClean="0">
                        <a:solidFill>
                          <a:srgbClr val="0070C0"/>
                        </a:solidFill>
                        <a:latin typeface="+mn-lt"/>
                      </a:rPr>
                      <a:t>Written reversed: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𝒂𝒏𝒅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oMath>
                      </m:oMathPara>
                    </a14:m>
                    <a:endParaRPr lang="en-US" sz="3000" b="1" dirty="0">
                      <a:solidFill>
                        <a:srgbClr val="0070C0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6382" y="3828118"/>
                    <a:ext cx="6151236" cy="243861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Rounded Rectangle 3"/>
              <p:cNvSpPr/>
              <p:nvPr/>
            </p:nvSpPr>
            <p:spPr>
              <a:xfrm>
                <a:off x="2799184" y="3828118"/>
                <a:ext cx="3601616" cy="97714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864501" y="3499148"/>
                <a:ext cx="3452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+mn-lt"/>
                  </a:rPr>
                  <a:t>Conditional Probability Formula</a:t>
                </a:r>
                <a:endParaRPr lang="en-US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954555" y="4553339"/>
              <a:ext cx="858416" cy="14929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595001" y="4316691"/>
              <a:ext cx="858416" cy="14929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6" imgW="475104" imgH="810471" progId="Equation.DSMT4">
                  <p:embed/>
                </p:oleObj>
              </mc:Choice>
              <mc:Fallback>
                <p:oleObj name="Equation" r:id="rId6" imgW="475104" imgH="81047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55613" y="1571625"/>
            <a:ext cx="76200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are any two events,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then</a:t>
            </a:r>
          </a:p>
          <a:p>
            <a:pPr>
              <a:spcBef>
                <a:spcPct val="50000"/>
              </a:spcBef>
            </a:pPr>
            <a:r>
              <a:rPr lang="en-US" altLang="en-US" sz="3000" i="1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∙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  <a:endParaRPr lang="en-US" altLang="en-US" sz="30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3009900" y="3581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7" imgW="475104" imgH="810471" progId="Equation.DSMT4">
                  <p:embed/>
                </p:oleObj>
              </mc:Choice>
              <mc:Fallback>
                <p:oleObj name="Equation" r:id="rId7" imgW="475104" imgH="81047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455613" y="3324225"/>
            <a:ext cx="76200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are independent,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then</a:t>
            </a:r>
          </a:p>
          <a:p>
            <a:pPr>
              <a:spcBef>
                <a:spcPct val="50000"/>
              </a:spcBef>
            </a:pPr>
            <a:r>
              <a:rPr lang="en-US" altLang="en-US" sz="3000" i="1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∙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).</a:t>
            </a:r>
            <a:endParaRPr lang="en-US" altLang="en-US" sz="3000" b="1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Multiplication Rule of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910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Jeff draws balls from the jar below. He draws two balls </a:t>
            </a:r>
            <a:r>
              <a:rPr lang="en-US" altLang="en-US" sz="2400" i="1" u="sng" dirty="0">
                <a:latin typeface="Times New Roman" panose="02020603050405020304" pitchFamily="18" charset="0"/>
              </a:rPr>
              <a:t>without</a:t>
            </a:r>
            <a:r>
              <a:rPr lang="en-US" altLang="en-US" sz="2400" u="sng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replacement. </a:t>
            </a:r>
            <a:r>
              <a:rPr lang="en-US" altLang="en-US" sz="2400" b="1" dirty="0">
                <a:latin typeface="Times New Roman" panose="02020603050405020304" pitchFamily="18" charset="0"/>
              </a:rPr>
              <a:t>Find the probability that he draws a red ball and then a blue ball, in that order.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94041" y="2450590"/>
            <a:ext cx="3810000" cy="2494436"/>
            <a:chOff x="4876800" y="2533209"/>
            <a:chExt cx="3810000" cy="2494436"/>
          </a:xfrm>
        </p:grpSpPr>
        <p:grpSp>
          <p:nvGrpSpPr>
            <p:cNvPr id="2" name="Group 1"/>
            <p:cNvGrpSpPr/>
            <p:nvPr/>
          </p:nvGrpSpPr>
          <p:grpSpPr>
            <a:xfrm>
              <a:off x="4876800" y="2589245"/>
              <a:ext cx="3810000" cy="2438400"/>
              <a:chOff x="2362200" y="3429000"/>
              <a:chExt cx="3810000" cy="2438400"/>
            </a:xfrm>
          </p:grpSpPr>
          <p:sp>
            <p:nvSpPr>
              <p:cNvPr id="35844" name="AutoShape 5"/>
              <p:cNvSpPr>
                <a:spLocks noChangeArrowheads="1"/>
              </p:cNvSpPr>
              <p:nvPr/>
            </p:nvSpPr>
            <p:spPr bwMode="auto">
              <a:xfrm>
                <a:off x="2362200" y="3429000"/>
                <a:ext cx="3810000" cy="2438400"/>
              </a:xfrm>
              <a:prstGeom prst="can">
                <a:avLst>
                  <a:gd name="adj" fmla="val 25000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45" name="Oval 6"/>
              <p:cNvSpPr>
                <a:spLocks noChangeArrowheads="1"/>
              </p:cNvSpPr>
              <p:nvPr/>
            </p:nvSpPr>
            <p:spPr bwMode="auto">
              <a:xfrm>
                <a:off x="5486400" y="49530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46" name="Oval 7"/>
              <p:cNvSpPr>
                <a:spLocks noChangeArrowheads="1"/>
              </p:cNvSpPr>
              <p:nvPr/>
            </p:nvSpPr>
            <p:spPr bwMode="auto">
              <a:xfrm>
                <a:off x="3505200" y="4419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47" name="Oval 8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48" name="Oval 9"/>
              <p:cNvSpPr>
                <a:spLocks noChangeArrowheads="1"/>
              </p:cNvSpPr>
              <p:nvPr/>
            </p:nvSpPr>
            <p:spPr bwMode="auto">
              <a:xfrm>
                <a:off x="25908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49" name="Oval 10"/>
              <p:cNvSpPr>
                <a:spLocks noChangeArrowheads="1"/>
              </p:cNvSpPr>
              <p:nvPr/>
            </p:nvSpPr>
            <p:spPr bwMode="auto">
              <a:xfrm>
                <a:off x="2590800" y="42672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50" name="Oval 11"/>
              <p:cNvSpPr>
                <a:spLocks noChangeArrowheads="1"/>
              </p:cNvSpPr>
              <p:nvPr/>
            </p:nvSpPr>
            <p:spPr bwMode="auto">
              <a:xfrm>
                <a:off x="4572000" y="50292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51" name="Oval 12"/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52" name="Oval 13"/>
              <p:cNvSpPr>
                <a:spLocks noChangeArrowheads="1"/>
              </p:cNvSpPr>
              <p:nvPr/>
            </p:nvSpPr>
            <p:spPr bwMode="auto">
              <a:xfrm>
                <a:off x="5257800" y="44196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53" name="Oval 14"/>
              <p:cNvSpPr>
                <a:spLocks noChangeArrowheads="1"/>
              </p:cNvSpPr>
              <p:nvPr/>
            </p:nvSpPr>
            <p:spPr bwMode="auto">
              <a:xfrm>
                <a:off x="3200400" y="50292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5854" name="Text Box 15"/>
            <p:cNvSpPr txBox="1">
              <a:spLocks noChangeArrowheads="1"/>
            </p:cNvSpPr>
            <p:nvPr/>
          </p:nvSpPr>
          <p:spPr bwMode="auto">
            <a:xfrm>
              <a:off x="6400800" y="2533209"/>
              <a:ext cx="111345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latin typeface="Times New Roman" panose="02020603050405020304" pitchFamily="18" charset="0"/>
                </a:rPr>
                <a:t>4 red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3 blue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2 yellow</a:t>
              </a:r>
            </a:p>
          </p:txBody>
        </p:sp>
      </p:grpSp>
      <p:sp>
        <p:nvSpPr>
          <p:cNvPr id="35855" name="Rectangle 16"/>
          <p:cNvSpPr>
            <a:spLocks noGrp="1" noChangeArrowheads="1"/>
          </p:cNvSpPr>
          <p:nvPr>
            <p:ph type="title"/>
          </p:nvPr>
        </p:nvSpPr>
        <p:spPr>
          <a:xfrm>
            <a:off x="390035" y="215900"/>
            <a:ext cx="8427393" cy="546100"/>
          </a:xfrm>
        </p:spPr>
        <p:txBody>
          <a:bodyPr/>
          <a:lstStyle/>
          <a:p>
            <a:r>
              <a:rPr lang="en-US" altLang="en-US" sz="3300" dirty="0" smtClean="0"/>
              <a:t>Example: Selecting From an Jar of Balls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4"/>
              <p:cNvSpPr txBox="1">
                <a:spLocks noChangeArrowheads="1"/>
              </p:cNvSpPr>
              <p:nvPr/>
            </p:nvSpPr>
            <p:spPr bwMode="auto">
              <a:xfrm>
                <a:off x="259407" y="3253386"/>
                <a:ext cx="5042257" cy="2103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 dirty="0" smtClean="0">
                    <a:solidFill>
                      <a:srgbClr val="BC2C3A"/>
                    </a:solidFill>
                    <a:latin typeface="Times New Roman" panose="02020603050405020304" pitchFamily="18" charset="0"/>
                  </a:rPr>
                  <a:t>Solution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and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=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∙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|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𝟕𝟐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𝟏𝟔𝟔𝟕</m:t>
                    </m:r>
                  </m:oMath>
                </a14:m>
                <a:endParaRPr lang="en-US" altLang="en-US" sz="2800" b="1" i="1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407" y="3253386"/>
                <a:ext cx="5042257" cy="2103268"/>
              </a:xfrm>
              <a:prstGeom prst="rect">
                <a:avLst/>
              </a:prstGeom>
              <a:blipFill rotWithShape="0">
                <a:blip r:embed="rId6"/>
                <a:stretch>
                  <a:fillRect l="-2539" t="-3188" b="-2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006461" y="3204094"/>
            <a:ext cx="3425580" cy="902732"/>
            <a:chOff x="1006461" y="3204094"/>
            <a:chExt cx="3425580" cy="902732"/>
          </a:xfrm>
        </p:grpSpPr>
        <p:sp>
          <p:nvSpPr>
            <p:cNvPr id="4" name="TextBox 3"/>
            <p:cNvSpPr txBox="1"/>
            <p:nvPr/>
          </p:nvSpPr>
          <p:spPr>
            <a:xfrm>
              <a:off x="1862107" y="3204094"/>
              <a:ext cx="25699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Red first and Blue second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006461" y="3567184"/>
              <a:ext cx="1074884" cy="5396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081345" y="3573426"/>
              <a:ext cx="1231022" cy="419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29419" y="1327943"/>
            <a:ext cx="80565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Jeff draws balls from the jar below. He draws two balls, this time </a:t>
            </a:r>
            <a:r>
              <a:rPr lang="en-US" altLang="en-US" sz="2800" i="1" u="sng" dirty="0">
                <a:latin typeface="Times New Roman" panose="02020603050405020304" pitchFamily="18" charset="0"/>
              </a:rPr>
              <a:t>with</a:t>
            </a:r>
            <a:r>
              <a:rPr lang="en-US" altLang="en-US" sz="2800" dirty="0">
                <a:latin typeface="Times New Roman" panose="02020603050405020304" pitchFamily="18" charset="0"/>
              </a:rPr>
              <a:t> replacement. </a:t>
            </a:r>
            <a:r>
              <a:rPr lang="en-US" altLang="en-US" sz="2800" b="1" dirty="0">
                <a:latin typeface="Times New Roman" panose="02020603050405020304" pitchFamily="18" charset="0"/>
              </a:rPr>
              <a:t>Find the probability that he gets a red and then a blue ball, in that order.</a:t>
            </a:r>
          </a:p>
        </p:txBody>
      </p:sp>
      <p:sp>
        <p:nvSpPr>
          <p:cNvPr id="39951" name="Rectangle 16"/>
          <p:cNvSpPr>
            <a:spLocks noGrp="1" noChangeArrowheads="1"/>
          </p:cNvSpPr>
          <p:nvPr>
            <p:ph type="title"/>
          </p:nvPr>
        </p:nvSpPr>
        <p:spPr>
          <a:xfrm>
            <a:off x="449393" y="215900"/>
            <a:ext cx="8313576" cy="546100"/>
          </a:xfrm>
        </p:spPr>
        <p:txBody>
          <a:bodyPr/>
          <a:lstStyle/>
          <a:p>
            <a:r>
              <a:rPr lang="en-US" altLang="en-US" sz="3300" dirty="0" smtClean="0"/>
              <a:t>Example: Selecting From an Urn of Balls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68686" y="2581218"/>
            <a:ext cx="3810000" cy="2494436"/>
            <a:chOff x="4876800" y="2533209"/>
            <a:chExt cx="3810000" cy="2494436"/>
          </a:xfrm>
        </p:grpSpPr>
        <p:grpSp>
          <p:nvGrpSpPr>
            <p:cNvPr id="17" name="Group 16"/>
            <p:cNvGrpSpPr/>
            <p:nvPr/>
          </p:nvGrpSpPr>
          <p:grpSpPr>
            <a:xfrm>
              <a:off x="4876800" y="2589245"/>
              <a:ext cx="3810000" cy="2438400"/>
              <a:chOff x="2362200" y="3429000"/>
              <a:chExt cx="3810000" cy="2438400"/>
            </a:xfrm>
          </p:grpSpPr>
          <p:sp>
            <p:nvSpPr>
              <p:cNvPr id="19" name="AutoShape 5"/>
              <p:cNvSpPr>
                <a:spLocks noChangeArrowheads="1"/>
              </p:cNvSpPr>
              <p:nvPr/>
            </p:nvSpPr>
            <p:spPr bwMode="auto">
              <a:xfrm>
                <a:off x="2362200" y="3429000"/>
                <a:ext cx="3810000" cy="2438400"/>
              </a:xfrm>
              <a:prstGeom prst="can">
                <a:avLst>
                  <a:gd name="adj" fmla="val 25000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5486400" y="49530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3505200" y="44196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2590800" y="4953000"/>
                <a:ext cx="381000" cy="38100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2590800" y="42672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4572000" y="50292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381000" cy="381000"/>
              </a:xfrm>
              <a:prstGeom prst="ellipse">
                <a:avLst/>
              </a:prstGeom>
              <a:solidFill>
                <a:srgbClr val="BC2C3A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5257800" y="44196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3200400" y="50292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400800" y="2533209"/>
              <a:ext cx="111345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latin typeface="Times New Roman" panose="02020603050405020304" pitchFamily="18" charset="0"/>
                </a:rPr>
                <a:t>4 red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3 blue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2 yellow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4"/>
              <p:cNvSpPr txBox="1">
                <a:spLocks noChangeArrowheads="1"/>
              </p:cNvSpPr>
              <p:nvPr/>
            </p:nvSpPr>
            <p:spPr bwMode="auto">
              <a:xfrm>
                <a:off x="144089" y="2701130"/>
                <a:ext cx="5232757" cy="3652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800" dirty="0" smtClean="0">
                    <a:solidFill>
                      <a:srgbClr val="BC2C3A"/>
                    </a:solidFill>
                    <a:latin typeface="Times New Roman" panose="02020603050405020304" pitchFamily="18" charset="0"/>
                  </a:rPr>
                  <a:t>Solution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Because the ball is replaced, repetitions are allowed. In this case, event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8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is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independent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of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and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=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∙ 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|</a:t>
                </a: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2800" b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𝟖𝟏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𝟐𝟕</m:t>
                        </m:r>
                      </m:den>
                    </m:f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𝟏𝟒𝟖</m:t>
                    </m:r>
                  </m:oMath>
                </a14:m>
                <a:endParaRPr lang="en-US" altLang="en-US" sz="2800" b="1" i="1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89" y="2701130"/>
                <a:ext cx="5232757" cy="3652090"/>
              </a:xfrm>
              <a:prstGeom prst="rect">
                <a:avLst/>
              </a:prstGeom>
              <a:blipFill rotWithShape="0">
                <a:blip r:embed="rId6"/>
                <a:stretch>
                  <a:fillRect l="-2448" t="-1669" r="-19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5613" y="1430662"/>
            <a:ext cx="7620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Sometimes the probability of an event must be computed using the knowledge that some other event has happened (or is happening, or will happen – the timing is not important). This type of probability is called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conditional probability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Probability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5613" y="4407127"/>
            <a:ext cx="7620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probability of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, computed on the assumption that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has happened, is called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conditional probability of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B</a:t>
            </a:r>
            <a:r>
              <a:rPr lang="en-US" altLang="en-US" sz="3000" b="1" dirty="0">
                <a:latin typeface="Times New Roman" panose="02020603050405020304" pitchFamily="18" charset="0"/>
              </a:rPr>
              <a:t> given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3000" b="1" dirty="0"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latin typeface="Times New Roman" panose="02020603050405020304" pitchFamily="18" charset="0"/>
              </a:rPr>
              <a:t>and is denoted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3000" b="1" dirty="0"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B </a:t>
            </a:r>
            <a:r>
              <a:rPr lang="en-US" altLang="en-US" sz="3000" b="1" dirty="0">
                <a:latin typeface="Times New Roman" panose="02020603050405020304" pitchFamily="18" charset="0"/>
              </a:rPr>
              <a:t>| </a:t>
            </a:r>
            <a:r>
              <a:rPr lang="en-US" altLang="en-US" sz="3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3000" b="1" dirty="0">
                <a:latin typeface="Times New Roman" panose="02020603050405020304" pitchFamily="18" charset="0"/>
              </a:rPr>
              <a:t>). 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33266" y="1514634"/>
            <a:ext cx="8780106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457200" algn="l"/>
                <a:tab pos="6905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457200" algn="l"/>
                <a:tab pos="6905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457200" algn="l"/>
                <a:tab pos="6905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  <a:tab pos="6905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dirty="0"/>
              <a:t>From the sample space 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{2, 3, 4, 5, 6, 7, 8, 9}, a single number is to be selected randomly. Given the events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smtClean="0"/>
              <a:t>			A</a:t>
            </a:r>
            <a:r>
              <a:rPr lang="en-US" altLang="en-US" sz="2800" i="1" dirty="0"/>
              <a:t>: </a:t>
            </a:r>
            <a:r>
              <a:rPr lang="en-US" altLang="en-US" sz="2800" dirty="0"/>
              <a:t>selected number is odd, and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smtClean="0"/>
              <a:t>			B</a:t>
            </a:r>
            <a:r>
              <a:rPr lang="en-US" altLang="en-US" sz="2800" i="1" dirty="0"/>
              <a:t>:</a:t>
            </a:r>
            <a:r>
              <a:rPr lang="en-US" altLang="en-US" sz="2800" dirty="0"/>
              <a:t> selected number is a multiple of 3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 smtClean="0"/>
              <a:t>find </a:t>
            </a:r>
            <a:r>
              <a:rPr lang="en-US" altLang="en-US" sz="2800" b="1" dirty="0"/>
              <a:t>each probability</a:t>
            </a:r>
            <a:r>
              <a:rPr lang="en-US" altLang="en-US" sz="2800" dirty="0"/>
              <a:t>. 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 smtClean="0"/>
              <a:t>a</a:t>
            </a:r>
            <a:r>
              <a:rPr lang="en-US" altLang="en-US" sz="2800" b="1" dirty="0"/>
              <a:t>) 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B</a:t>
            </a:r>
            <a:r>
              <a:rPr lang="en-US" altLang="en-US" sz="2800" b="1" dirty="0" smtClean="0"/>
              <a:t>)</a:t>
            </a:r>
            <a:r>
              <a:rPr lang="en-US" altLang="en-US" sz="2800" dirty="0" smtClean="0"/>
              <a:t>		</a:t>
            </a:r>
            <a:r>
              <a:rPr lang="en-US" altLang="en-US" sz="2800" b="1" i="1" dirty="0">
                <a:solidFill>
                  <a:srgbClr val="0070C0"/>
                </a:solidFill>
              </a:rPr>
              <a:t>B </a:t>
            </a:r>
            <a:r>
              <a:rPr lang="en-US" altLang="en-US" sz="2800" b="1" dirty="0">
                <a:solidFill>
                  <a:srgbClr val="0070C0"/>
                </a:solidFill>
              </a:rPr>
              <a:t>= {3, 6, 9}, so </a:t>
            </a:r>
            <a:r>
              <a:rPr lang="en-US" altLang="en-US" sz="2800" b="1" i="1" dirty="0">
                <a:solidFill>
                  <a:srgbClr val="0070C0"/>
                </a:solidFill>
              </a:rPr>
              <a:t>P</a:t>
            </a:r>
            <a:r>
              <a:rPr lang="en-US" altLang="en-US" sz="2800" b="1" dirty="0">
                <a:solidFill>
                  <a:srgbClr val="0070C0"/>
                </a:solidFill>
              </a:rPr>
              <a:t>(</a:t>
            </a:r>
            <a:r>
              <a:rPr lang="en-US" altLang="en-US" sz="2800" b="1" i="1" dirty="0">
                <a:solidFill>
                  <a:srgbClr val="0070C0"/>
                </a:solidFill>
              </a:rPr>
              <a:t>B</a:t>
            </a:r>
            <a:r>
              <a:rPr lang="en-US" altLang="en-US" sz="2800" b="1" dirty="0">
                <a:solidFill>
                  <a:srgbClr val="0070C0"/>
                </a:solidFill>
              </a:rPr>
              <a:t>) = </a:t>
            </a:r>
            <a:r>
              <a:rPr lang="en-US" altLang="en-US" sz="2800" b="1" u="sng" dirty="0">
                <a:solidFill>
                  <a:srgbClr val="0070C0"/>
                </a:solidFill>
              </a:rPr>
              <a:t>3/8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 smtClean="0"/>
              <a:t>b</a:t>
            </a:r>
            <a:r>
              <a:rPr lang="en-US" altLang="en-US" sz="2800" b="1" dirty="0"/>
              <a:t>) 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A</a:t>
            </a:r>
            <a:r>
              <a:rPr lang="en-US" altLang="en-US" sz="2800" b="1" dirty="0"/>
              <a:t> and </a:t>
            </a:r>
            <a:r>
              <a:rPr lang="en-US" altLang="en-US" sz="2800" b="1" i="1" dirty="0" smtClean="0"/>
              <a:t>B</a:t>
            </a:r>
            <a:r>
              <a:rPr lang="en-US" altLang="en-US" sz="2800" b="1" dirty="0" smtClean="0"/>
              <a:t>)</a:t>
            </a:r>
            <a:r>
              <a:rPr lang="en-US" altLang="en-US" sz="2800" i="1" dirty="0"/>
              <a:t> </a:t>
            </a:r>
            <a:r>
              <a:rPr lang="en-US" altLang="en-US" sz="2800" i="1" dirty="0" smtClean="0"/>
              <a:t>	</a:t>
            </a:r>
            <a:r>
              <a:rPr lang="en-US" altLang="en-US" sz="2800" b="1" i="1" dirty="0" smtClean="0">
                <a:solidFill>
                  <a:srgbClr val="0070C0"/>
                </a:solidFill>
              </a:rPr>
              <a:t>A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</a:rPr>
              <a:t>and </a:t>
            </a:r>
            <a:r>
              <a:rPr lang="en-US" altLang="en-US" sz="2800" b="1" i="1" dirty="0">
                <a:solidFill>
                  <a:srgbClr val="0070C0"/>
                </a:solidFill>
              </a:rPr>
              <a:t>B</a:t>
            </a:r>
            <a:r>
              <a:rPr lang="en-US" altLang="en-US" sz="2800" b="1" dirty="0">
                <a:solidFill>
                  <a:srgbClr val="0070C0"/>
                </a:solidFill>
              </a:rPr>
              <a:t> = {3, 5, 7, 9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}∩{</a:t>
            </a:r>
            <a:r>
              <a:rPr lang="en-US" altLang="en-US" sz="2800" b="1" dirty="0">
                <a:solidFill>
                  <a:srgbClr val="0070C0"/>
                </a:solidFill>
              </a:rPr>
              <a:t>3, 6, 9} = {3, 9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en-US" sz="2800" dirty="0" smtClean="0"/>
              <a:t> 					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so </a:t>
            </a:r>
            <a:r>
              <a:rPr lang="en-US" altLang="en-US" sz="2800" b="1" i="1" dirty="0">
                <a:solidFill>
                  <a:srgbClr val="0070C0"/>
                </a:solidFill>
              </a:rPr>
              <a:t>P</a:t>
            </a:r>
            <a:r>
              <a:rPr lang="en-US" altLang="en-US" sz="2800" b="1" dirty="0">
                <a:solidFill>
                  <a:srgbClr val="0070C0"/>
                </a:solidFill>
              </a:rPr>
              <a:t>(</a:t>
            </a:r>
            <a:r>
              <a:rPr lang="en-US" altLang="en-US" sz="2800" b="1" i="1" dirty="0">
                <a:solidFill>
                  <a:srgbClr val="0070C0"/>
                </a:solidFill>
              </a:rPr>
              <a:t>A</a:t>
            </a:r>
            <a:r>
              <a:rPr lang="en-US" altLang="en-US" sz="2800" b="1" dirty="0">
                <a:solidFill>
                  <a:srgbClr val="0070C0"/>
                </a:solidFill>
              </a:rPr>
              <a:t> and </a:t>
            </a:r>
            <a:r>
              <a:rPr lang="en-US" altLang="en-US" sz="2800" b="1" i="1" dirty="0">
                <a:solidFill>
                  <a:srgbClr val="0070C0"/>
                </a:solidFill>
              </a:rPr>
              <a:t>B</a:t>
            </a:r>
            <a:r>
              <a:rPr lang="en-US" altLang="en-US" sz="2800" b="1" dirty="0">
                <a:solidFill>
                  <a:srgbClr val="0070C0"/>
                </a:solidFill>
              </a:rPr>
              <a:t>) = 2/8 = </a:t>
            </a:r>
            <a:r>
              <a:rPr lang="en-US" altLang="en-US" sz="2800" b="1" u="sng" dirty="0">
                <a:solidFill>
                  <a:srgbClr val="0070C0"/>
                </a:solidFill>
              </a:rPr>
              <a:t>1/4</a:t>
            </a:r>
          </a:p>
          <a:p>
            <a:r>
              <a:rPr lang="en-US" altLang="en-US" sz="2800" b="1" dirty="0" smtClean="0"/>
              <a:t>c</a:t>
            </a:r>
            <a:r>
              <a:rPr lang="en-US" altLang="en-US" sz="2800" b="1" dirty="0"/>
              <a:t>) 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B </a:t>
            </a:r>
            <a:r>
              <a:rPr lang="en-US" altLang="en-US" sz="2800" b="1" dirty="0"/>
              <a:t>| </a:t>
            </a:r>
            <a:r>
              <a:rPr lang="en-US" altLang="en-US" sz="2800" b="1" i="1" dirty="0"/>
              <a:t>A</a:t>
            </a:r>
            <a:r>
              <a:rPr lang="en-US" altLang="en-US" sz="2800" b="1" dirty="0" smtClean="0"/>
              <a:t>)</a:t>
            </a:r>
            <a:r>
              <a:rPr lang="en-US" altLang="en-US" sz="2800" dirty="0" smtClean="0"/>
              <a:t>		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The </a:t>
            </a:r>
            <a:r>
              <a:rPr lang="en-US" altLang="en-US" sz="2800" b="1" dirty="0">
                <a:solidFill>
                  <a:srgbClr val="0070C0"/>
                </a:solidFill>
              </a:rPr>
              <a:t>given condition </a:t>
            </a:r>
            <a:r>
              <a:rPr lang="en-US" altLang="en-US" sz="2800" b="1" i="1" dirty="0">
                <a:solidFill>
                  <a:srgbClr val="0070C0"/>
                </a:solidFill>
              </a:rPr>
              <a:t>A</a:t>
            </a:r>
            <a:r>
              <a:rPr lang="en-US" altLang="en-US" sz="2800" b="1" dirty="0">
                <a:solidFill>
                  <a:srgbClr val="0070C0"/>
                </a:solidFill>
              </a:rPr>
              <a:t> reduces the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						sample </a:t>
            </a:r>
            <a:r>
              <a:rPr lang="en-US" altLang="en-US" sz="2800" b="1" dirty="0">
                <a:solidFill>
                  <a:srgbClr val="0070C0"/>
                </a:solidFill>
              </a:rPr>
              <a:t>space 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to </a:t>
            </a:r>
            <a:r>
              <a:rPr lang="en-US" altLang="en-US" sz="2800" b="1" dirty="0">
                <a:solidFill>
                  <a:srgbClr val="0070C0"/>
                </a:solidFill>
              </a:rPr>
              <a:t>{3, 5, 7, 9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}, so</a:t>
            </a:r>
          </a:p>
          <a:p>
            <a:r>
              <a:rPr lang="en-US" altLang="en-US" sz="2800" b="1" dirty="0">
                <a:solidFill>
                  <a:srgbClr val="0070C0"/>
                </a:solidFill>
              </a:rPr>
              <a:t>	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				</a:t>
            </a:r>
            <a:r>
              <a:rPr lang="en-US" altLang="en-US" sz="2800" b="1" i="1" dirty="0">
                <a:solidFill>
                  <a:srgbClr val="0070C0"/>
                </a:solidFill>
              </a:rPr>
              <a:t> P</a:t>
            </a:r>
            <a:r>
              <a:rPr lang="en-US" altLang="en-US" sz="2800" b="1" dirty="0">
                <a:solidFill>
                  <a:srgbClr val="0070C0"/>
                </a:solidFill>
              </a:rPr>
              <a:t>(</a:t>
            </a:r>
            <a:r>
              <a:rPr lang="en-US" altLang="en-US" sz="2800" b="1" i="1" dirty="0">
                <a:solidFill>
                  <a:srgbClr val="0070C0"/>
                </a:solidFill>
              </a:rPr>
              <a:t>B </a:t>
            </a:r>
            <a:r>
              <a:rPr lang="en-US" altLang="en-US" sz="2800" b="1" dirty="0">
                <a:solidFill>
                  <a:srgbClr val="0070C0"/>
                </a:solidFill>
              </a:rPr>
              <a:t>| </a:t>
            </a:r>
            <a:r>
              <a:rPr lang="en-US" altLang="en-US" sz="2800" b="1" i="1" dirty="0">
                <a:solidFill>
                  <a:srgbClr val="0070C0"/>
                </a:solidFill>
              </a:rPr>
              <a:t>A</a:t>
            </a:r>
            <a:r>
              <a:rPr lang="en-US" altLang="en-US" sz="2800" b="1" dirty="0">
                <a:solidFill>
                  <a:srgbClr val="0070C0"/>
                </a:solidFill>
              </a:rPr>
              <a:t>)  = 2/4 = </a:t>
            </a:r>
            <a:r>
              <a:rPr lang="en-US" altLang="en-US" sz="2800" b="1" u="sng" dirty="0">
                <a:solidFill>
                  <a:srgbClr val="0070C0"/>
                </a:solidFill>
              </a:rPr>
              <a:t>1/2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Selecting From a Set of Numbers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133465"/>
            <a:ext cx="9144000" cy="1865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769" y="5047861"/>
            <a:ext cx="9122231" cy="1245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1608494"/>
                <a:ext cx="8574833" cy="456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conditional probability of </a:t>
                </a:r>
                <a:r>
                  <a:rPr lang="en-US" altLang="en-US" sz="24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given </a:t>
                </a:r>
                <a:r>
                  <a:rPr lang="en-US" altLang="en-US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</a:rPr>
                  <a:t>is calculated as </a:t>
                </a: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follows: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US" alt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𝒂𝒏𝒅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3000" b="1" dirty="0" smtClean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An alternate way to understand this formula: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alt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box>
                            <m:boxPr>
                              <m:ctrlPr>
                                <a:rPr lang="en-US" alt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en-US" sz="3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box>
                        </m:den>
                      </m:f>
                      <m:r>
                        <a:rPr lang="en-US" alt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en-US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3000" b="1" dirty="0" smtClean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or more briefly:  		</a:t>
                </a:r>
                <a14:m>
                  <m:oMath xmlns:m="http://schemas.openxmlformats.org/officeDocument/2006/math">
                    <m:r>
                      <a:rPr lang="en-US" alt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sz="30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8494"/>
                <a:ext cx="8574833" cy="4564198"/>
              </a:xfrm>
              <a:prstGeom prst="rect">
                <a:avLst/>
              </a:prstGeom>
              <a:blipFill rotWithShape="0">
                <a:blip r:embed="rId6"/>
                <a:stretch>
                  <a:fillRect l="-1066" t="-10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98580"/>
            <a:ext cx="8229600" cy="70161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Conditional Probability Formula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57565" y="5119014"/>
            <a:ext cx="2845836" cy="969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91820"/>
          </a:xfrm>
        </p:spPr>
        <p:txBody>
          <a:bodyPr/>
          <a:lstStyle/>
          <a:p>
            <a:r>
              <a:rPr lang="en-US" dirty="0" smtClean="0"/>
              <a:t>Systematic Listing of a 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5180"/>
            <a:ext cx="9144000" cy="4955540"/>
          </a:xfrm>
        </p:spPr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Suppose you had a family with four children.</a:t>
            </a:r>
          </a:p>
          <a:p>
            <a:r>
              <a:rPr lang="en-US" sz="2800" b="1" dirty="0" smtClean="0"/>
              <a:t>	Use a systematic method to list the sample space.</a:t>
            </a:r>
          </a:p>
          <a:p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For each child, there are 2 possible choices (B or G). There are 2 ∙ 2 ∙ 2 ∙ 2 = 2</a:t>
            </a:r>
            <a:r>
              <a:rPr lang="en-US" sz="2800" baseline="30000" dirty="0" smtClean="0">
                <a:solidFill>
                  <a:srgbClr val="0070C0"/>
                </a:solidFill>
              </a:rPr>
              <a:t>4</a:t>
            </a:r>
            <a:r>
              <a:rPr lang="en-US" sz="2800" dirty="0" smtClean="0">
                <a:solidFill>
                  <a:srgbClr val="0070C0"/>
                </a:solidFill>
              </a:rPr>
              <a:t> = 16 different ways to have 4 children. We will keep track of the number of boys.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Four boys:  BBBB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Three boys: BBBG, BBGB, BGBB, GBBB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Two boys: BBGG, BGBG, BGGB, GBBG, GBGB, GGBB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One boy: BGGG, GBGG, GGBG, GGGB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No boys: GGGG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05209" y="1463746"/>
            <a:ext cx="83335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</a:rPr>
              <a:t>Given a family with two children, find the probability that both are boys, given that at least one is a boy.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90" name="Text Box 6"/>
              <p:cNvSpPr txBox="1">
                <a:spLocks noChangeArrowheads="1"/>
              </p:cNvSpPr>
              <p:nvPr/>
            </p:nvSpPr>
            <p:spPr bwMode="auto">
              <a:xfrm>
                <a:off x="97298" y="2573499"/>
                <a:ext cx="8677469" cy="3649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First, define</a:t>
                </a:r>
                <a:r>
                  <a:rPr lang="en-US" altLang="en-US" sz="26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the sample space (ways to have 2 children):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	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	</a:t>
                </a:r>
                <a:r>
                  <a:rPr lang="en-US" altLang="en-US" sz="2600" dirty="0" smtClean="0">
                    <a:latin typeface="Times New Roman" panose="02020603050405020304" pitchFamily="18" charset="0"/>
                  </a:rPr>
                  <a:t>  </a:t>
                </a:r>
                <a:r>
                  <a:rPr lang="en-US" altLang="en-US" sz="26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en-US" sz="2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= {gg, </a:t>
                </a:r>
                <a:r>
                  <a:rPr lang="en-US" altLang="en-US" sz="26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gb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26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bg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bb</a:t>
                </a:r>
                <a:r>
                  <a:rPr lang="en-US" altLang="en-US" sz="2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}</a:t>
                </a:r>
              </a:p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Next, define the conditional part (it says “given that”). This is your “reduced” sample space:</a:t>
                </a:r>
                <a:r>
                  <a:rPr lang="en-US" altLang="en-US" sz="2600" dirty="0" smtClean="0"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2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 = 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{</a:t>
                </a:r>
                <a:r>
                  <a:rPr lang="en-US" altLang="en-US" sz="26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gb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26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bg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2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bb}</a:t>
                </a:r>
              </a:p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Now, define the event you are seeking:</a:t>
                </a:r>
                <a:r>
                  <a:rPr lang="en-US" altLang="en-US" sz="2600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6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 = </a:t>
                </a:r>
                <a:r>
                  <a:rPr lang="en-US" altLang="en-US" sz="26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{bb</a:t>
                </a:r>
                <a:r>
                  <a:rPr lang="en-US" altLang="en-US" sz="26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}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Compute the conditional probability:  </a:t>
                </a:r>
                <a:r>
                  <a:rPr lang="en-US" altLang="en-US" sz="26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6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|</a:t>
                </a:r>
                <a:r>
                  <a:rPr lang="en-US" altLang="en-US" sz="26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26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en-US" sz="2600" b="1" i="1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59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98" y="2573499"/>
                <a:ext cx="8677469" cy="3649076"/>
              </a:xfrm>
              <a:prstGeom prst="rect">
                <a:avLst/>
              </a:prstGeom>
              <a:blipFill rotWithShape="0">
                <a:blip r:embed="rId6"/>
                <a:stretch>
                  <a:fillRect l="-1124" t="-1503" r="-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Finding Probabilities of Boys and Girls in a Family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64286" y="5402431"/>
            <a:ext cx="279918" cy="7787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55612" y="1598613"/>
            <a:ext cx="810988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Two events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are called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independent events</a:t>
            </a:r>
            <a:r>
              <a:rPr lang="en-US" altLang="en-US" sz="3000" dirty="0">
                <a:latin typeface="Times New Roman" panose="02020603050405020304" pitchFamily="18" charset="0"/>
              </a:rPr>
              <a:t> if knowledge about the occurrence of one of them has no effect on the probability of the other one, that is, if</a:t>
            </a:r>
          </a:p>
          <a:p>
            <a:pPr>
              <a:spcBef>
                <a:spcPct val="50000"/>
              </a:spcBef>
            </a:pP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3000" b="1" dirty="0">
                <a:latin typeface="Times New Roman" panose="02020603050405020304" pitchFamily="18" charset="0"/>
              </a:rPr>
              <a:t>, </a:t>
            </a:r>
            <a:r>
              <a:rPr lang="en-US" altLang="en-US" sz="3000" dirty="0">
                <a:latin typeface="Times New Roman" panose="02020603050405020304" pitchFamily="18" charset="0"/>
              </a:rPr>
              <a:t>or equivalently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3000" b="1" dirty="0">
                <a:latin typeface="Times New Roman" panose="02020603050405020304" pitchFamily="18" charset="0"/>
              </a:rPr>
              <a:t>.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  <a:endParaRPr lang="en-US" altLang="en-US" sz="3000" i="1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Independent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0758" y="3129100"/>
            <a:ext cx="906935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457200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457200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4572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A single card is to be drawn from a standard 52-card deck. Given the events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smtClean="0"/>
              <a:t>				A</a:t>
            </a:r>
            <a:r>
              <a:rPr lang="en-US" altLang="en-US" sz="2800" dirty="0"/>
              <a:t>: the selected card is an ace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smtClean="0"/>
              <a:t>				B</a:t>
            </a:r>
            <a:r>
              <a:rPr lang="en-US" altLang="en-US" sz="2800" dirty="0"/>
              <a:t>: the selected card is red</a:t>
            </a:r>
          </a:p>
          <a:p>
            <a:pPr>
              <a:spcBef>
                <a:spcPct val="0"/>
              </a:spcBef>
            </a:pPr>
            <a:r>
              <a:rPr lang="en-US" altLang="en-US" sz="2800" dirty="0"/>
              <a:t>	</a:t>
            </a:r>
            <a:r>
              <a:rPr lang="en-US" altLang="en-US" sz="2800" b="1" dirty="0"/>
              <a:t>a)  Find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B</a:t>
            </a:r>
            <a:r>
              <a:rPr lang="en-US" altLang="en-US" sz="2800" b="1" dirty="0"/>
              <a:t>).	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/>
              <a:t>	b)  Find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B</a:t>
            </a:r>
            <a:r>
              <a:rPr lang="en-US" altLang="en-US" sz="2800" b="1" dirty="0"/>
              <a:t> | </a:t>
            </a:r>
            <a:r>
              <a:rPr lang="en-US" altLang="en-US" sz="2800" b="1" i="1" dirty="0"/>
              <a:t>A</a:t>
            </a:r>
            <a:r>
              <a:rPr lang="en-US" altLang="en-US" sz="2800" b="1" dirty="0"/>
              <a:t>).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/>
              <a:t>	c)  Determine whether events </a:t>
            </a:r>
            <a:r>
              <a:rPr lang="en-US" altLang="en-US" sz="2800" b="1" i="1" dirty="0"/>
              <a:t>A</a:t>
            </a:r>
            <a:r>
              <a:rPr lang="en-US" altLang="en-US" sz="2800" b="1" dirty="0"/>
              <a:t> and </a:t>
            </a:r>
            <a:r>
              <a:rPr lang="en-US" altLang="en-US" sz="2800" b="1" i="1" dirty="0"/>
              <a:t>B </a:t>
            </a:r>
            <a:r>
              <a:rPr lang="en-US" altLang="en-US" sz="2800" b="1" dirty="0"/>
              <a:t>are </a:t>
            </a:r>
            <a:r>
              <a:rPr lang="en-US" altLang="en-US" sz="2800" b="1" dirty="0" smtClean="0"/>
              <a:t>independent</a:t>
            </a:r>
            <a:r>
              <a:rPr lang="en-US" altLang="en-US" sz="2800" b="1" dirty="0"/>
              <a:t>.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74648" y="65310"/>
            <a:ext cx="8994710" cy="570982"/>
          </a:xfrm>
        </p:spPr>
        <p:txBody>
          <a:bodyPr/>
          <a:lstStyle/>
          <a:p>
            <a:r>
              <a:rPr lang="en-US" altLang="en-US" sz="3200" dirty="0" smtClean="0"/>
              <a:t>Example: Checking Events for Independence</a:t>
            </a:r>
          </a:p>
        </p:txBody>
      </p:sp>
      <p:pic>
        <p:nvPicPr>
          <p:cNvPr id="27656" name="Picture 8" descr="http://dev.kingkool68.com/war/classic-playing-car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26" y="609612"/>
            <a:ext cx="6323914" cy="26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Text Box 4"/>
              <p:cNvSpPr txBox="1">
                <a:spLocks noChangeArrowheads="1"/>
              </p:cNvSpPr>
              <p:nvPr/>
            </p:nvSpPr>
            <p:spPr bwMode="auto">
              <a:xfrm>
                <a:off x="223935" y="2574373"/>
                <a:ext cx="8778102" cy="3620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400" dirty="0" smtClean="0">
                    <a:solidFill>
                      <a:srgbClr val="BC2C3A"/>
                    </a:solidFill>
                    <a:latin typeface="+mn-lt"/>
                  </a:rPr>
                  <a:t>Solution</a:t>
                </a:r>
              </a:p>
              <a:p>
                <a:pPr marL="514350" indent="-514350">
                  <a:spcBef>
                    <a:spcPct val="50000"/>
                  </a:spcBef>
                  <a:buAutoNum type="alphaLcPeriod"/>
                </a:pPr>
                <a14:m>
                  <m:oMath xmlns:m="http://schemas.openxmlformats.org/officeDocument/2006/math"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3400" b="0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marL="514350" indent="-514350">
                  <a:spcBef>
                    <a:spcPct val="50000"/>
                  </a:spcBef>
                  <a:buAutoNum type="alphaLcPeriod"/>
                </a:pPr>
                <a:r>
                  <a:rPr lang="en-US" altLang="en-US" sz="3400" b="0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3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3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𝑎𝑐𝑒𝑠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𝑎𝑐𝑒𝑠</m:t>
                        </m:r>
                      </m:den>
                    </m:f>
                    <m:r>
                      <a:rPr lang="en-US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b="0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marL="514350" indent="-514350">
                  <a:spcBef>
                    <a:spcPct val="50000"/>
                  </a:spcBef>
                  <a:buAutoNum type="alphaLcPeriod"/>
                </a:pP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Because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P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(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B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|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A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) =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P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(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B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), events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A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 and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+mn-lt"/>
                  </a:rPr>
                  <a:t>B</a:t>
                </a:r>
                <a:r>
                  <a:rPr lang="en-US" altLang="en-US" sz="2800" dirty="0" smtClean="0">
                    <a:solidFill>
                      <a:srgbClr val="0070C0"/>
                    </a:solidFill>
                    <a:latin typeface="+mn-lt"/>
                  </a:rPr>
                  <a:t> are independent.</a:t>
                </a:r>
                <a:endParaRPr lang="en-US" altLang="en-US" sz="280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969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35" y="2574373"/>
                <a:ext cx="8778102" cy="3620222"/>
              </a:xfrm>
              <a:prstGeom prst="rect">
                <a:avLst/>
              </a:prstGeom>
              <a:blipFill rotWithShape="0">
                <a:blip r:embed="rId6"/>
                <a:stretch>
                  <a:fillRect l="-1944" t="-2525" r="-347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2" name="Rectangle 8"/>
          <p:cNvSpPr>
            <a:spLocks noGrp="1" noChangeArrowheads="1"/>
          </p:cNvSpPr>
          <p:nvPr>
            <p:ph type="title"/>
          </p:nvPr>
        </p:nvSpPr>
        <p:spPr>
          <a:xfrm>
            <a:off x="474275" y="74677"/>
            <a:ext cx="8229600" cy="577850"/>
          </a:xfrm>
        </p:spPr>
        <p:txBody>
          <a:bodyPr/>
          <a:lstStyle/>
          <a:p>
            <a:r>
              <a:rPr lang="en-US" altLang="en-US" dirty="0" smtClean="0"/>
              <a:t>Example: Checking for Independence</a:t>
            </a:r>
          </a:p>
        </p:txBody>
      </p:sp>
      <p:pic>
        <p:nvPicPr>
          <p:cNvPr id="9" name="Picture 8" descr="http://dev.kingkool68.com/war/classic-playing-car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48" y="605874"/>
            <a:ext cx="7137230" cy="29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2121" y="3738153"/>
            <a:ext cx="24819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: selected card is an ace</a:t>
            </a:r>
          </a:p>
          <a:p>
            <a:r>
              <a:rPr lang="en-US" i="1" dirty="0" smtClean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: selected card is red</a:t>
            </a:r>
            <a:endParaRPr lang="en-US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519</Words>
  <Application>Microsoft Office PowerPoint</Application>
  <PresentationFormat>On-screen Show (4:3)</PresentationFormat>
  <Paragraphs>87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Default Design</vt:lpstr>
      <vt:lpstr>Custom Design</vt:lpstr>
      <vt:lpstr>Equation</vt:lpstr>
      <vt:lpstr>Section 11-3: Conditional Probability; Events Involving “And”</vt:lpstr>
      <vt:lpstr>Conditional Probability</vt:lpstr>
      <vt:lpstr>Example: Selecting From a Set of Numbers</vt:lpstr>
      <vt:lpstr>Conditional Probability Formula</vt:lpstr>
      <vt:lpstr>Systematic Listing of a Sample Space</vt:lpstr>
      <vt:lpstr>Example: Finding Probabilities of Boys and Girls in a Family</vt:lpstr>
      <vt:lpstr>Independent Events</vt:lpstr>
      <vt:lpstr>Example: Checking Events for Independence</vt:lpstr>
      <vt:lpstr>Example: Checking for Independence</vt:lpstr>
      <vt:lpstr>Events Involving “And”</vt:lpstr>
      <vt:lpstr>Multiplication Rule of Probability</vt:lpstr>
      <vt:lpstr>Example: Selecting From an Jar of Balls</vt:lpstr>
      <vt:lpstr>Example: Selecting From an Urn of Balls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174</cp:revision>
  <dcterms:created xsi:type="dcterms:W3CDTF">2011-05-10T13:51:27Z</dcterms:created>
  <dcterms:modified xsi:type="dcterms:W3CDTF">2015-11-01T16:28:27Z</dcterms:modified>
</cp:coreProperties>
</file>